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6.xml" ContentType="application/vnd.openxmlformats-officedocument.presentationml.tags+xml"/>
  <Override PartName="/ppt/charts/chart3.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79"/>
  </p:notesMasterIdLst>
  <p:handoutMasterIdLst>
    <p:handoutMasterId r:id="rId80"/>
  </p:handoutMasterIdLst>
  <p:sldIdLst>
    <p:sldId id="362" r:id="rId3"/>
    <p:sldId id="281" r:id="rId4"/>
    <p:sldId id="282" r:id="rId5"/>
    <p:sldId id="289" r:id="rId6"/>
    <p:sldId id="370"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256" r:id="rId41"/>
    <p:sldId id="299" r:id="rId42"/>
    <p:sldId id="300" r:id="rId43"/>
    <p:sldId id="444" r:id="rId44"/>
    <p:sldId id="445" r:id="rId45"/>
    <p:sldId id="302" r:id="rId46"/>
    <p:sldId id="303" r:id="rId47"/>
    <p:sldId id="304" r:id="rId48"/>
    <p:sldId id="443" r:id="rId49"/>
    <p:sldId id="365" r:id="rId50"/>
    <p:sldId id="447" r:id="rId51"/>
    <p:sldId id="371" r:id="rId52"/>
    <p:sldId id="385" r:id="rId53"/>
    <p:sldId id="453" r:id="rId54"/>
    <p:sldId id="454" r:id="rId55"/>
    <p:sldId id="388" r:id="rId56"/>
    <p:sldId id="389" r:id="rId57"/>
    <p:sldId id="390" r:id="rId58"/>
    <p:sldId id="391" r:id="rId59"/>
    <p:sldId id="392" r:id="rId60"/>
    <p:sldId id="393" r:id="rId61"/>
    <p:sldId id="451" r:id="rId62"/>
    <p:sldId id="452" r:id="rId63"/>
    <p:sldId id="396" r:id="rId64"/>
    <p:sldId id="397" r:id="rId65"/>
    <p:sldId id="372" r:id="rId66"/>
    <p:sldId id="426" r:id="rId67"/>
    <p:sldId id="455" r:id="rId68"/>
    <p:sldId id="446" r:id="rId69"/>
    <p:sldId id="429" r:id="rId70"/>
    <p:sldId id="430" r:id="rId71"/>
    <p:sldId id="382" r:id="rId72"/>
    <p:sldId id="456" r:id="rId73"/>
    <p:sldId id="457" r:id="rId74"/>
    <p:sldId id="373" r:id="rId75"/>
    <p:sldId id="379" r:id="rId76"/>
    <p:sldId id="449" r:id="rId77"/>
    <p:sldId id="450" r:id="rId78"/>
  </p:sldIdLst>
  <p:sldSz cx="9144000" cy="6858000" type="screen4x3"/>
  <p:notesSz cx="6858000" cy="9144000"/>
  <p:custDataLst>
    <p:tags r:id="rId81"/>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2" userDrawn="1">
          <p15:clr>
            <a:srgbClr val="A4A3A4"/>
          </p15:clr>
        </p15:guide>
        <p15:guide id="2" orient="horz" pos="144">
          <p15:clr>
            <a:srgbClr val="A4A3A4"/>
          </p15:clr>
        </p15:guide>
        <p15:guide id="3" orient="horz" pos="2160" userDrawn="1">
          <p15:clr>
            <a:srgbClr val="A4A3A4"/>
          </p15:clr>
        </p15:guide>
        <p15:guide id="5" pos="2880">
          <p15:clr>
            <a:srgbClr val="A4A3A4"/>
          </p15:clr>
        </p15:guide>
        <p15:guide id="6" pos="144">
          <p15:clr>
            <a:srgbClr val="A4A3A4"/>
          </p15:clr>
        </p15:guide>
        <p15:guide id="7" pos="5616">
          <p15:clr>
            <a:srgbClr val="A4A3A4"/>
          </p15:clr>
        </p15:guide>
        <p15:guide id="8" orient="horz" pos="768" userDrawn="1">
          <p15:clr>
            <a:srgbClr val="A4A3A4"/>
          </p15:clr>
        </p15:guide>
        <p15:guide id="9" orient="horz" pos="3872" userDrawn="1">
          <p15:clr>
            <a:srgbClr val="A4A3A4"/>
          </p15:clr>
        </p15:guide>
        <p15:guide id="10" orient="horz" pos="2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inScience" initials="iSc" lastIdx="16" clrIdx="3"/>
  <p:cmAuthor id="2" name="Peter Maw"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4EE"/>
    <a:srgbClr val="23246D"/>
    <a:srgbClr val="006DB0"/>
    <a:srgbClr val="3F5075"/>
    <a:srgbClr val="03469C"/>
    <a:srgbClr val="0066FF"/>
    <a:srgbClr val="FF66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1" autoAdjust="0"/>
    <p:restoredTop sz="86323" autoAdjust="0"/>
  </p:normalViewPr>
  <p:slideViewPr>
    <p:cSldViewPr snapToGrid="0" showGuides="1">
      <p:cViewPr varScale="1">
        <p:scale>
          <a:sx n="113" d="100"/>
          <a:sy n="113" d="100"/>
        </p:scale>
        <p:origin x="930" y="96"/>
      </p:cViewPr>
      <p:guideLst>
        <p:guide orient="horz" pos="4182"/>
        <p:guide orient="horz" pos="144"/>
        <p:guide orient="horz" pos="2160"/>
        <p:guide pos="2880"/>
        <p:guide pos="144"/>
        <p:guide pos="5616"/>
        <p:guide orient="horz" pos="768"/>
        <p:guide orient="horz" pos="3872"/>
        <p:guide orient="horz" pos="2151"/>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ags" Target="tags/tag1.xml"/><Relationship Id="rId86" Type="http://schemas.openxmlformats.org/officeDocument/2006/relationships/tableStyles" Target="tableStyles.xml"/><Relationship Id="rId99"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3-721C-4177-8DEF-33376B45463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F785-4919-ABA7-72316F2EF966}"/>
              </c:ext>
            </c:extLst>
          </c:dPt>
          <c:cat>
            <c:strRef>
              <c:f>Sheet1!$A$2:$A$3</c:f>
              <c:strCache>
                <c:ptCount val="2"/>
                <c:pt idx="0">
                  <c:v>Placebo</c:v>
                </c:pt>
                <c:pt idx="1">
                  <c:v>Anlotinib</c:v>
                </c:pt>
              </c:strCache>
            </c:strRef>
          </c:cat>
          <c:val>
            <c:numRef>
              <c:f>Sheet1!$B$2:$B$3</c:f>
              <c:numCache>
                <c:formatCode>General</c:formatCode>
                <c:ptCount val="2"/>
                <c:pt idx="0">
                  <c:v>1.33</c:v>
                </c:pt>
                <c:pt idx="1">
                  <c:v>10.130000000000001</c:v>
                </c:pt>
              </c:numCache>
            </c:numRef>
          </c:val>
          <c:extLst>
            <c:ext xmlns:c16="http://schemas.microsoft.com/office/drawing/2014/chart" uri="{C3380CC4-5D6E-409C-BE32-E72D297353CC}">
              <c16:uniqueId val="{00000000-721C-4177-8DEF-33376B454639}"/>
            </c:ext>
          </c:extLst>
        </c:ser>
        <c:dLbls>
          <c:showLegendKey val="0"/>
          <c:showVal val="0"/>
          <c:showCatName val="0"/>
          <c:showSerName val="0"/>
          <c:showPercent val="0"/>
          <c:showBubbleSize val="0"/>
        </c:dLbls>
        <c:gapWidth val="100"/>
        <c:overlap val="-27"/>
        <c:axId val="109412736"/>
        <c:axId val="109414272"/>
      </c:barChart>
      <c:catAx>
        <c:axId val="109412736"/>
        <c:scaling>
          <c:orientation val="minMax"/>
        </c:scaling>
        <c:delete val="0"/>
        <c:axPos val="b"/>
        <c:numFmt formatCode="General" sourceLinked="1"/>
        <c:majorTickMark val="none"/>
        <c:minorTickMark val="none"/>
        <c:tickLblPos val="nextTo"/>
        <c:spPr>
          <a:noFill/>
          <a:ln w="2603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9414272"/>
        <c:crosses val="autoZero"/>
        <c:auto val="1"/>
        <c:lblAlgn val="ctr"/>
        <c:lblOffset val="100"/>
        <c:noMultiLvlLbl val="0"/>
      </c:catAx>
      <c:valAx>
        <c:axId val="1094142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smtClean="0"/>
                  <a:t>ORR, %</a:t>
                </a:r>
                <a:endParaRPr lang="en-GB" dirty="0"/>
              </a:p>
            </c:rich>
          </c:tx>
          <c:overlay val="0"/>
          <c:spPr>
            <a:noFill/>
            <a:ln>
              <a:noFill/>
            </a:ln>
            <a:effectLst/>
          </c:spPr>
        </c:title>
        <c:numFmt formatCode="General" sourceLinked="1"/>
        <c:majorTickMark val="out"/>
        <c:minorTickMark val="none"/>
        <c:tickLblPos val="nextTo"/>
        <c:spPr>
          <a:noFill/>
          <a:ln w="26035" cap="sq">
            <a:solidFill>
              <a:schemeClr val="tx1"/>
            </a:solidFill>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9412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3-721C-4177-8DEF-33376B45463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521D-49F8-8880-38467296E118}"/>
              </c:ext>
            </c:extLst>
          </c:dPt>
          <c:cat>
            <c:strRef>
              <c:f>Sheet1!$A$2:$A$3</c:f>
              <c:strCache>
                <c:ptCount val="2"/>
                <c:pt idx="0">
                  <c:v>Placebo</c:v>
                </c:pt>
                <c:pt idx="1">
                  <c:v>Anlotinib</c:v>
                </c:pt>
              </c:strCache>
            </c:strRef>
          </c:cat>
          <c:val>
            <c:numRef>
              <c:f>Sheet1!$B$2:$B$3</c:f>
              <c:numCache>
                <c:formatCode>General</c:formatCode>
                <c:ptCount val="2"/>
                <c:pt idx="0">
                  <c:v>22.67</c:v>
                </c:pt>
                <c:pt idx="1">
                  <c:v>55.7</c:v>
                </c:pt>
              </c:numCache>
            </c:numRef>
          </c:val>
          <c:extLst>
            <c:ext xmlns:c16="http://schemas.microsoft.com/office/drawing/2014/chart" uri="{C3380CC4-5D6E-409C-BE32-E72D297353CC}">
              <c16:uniqueId val="{00000000-721C-4177-8DEF-33376B454639}"/>
            </c:ext>
          </c:extLst>
        </c:ser>
        <c:dLbls>
          <c:showLegendKey val="0"/>
          <c:showVal val="0"/>
          <c:showCatName val="0"/>
          <c:showSerName val="0"/>
          <c:showPercent val="0"/>
          <c:showBubbleSize val="0"/>
        </c:dLbls>
        <c:gapWidth val="100"/>
        <c:overlap val="-27"/>
        <c:axId val="119381376"/>
        <c:axId val="119383168"/>
      </c:barChart>
      <c:catAx>
        <c:axId val="119381376"/>
        <c:scaling>
          <c:orientation val="minMax"/>
        </c:scaling>
        <c:delete val="0"/>
        <c:axPos val="b"/>
        <c:numFmt formatCode="General" sourceLinked="1"/>
        <c:majorTickMark val="none"/>
        <c:minorTickMark val="none"/>
        <c:tickLblPos val="nextTo"/>
        <c:spPr>
          <a:noFill/>
          <a:ln w="2603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383168"/>
        <c:crosses val="autoZero"/>
        <c:auto val="1"/>
        <c:lblAlgn val="ctr"/>
        <c:lblOffset val="100"/>
        <c:noMultiLvlLbl val="0"/>
      </c:catAx>
      <c:valAx>
        <c:axId val="11938316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dirty="0" smtClean="0"/>
                  <a:t>DCR, %</a:t>
                </a:r>
                <a:endParaRPr lang="en-GB" dirty="0"/>
              </a:p>
            </c:rich>
          </c:tx>
          <c:layout>
            <c:manualLayout>
              <c:xMode val="edge"/>
              <c:yMode val="edge"/>
              <c:x val="9.4475981899294556E-3"/>
              <c:y val="0.33441285156097444"/>
            </c:manualLayout>
          </c:layout>
          <c:overlay val="0"/>
          <c:spPr>
            <a:noFill/>
            <a:ln>
              <a:noFill/>
            </a:ln>
            <a:effectLst/>
          </c:spPr>
        </c:title>
        <c:numFmt formatCode="General" sourceLinked="1"/>
        <c:majorTickMark val="out"/>
        <c:minorTickMark val="none"/>
        <c:tickLblPos val="nextTo"/>
        <c:spPr>
          <a:noFill/>
          <a:ln w="26035" cap="sq">
            <a:solidFill>
              <a:schemeClr val="tx1"/>
            </a:solidFill>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3813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rgbClr val="FF6600"/>
              </a:solidFill>
            </c:spPr>
            <c:extLst>
              <c:ext xmlns:c16="http://schemas.microsoft.com/office/drawing/2014/chart" uri="{C3380CC4-5D6E-409C-BE32-E72D297353CC}">
                <c16:uniqueId val="{00000001-B5F8-4B10-85AD-507C4CB42535}"/>
              </c:ext>
            </c:extLst>
          </c:dPt>
          <c:dPt>
            <c:idx val="1"/>
            <c:bubble3D val="0"/>
            <c:spPr>
              <a:solidFill>
                <a:srgbClr val="62C4E9"/>
              </a:solidFill>
            </c:spPr>
            <c:extLst>
              <c:ext xmlns:c16="http://schemas.microsoft.com/office/drawing/2014/chart" uri="{C3380CC4-5D6E-409C-BE32-E72D297353CC}">
                <c16:uniqueId val="{00000003-B5F8-4B10-85AD-507C4CB42535}"/>
              </c:ext>
            </c:extLst>
          </c:dPt>
          <c:dPt>
            <c:idx val="3"/>
            <c:bubble3D val="0"/>
            <c:spPr>
              <a:solidFill>
                <a:srgbClr val="23246D"/>
              </a:solidFill>
            </c:spPr>
            <c:extLst>
              <c:ext xmlns:c16="http://schemas.microsoft.com/office/drawing/2014/chart" uri="{C3380CC4-5D6E-409C-BE32-E72D297353CC}">
                <c16:uniqueId val="{00000005-B5F8-4B10-85AD-507C4CB42535}"/>
              </c:ext>
            </c:extLst>
          </c:dPt>
          <c:cat>
            <c:numRef>
              <c:f>Sheet1!$A$2:$A$5</c:f>
              <c:numCache>
                <c:formatCode>General</c:formatCode>
                <c:ptCount val="4"/>
              </c:numCache>
            </c:numRef>
          </c:cat>
          <c:val>
            <c:numRef>
              <c:f>Sheet1!$B$2:$B$5</c:f>
              <c:numCache>
                <c:formatCode>General</c:formatCode>
                <c:ptCount val="4"/>
                <c:pt idx="0">
                  <c:v>9</c:v>
                </c:pt>
                <c:pt idx="1">
                  <c:v>80</c:v>
                </c:pt>
                <c:pt idx="2">
                  <c:v>0</c:v>
                </c:pt>
                <c:pt idx="3">
                  <c:v>11</c:v>
                </c:pt>
              </c:numCache>
            </c:numRef>
          </c:val>
          <c:extLst>
            <c:ext xmlns:c16="http://schemas.microsoft.com/office/drawing/2014/chart" uri="{C3380CC4-5D6E-409C-BE32-E72D297353CC}">
              <c16:uniqueId val="{00000006-B5F8-4B10-85AD-507C4CB4253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18/06/2018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08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2923"/>
          <a:stretch/>
        </p:blipFill>
        <p:spPr>
          <a:xfrm>
            <a:off x="-1" y="2539"/>
            <a:ext cx="9143999" cy="6144262"/>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3110417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33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573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591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85010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7661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5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2"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5429660" y="5432793"/>
            <a:ext cx="3487328"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dirty="0" smtClean="0">
                <a:solidFill>
                  <a:schemeClr val="tx2"/>
                </a:solidFill>
                <a:effectLst/>
                <a:latin typeface="Arial"/>
                <a:ea typeface="+mj-ea"/>
                <a:cs typeface="Arial"/>
              </a:rPr>
              <a:t>1</a:t>
            </a:r>
            <a:r>
              <a:rPr lang="en-US" sz="1800" b="1" kern="1200" dirty="0" smtClean="0">
                <a:solidFill>
                  <a:schemeClr val="tx2"/>
                </a:solidFill>
                <a:effectLst/>
                <a:latin typeface="Arial"/>
                <a:ea typeface="+mn-ea"/>
                <a:cs typeface="Arial"/>
              </a:rPr>
              <a:t>–5 </a:t>
            </a:r>
            <a:r>
              <a:rPr lang="en-US" sz="1800" b="1" dirty="0">
                <a:solidFill>
                  <a:schemeClr val="tx2"/>
                </a:solidFill>
                <a:effectLst/>
                <a:latin typeface="Arial"/>
                <a:ea typeface="+mj-ea"/>
                <a:cs typeface="Arial"/>
              </a:rPr>
              <a:t>June </a:t>
            </a:r>
            <a:r>
              <a:rPr lang="en-US" sz="1800" b="1" dirty="0" smtClean="0">
                <a:solidFill>
                  <a:schemeClr val="tx2"/>
                </a:solidFill>
                <a:effectLst/>
                <a:latin typeface="Arial"/>
                <a:ea typeface="+mj-ea"/>
                <a:cs typeface="Arial"/>
              </a:rPr>
              <a:t>2018 </a:t>
            </a:r>
            <a:r>
              <a:rPr lang="en-US" sz="1800" b="1" dirty="0">
                <a:solidFill>
                  <a:schemeClr val="tx2"/>
                </a:solidFill>
                <a:effectLst/>
                <a:latin typeface="Arial"/>
                <a:ea typeface="+mj-ea"/>
                <a:cs typeface="Arial"/>
              </a:rPr>
              <a:t>| Chicago, USA</a:t>
            </a:r>
            <a:endParaRPr lang="en-GB" sz="1800" b="1" dirty="0">
              <a:solidFill>
                <a:schemeClr val="tx2"/>
              </a:solidFill>
              <a:effectLst/>
              <a:latin typeface="Arial"/>
              <a:ea typeface="+mj-ea"/>
              <a:cs typeface="Arial"/>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89991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8046" t="65" b="10742"/>
          <a:stretch/>
        </p:blipFill>
        <p:spPr>
          <a:xfrm>
            <a:off x="0" y="-1"/>
            <a:ext cx="9144000" cy="5842001"/>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2780122" y="4832302"/>
            <a:ext cx="3487328"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dirty="0">
                <a:solidFill>
                  <a:schemeClr val="tx2"/>
                </a:solidFill>
                <a:effectLst/>
                <a:latin typeface="Arial"/>
                <a:ea typeface="+mj-ea"/>
                <a:cs typeface="Arial"/>
              </a:rPr>
              <a:t>2</a:t>
            </a:r>
            <a:r>
              <a:rPr lang="en-US" sz="1800" b="1" kern="1200" dirty="0">
                <a:solidFill>
                  <a:schemeClr val="tx2"/>
                </a:solidFill>
                <a:effectLst/>
                <a:latin typeface="Arial"/>
                <a:ea typeface="+mn-ea"/>
                <a:cs typeface="Arial"/>
              </a:rPr>
              <a:t>–6 </a:t>
            </a:r>
            <a:r>
              <a:rPr lang="en-US" sz="1800" b="1" dirty="0">
                <a:solidFill>
                  <a:schemeClr val="tx2"/>
                </a:solidFill>
                <a:effectLst/>
                <a:latin typeface="Arial"/>
                <a:ea typeface="+mj-ea"/>
                <a:cs typeface="Arial"/>
              </a:rPr>
              <a:t>June 2017 | Chicago, USA</a:t>
            </a:r>
            <a:endParaRPr lang="en-GB" sz="1800" b="1" dirty="0">
              <a:solidFill>
                <a:schemeClr val="tx2"/>
              </a:solidFill>
              <a:effectLst/>
              <a:latin typeface="Arial"/>
              <a:ea typeface="+mj-ea"/>
              <a:cs typeface="Arial"/>
            </a:endParaRPr>
          </a:p>
        </p:txBody>
      </p:sp>
      <p:sp>
        <p:nvSpPr>
          <p:cNvPr id="15" name="Rectangle 14"/>
          <p:cNvSpPr/>
          <p:nvPr userDrawn="1"/>
        </p:nvSpPr>
        <p:spPr>
          <a:xfrm>
            <a:off x="227013" y="6994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a:ln>
                  <a:noFill/>
                </a:ln>
                <a:solidFill>
                  <a:srgbClr val="FFFFFF"/>
                </a:solidFill>
                <a:effectLst/>
                <a:uLnTx/>
                <a:uFillTx/>
                <a:latin typeface="Arial"/>
                <a:ea typeface="+mj-ea"/>
                <a:cs typeface="Arial"/>
              </a:rPr>
              <a:t>2017 ASCO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197080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838" b="10119"/>
          <a:stretch/>
        </p:blipFill>
        <p:spPr>
          <a:xfrm>
            <a:off x="0" y="-1"/>
            <a:ext cx="9144000" cy="5842001"/>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2780122" y="4832302"/>
            <a:ext cx="3487328"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dirty="0">
                <a:solidFill>
                  <a:schemeClr val="tx2"/>
                </a:solidFill>
                <a:effectLst/>
                <a:latin typeface="Arial"/>
                <a:ea typeface="+mj-ea"/>
                <a:cs typeface="Arial"/>
              </a:rPr>
              <a:t>2</a:t>
            </a:r>
            <a:r>
              <a:rPr lang="en-US" sz="1800" b="1" kern="1200" dirty="0">
                <a:solidFill>
                  <a:schemeClr val="tx2"/>
                </a:solidFill>
                <a:effectLst/>
                <a:latin typeface="Arial"/>
                <a:ea typeface="+mn-ea"/>
                <a:cs typeface="Arial"/>
              </a:rPr>
              <a:t>–6 </a:t>
            </a:r>
            <a:r>
              <a:rPr lang="en-US" sz="1800" b="1" dirty="0">
                <a:solidFill>
                  <a:schemeClr val="tx2"/>
                </a:solidFill>
                <a:effectLst/>
                <a:latin typeface="Arial"/>
                <a:ea typeface="+mj-ea"/>
                <a:cs typeface="Arial"/>
              </a:rPr>
              <a:t>June 2017 | Chicago, USA</a:t>
            </a:r>
            <a:endParaRPr lang="en-GB" sz="1800" b="1" dirty="0">
              <a:solidFill>
                <a:schemeClr val="tx2"/>
              </a:solidFill>
              <a:effectLst/>
              <a:latin typeface="Arial"/>
              <a:ea typeface="+mj-ea"/>
              <a:cs typeface="Arial"/>
            </a:endParaRPr>
          </a:p>
        </p:txBody>
      </p:sp>
      <p:sp>
        <p:nvSpPr>
          <p:cNvPr id="15" name="Rectangle 14"/>
          <p:cNvSpPr/>
          <p:nvPr userDrawn="1"/>
        </p:nvSpPr>
        <p:spPr>
          <a:xfrm>
            <a:off x="227013" y="8518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a:ln>
                  <a:noFill/>
                </a:ln>
                <a:solidFill>
                  <a:srgbClr val="FFFFFF"/>
                </a:solidFill>
                <a:effectLst/>
                <a:uLnTx/>
                <a:uFillTx/>
                <a:latin typeface="Arial"/>
                <a:ea typeface="+mj-ea"/>
                <a:cs typeface="Arial"/>
              </a:rPr>
              <a:t>2017 ASCO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242765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80"/>
          <a:stretch/>
        </p:blipFill>
        <p:spPr>
          <a:xfrm>
            <a:off x="0" y="-1"/>
            <a:ext cx="9144000" cy="5842001"/>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2780122" y="4832302"/>
            <a:ext cx="3487328"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dirty="0">
                <a:solidFill>
                  <a:schemeClr val="tx2"/>
                </a:solidFill>
                <a:effectLst/>
                <a:latin typeface="Arial"/>
                <a:ea typeface="+mj-ea"/>
                <a:cs typeface="Arial"/>
              </a:rPr>
              <a:t>2</a:t>
            </a:r>
            <a:r>
              <a:rPr lang="en-US" sz="1800" b="1" kern="1200" dirty="0">
                <a:solidFill>
                  <a:schemeClr val="tx2"/>
                </a:solidFill>
                <a:effectLst/>
                <a:latin typeface="Arial"/>
                <a:ea typeface="+mn-ea"/>
                <a:cs typeface="Arial"/>
              </a:rPr>
              <a:t>–6 </a:t>
            </a:r>
            <a:r>
              <a:rPr lang="en-US" sz="1800" b="1" dirty="0">
                <a:solidFill>
                  <a:schemeClr val="tx2"/>
                </a:solidFill>
                <a:effectLst/>
                <a:latin typeface="Arial"/>
                <a:ea typeface="+mj-ea"/>
                <a:cs typeface="Arial"/>
              </a:rPr>
              <a:t>June 2017 | Chicago, USA</a:t>
            </a:r>
            <a:endParaRPr lang="en-GB" sz="1800" b="1" dirty="0">
              <a:solidFill>
                <a:schemeClr val="tx2"/>
              </a:solidFill>
              <a:effectLst/>
              <a:latin typeface="Arial"/>
              <a:ea typeface="+mj-ea"/>
              <a:cs typeface="Arial"/>
            </a:endParaRPr>
          </a:p>
        </p:txBody>
      </p:sp>
      <p:sp>
        <p:nvSpPr>
          <p:cNvPr id="15" name="Rectangle 14"/>
          <p:cNvSpPr/>
          <p:nvPr userDrawn="1"/>
        </p:nvSpPr>
        <p:spPr>
          <a:xfrm>
            <a:off x="227013" y="64227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algn="ctr"/>
            <a:r>
              <a:rPr kumimoji="0" lang="en-US" sz="4000" b="1" i="0" u="none" strike="noStrike" kern="0" cap="none" spc="0" normalizeH="0" baseline="0" noProof="0" dirty="0">
                <a:ln>
                  <a:noFill/>
                </a:ln>
                <a:solidFill>
                  <a:srgbClr val="FFFFFF"/>
                </a:solidFill>
                <a:effectLst/>
                <a:uLnTx/>
                <a:uFillTx/>
                <a:latin typeface="Arial"/>
                <a:ea typeface="+mj-ea"/>
                <a:cs typeface="Arial"/>
              </a:rPr>
              <a:t>2017 ASCO Annual Meeting</a:t>
            </a:r>
            <a:endParaRPr lang="en-GB" sz="1800" dirty="0">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76909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49" r:id="rId1"/>
    <p:sldLayoutId id="2147483670" r:id="rId2"/>
    <p:sldLayoutId id="2147483674" r:id="rId3"/>
    <p:sldLayoutId id="2147483675" r:id="rId4"/>
    <p:sldLayoutId id="2147483676" r:id="rId5"/>
    <p:sldLayoutId id="2147483650" r:id="rId6"/>
    <p:sldLayoutId id="2147483651" r:id="rId7"/>
    <p:sldLayoutId id="2147483652" r:id="rId8"/>
    <p:sldLayoutId id="2147483653" r:id="rId9"/>
    <p:sldLayoutId id="2147483654" r:id="rId10"/>
    <p:sldLayoutId id="2147483655" r:id="rId1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143" userDrawn="1">
          <p15:clr>
            <a:srgbClr val="F26B43"/>
          </p15:clr>
        </p15:guide>
        <p15:guide id="4" pos="5617" userDrawn="1">
          <p15:clr>
            <a:srgbClr val="F26B43"/>
          </p15:clr>
        </p15:guide>
        <p15:guide id="5" orient="horz" pos="4180" userDrawn="1">
          <p15:clr>
            <a:srgbClr val="F26B43"/>
          </p15:clr>
        </p15:guide>
        <p15:guide id="6" orient="horz" pos="1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772024"/>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rtl="0" fontAlgn="base">
        <a:spcBef>
          <a:spcPct val="0"/>
        </a:spcBef>
        <a:spcAft>
          <a:spcPct val="0"/>
        </a:spcAft>
        <a:defRPr sz="2400" b="1">
          <a:solidFill>
            <a:schemeClr val="accent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64.xml"/><Relationship Id="rId5" Type="http://schemas.openxmlformats.org/officeDocument/2006/relationships/slide" Target="slide50.xml"/><Relationship Id="rId4" Type="http://schemas.openxmlformats.org/officeDocument/2006/relationships/slide" Target="slide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7"/>
          <p:cNvSpPr/>
          <p:nvPr/>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363636"/>
              </a:solidFill>
              <a:effectLst/>
              <a:uLnTx/>
              <a:uFillTx/>
              <a:latin typeface="Arial"/>
              <a:ea typeface="+mn-ea"/>
              <a:cs typeface="Arial"/>
            </a:endParaRPr>
          </a:p>
        </p:txBody>
      </p:sp>
      <p:sp>
        <p:nvSpPr>
          <p:cNvPr id="4" name="Freeform: Shape 8"/>
          <p:cNvSpPr/>
          <p:nvPr/>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363636"/>
              </a:solidFill>
              <a:effectLst/>
              <a:uLnTx/>
              <a:uFillTx/>
              <a:latin typeface="Arial"/>
              <a:ea typeface="+mn-ea"/>
              <a:cs typeface="Arial"/>
            </a:endParaRPr>
          </a:p>
        </p:txBody>
      </p:sp>
      <p:pic>
        <p:nvPicPr>
          <p:cNvPr id="5" name="Picture 4" descr="LILLY_LOGO.jpg"/>
          <p:cNvPicPr>
            <a:picLocks noChangeAspect="1"/>
          </p:cNvPicPr>
          <p:nvPr/>
        </p:nvPicPr>
        <p:blipFill>
          <a:blip r:embed="rId2" cstate="print"/>
          <a:stretch>
            <a:fillRect/>
          </a:stretch>
        </p:blipFill>
        <p:spPr>
          <a:xfrm>
            <a:off x="8260240" y="6254113"/>
            <a:ext cx="633977" cy="345152"/>
          </a:xfrm>
          <a:prstGeom prst="rect">
            <a:avLst/>
          </a:prstGeom>
        </p:spPr>
      </p:pic>
      <p:sp>
        <p:nvSpPr>
          <p:cNvPr id="6" name="Subtitle 2"/>
          <p:cNvSpPr txBox="1">
            <a:spLocks/>
          </p:cNvSpPr>
          <p:nvPr/>
        </p:nvSpPr>
        <p:spPr>
          <a:xfrm>
            <a:off x="1019175" y="6099205"/>
            <a:ext cx="7088621"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1" i="0" u="none" strike="noStrike" kern="1200" cap="none" spc="0" normalizeH="0" baseline="0" noProof="0" dirty="0">
                <a:ln>
                  <a:noFill/>
                </a:ln>
                <a:solidFill>
                  <a:srgbClr val="363636"/>
                </a:solidFill>
                <a:effectLst/>
                <a:uLnTx/>
                <a:uFillTx/>
                <a:latin typeface="Arial" charset="0"/>
                <a:ea typeface="+mn-ea"/>
                <a:cs typeface="Arial" charset="0"/>
              </a:rPr>
              <a:t>Supported by Eli Lilly and Company.</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0" i="0" u="none" strike="noStrike" kern="1200" cap="none" spc="0" normalizeH="0" baseline="0" noProof="0" dirty="0">
                <a:ln>
                  <a:noFill/>
                </a:ln>
                <a:solidFill>
                  <a:srgbClr val="363636"/>
                </a:solidFill>
                <a:effectLst/>
                <a:uLnTx/>
                <a:uFillTx/>
                <a:latin typeface="Arial" charset="0"/>
                <a:ea typeface="+mn-ea"/>
                <a:cs typeface="Arial" charset="0"/>
              </a:rPr>
              <a:t> Eli Lilly and Company has not influenced the content of this publication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
        <p:nvSpPr>
          <p:cNvPr id="9" name="Rectangle 8"/>
          <p:cNvSpPr/>
          <p:nvPr/>
        </p:nvSpPr>
        <p:spPr>
          <a:xfrm>
            <a:off x="227013" y="699420"/>
            <a:ext cx="8689975" cy="707886"/>
          </a:xfrm>
          <a:prstGeom prst="rect">
            <a:avLst/>
          </a:prstGeom>
          <a:effectLst>
            <a:outerShdw blurRad="50800" dist="12700" dir="2700000" algn="tl" rotWithShape="0">
              <a:prstClr val="black">
                <a:alpha val="79000"/>
              </a:prst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FF"/>
                </a:solidFill>
                <a:effectLst/>
                <a:uLnTx/>
                <a:uFillTx/>
                <a:latin typeface="Arial"/>
                <a:ea typeface="+mn-ea"/>
                <a:cs typeface="Arial"/>
              </a:rPr>
              <a:t>2018 </a:t>
            </a:r>
            <a:r>
              <a:rPr kumimoji="0" lang="en-US" sz="4000" b="1" i="0" u="none" strike="noStrike" kern="0" cap="none" spc="0" normalizeH="0" baseline="0" noProof="0" dirty="0">
                <a:ln>
                  <a:noFill/>
                </a:ln>
                <a:solidFill>
                  <a:srgbClr val="FFFFFF"/>
                </a:solidFill>
                <a:effectLst/>
                <a:uLnTx/>
                <a:uFillTx/>
                <a:latin typeface="Arial"/>
                <a:ea typeface="+mn-ea"/>
                <a:cs typeface="Arial"/>
              </a:rPr>
              <a:t>ASCO Annual Meeting</a:t>
            </a:r>
            <a:endParaRPr kumimoji="0" lang="en-GB" sz="18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0" name="Rectangle 9"/>
          <p:cNvSpPr/>
          <p:nvPr/>
        </p:nvSpPr>
        <p:spPr>
          <a:xfrm>
            <a:off x="2828336" y="1453460"/>
            <a:ext cx="3487328" cy="6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ctr"/>
            <a:r>
              <a:rPr lang="en-US" sz="1800" b="1" dirty="0" smtClean="0">
                <a:solidFill>
                  <a:schemeClr val="tx2"/>
                </a:solidFill>
                <a:effectLst/>
                <a:latin typeface="Arial"/>
                <a:ea typeface="+mj-ea"/>
                <a:cs typeface="Arial"/>
              </a:rPr>
              <a:t>1</a:t>
            </a:r>
            <a:r>
              <a:rPr lang="en-US" sz="1800" b="1" kern="1200" dirty="0" smtClean="0">
                <a:solidFill>
                  <a:schemeClr val="tx2"/>
                </a:solidFill>
                <a:effectLst/>
                <a:latin typeface="Arial"/>
                <a:ea typeface="+mn-ea"/>
                <a:cs typeface="Arial"/>
              </a:rPr>
              <a:t>–5 </a:t>
            </a:r>
            <a:r>
              <a:rPr lang="en-US" sz="1800" b="1" dirty="0">
                <a:solidFill>
                  <a:schemeClr val="tx2"/>
                </a:solidFill>
                <a:effectLst/>
                <a:latin typeface="Arial"/>
                <a:ea typeface="+mj-ea"/>
                <a:cs typeface="Arial"/>
              </a:rPr>
              <a:t>June </a:t>
            </a:r>
            <a:r>
              <a:rPr lang="en-US" sz="1800" b="1" dirty="0" smtClean="0">
                <a:solidFill>
                  <a:schemeClr val="tx2"/>
                </a:solidFill>
                <a:effectLst/>
                <a:latin typeface="Arial"/>
                <a:ea typeface="+mj-ea"/>
                <a:cs typeface="Arial"/>
              </a:rPr>
              <a:t>2018 </a:t>
            </a:r>
            <a:r>
              <a:rPr lang="en-US" sz="1800" b="1" dirty="0">
                <a:solidFill>
                  <a:schemeClr val="tx2"/>
                </a:solidFill>
                <a:effectLst/>
                <a:latin typeface="Arial"/>
                <a:ea typeface="+mj-ea"/>
                <a:cs typeface="Arial"/>
              </a:rPr>
              <a:t>| </a:t>
            </a:r>
            <a:r>
              <a:rPr lang="en-US" sz="1800" b="1" dirty="0" smtClean="0">
                <a:solidFill>
                  <a:schemeClr val="tx2"/>
                </a:solidFill>
                <a:effectLst/>
                <a:latin typeface="Arial"/>
                <a:ea typeface="+mj-ea"/>
                <a:cs typeface="Arial"/>
              </a:rPr>
              <a:t>Chicago</a:t>
            </a:r>
            <a:r>
              <a:rPr lang="en-US" sz="1800" b="1" dirty="0">
                <a:solidFill>
                  <a:schemeClr val="tx2"/>
                </a:solidFill>
                <a:effectLst/>
                <a:latin typeface="Arial"/>
                <a:ea typeface="+mj-ea"/>
                <a:cs typeface="Arial"/>
              </a:rPr>
              <a:t>, USA</a:t>
            </a:r>
            <a:endParaRPr lang="en-GB" sz="1800" b="1" dirty="0">
              <a:solidFill>
                <a:schemeClr val="tx2"/>
              </a:solidFill>
              <a:effectLst/>
              <a:latin typeface="Arial"/>
              <a:ea typeface="+mj-ea"/>
              <a:cs typeface="Arial"/>
            </a:endParaRPr>
          </a:p>
        </p:txBody>
      </p:sp>
    </p:spTree>
    <p:extLst>
      <p:ext uri="{BB962C8B-B14F-4D97-AF65-F5344CB8AC3E}">
        <p14:creationId xmlns:p14="http://schemas.microsoft.com/office/powerpoint/2010/main" val="101916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11506</a:t>
            </a:r>
            <a:r>
              <a:rPr lang="en-GB" dirty="0"/>
              <a:t>: Randomized comparison of pazopanib (PAZ) </a:t>
            </a:r>
            <a:r>
              <a:rPr lang="en-GB" dirty="0" smtClean="0"/>
              <a:t/>
            </a:r>
            <a:br>
              <a:rPr lang="en-GB" dirty="0" smtClean="0"/>
            </a:br>
            <a:r>
              <a:rPr lang="en-GB" dirty="0" smtClean="0"/>
              <a:t>and </a:t>
            </a:r>
            <a:r>
              <a:rPr lang="en-GB" dirty="0"/>
              <a:t>doxorubicin (DOX) in the first line treatment of metastatic soft tissue sarcoma (STS) in elderly patients (pts): Results of a phase II study (EPAZ</a:t>
            </a:r>
            <a:r>
              <a:rPr lang="en-GB" dirty="0" smtClean="0"/>
              <a:t>) – </a:t>
            </a:r>
            <a:r>
              <a:rPr lang="en-GB" dirty="0" err="1" smtClean="0"/>
              <a:t>Gr</a:t>
            </a:r>
            <a:r>
              <a:rPr lang="en-GB" dirty="0" err="1" smtClean="0">
                <a:latin typeface="Arial" panose="020B0604020202020204" pitchFamily="34" charset="0"/>
                <a:cs typeface="Arial" panose="020B0604020202020204" pitchFamily="34" charset="0"/>
              </a:rPr>
              <a:t>ünwald</a:t>
            </a:r>
            <a:r>
              <a:rPr lang="en-GB" dirty="0" smtClean="0">
                <a:latin typeface="Arial" panose="020B0604020202020204" pitchFamily="34" charset="0"/>
                <a:cs typeface="Arial" panose="020B0604020202020204" pitchFamily="34" charset="0"/>
              </a:rPr>
              <a:t> V</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a:t>
            </a:r>
          </a:p>
        </p:txBody>
      </p:sp>
      <p:sp>
        <p:nvSpPr>
          <p:cNvPr id="4" name="Text Box 4"/>
          <p:cNvSpPr txBox="1">
            <a:spLocks noChangeArrowheads="1"/>
          </p:cNvSpPr>
          <p:nvPr/>
        </p:nvSpPr>
        <p:spPr bwMode="auto">
          <a:xfrm>
            <a:off x="4854787" y="6474897"/>
            <a:ext cx="4068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Gr</a:t>
            </a:r>
            <a:r>
              <a:rPr kumimoji="0" lang="en-GB" sz="1200" b="0" i="0" u="none" strike="noStrike" kern="1200" cap="none" spc="0" normalizeH="0" baseline="0" noProof="0" dirty="0" err="1" smtClean="0">
                <a:ln>
                  <a:noFill/>
                </a:ln>
                <a:solidFill>
                  <a:srgbClr val="363636"/>
                </a:solidFill>
                <a:effectLst/>
                <a:uLnTx/>
                <a:uFillTx/>
                <a:latin typeface="Arial" panose="020B0604020202020204" pitchFamily="34" charset="0"/>
                <a:ea typeface="+mn-ea"/>
                <a:cs typeface="Arial" panose="020B0604020202020204" pitchFamily="34" charset="0"/>
              </a:rPr>
              <a:t>ünwald</a:t>
            </a:r>
            <a:r>
              <a:rPr kumimoji="0" lang="en-GB" sz="1200" b="0" i="0" u="none" strike="noStrike" kern="1200" cap="none" spc="0" normalizeH="0" baseline="0" noProof="0" dirty="0" smtClean="0">
                <a:ln>
                  <a:noFill/>
                </a:ln>
                <a:solidFill>
                  <a:srgbClr val="363636"/>
                </a:solidFill>
                <a:effectLst/>
                <a:uLnTx/>
                <a:uFillTx/>
                <a:latin typeface="Arial" panose="020B0604020202020204" pitchFamily="34" charset="0"/>
                <a:ea typeface="+mn-ea"/>
                <a:cs typeface="Arial" panose="020B0604020202020204" pitchFamily="34" charset="0"/>
              </a:rPr>
              <a:t> V</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6"/>
          <p:cNvSpPr txBox="1"/>
          <p:nvPr/>
        </p:nvSpPr>
        <p:spPr>
          <a:xfrm>
            <a:off x="2613950" y="1522125"/>
            <a:ext cx="3221912"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(PP)</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710993513"/>
              </p:ext>
            </p:extLst>
          </p:nvPr>
        </p:nvGraphicFramePr>
        <p:xfrm>
          <a:off x="1807507" y="4934036"/>
          <a:ext cx="6094559" cy="1249680"/>
        </p:xfrm>
        <a:graphic>
          <a:graphicData uri="http://schemas.openxmlformats.org/drawingml/2006/table">
            <a:tbl>
              <a:tblPr firstRow="1" bandRow="1">
                <a:tableStyleId>{69012ECD-51FC-41F1-AA8D-1B2483CD663E}</a:tableStyleId>
              </a:tblPr>
              <a:tblGrid>
                <a:gridCol w="1284434">
                  <a:extLst>
                    <a:ext uri="{9D8B030D-6E8A-4147-A177-3AD203B41FA5}">
                      <a16:colId xmlns:a16="http://schemas.microsoft.com/office/drawing/2014/main" val="20000"/>
                    </a:ext>
                  </a:extLst>
                </a:gridCol>
                <a:gridCol w="2657475">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tblGrid>
              <a:tr h="324000">
                <a:tc>
                  <a:txBody>
                    <a:bodyPr/>
                    <a:lstStyle/>
                    <a:p>
                      <a:endParaRPr lang="en-GB" sz="1600" dirty="0"/>
                    </a:p>
                  </a:txBody>
                  <a:tcPr anchor="ctr"/>
                </a:tc>
                <a:tc>
                  <a:txBody>
                    <a:bodyPr/>
                    <a:lstStyle/>
                    <a:p>
                      <a:pPr algn="ctr"/>
                      <a:r>
                        <a:rPr lang="en-GB" sz="1600" dirty="0" smtClean="0">
                          <a:solidFill>
                            <a:schemeClr val="tx2"/>
                          </a:solidFill>
                        </a:rPr>
                        <a:t>Median PFS,</a:t>
                      </a:r>
                      <a:r>
                        <a:rPr lang="en-GB" sz="1600" baseline="0" dirty="0" smtClean="0">
                          <a:solidFill>
                            <a:schemeClr val="tx2"/>
                          </a:solidFill>
                        </a:rPr>
                        <a:t> </a:t>
                      </a:r>
                      <a:br>
                        <a:rPr lang="en-GB" sz="1600" baseline="0" dirty="0" smtClean="0">
                          <a:solidFill>
                            <a:schemeClr val="tx2"/>
                          </a:solidFill>
                        </a:rPr>
                      </a:br>
                      <a:r>
                        <a:rPr lang="en-GB" sz="1600" dirty="0" smtClean="0">
                          <a:solidFill>
                            <a:schemeClr val="tx2"/>
                          </a:solidFill>
                        </a:rPr>
                        <a:t>months (95%CI)</a:t>
                      </a:r>
                      <a:endParaRPr lang="en-GB" sz="1600" dirty="0">
                        <a:solidFill>
                          <a:schemeClr val="tx2"/>
                        </a:solidFill>
                      </a:endParaRPr>
                    </a:p>
                  </a:txBody>
                  <a:tcPr anchor="ctr"/>
                </a:tc>
                <a:tc>
                  <a:txBody>
                    <a:bodyPr/>
                    <a:lstStyle/>
                    <a:p>
                      <a:pPr algn="ctr"/>
                      <a:r>
                        <a:rPr lang="en-GB" sz="1600" dirty="0" smtClean="0">
                          <a:solidFill>
                            <a:schemeClr val="tx2"/>
                          </a:solidFill>
                        </a:rPr>
                        <a:t>HR</a:t>
                      </a:r>
                      <a:r>
                        <a:rPr lang="en-GB" sz="1600" baseline="0" dirty="0" smtClean="0">
                          <a:solidFill>
                            <a:schemeClr val="tx2"/>
                          </a:solidFill>
                        </a:rPr>
                        <a:t> (95%CI)</a:t>
                      </a:r>
                      <a:endParaRPr lang="en-GB" sz="1600" dirty="0">
                        <a:solidFill>
                          <a:schemeClr val="tx2"/>
                        </a:solidFill>
                      </a:endParaRPr>
                    </a:p>
                  </a:txBody>
                  <a:tcPr anchor="ctr"/>
                </a:tc>
                <a:extLst>
                  <a:ext uri="{0D108BD9-81ED-4DB2-BD59-A6C34878D82A}">
                    <a16:rowId xmlns:a16="http://schemas.microsoft.com/office/drawing/2014/main" val="10000"/>
                  </a:ext>
                </a:extLst>
              </a:tr>
              <a:tr h="324000">
                <a:tc>
                  <a:txBody>
                    <a:bodyPr/>
                    <a:lstStyle/>
                    <a:p>
                      <a:r>
                        <a:rPr lang="en-GB" sz="1600" dirty="0" smtClean="0"/>
                        <a:t>Pazopanib</a:t>
                      </a:r>
                      <a:endParaRPr lang="en-GB" sz="1600" dirty="0"/>
                    </a:p>
                  </a:txBody>
                  <a:tcPr anchor="ctr"/>
                </a:tc>
                <a:tc>
                  <a:txBody>
                    <a:bodyPr/>
                    <a:lstStyle/>
                    <a:p>
                      <a:pPr algn="ctr"/>
                      <a:r>
                        <a:rPr lang="en-GB" sz="1600" dirty="0" smtClean="0"/>
                        <a:t>4.4</a:t>
                      </a:r>
                      <a:r>
                        <a:rPr lang="en-GB" sz="1600" baseline="0" dirty="0" smtClean="0"/>
                        <a:t> </a:t>
                      </a:r>
                      <a:r>
                        <a:rPr lang="en-GB" sz="1600" dirty="0" smtClean="0"/>
                        <a:t>(2.7</a:t>
                      </a:r>
                      <a:r>
                        <a:rPr lang="en-GB" sz="1600" baseline="0" dirty="0" smtClean="0"/>
                        <a:t>, 6.0)</a:t>
                      </a:r>
                      <a:endParaRPr lang="en-GB" sz="1600" dirty="0"/>
                    </a:p>
                  </a:txBody>
                  <a:tcPr/>
                </a:tc>
                <a:tc rowSpan="2">
                  <a:txBody>
                    <a:bodyPr/>
                    <a:lstStyle/>
                    <a:p>
                      <a:pPr algn="ctr"/>
                      <a:r>
                        <a:rPr lang="en-GB" sz="1600" dirty="0" smtClean="0"/>
                        <a:t>1.00</a:t>
                      </a:r>
                    </a:p>
                    <a:p>
                      <a:pPr algn="ctr"/>
                      <a:r>
                        <a:rPr lang="en-GB" sz="1600" dirty="0" smtClean="0"/>
                        <a:t>(0.65</a:t>
                      </a:r>
                      <a:r>
                        <a:rPr lang="en-GB" sz="1600" baseline="0" dirty="0" smtClean="0"/>
                        <a:t>, 1.53)</a:t>
                      </a:r>
                      <a:endParaRPr lang="en-GB" sz="1600" dirty="0"/>
                    </a:p>
                  </a:txBody>
                  <a:tcPr anchor="ctr"/>
                </a:tc>
                <a:extLst>
                  <a:ext uri="{0D108BD9-81ED-4DB2-BD59-A6C34878D82A}">
                    <a16:rowId xmlns:a16="http://schemas.microsoft.com/office/drawing/2014/main" val="3214556417"/>
                  </a:ext>
                </a:extLst>
              </a:tr>
              <a:tr h="324000">
                <a:tc>
                  <a:txBody>
                    <a:bodyPr/>
                    <a:lstStyle/>
                    <a:p>
                      <a:r>
                        <a:rPr lang="en-GB" sz="1600" dirty="0" smtClean="0"/>
                        <a:t>Doxorubicin</a:t>
                      </a:r>
                      <a:endParaRPr lang="en-GB" sz="1600" dirty="0"/>
                    </a:p>
                  </a:txBody>
                  <a:tcPr anchor="ctr"/>
                </a:tc>
                <a:tc>
                  <a:txBody>
                    <a:bodyPr/>
                    <a:lstStyle/>
                    <a:p>
                      <a:pPr algn="ctr"/>
                      <a:r>
                        <a:rPr lang="en-GB" sz="1600" dirty="0" smtClean="0"/>
                        <a:t>5.3</a:t>
                      </a:r>
                      <a:r>
                        <a:rPr lang="en-GB" sz="1600" baseline="0" dirty="0" smtClean="0"/>
                        <a:t> </a:t>
                      </a:r>
                      <a:r>
                        <a:rPr lang="en-GB" sz="1600" dirty="0" smtClean="0"/>
                        <a:t>(1.7</a:t>
                      </a:r>
                      <a:r>
                        <a:rPr lang="en-GB" sz="1600" baseline="0" dirty="0" smtClean="0"/>
                        <a:t>, 8.2)</a:t>
                      </a:r>
                      <a:endParaRPr lang="en-GB" sz="1600" dirty="0"/>
                    </a:p>
                  </a:txBody>
                  <a:tcPr/>
                </a:tc>
                <a:tc vMerge="1">
                  <a:txBody>
                    <a:bodyPr/>
                    <a:lstStyle/>
                    <a:p>
                      <a:pPr algn="ctr"/>
                      <a:endParaRPr lang="en-GB" sz="1600" dirty="0"/>
                    </a:p>
                  </a:txBody>
                  <a:tcPr anchor="ctr"/>
                </a:tc>
                <a:extLst>
                  <a:ext uri="{0D108BD9-81ED-4DB2-BD59-A6C34878D82A}">
                    <a16:rowId xmlns:a16="http://schemas.microsoft.com/office/drawing/2014/main" val="10001"/>
                  </a:ext>
                </a:extLst>
              </a:tr>
            </a:tbl>
          </a:graphicData>
        </a:graphic>
      </p:graphicFrame>
      <p:grpSp>
        <p:nvGrpSpPr>
          <p:cNvPr id="14" name="Group 13"/>
          <p:cNvGrpSpPr/>
          <p:nvPr/>
        </p:nvGrpSpPr>
        <p:grpSpPr>
          <a:xfrm>
            <a:off x="226914" y="1730085"/>
            <a:ext cx="8005226" cy="3115363"/>
            <a:chOff x="226914" y="1730085"/>
            <a:chExt cx="8005226" cy="3115363"/>
          </a:xfrm>
        </p:grpSpPr>
        <p:sp>
          <p:nvSpPr>
            <p:cNvPr id="16" name="TextBox 15">
              <a:extLst>
                <a:ext uri="{FF2B5EF4-FFF2-40B4-BE49-F238E27FC236}">
                  <a16:creationId xmlns:a16="http://schemas.microsoft.com/office/drawing/2014/main" id="{B4413DEE-E14C-44EC-BCC0-C3A41CCD8DEE}"/>
                </a:ext>
              </a:extLst>
            </p:cNvPr>
            <p:cNvSpPr txBox="1"/>
            <p:nvPr/>
          </p:nvSpPr>
          <p:spPr>
            <a:xfrm rot="16200000">
              <a:off x="-744870" y="2817654"/>
              <a:ext cx="240523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Progression-free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survival, probability</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id="{4F5D936C-42C2-4C53-8198-9695EA2A9C90}"/>
                </a:ext>
              </a:extLst>
            </p:cNvPr>
            <p:cNvSpPr txBox="1"/>
            <p:nvPr/>
          </p:nvSpPr>
          <p:spPr>
            <a:xfrm>
              <a:off x="720110" y="1730085"/>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1.0</a:t>
              </a:r>
            </a:p>
          </p:txBody>
        </p:sp>
        <p:sp>
          <p:nvSpPr>
            <p:cNvPr id="19" name="TextBox 18">
              <a:extLst>
                <a:ext uri="{FF2B5EF4-FFF2-40B4-BE49-F238E27FC236}">
                  <a16:creationId xmlns:a16="http://schemas.microsoft.com/office/drawing/2014/main" id="{2BC025D3-C53E-48CA-88C4-B9B8E1F2A7CC}"/>
                </a:ext>
              </a:extLst>
            </p:cNvPr>
            <p:cNvSpPr txBox="1"/>
            <p:nvPr/>
          </p:nvSpPr>
          <p:spPr>
            <a:xfrm>
              <a:off x="720110" y="2209678"/>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0.8</a:t>
              </a:r>
            </a:p>
          </p:txBody>
        </p:sp>
        <p:sp>
          <p:nvSpPr>
            <p:cNvPr id="21" name="TextBox 20">
              <a:extLst>
                <a:ext uri="{FF2B5EF4-FFF2-40B4-BE49-F238E27FC236}">
                  <a16:creationId xmlns:a16="http://schemas.microsoft.com/office/drawing/2014/main" id="{D56E1329-2029-4607-8BC5-483581D61DBF}"/>
                </a:ext>
              </a:extLst>
            </p:cNvPr>
            <p:cNvSpPr txBox="1"/>
            <p:nvPr/>
          </p:nvSpPr>
          <p:spPr>
            <a:xfrm>
              <a:off x="720110" y="2689270"/>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0.6</a:t>
              </a:r>
            </a:p>
          </p:txBody>
        </p:sp>
        <p:sp>
          <p:nvSpPr>
            <p:cNvPr id="23" name="TextBox 22">
              <a:extLst>
                <a:ext uri="{FF2B5EF4-FFF2-40B4-BE49-F238E27FC236}">
                  <a16:creationId xmlns:a16="http://schemas.microsoft.com/office/drawing/2014/main" id="{99922A9C-AC3D-497E-9348-85F13A07ABAA}"/>
                </a:ext>
              </a:extLst>
            </p:cNvPr>
            <p:cNvSpPr txBox="1"/>
            <p:nvPr/>
          </p:nvSpPr>
          <p:spPr>
            <a:xfrm>
              <a:off x="720110" y="3168861"/>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0.4</a:t>
              </a:r>
            </a:p>
          </p:txBody>
        </p:sp>
        <p:sp>
          <p:nvSpPr>
            <p:cNvPr id="25" name="TextBox 24">
              <a:extLst>
                <a:ext uri="{FF2B5EF4-FFF2-40B4-BE49-F238E27FC236}">
                  <a16:creationId xmlns:a16="http://schemas.microsoft.com/office/drawing/2014/main" id="{3C8A60E8-B4BB-442D-9BB4-E0EB7A45061D}"/>
                </a:ext>
              </a:extLst>
            </p:cNvPr>
            <p:cNvSpPr txBox="1"/>
            <p:nvPr/>
          </p:nvSpPr>
          <p:spPr>
            <a:xfrm>
              <a:off x="720110" y="3648453"/>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0.2</a:t>
              </a:r>
            </a:p>
          </p:txBody>
        </p:sp>
        <p:sp>
          <p:nvSpPr>
            <p:cNvPr id="27" name="TextBox 26">
              <a:extLst>
                <a:ext uri="{FF2B5EF4-FFF2-40B4-BE49-F238E27FC236}">
                  <a16:creationId xmlns:a16="http://schemas.microsoft.com/office/drawing/2014/main" id="{E8D58BD3-22BE-41F4-968C-7D1344724E66}"/>
                </a:ext>
              </a:extLst>
            </p:cNvPr>
            <p:cNvSpPr txBox="1"/>
            <p:nvPr/>
          </p:nvSpPr>
          <p:spPr>
            <a:xfrm>
              <a:off x="720110" y="4128049"/>
              <a:ext cx="358606" cy="231572"/>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0.0</a:t>
              </a:r>
            </a:p>
          </p:txBody>
        </p:sp>
        <p:cxnSp>
          <p:nvCxnSpPr>
            <p:cNvPr id="28" name="Straight Connector 27">
              <a:extLst>
                <a:ext uri="{FF2B5EF4-FFF2-40B4-BE49-F238E27FC236}">
                  <a16:creationId xmlns:a16="http://schemas.microsoft.com/office/drawing/2014/main" id="{2550A277-7C1A-498D-9A30-1BD50C720914}"/>
                </a:ext>
              </a:extLst>
            </p:cNvPr>
            <p:cNvCxnSpPr>
              <a:cxnSpLocks/>
            </p:cNvCxnSpPr>
            <p:nvPr/>
          </p:nvCxnSpPr>
          <p:spPr>
            <a:xfrm flipV="1">
              <a:off x="1071879" y="208517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FA16674A-431F-4044-B93D-4ED14097B4F2}"/>
                </a:ext>
              </a:extLst>
            </p:cNvPr>
            <p:cNvCxnSpPr>
              <a:cxnSpLocks/>
            </p:cNvCxnSpPr>
            <p:nvPr/>
          </p:nvCxnSpPr>
          <p:spPr>
            <a:xfrm flipV="1">
              <a:off x="1071879" y="232446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4092B567-3392-4241-ACAF-5FF8651FCC8D}"/>
                </a:ext>
              </a:extLst>
            </p:cNvPr>
            <p:cNvCxnSpPr>
              <a:cxnSpLocks/>
            </p:cNvCxnSpPr>
            <p:nvPr/>
          </p:nvCxnSpPr>
          <p:spPr>
            <a:xfrm flipV="1">
              <a:off x="1071879" y="256376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117238C1-3B5D-4C3A-A7FA-A7363764262B}"/>
                </a:ext>
              </a:extLst>
            </p:cNvPr>
            <p:cNvCxnSpPr>
              <a:cxnSpLocks/>
            </p:cNvCxnSpPr>
            <p:nvPr/>
          </p:nvCxnSpPr>
          <p:spPr>
            <a:xfrm flipV="1">
              <a:off x="1071879" y="280306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8D959240-6F71-4965-B350-323E0B46C68D}"/>
                </a:ext>
              </a:extLst>
            </p:cNvPr>
            <p:cNvCxnSpPr>
              <a:cxnSpLocks/>
            </p:cNvCxnSpPr>
            <p:nvPr/>
          </p:nvCxnSpPr>
          <p:spPr>
            <a:xfrm flipV="1">
              <a:off x="1071879" y="30423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521BABDA-ABD6-409A-BD97-701AC2006ECA}"/>
                </a:ext>
              </a:extLst>
            </p:cNvPr>
            <p:cNvCxnSpPr>
              <a:cxnSpLocks/>
            </p:cNvCxnSpPr>
            <p:nvPr/>
          </p:nvCxnSpPr>
          <p:spPr>
            <a:xfrm flipV="1">
              <a:off x="1071879" y="328166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40B845E7-ADB5-436E-8A9F-580708D1FB09}"/>
                </a:ext>
              </a:extLst>
            </p:cNvPr>
            <p:cNvCxnSpPr>
              <a:cxnSpLocks/>
            </p:cNvCxnSpPr>
            <p:nvPr/>
          </p:nvCxnSpPr>
          <p:spPr>
            <a:xfrm flipV="1">
              <a:off x="1071879" y="35209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A39F007E-FE09-4266-98A9-219C3EF13378}"/>
                </a:ext>
              </a:extLst>
            </p:cNvPr>
            <p:cNvCxnSpPr>
              <a:cxnSpLocks/>
            </p:cNvCxnSpPr>
            <p:nvPr/>
          </p:nvCxnSpPr>
          <p:spPr>
            <a:xfrm flipV="1">
              <a:off x="1071879" y="37602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F12C6777-9658-48D9-8B27-F42CB1B53027}"/>
                </a:ext>
              </a:extLst>
            </p:cNvPr>
            <p:cNvCxnSpPr>
              <a:cxnSpLocks/>
            </p:cNvCxnSpPr>
            <p:nvPr/>
          </p:nvCxnSpPr>
          <p:spPr>
            <a:xfrm flipV="1">
              <a:off x="1071879" y="39995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28931014-AE02-46B6-A703-ACEBEBC7E534}"/>
                </a:ext>
              </a:extLst>
            </p:cNvPr>
            <p:cNvCxnSpPr>
              <a:cxnSpLocks/>
            </p:cNvCxnSpPr>
            <p:nvPr/>
          </p:nvCxnSpPr>
          <p:spPr>
            <a:xfrm flipV="1">
              <a:off x="1071879" y="423886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id="{9D511BE7-9553-4846-ACE9-22BC06744E19}"/>
                </a:ext>
              </a:extLst>
            </p:cNvPr>
            <p:cNvSpPr txBox="1"/>
            <p:nvPr/>
          </p:nvSpPr>
          <p:spPr>
            <a:xfrm>
              <a:off x="3991386" y="4588079"/>
              <a:ext cx="648749" cy="257369"/>
            </a:xfrm>
            <a:prstGeom prst="rect">
              <a:avLst/>
            </a:prstGeom>
            <a:noFill/>
          </p:spPr>
          <p:txBody>
            <a:bodyPr wrap="none" lIns="72000" tIns="36000" rIns="72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Months</a:t>
              </a:r>
            </a:p>
          </p:txBody>
        </p:sp>
        <p:cxnSp>
          <p:nvCxnSpPr>
            <p:cNvPr id="39" name="Straight Connector 38">
              <a:extLst>
                <a:ext uri="{FF2B5EF4-FFF2-40B4-BE49-F238E27FC236}">
                  <a16:creationId xmlns:a16="http://schemas.microsoft.com/office/drawing/2014/main" id="{B22C70DB-8BF9-445C-BA5E-89A9103AE083}"/>
                </a:ext>
              </a:extLst>
            </p:cNvPr>
            <p:cNvCxnSpPr>
              <a:cxnSpLocks/>
            </p:cNvCxnSpPr>
            <p:nvPr/>
          </p:nvCxnSpPr>
          <p:spPr>
            <a:xfrm flipV="1">
              <a:off x="1071879" y="18458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90F45AC4-2C13-4F19-9B03-D62C416456DF}"/>
                </a:ext>
              </a:extLst>
            </p:cNvPr>
            <p:cNvCxnSpPr>
              <a:cxnSpLocks/>
            </p:cNvCxnSpPr>
            <p:nvPr/>
          </p:nvCxnSpPr>
          <p:spPr>
            <a:xfrm rot="5400000" flipV="1">
              <a:off x="1132953"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id="{3638F53D-C4BE-4D4C-9280-36207390DD42}"/>
                </a:ext>
              </a:extLst>
            </p:cNvPr>
            <p:cNvSpPr txBox="1"/>
            <p:nvPr/>
          </p:nvSpPr>
          <p:spPr>
            <a:xfrm>
              <a:off x="1024663"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a:t>
              </a:r>
            </a:p>
          </p:txBody>
        </p:sp>
        <p:cxnSp>
          <p:nvCxnSpPr>
            <p:cNvPr id="42" name="Straight Connector 41">
              <a:extLst>
                <a:ext uri="{FF2B5EF4-FFF2-40B4-BE49-F238E27FC236}">
                  <a16:creationId xmlns:a16="http://schemas.microsoft.com/office/drawing/2014/main" id="{FE09D7D1-D274-4A09-8F6D-D0CC0B8511EB}"/>
                </a:ext>
              </a:extLst>
            </p:cNvPr>
            <p:cNvCxnSpPr>
              <a:cxnSpLocks/>
            </p:cNvCxnSpPr>
            <p:nvPr/>
          </p:nvCxnSpPr>
          <p:spPr>
            <a:xfrm rot="5400000" flipV="1">
              <a:off x="1555522"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002A7DC1-824D-4D8A-9DE6-1377EE956DD9}"/>
                </a:ext>
              </a:extLst>
            </p:cNvPr>
            <p:cNvSpPr txBox="1"/>
            <p:nvPr/>
          </p:nvSpPr>
          <p:spPr>
            <a:xfrm>
              <a:off x="1447233"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3</a:t>
              </a:r>
            </a:p>
          </p:txBody>
        </p:sp>
        <p:cxnSp>
          <p:nvCxnSpPr>
            <p:cNvPr id="44" name="Straight Connector 43">
              <a:extLst>
                <a:ext uri="{FF2B5EF4-FFF2-40B4-BE49-F238E27FC236}">
                  <a16:creationId xmlns:a16="http://schemas.microsoft.com/office/drawing/2014/main" id="{78F49F72-44B0-4D8C-9F8C-623235411001}"/>
                </a:ext>
              </a:extLst>
            </p:cNvPr>
            <p:cNvCxnSpPr>
              <a:cxnSpLocks/>
            </p:cNvCxnSpPr>
            <p:nvPr/>
          </p:nvCxnSpPr>
          <p:spPr>
            <a:xfrm rot="5400000" flipV="1">
              <a:off x="2390842"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2D6C12C3-CCA8-4869-B71C-57F8E61BEC73}"/>
                </a:ext>
              </a:extLst>
            </p:cNvPr>
            <p:cNvSpPr txBox="1"/>
            <p:nvPr/>
          </p:nvSpPr>
          <p:spPr>
            <a:xfrm>
              <a:off x="2282552"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9</a:t>
              </a:r>
            </a:p>
          </p:txBody>
        </p:sp>
        <p:cxnSp>
          <p:nvCxnSpPr>
            <p:cNvPr id="46" name="Straight Connector 45">
              <a:extLst>
                <a:ext uri="{FF2B5EF4-FFF2-40B4-BE49-F238E27FC236}">
                  <a16:creationId xmlns:a16="http://schemas.microsoft.com/office/drawing/2014/main" id="{93111F1C-F0A0-41CE-A04F-8974CF0E7692}"/>
                </a:ext>
              </a:extLst>
            </p:cNvPr>
            <p:cNvCxnSpPr>
              <a:cxnSpLocks/>
            </p:cNvCxnSpPr>
            <p:nvPr/>
          </p:nvCxnSpPr>
          <p:spPr>
            <a:xfrm rot="5400000" flipV="1">
              <a:off x="2802759"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F018975D-F17D-4961-9C9A-9EE9674C5DB1}"/>
                </a:ext>
              </a:extLst>
            </p:cNvPr>
            <p:cNvSpPr txBox="1"/>
            <p:nvPr/>
          </p:nvSpPr>
          <p:spPr>
            <a:xfrm>
              <a:off x="2694470"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12</a:t>
              </a:r>
            </a:p>
          </p:txBody>
        </p:sp>
        <p:cxnSp>
          <p:nvCxnSpPr>
            <p:cNvPr id="48" name="Straight Connector 47">
              <a:extLst>
                <a:ext uri="{FF2B5EF4-FFF2-40B4-BE49-F238E27FC236}">
                  <a16:creationId xmlns:a16="http://schemas.microsoft.com/office/drawing/2014/main" id="{87D0A709-3553-41FF-A576-B157AD8192AE}"/>
                </a:ext>
              </a:extLst>
            </p:cNvPr>
            <p:cNvCxnSpPr>
              <a:cxnSpLocks/>
            </p:cNvCxnSpPr>
            <p:nvPr/>
          </p:nvCxnSpPr>
          <p:spPr>
            <a:xfrm rot="5400000" flipV="1">
              <a:off x="3214677"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id="{426555BB-013E-48F8-A78B-E9AFC26B2293}"/>
                </a:ext>
              </a:extLst>
            </p:cNvPr>
            <p:cNvSpPr txBox="1"/>
            <p:nvPr/>
          </p:nvSpPr>
          <p:spPr>
            <a:xfrm>
              <a:off x="3106387"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15</a:t>
              </a:r>
            </a:p>
          </p:txBody>
        </p:sp>
        <p:cxnSp>
          <p:nvCxnSpPr>
            <p:cNvPr id="50" name="Straight Connector 49">
              <a:extLst>
                <a:ext uri="{FF2B5EF4-FFF2-40B4-BE49-F238E27FC236}">
                  <a16:creationId xmlns:a16="http://schemas.microsoft.com/office/drawing/2014/main" id="{7FE1DAB8-3EB8-4178-9CA7-4D473D2B9F14}"/>
                </a:ext>
              </a:extLst>
            </p:cNvPr>
            <p:cNvCxnSpPr>
              <a:cxnSpLocks/>
            </p:cNvCxnSpPr>
            <p:nvPr/>
          </p:nvCxnSpPr>
          <p:spPr>
            <a:xfrm rot="5400000" flipV="1">
              <a:off x="4057986"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a:extLst>
                <a:ext uri="{FF2B5EF4-FFF2-40B4-BE49-F238E27FC236}">
                  <a16:creationId xmlns:a16="http://schemas.microsoft.com/office/drawing/2014/main" id="{F7C61BD1-73EC-409F-8D89-7AEB169F94BC}"/>
                </a:ext>
              </a:extLst>
            </p:cNvPr>
            <p:cNvSpPr txBox="1"/>
            <p:nvPr/>
          </p:nvSpPr>
          <p:spPr>
            <a:xfrm>
              <a:off x="3949697"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21</a:t>
              </a:r>
            </a:p>
          </p:txBody>
        </p:sp>
        <p:cxnSp>
          <p:nvCxnSpPr>
            <p:cNvPr id="52" name="Straight Connector 51">
              <a:extLst>
                <a:ext uri="{FF2B5EF4-FFF2-40B4-BE49-F238E27FC236}">
                  <a16:creationId xmlns:a16="http://schemas.microsoft.com/office/drawing/2014/main" id="{3E05459F-602E-4CF3-B0DF-7A273C55627F}"/>
                </a:ext>
              </a:extLst>
            </p:cNvPr>
            <p:cNvCxnSpPr>
              <a:cxnSpLocks/>
            </p:cNvCxnSpPr>
            <p:nvPr/>
          </p:nvCxnSpPr>
          <p:spPr>
            <a:xfrm rot="5400000" flipV="1">
              <a:off x="4475228"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a16="http://schemas.microsoft.com/office/drawing/2014/main" id="{552E663B-460E-419E-878D-844ED155ECB6}"/>
                </a:ext>
              </a:extLst>
            </p:cNvPr>
            <p:cNvSpPr txBox="1"/>
            <p:nvPr/>
          </p:nvSpPr>
          <p:spPr>
            <a:xfrm>
              <a:off x="4366939"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24</a:t>
              </a:r>
            </a:p>
          </p:txBody>
        </p:sp>
        <p:cxnSp>
          <p:nvCxnSpPr>
            <p:cNvPr id="54" name="Straight Connector 53">
              <a:extLst>
                <a:ext uri="{FF2B5EF4-FFF2-40B4-BE49-F238E27FC236}">
                  <a16:creationId xmlns:a16="http://schemas.microsoft.com/office/drawing/2014/main" id="{36E58184-83A6-4FBD-8ECD-118BC278DA5D}"/>
                </a:ext>
              </a:extLst>
            </p:cNvPr>
            <p:cNvCxnSpPr>
              <a:cxnSpLocks/>
            </p:cNvCxnSpPr>
            <p:nvPr/>
          </p:nvCxnSpPr>
          <p:spPr>
            <a:xfrm rot="5400000" flipV="1">
              <a:off x="6139710"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TextBox 54">
              <a:extLst>
                <a:ext uri="{FF2B5EF4-FFF2-40B4-BE49-F238E27FC236}">
                  <a16:creationId xmlns:a16="http://schemas.microsoft.com/office/drawing/2014/main" id="{6B332706-DEDA-469D-BF30-5BA2D8DA45A7}"/>
                </a:ext>
              </a:extLst>
            </p:cNvPr>
            <p:cNvSpPr txBox="1"/>
            <p:nvPr/>
          </p:nvSpPr>
          <p:spPr>
            <a:xfrm>
              <a:off x="6031421"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36</a:t>
              </a:r>
            </a:p>
          </p:txBody>
        </p:sp>
        <p:cxnSp>
          <p:nvCxnSpPr>
            <p:cNvPr id="56" name="Straight Connector 55">
              <a:extLst>
                <a:ext uri="{FF2B5EF4-FFF2-40B4-BE49-F238E27FC236}">
                  <a16:creationId xmlns:a16="http://schemas.microsoft.com/office/drawing/2014/main" id="{C799D2A0-90A3-4F5E-BF0A-0B59B41C1A86}"/>
                </a:ext>
              </a:extLst>
            </p:cNvPr>
            <p:cNvCxnSpPr>
              <a:cxnSpLocks/>
            </p:cNvCxnSpPr>
            <p:nvPr/>
          </p:nvCxnSpPr>
          <p:spPr>
            <a:xfrm rot="5400000" flipV="1">
              <a:off x="7814842"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7" name="TextBox 56">
              <a:extLst>
                <a:ext uri="{FF2B5EF4-FFF2-40B4-BE49-F238E27FC236}">
                  <a16:creationId xmlns:a16="http://schemas.microsoft.com/office/drawing/2014/main" id="{B9E8E512-E2FC-47EA-AE94-6D94CDC1AB70}"/>
                </a:ext>
              </a:extLst>
            </p:cNvPr>
            <p:cNvSpPr txBox="1"/>
            <p:nvPr/>
          </p:nvSpPr>
          <p:spPr>
            <a:xfrm>
              <a:off x="7706553"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48</a:t>
              </a:r>
            </a:p>
          </p:txBody>
        </p:sp>
        <p:sp>
          <p:nvSpPr>
            <p:cNvPr id="58" name="Freeform: Shape 84">
              <a:extLst>
                <a:ext uri="{FF2B5EF4-FFF2-40B4-BE49-F238E27FC236}">
                  <a16:creationId xmlns:a16="http://schemas.microsoft.com/office/drawing/2014/main" id="{E3EF7C41-1B04-47C9-B3BD-235497807C6A}"/>
                </a:ext>
              </a:extLst>
            </p:cNvPr>
            <p:cNvSpPr/>
            <p:nvPr/>
          </p:nvSpPr>
          <p:spPr>
            <a:xfrm>
              <a:off x="1177954" y="1845871"/>
              <a:ext cx="7054186" cy="2392989"/>
            </a:xfrm>
            <a:custGeom>
              <a:avLst/>
              <a:gdLst>
                <a:gd name="connsiteX0" fmla="*/ 0 w 4467225"/>
                <a:gd name="connsiteY0" fmla="*/ 0 h 2486025"/>
                <a:gd name="connsiteX1" fmla="*/ 0 w 4467225"/>
                <a:gd name="connsiteY1" fmla="*/ 2486025 h 2486025"/>
                <a:gd name="connsiteX2" fmla="*/ 4467225 w 4467225"/>
                <a:gd name="connsiteY2" fmla="*/ 2486025 h 2486025"/>
              </a:gdLst>
              <a:ahLst/>
              <a:cxnLst>
                <a:cxn ang="0">
                  <a:pos x="connsiteX0" y="connsiteY0"/>
                </a:cxn>
                <a:cxn ang="0">
                  <a:pos x="connsiteX1" y="connsiteY1"/>
                </a:cxn>
                <a:cxn ang="0">
                  <a:pos x="connsiteX2" y="connsiteY2"/>
                </a:cxn>
              </a:cxnLst>
              <a:rect l="l" t="t" r="r" b="b"/>
              <a:pathLst>
                <a:path w="4467225" h="2486025">
                  <a:moveTo>
                    <a:pt x="0" y="0"/>
                  </a:moveTo>
                  <a:lnTo>
                    <a:pt x="0" y="2486025"/>
                  </a:lnTo>
                  <a:lnTo>
                    <a:pt x="4467225" y="2486025"/>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a:ea typeface="+mn-ea"/>
                <a:cs typeface="Arial"/>
              </a:endParaRPr>
            </a:p>
          </p:txBody>
        </p:sp>
        <p:cxnSp>
          <p:nvCxnSpPr>
            <p:cNvPr id="59" name="Straight Connector 58">
              <a:extLst>
                <a:ext uri="{FF2B5EF4-FFF2-40B4-BE49-F238E27FC236}">
                  <a16:creationId xmlns:a16="http://schemas.microsoft.com/office/drawing/2014/main" id="{62EBC03A-E5BF-4A71-A924-E9DF249FE872}"/>
                </a:ext>
              </a:extLst>
            </p:cNvPr>
            <p:cNvCxnSpPr>
              <a:cxnSpLocks/>
            </p:cNvCxnSpPr>
            <p:nvPr/>
          </p:nvCxnSpPr>
          <p:spPr>
            <a:xfrm rot="5400000" flipV="1">
              <a:off x="3638081"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0" name="TextBox 59">
              <a:extLst>
                <a:ext uri="{FF2B5EF4-FFF2-40B4-BE49-F238E27FC236}">
                  <a16:creationId xmlns:a16="http://schemas.microsoft.com/office/drawing/2014/main" id="{01244028-9B36-4379-914A-55EA3E86EFFE}"/>
                </a:ext>
              </a:extLst>
            </p:cNvPr>
            <p:cNvSpPr txBox="1"/>
            <p:nvPr/>
          </p:nvSpPr>
          <p:spPr>
            <a:xfrm>
              <a:off x="3529791"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18</a:t>
              </a:r>
            </a:p>
          </p:txBody>
        </p:sp>
        <p:cxnSp>
          <p:nvCxnSpPr>
            <p:cNvPr id="61" name="Straight Connector 60">
              <a:extLst>
                <a:ext uri="{FF2B5EF4-FFF2-40B4-BE49-F238E27FC236}">
                  <a16:creationId xmlns:a16="http://schemas.microsoft.com/office/drawing/2014/main" id="{686F47F8-9697-452C-90AA-9F4467BC1119}"/>
                </a:ext>
              </a:extLst>
            </p:cNvPr>
            <p:cNvCxnSpPr>
              <a:cxnSpLocks/>
            </p:cNvCxnSpPr>
            <p:nvPr/>
          </p:nvCxnSpPr>
          <p:spPr>
            <a:xfrm rot="5400000" flipV="1">
              <a:off x="1976263" y="42961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2" name="TextBox 61">
              <a:extLst>
                <a:ext uri="{FF2B5EF4-FFF2-40B4-BE49-F238E27FC236}">
                  <a16:creationId xmlns:a16="http://schemas.microsoft.com/office/drawing/2014/main" id="{FE034F15-7D92-4FF0-8638-5B39B292ADEE}"/>
                </a:ext>
              </a:extLst>
            </p:cNvPr>
            <p:cNvSpPr txBox="1"/>
            <p:nvPr/>
          </p:nvSpPr>
          <p:spPr>
            <a:xfrm>
              <a:off x="1867974" y="433669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6</a:t>
              </a:r>
            </a:p>
          </p:txBody>
        </p:sp>
        <p:grpSp>
          <p:nvGrpSpPr>
            <p:cNvPr id="63" name="Group 62">
              <a:extLst>
                <a:ext uri="{FF2B5EF4-FFF2-40B4-BE49-F238E27FC236}">
                  <a16:creationId xmlns:a16="http://schemas.microsoft.com/office/drawing/2014/main" id="{CE0A99AE-A68D-4855-9738-1BAE9D812AC4}"/>
                </a:ext>
              </a:extLst>
            </p:cNvPr>
            <p:cNvGrpSpPr/>
            <p:nvPr/>
          </p:nvGrpSpPr>
          <p:grpSpPr>
            <a:xfrm>
              <a:off x="1220582" y="1843170"/>
              <a:ext cx="2828381" cy="2284296"/>
              <a:chOff x="1220582" y="1843170"/>
              <a:chExt cx="2828381" cy="2284296"/>
            </a:xfrm>
          </p:grpSpPr>
          <p:sp>
            <p:nvSpPr>
              <p:cNvPr id="72" name="Freeform: Shape 93">
                <a:extLst>
                  <a:ext uri="{FF2B5EF4-FFF2-40B4-BE49-F238E27FC236}">
                    <a16:creationId xmlns:a16="http://schemas.microsoft.com/office/drawing/2014/main" id="{37D072DA-313A-42DA-8278-71C35615F715}"/>
                  </a:ext>
                </a:extLst>
              </p:cNvPr>
              <p:cNvSpPr/>
              <p:nvPr/>
            </p:nvSpPr>
            <p:spPr>
              <a:xfrm>
                <a:off x="1220582" y="1843170"/>
                <a:ext cx="2828381" cy="2267023"/>
              </a:xfrm>
              <a:custGeom>
                <a:avLst/>
                <a:gdLst>
                  <a:gd name="connsiteX0" fmla="*/ 7144 w 2495550"/>
                  <a:gd name="connsiteY0" fmla="*/ 7144 h 2000250"/>
                  <a:gd name="connsiteX1" fmla="*/ 56674 w 2495550"/>
                  <a:gd name="connsiteY1" fmla="*/ 7144 h 2000250"/>
                  <a:gd name="connsiteX2" fmla="*/ 56674 w 2495550"/>
                  <a:gd name="connsiteY2" fmla="*/ 72866 h 2000250"/>
                  <a:gd name="connsiteX3" fmla="*/ 124301 w 2495550"/>
                  <a:gd name="connsiteY3" fmla="*/ 72866 h 2000250"/>
                  <a:gd name="connsiteX4" fmla="*/ 124301 w 2495550"/>
                  <a:gd name="connsiteY4" fmla="*/ 138589 h 2000250"/>
                  <a:gd name="connsiteX5" fmla="*/ 138589 w 2495550"/>
                  <a:gd name="connsiteY5" fmla="*/ 138589 h 2000250"/>
                  <a:gd name="connsiteX6" fmla="*/ 138589 w 2495550"/>
                  <a:gd name="connsiteY6" fmla="*/ 344329 h 2000250"/>
                  <a:gd name="connsiteX7" fmla="*/ 151924 w 2495550"/>
                  <a:gd name="connsiteY7" fmla="*/ 344329 h 2000250"/>
                  <a:gd name="connsiteX8" fmla="*/ 151924 w 2495550"/>
                  <a:gd name="connsiteY8" fmla="*/ 422434 h 2000250"/>
                  <a:gd name="connsiteX9" fmla="*/ 164306 w 2495550"/>
                  <a:gd name="connsiteY9" fmla="*/ 422434 h 2000250"/>
                  <a:gd name="connsiteX10" fmla="*/ 164306 w 2495550"/>
                  <a:gd name="connsiteY10" fmla="*/ 671036 h 2000250"/>
                  <a:gd name="connsiteX11" fmla="*/ 218599 w 2495550"/>
                  <a:gd name="connsiteY11" fmla="*/ 671036 h 2000250"/>
                  <a:gd name="connsiteX12" fmla="*/ 218599 w 2495550"/>
                  <a:gd name="connsiteY12" fmla="*/ 736759 h 2000250"/>
                  <a:gd name="connsiteX13" fmla="*/ 285274 w 2495550"/>
                  <a:gd name="connsiteY13" fmla="*/ 736759 h 2000250"/>
                  <a:gd name="connsiteX14" fmla="*/ 285274 w 2495550"/>
                  <a:gd name="connsiteY14" fmla="*/ 803434 h 2000250"/>
                  <a:gd name="connsiteX15" fmla="*/ 313849 w 2495550"/>
                  <a:gd name="connsiteY15" fmla="*/ 803434 h 2000250"/>
                  <a:gd name="connsiteX16" fmla="*/ 313849 w 2495550"/>
                  <a:gd name="connsiteY16" fmla="*/ 867251 h 2000250"/>
                  <a:gd name="connsiteX17" fmla="*/ 354806 w 2495550"/>
                  <a:gd name="connsiteY17" fmla="*/ 867251 h 2000250"/>
                  <a:gd name="connsiteX18" fmla="*/ 354806 w 2495550"/>
                  <a:gd name="connsiteY18" fmla="*/ 937736 h 2000250"/>
                  <a:gd name="connsiteX19" fmla="*/ 422434 w 2495550"/>
                  <a:gd name="connsiteY19" fmla="*/ 937736 h 2000250"/>
                  <a:gd name="connsiteX20" fmla="*/ 422434 w 2495550"/>
                  <a:gd name="connsiteY20" fmla="*/ 1002506 h 2000250"/>
                  <a:gd name="connsiteX21" fmla="*/ 612934 w 2495550"/>
                  <a:gd name="connsiteY21" fmla="*/ 1002506 h 2000250"/>
                  <a:gd name="connsiteX22" fmla="*/ 612934 w 2495550"/>
                  <a:gd name="connsiteY22" fmla="*/ 1077754 h 2000250"/>
                  <a:gd name="connsiteX23" fmla="*/ 618649 w 2495550"/>
                  <a:gd name="connsiteY23" fmla="*/ 1077754 h 2000250"/>
                  <a:gd name="connsiteX24" fmla="*/ 618649 w 2495550"/>
                  <a:gd name="connsiteY24" fmla="*/ 1137761 h 2000250"/>
                  <a:gd name="connsiteX25" fmla="*/ 697706 w 2495550"/>
                  <a:gd name="connsiteY25" fmla="*/ 1137761 h 2000250"/>
                  <a:gd name="connsiteX26" fmla="*/ 697706 w 2495550"/>
                  <a:gd name="connsiteY26" fmla="*/ 1268254 h 2000250"/>
                  <a:gd name="connsiteX27" fmla="*/ 749141 w 2495550"/>
                  <a:gd name="connsiteY27" fmla="*/ 1268254 h 2000250"/>
                  <a:gd name="connsiteX28" fmla="*/ 749141 w 2495550"/>
                  <a:gd name="connsiteY28" fmla="*/ 1333976 h 2000250"/>
                  <a:gd name="connsiteX29" fmla="*/ 942499 w 2495550"/>
                  <a:gd name="connsiteY29" fmla="*/ 1333976 h 2000250"/>
                  <a:gd name="connsiteX30" fmla="*/ 942499 w 2495550"/>
                  <a:gd name="connsiteY30" fmla="*/ 1397794 h 2000250"/>
                  <a:gd name="connsiteX31" fmla="*/ 972026 w 2495550"/>
                  <a:gd name="connsiteY31" fmla="*/ 1397794 h 2000250"/>
                  <a:gd name="connsiteX32" fmla="*/ 972026 w 2495550"/>
                  <a:gd name="connsiteY32" fmla="*/ 1464469 h 2000250"/>
                  <a:gd name="connsiteX33" fmla="*/ 1017746 w 2495550"/>
                  <a:gd name="connsiteY33" fmla="*/ 1464469 h 2000250"/>
                  <a:gd name="connsiteX34" fmla="*/ 1017746 w 2495550"/>
                  <a:gd name="connsiteY34" fmla="*/ 1594961 h 2000250"/>
                  <a:gd name="connsiteX35" fmla="*/ 1046321 w 2495550"/>
                  <a:gd name="connsiteY35" fmla="*/ 1594961 h 2000250"/>
                  <a:gd name="connsiteX36" fmla="*/ 1046321 w 2495550"/>
                  <a:gd name="connsiteY36" fmla="*/ 1661636 h 2000250"/>
                  <a:gd name="connsiteX37" fmla="*/ 1100614 w 2495550"/>
                  <a:gd name="connsiteY37" fmla="*/ 1661636 h 2000250"/>
                  <a:gd name="connsiteX38" fmla="*/ 1100614 w 2495550"/>
                  <a:gd name="connsiteY38" fmla="*/ 1728311 h 2000250"/>
                  <a:gd name="connsiteX39" fmla="*/ 1263491 w 2495550"/>
                  <a:gd name="connsiteY39" fmla="*/ 1728311 h 2000250"/>
                  <a:gd name="connsiteX40" fmla="*/ 1263491 w 2495550"/>
                  <a:gd name="connsiteY40" fmla="*/ 1794034 h 2000250"/>
                  <a:gd name="connsiteX41" fmla="*/ 1277779 w 2495550"/>
                  <a:gd name="connsiteY41" fmla="*/ 1794034 h 2000250"/>
                  <a:gd name="connsiteX42" fmla="*/ 1277779 w 2495550"/>
                  <a:gd name="connsiteY42" fmla="*/ 1861661 h 2000250"/>
                  <a:gd name="connsiteX43" fmla="*/ 1478756 w 2495550"/>
                  <a:gd name="connsiteY43" fmla="*/ 1861661 h 2000250"/>
                  <a:gd name="connsiteX44" fmla="*/ 1478756 w 2495550"/>
                  <a:gd name="connsiteY44" fmla="*/ 1927384 h 2000250"/>
                  <a:gd name="connsiteX45" fmla="*/ 1751171 w 2495550"/>
                  <a:gd name="connsiteY45" fmla="*/ 1927384 h 2000250"/>
                  <a:gd name="connsiteX46" fmla="*/ 1751171 w 2495550"/>
                  <a:gd name="connsiteY46" fmla="*/ 1993106 h 2000250"/>
                  <a:gd name="connsiteX47" fmla="*/ 2489359 w 2495550"/>
                  <a:gd name="connsiteY47" fmla="*/ 1993106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95550" h="2000250">
                    <a:moveTo>
                      <a:pt x="7144" y="7144"/>
                    </a:moveTo>
                    <a:lnTo>
                      <a:pt x="56674" y="7144"/>
                    </a:lnTo>
                    <a:lnTo>
                      <a:pt x="56674" y="72866"/>
                    </a:lnTo>
                    <a:lnTo>
                      <a:pt x="124301" y="72866"/>
                    </a:lnTo>
                    <a:lnTo>
                      <a:pt x="124301" y="138589"/>
                    </a:lnTo>
                    <a:lnTo>
                      <a:pt x="138589" y="138589"/>
                    </a:lnTo>
                    <a:lnTo>
                      <a:pt x="138589" y="344329"/>
                    </a:lnTo>
                    <a:lnTo>
                      <a:pt x="151924" y="344329"/>
                    </a:lnTo>
                    <a:lnTo>
                      <a:pt x="151924" y="422434"/>
                    </a:lnTo>
                    <a:lnTo>
                      <a:pt x="164306" y="422434"/>
                    </a:lnTo>
                    <a:lnTo>
                      <a:pt x="164306" y="671036"/>
                    </a:lnTo>
                    <a:lnTo>
                      <a:pt x="218599" y="671036"/>
                    </a:lnTo>
                    <a:lnTo>
                      <a:pt x="218599" y="736759"/>
                    </a:lnTo>
                    <a:lnTo>
                      <a:pt x="285274" y="736759"/>
                    </a:lnTo>
                    <a:lnTo>
                      <a:pt x="285274" y="803434"/>
                    </a:lnTo>
                    <a:lnTo>
                      <a:pt x="313849" y="803434"/>
                    </a:lnTo>
                    <a:lnTo>
                      <a:pt x="313849" y="867251"/>
                    </a:lnTo>
                    <a:lnTo>
                      <a:pt x="354806" y="867251"/>
                    </a:lnTo>
                    <a:lnTo>
                      <a:pt x="354806" y="937736"/>
                    </a:lnTo>
                    <a:lnTo>
                      <a:pt x="422434" y="937736"/>
                    </a:lnTo>
                    <a:lnTo>
                      <a:pt x="422434" y="1002506"/>
                    </a:lnTo>
                    <a:lnTo>
                      <a:pt x="612934" y="1002506"/>
                    </a:lnTo>
                    <a:lnTo>
                      <a:pt x="612934" y="1077754"/>
                    </a:lnTo>
                    <a:lnTo>
                      <a:pt x="618649" y="1077754"/>
                    </a:lnTo>
                    <a:lnTo>
                      <a:pt x="618649" y="1137761"/>
                    </a:lnTo>
                    <a:lnTo>
                      <a:pt x="697706" y="1137761"/>
                    </a:lnTo>
                    <a:lnTo>
                      <a:pt x="697706" y="1268254"/>
                    </a:lnTo>
                    <a:lnTo>
                      <a:pt x="749141" y="1268254"/>
                    </a:lnTo>
                    <a:lnTo>
                      <a:pt x="749141" y="1333976"/>
                    </a:lnTo>
                    <a:lnTo>
                      <a:pt x="942499" y="1333976"/>
                    </a:lnTo>
                    <a:lnTo>
                      <a:pt x="942499" y="1397794"/>
                    </a:lnTo>
                    <a:lnTo>
                      <a:pt x="972026" y="1397794"/>
                    </a:lnTo>
                    <a:lnTo>
                      <a:pt x="972026" y="1464469"/>
                    </a:lnTo>
                    <a:lnTo>
                      <a:pt x="1017746" y="1464469"/>
                    </a:lnTo>
                    <a:lnTo>
                      <a:pt x="1017746" y="1594961"/>
                    </a:lnTo>
                    <a:lnTo>
                      <a:pt x="1046321" y="1594961"/>
                    </a:lnTo>
                    <a:lnTo>
                      <a:pt x="1046321" y="1661636"/>
                    </a:lnTo>
                    <a:lnTo>
                      <a:pt x="1100614" y="1661636"/>
                    </a:lnTo>
                    <a:lnTo>
                      <a:pt x="1100614" y="1728311"/>
                    </a:lnTo>
                    <a:lnTo>
                      <a:pt x="1263491" y="1728311"/>
                    </a:lnTo>
                    <a:lnTo>
                      <a:pt x="1263491" y="1794034"/>
                    </a:lnTo>
                    <a:lnTo>
                      <a:pt x="1277779" y="1794034"/>
                    </a:lnTo>
                    <a:lnTo>
                      <a:pt x="1277779" y="1861661"/>
                    </a:lnTo>
                    <a:lnTo>
                      <a:pt x="1478756" y="1861661"/>
                    </a:lnTo>
                    <a:lnTo>
                      <a:pt x="1478756" y="1927384"/>
                    </a:lnTo>
                    <a:lnTo>
                      <a:pt x="1751171" y="1927384"/>
                    </a:lnTo>
                    <a:lnTo>
                      <a:pt x="1751171" y="1993106"/>
                    </a:lnTo>
                    <a:lnTo>
                      <a:pt x="2489359" y="1993106"/>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Freeform: Shape 94">
                <a:extLst>
                  <a:ext uri="{FF2B5EF4-FFF2-40B4-BE49-F238E27FC236}">
                    <a16:creationId xmlns:a16="http://schemas.microsoft.com/office/drawing/2014/main" id="{78B3A427-8FF9-4991-BB29-4E84DBB838F4}"/>
                  </a:ext>
                </a:extLst>
              </p:cNvPr>
              <p:cNvSpPr/>
              <p:nvPr/>
            </p:nvSpPr>
            <p:spPr>
              <a:xfrm>
                <a:off x="3984191" y="4073489"/>
                <a:ext cx="53977" cy="53977"/>
              </a:xfrm>
              <a:custGeom>
                <a:avLst/>
                <a:gdLst>
                  <a:gd name="connsiteX0" fmla="*/ 43339 w 47625"/>
                  <a:gd name="connsiteY0" fmla="*/ 25241 h 47625"/>
                  <a:gd name="connsiteX1" fmla="*/ 25241 w 47625"/>
                  <a:gd name="connsiteY1" fmla="*/ 43339 h 47625"/>
                  <a:gd name="connsiteX2" fmla="*/ 7144 w 47625"/>
                  <a:gd name="connsiteY2" fmla="*/ 25241 h 47625"/>
                  <a:gd name="connsiteX3" fmla="*/ 25241 w 47625"/>
                  <a:gd name="connsiteY3" fmla="*/ 7144 h 47625"/>
                  <a:gd name="connsiteX4" fmla="*/ 43339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3339" y="25241"/>
                    </a:moveTo>
                    <a:cubicBezTo>
                      <a:pt x="43339" y="35236"/>
                      <a:pt x="35236" y="43339"/>
                      <a:pt x="25241" y="43339"/>
                    </a:cubicBezTo>
                    <a:cubicBezTo>
                      <a:pt x="15246" y="43339"/>
                      <a:pt x="7144" y="35236"/>
                      <a:pt x="7144" y="25241"/>
                    </a:cubicBezTo>
                    <a:cubicBezTo>
                      <a:pt x="7144" y="15246"/>
                      <a:pt x="15246" y="7144"/>
                      <a:pt x="25241" y="7144"/>
                    </a:cubicBezTo>
                    <a:cubicBezTo>
                      <a:pt x="35236" y="7144"/>
                      <a:pt x="43339" y="15246"/>
                      <a:pt x="43339" y="25241"/>
                    </a:cubicBezTo>
                    <a:close/>
                  </a:path>
                </a:pathLst>
              </a:custGeom>
              <a:solidFill>
                <a:schemeClr val="accent1"/>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4" name="Freeform: Shape 1023">
                <a:extLst>
                  <a:ext uri="{FF2B5EF4-FFF2-40B4-BE49-F238E27FC236}">
                    <a16:creationId xmlns:a16="http://schemas.microsoft.com/office/drawing/2014/main" id="{04D8913F-BFF5-4323-9656-82BA1662FADB}"/>
                  </a:ext>
                </a:extLst>
              </p:cNvPr>
              <p:cNvSpPr/>
              <p:nvPr/>
            </p:nvSpPr>
            <p:spPr>
              <a:xfrm>
                <a:off x="3612831" y="4073489"/>
                <a:ext cx="53977" cy="53977"/>
              </a:xfrm>
              <a:custGeom>
                <a:avLst/>
                <a:gdLst>
                  <a:gd name="connsiteX0" fmla="*/ 43339 w 47625"/>
                  <a:gd name="connsiteY0" fmla="*/ 25241 h 47625"/>
                  <a:gd name="connsiteX1" fmla="*/ 25241 w 47625"/>
                  <a:gd name="connsiteY1" fmla="*/ 43339 h 47625"/>
                  <a:gd name="connsiteX2" fmla="*/ 7144 w 47625"/>
                  <a:gd name="connsiteY2" fmla="*/ 25241 h 47625"/>
                  <a:gd name="connsiteX3" fmla="*/ 25241 w 47625"/>
                  <a:gd name="connsiteY3" fmla="*/ 7144 h 47625"/>
                  <a:gd name="connsiteX4" fmla="*/ 43339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3339" y="25241"/>
                    </a:moveTo>
                    <a:cubicBezTo>
                      <a:pt x="43339" y="35236"/>
                      <a:pt x="35236" y="43339"/>
                      <a:pt x="25241" y="43339"/>
                    </a:cubicBezTo>
                    <a:cubicBezTo>
                      <a:pt x="15246" y="43339"/>
                      <a:pt x="7144" y="35236"/>
                      <a:pt x="7144" y="25241"/>
                    </a:cubicBezTo>
                    <a:cubicBezTo>
                      <a:pt x="7144" y="15246"/>
                      <a:pt x="15246" y="7144"/>
                      <a:pt x="25241" y="7144"/>
                    </a:cubicBezTo>
                    <a:cubicBezTo>
                      <a:pt x="35236" y="7144"/>
                      <a:pt x="43339" y="15246"/>
                      <a:pt x="43339" y="25241"/>
                    </a:cubicBezTo>
                    <a:close/>
                  </a:path>
                </a:pathLst>
              </a:custGeom>
              <a:solidFill>
                <a:schemeClr val="accent1"/>
              </a:solid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64" name="Group 63">
              <a:extLst>
                <a:ext uri="{FF2B5EF4-FFF2-40B4-BE49-F238E27FC236}">
                  <a16:creationId xmlns:a16="http://schemas.microsoft.com/office/drawing/2014/main" id="{48264763-E2DE-4845-BDE2-A4DCDD0C7739}"/>
                </a:ext>
              </a:extLst>
            </p:cNvPr>
            <p:cNvGrpSpPr/>
            <p:nvPr/>
          </p:nvGrpSpPr>
          <p:grpSpPr>
            <a:xfrm>
              <a:off x="1175241" y="1843170"/>
              <a:ext cx="7027772" cy="2365261"/>
              <a:chOff x="1175241" y="1843170"/>
              <a:chExt cx="7027772" cy="2365261"/>
            </a:xfrm>
          </p:grpSpPr>
          <p:sp>
            <p:nvSpPr>
              <p:cNvPr id="68" name="Freeform: Shape 1024">
                <a:extLst>
                  <a:ext uri="{FF2B5EF4-FFF2-40B4-BE49-F238E27FC236}">
                    <a16:creationId xmlns:a16="http://schemas.microsoft.com/office/drawing/2014/main" id="{0E7EC06A-B032-4107-8A84-DB95CE1B9FA8}"/>
                  </a:ext>
                </a:extLst>
              </p:cNvPr>
              <p:cNvSpPr/>
              <p:nvPr/>
            </p:nvSpPr>
            <p:spPr>
              <a:xfrm>
                <a:off x="1175241" y="1843170"/>
                <a:ext cx="7027771" cy="2342590"/>
              </a:xfrm>
              <a:custGeom>
                <a:avLst/>
                <a:gdLst>
                  <a:gd name="connsiteX0" fmla="*/ 7144 w 6200775"/>
                  <a:gd name="connsiteY0" fmla="*/ 7144 h 2066925"/>
                  <a:gd name="connsiteX1" fmla="*/ 56674 w 6200775"/>
                  <a:gd name="connsiteY1" fmla="*/ 7144 h 2066925"/>
                  <a:gd name="connsiteX2" fmla="*/ 56674 w 6200775"/>
                  <a:gd name="connsiteY2" fmla="*/ 63341 h 2066925"/>
                  <a:gd name="connsiteX3" fmla="*/ 69056 w 6200775"/>
                  <a:gd name="connsiteY3" fmla="*/ 63341 h 2066925"/>
                  <a:gd name="connsiteX4" fmla="*/ 69056 w 6200775"/>
                  <a:gd name="connsiteY4" fmla="*/ 91916 h 2066925"/>
                  <a:gd name="connsiteX5" fmla="*/ 122396 w 6200775"/>
                  <a:gd name="connsiteY5" fmla="*/ 91916 h 2066925"/>
                  <a:gd name="connsiteX6" fmla="*/ 122396 w 6200775"/>
                  <a:gd name="connsiteY6" fmla="*/ 147161 h 2066925"/>
                  <a:gd name="connsiteX7" fmla="*/ 150019 w 6200775"/>
                  <a:gd name="connsiteY7" fmla="*/ 147161 h 2066925"/>
                  <a:gd name="connsiteX8" fmla="*/ 150019 w 6200775"/>
                  <a:gd name="connsiteY8" fmla="*/ 175736 h 2066925"/>
                  <a:gd name="connsiteX9" fmla="*/ 164306 w 6200775"/>
                  <a:gd name="connsiteY9" fmla="*/ 175736 h 2066925"/>
                  <a:gd name="connsiteX10" fmla="*/ 164306 w 6200775"/>
                  <a:gd name="connsiteY10" fmla="*/ 210026 h 2066925"/>
                  <a:gd name="connsiteX11" fmla="*/ 178594 w 6200775"/>
                  <a:gd name="connsiteY11" fmla="*/ 210026 h 2066925"/>
                  <a:gd name="connsiteX12" fmla="*/ 178594 w 6200775"/>
                  <a:gd name="connsiteY12" fmla="*/ 365284 h 2066925"/>
                  <a:gd name="connsiteX13" fmla="*/ 191929 w 6200775"/>
                  <a:gd name="connsiteY13" fmla="*/ 365284 h 2066925"/>
                  <a:gd name="connsiteX14" fmla="*/ 191929 w 6200775"/>
                  <a:gd name="connsiteY14" fmla="*/ 605314 h 2066925"/>
                  <a:gd name="connsiteX15" fmla="*/ 205264 w 6200775"/>
                  <a:gd name="connsiteY15" fmla="*/ 605314 h 2066925"/>
                  <a:gd name="connsiteX16" fmla="*/ 205264 w 6200775"/>
                  <a:gd name="connsiteY16" fmla="*/ 726281 h 2066925"/>
                  <a:gd name="connsiteX17" fmla="*/ 232886 w 6200775"/>
                  <a:gd name="connsiteY17" fmla="*/ 726281 h 2066925"/>
                  <a:gd name="connsiteX18" fmla="*/ 232886 w 6200775"/>
                  <a:gd name="connsiteY18" fmla="*/ 753904 h 2066925"/>
                  <a:gd name="connsiteX19" fmla="*/ 286226 w 6200775"/>
                  <a:gd name="connsiteY19" fmla="*/ 753904 h 2066925"/>
                  <a:gd name="connsiteX20" fmla="*/ 286226 w 6200775"/>
                  <a:gd name="connsiteY20" fmla="*/ 810101 h 2066925"/>
                  <a:gd name="connsiteX21" fmla="*/ 342424 w 6200775"/>
                  <a:gd name="connsiteY21" fmla="*/ 810101 h 2066925"/>
                  <a:gd name="connsiteX22" fmla="*/ 342424 w 6200775"/>
                  <a:gd name="connsiteY22" fmla="*/ 838676 h 2066925"/>
                  <a:gd name="connsiteX23" fmla="*/ 381476 w 6200775"/>
                  <a:gd name="connsiteY23" fmla="*/ 838676 h 2066925"/>
                  <a:gd name="connsiteX24" fmla="*/ 381476 w 6200775"/>
                  <a:gd name="connsiteY24" fmla="*/ 893921 h 2066925"/>
                  <a:gd name="connsiteX25" fmla="*/ 393859 w 6200775"/>
                  <a:gd name="connsiteY25" fmla="*/ 893921 h 2066925"/>
                  <a:gd name="connsiteX26" fmla="*/ 393859 w 6200775"/>
                  <a:gd name="connsiteY26" fmla="*/ 923449 h 2066925"/>
                  <a:gd name="connsiteX27" fmla="*/ 488156 w 6200775"/>
                  <a:gd name="connsiteY27" fmla="*/ 923449 h 2066925"/>
                  <a:gd name="connsiteX28" fmla="*/ 488156 w 6200775"/>
                  <a:gd name="connsiteY28" fmla="*/ 952024 h 2066925"/>
                  <a:gd name="connsiteX29" fmla="*/ 503396 w 6200775"/>
                  <a:gd name="connsiteY29" fmla="*/ 952024 h 2066925"/>
                  <a:gd name="connsiteX30" fmla="*/ 503396 w 6200775"/>
                  <a:gd name="connsiteY30" fmla="*/ 982504 h 2066925"/>
                  <a:gd name="connsiteX31" fmla="*/ 516731 w 6200775"/>
                  <a:gd name="connsiteY31" fmla="*/ 982504 h 2066925"/>
                  <a:gd name="connsiteX32" fmla="*/ 516731 w 6200775"/>
                  <a:gd name="connsiteY32" fmla="*/ 1011079 h 2066925"/>
                  <a:gd name="connsiteX33" fmla="*/ 531971 w 6200775"/>
                  <a:gd name="connsiteY33" fmla="*/ 1011079 h 2066925"/>
                  <a:gd name="connsiteX34" fmla="*/ 531971 w 6200775"/>
                  <a:gd name="connsiteY34" fmla="*/ 1038701 h 2066925"/>
                  <a:gd name="connsiteX35" fmla="*/ 545306 w 6200775"/>
                  <a:gd name="connsiteY35" fmla="*/ 1038701 h 2066925"/>
                  <a:gd name="connsiteX36" fmla="*/ 545306 w 6200775"/>
                  <a:gd name="connsiteY36" fmla="*/ 1154906 h 2066925"/>
                  <a:gd name="connsiteX37" fmla="*/ 582454 w 6200775"/>
                  <a:gd name="connsiteY37" fmla="*/ 1154906 h 2066925"/>
                  <a:gd name="connsiteX38" fmla="*/ 582454 w 6200775"/>
                  <a:gd name="connsiteY38" fmla="*/ 1182529 h 2066925"/>
                  <a:gd name="connsiteX39" fmla="*/ 597694 w 6200775"/>
                  <a:gd name="connsiteY39" fmla="*/ 1182529 h 2066925"/>
                  <a:gd name="connsiteX40" fmla="*/ 597694 w 6200775"/>
                  <a:gd name="connsiteY40" fmla="*/ 1212056 h 2066925"/>
                  <a:gd name="connsiteX41" fmla="*/ 714851 w 6200775"/>
                  <a:gd name="connsiteY41" fmla="*/ 1212056 h 2066925"/>
                  <a:gd name="connsiteX42" fmla="*/ 714851 w 6200775"/>
                  <a:gd name="connsiteY42" fmla="*/ 1238726 h 2066925"/>
                  <a:gd name="connsiteX43" fmla="*/ 721519 w 6200775"/>
                  <a:gd name="connsiteY43" fmla="*/ 1238726 h 2066925"/>
                  <a:gd name="connsiteX44" fmla="*/ 721519 w 6200775"/>
                  <a:gd name="connsiteY44" fmla="*/ 1269206 h 2066925"/>
                  <a:gd name="connsiteX45" fmla="*/ 736759 w 6200775"/>
                  <a:gd name="connsiteY45" fmla="*/ 1269206 h 2066925"/>
                  <a:gd name="connsiteX46" fmla="*/ 736759 w 6200775"/>
                  <a:gd name="connsiteY46" fmla="*/ 1295876 h 2066925"/>
                  <a:gd name="connsiteX47" fmla="*/ 748189 w 6200775"/>
                  <a:gd name="connsiteY47" fmla="*/ 1295876 h 2066925"/>
                  <a:gd name="connsiteX48" fmla="*/ 748189 w 6200775"/>
                  <a:gd name="connsiteY48" fmla="*/ 1335881 h 2066925"/>
                  <a:gd name="connsiteX49" fmla="*/ 758666 w 6200775"/>
                  <a:gd name="connsiteY49" fmla="*/ 1335881 h 2066925"/>
                  <a:gd name="connsiteX50" fmla="*/ 758666 w 6200775"/>
                  <a:gd name="connsiteY50" fmla="*/ 1353026 h 2066925"/>
                  <a:gd name="connsiteX51" fmla="*/ 772954 w 6200775"/>
                  <a:gd name="connsiteY51" fmla="*/ 1353026 h 2066925"/>
                  <a:gd name="connsiteX52" fmla="*/ 772954 w 6200775"/>
                  <a:gd name="connsiteY52" fmla="*/ 1388269 h 2066925"/>
                  <a:gd name="connsiteX53" fmla="*/ 788194 w 6200775"/>
                  <a:gd name="connsiteY53" fmla="*/ 1388269 h 2066925"/>
                  <a:gd name="connsiteX54" fmla="*/ 788194 w 6200775"/>
                  <a:gd name="connsiteY54" fmla="*/ 1411129 h 2066925"/>
                  <a:gd name="connsiteX55" fmla="*/ 805339 w 6200775"/>
                  <a:gd name="connsiteY55" fmla="*/ 1411129 h 2066925"/>
                  <a:gd name="connsiteX56" fmla="*/ 805339 w 6200775"/>
                  <a:gd name="connsiteY56" fmla="*/ 1437799 h 2066925"/>
                  <a:gd name="connsiteX57" fmla="*/ 884396 w 6200775"/>
                  <a:gd name="connsiteY57" fmla="*/ 1437799 h 2066925"/>
                  <a:gd name="connsiteX58" fmla="*/ 884396 w 6200775"/>
                  <a:gd name="connsiteY58" fmla="*/ 1468279 h 2066925"/>
                  <a:gd name="connsiteX59" fmla="*/ 897731 w 6200775"/>
                  <a:gd name="connsiteY59" fmla="*/ 1468279 h 2066925"/>
                  <a:gd name="connsiteX60" fmla="*/ 897731 w 6200775"/>
                  <a:gd name="connsiteY60" fmla="*/ 1500664 h 2066925"/>
                  <a:gd name="connsiteX61" fmla="*/ 1086326 w 6200775"/>
                  <a:gd name="connsiteY61" fmla="*/ 1500664 h 2066925"/>
                  <a:gd name="connsiteX62" fmla="*/ 1086326 w 6200775"/>
                  <a:gd name="connsiteY62" fmla="*/ 1563529 h 2066925"/>
                  <a:gd name="connsiteX63" fmla="*/ 1096804 w 6200775"/>
                  <a:gd name="connsiteY63" fmla="*/ 1563529 h 2066925"/>
                  <a:gd name="connsiteX64" fmla="*/ 1096804 w 6200775"/>
                  <a:gd name="connsiteY64" fmla="*/ 1587341 h 2066925"/>
                  <a:gd name="connsiteX65" fmla="*/ 1113949 w 6200775"/>
                  <a:gd name="connsiteY65" fmla="*/ 1587341 h 2066925"/>
                  <a:gd name="connsiteX66" fmla="*/ 1113949 w 6200775"/>
                  <a:gd name="connsiteY66" fmla="*/ 1641634 h 2066925"/>
                  <a:gd name="connsiteX67" fmla="*/ 1153001 w 6200775"/>
                  <a:gd name="connsiteY67" fmla="*/ 1641634 h 2066925"/>
                  <a:gd name="connsiteX68" fmla="*/ 1153001 w 6200775"/>
                  <a:gd name="connsiteY68" fmla="*/ 1668304 h 2066925"/>
                  <a:gd name="connsiteX69" fmla="*/ 1254919 w 6200775"/>
                  <a:gd name="connsiteY69" fmla="*/ 1668304 h 2066925"/>
                  <a:gd name="connsiteX70" fmla="*/ 1254919 w 6200775"/>
                  <a:gd name="connsiteY70" fmla="*/ 1696879 h 2066925"/>
                  <a:gd name="connsiteX71" fmla="*/ 1416844 w 6200775"/>
                  <a:gd name="connsiteY71" fmla="*/ 1696879 h 2066925"/>
                  <a:gd name="connsiteX72" fmla="*/ 1416844 w 6200775"/>
                  <a:gd name="connsiteY72" fmla="*/ 1781651 h 2066925"/>
                  <a:gd name="connsiteX73" fmla="*/ 1454944 w 6200775"/>
                  <a:gd name="connsiteY73" fmla="*/ 1781651 h 2066925"/>
                  <a:gd name="connsiteX74" fmla="*/ 1454944 w 6200775"/>
                  <a:gd name="connsiteY74" fmla="*/ 1812131 h 2066925"/>
                  <a:gd name="connsiteX75" fmla="*/ 1756886 w 6200775"/>
                  <a:gd name="connsiteY75" fmla="*/ 1812131 h 2066925"/>
                  <a:gd name="connsiteX76" fmla="*/ 1756886 w 6200775"/>
                  <a:gd name="connsiteY76" fmla="*/ 1842611 h 2066925"/>
                  <a:gd name="connsiteX77" fmla="*/ 1762601 w 6200775"/>
                  <a:gd name="connsiteY77" fmla="*/ 1842611 h 2066925"/>
                  <a:gd name="connsiteX78" fmla="*/ 1762601 w 6200775"/>
                  <a:gd name="connsiteY78" fmla="*/ 1866424 h 2066925"/>
                  <a:gd name="connsiteX79" fmla="*/ 1792129 w 6200775"/>
                  <a:gd name="connsiteY79" fmla="*/ 1866424 h 2066925"/>
                  <a:gd name="connsiteX80" fmla="*/ 1792129 w 6200775"/>
                  <a:gd name="connsiteY80" fmla="*/ 1897856 h 2066925"/>
                  <a:gd name="connsiteX81" fmla="*/ 2050256 w 6200775"/>
                  <a:gd name="connsiteY81" fmla="*/ 1897856 h 2066925"/>
                  <a:gd name="connsiteX82" fmla="*/ 2050256 w 6200775"/>
                  <a:gd name="connsiteY82" fmla="*/ 1932146 h 2066925"/>
                  <a:gd name="connsiteX83" fmla="*/ 2062639 w 6200775"/>
                  <a:gd name="connsiteY83" fmla="*/ 1932146 h 2066925"/>
                  <a:gd name="connsiteX84" fmla="*/ 2062639 w 6200775"/>
                  <a:gd name="connsiteY84" fmla="*/ 1967389 h 2066925"/>
                  <a:gd name="connsiteX85" fmla="*/ 2102644 w 6200775"/>
                  <a:gd name="connsiteY85" fmla="*/ 1967389 h 2066925"/>
                  <a:gd name="connsiteX86" fmla="*/ 2102644 w 6200775"/>
                  <a:gd name="connsiteY86" fmla="*/ 1995964 h 2066925"/>
                  <a:gd name="connsiteX87" fmla="*/ 2456021 w 6200775"/>
                  <a:gd name="connsiteY87" fmla="*/ 1995964 h 2066925"/>
                  <a:gd name="connsiteX88" fmla="*/ 2456021 w 6200775"/>
                  <a:gd name="connsiteY88" fmla="*/ 2025491 h 2066925"/>
                  <a:gd name="connsiteX89" fmla="*/ 2673191 w 6200775"/>
                  <a:gd name="connsiteY89" fmla="*/ 2025491 h 2066925"/>
                  <a:gd name="connsiteX90" fmla="*/ 2673191 w 6200775"/>
                  <a:gd name="connsiteY90" fmla="*/ 2063591 h 2066925"/>
                  <a:gd name="connsiteX91" fmla="*/ 6194584 w 6200775"/>
                  <a:gd name="connsiteY91" fmla="*/ 2063591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200775" h="2066925">
                    <a:moveTo>
                      <a:pt x="7144" y="7144"/>
                    </a:moveTo>
                    <a:lnTo>
                      <a:pt x="56674" y="7144"/>
                    </a:lnTo>
                    <a:lnTo>
                      <a:pt x="56674" y="63341"/>
                    </a:lnTo>
                    <a:lnTo>
                      <a:pt x="69056" y="63341"/>
                    </a:lnTo>
                    <a:lnTo>
                      <a:pt x="69056" y="91916"/>
                    </a:lnTo>
                    <a:lnTo>
                      <a:pt x="122396" y="91916"/>
                    </a:lnTo>
                    <a:lnTo>
                      <a:pt x="122396" y="147161"/>
                    </a:lnTo>
                    <a:lnTo>
                      <a:pt x="150019" y="147161"/>
                    </a:lnTo>
                    <a:lnTo>
                      <a:pt x="150019" y="175736"/>
                    </a:lnTo>
                    <a:lnTo>
                      <a:pt x="164306" y="175736"/>
                    </a:lnTo>
                    <a:lnTo>
                      <a:pt x="164306" y="210026"/>
                    </a:lnTo>
                    <a:lnTo>
                      <a:pt x="178594" y="210026"/>
                    </a:lnTo>
                    <a:lnTo>
                      <a:pt x="178594" y="365284"/>
                    </a:lnTo>
                    <a:lnTo>
                      <a:pt x="191929" y="365284"/>
                    </a:lnTo>
                    <a:lnTo>
                      <a:pt x="191929" y="605314"/>
                    </a:lnTo>
                    <a:lnTo>
                      <a:pt x="205264" y="605314"/>
                    </a:lnTo>
                    <a:lnTo>
                      <a:pt x="205264" y="726281"/>
                    </a:lnTo>
                    <a:lnTo>
                      <a:pt x="232886" y="726281"/>
                    </a:lnTo>
                    <a:lnTo>
                      <a:pt x="232886" y="753904"/>
                    </a:lnTo>
                    <a:lnTo>
                      <a:pt x="286226" y="753904"/>
                    </a:lnTo>
                    <a:lnTo>
                      <a:pt x="286226" y="810101"/>
                    </a:lnTo>
                    <a:lnTo>
                      <a:pt x="342424" y="810101"/>
                    </a:lnTo>
                    <a:lnTo>
                      <a:pt x="342424" y="838676"/>
                    </a:lnTo>
                    <a:lnTo>
                      <a:pt x="381476" y="838676"/>
                    </a:lnTo>
                    <a:lnTo>
                      <a:pt x="381476" y="893921"/>
                    </a:lnTo>
                    <a:lnTo>
                      <a:pt x="393859" y="893921"/>
                    </a:lnTo>
                    <a:lnTo>
                      <a:pt x="393859" y="923449"/>
                    </a:lnTo>
                    <a:lnTo>
                      <a:pt x="488156" y="923449"/>
                    </a:lnTo>
                    <a:lnTo>
                      <a:pt x="488156" y="952024"/>
                    </a:lnTo>
                    <a:lnTo>
                      <a:pt x="503396" y="952024"/>
                    </a:lnTo>
                    <a:lnTo>
                      <a:pt x="503396" y="982504"/>
                    </a:lnTo>
                    <a:lnTo>
                      <a:pt x="516731" y="982504"/>
                    </a:lnTo>
                    <a:lnTo>
                      <a:pt x="516731" y="1011079"/>
                    </a:lnTo>
                    <a:lnTo>
                      <a:pt x="531971" y="1011079"/>
                    </a:lnTo>
                    <a:lnTo>
                      <a:pt x="531971" y="1038701"/>
                    </a:lnTo>
                    <a:lnTo>
                      <a:pt x="545306" y="1038701"/>
                    </a:lnTo>
                    <a:lnTo>
                      <a:pt x="545306" y="1154906"/>
                    </a:lnTo>
                    <a:lnTo>
                      <a:pt x="582454" y="1154906"/>
                    </a:lnTo>
                    <a:lnTo>
                      <a:pt x="582454" y="1182529"/>
                    </a:lnTo>
                    <a:lnTo>
                      <a:pt x="597694" y="1182529"/>
                    </a:lnTo>
                    <a:lnTo>
                      <a:pt x="597694" y="1212056"/>
                    </a:lnTo>
                    <a:lnTo>
                      <a:pt x="714851" y="1212056"/>
                    </a:lnTo>
                    <a:lnTo>
                      <a:pt x="714851" y="1238726"/>
                    </a:lnTo>
                    <a:lnTo>
                      <a:pt x="721519" y="1238726"/>
                    </a:lnTo>
                    <a:lnTo>
                      <a:pt x="721519" y="1269206"/>
                    </a:lnTo>
                    <a:lnTo>
                      <a:pt x="736759" y="1269206"/>
                    </a:lnTo>
                    <a:lnTo>
                      <a:pt x="736759" y="1295876"/>
                    </a:lnTo>
                    <a:lnTo>
                      <a:pt x="748189" y="1295876"/>
                    </a:lnTo>
                    <a:lnTo>
                      <a:pt x="748189" y="1335881"/>
                    </a:lnTo>
                    <a:lnTo>
                      <a:pt x="758666" y="1335881"/>
                    </a:lnTo>
                    <a:lnTo>
                      <a:pt x="758666" y="1353026"/>
                    </a:lnTo>
                    <a:lnTo>
                      <a:pt x="772954" y="1353026"/>
                    </a:lnTo>
                    <a:lnTo>
                      <a:pt x="772954" y="1388269"/>
                    </a:lnTo>
                    <a:lnTo>
                      <a:pt x="788194" y="1388269"/>
                    </a:lnTo>
                    <a:lnTo>
                      <a:pt x="788194" y="1411129"/>
                    </a:lnTo>
                    <a:lnTo>
                      <a:pt x="805339" y="1411129"/>
                    </a:lnTo>
                    <a:lnTo>
                      <a:pt x="805339" y="1437799"/>
                    </a:lnTo>
                    <a:lnTo>
                      <a:pt x="884396" y="1437799"/>
                    </a:lnTo>
                    <a:lnTo>
                      <a:pt x="884396" y="1468279"/>
                    </a:lnTo>
                    <a:lnTo>
                      <a:pt x="897731" y="1468279"/>
                    </a:lnTo>
                    <a:lnTo>
                      <a:pt x="897731" y="1500664"/>
                    </a:lnTo>
                    <a:lnTo>
                      <a:pt x="1086326" y="1500664"/>
                    </a:lnTo>
                    <a:lnTo>
                      <a:pt x="1086326" y="1563529"/>
                    </a:lnTo>
                    <a:lnTo>
                      <a:pt x="1096804" y="1563529"/>
                    </a:lnTo>
                    <a:lnTo>
                      <a:pt x="1096804" y="1587341"/>
                    </a:lnTo>
                    <a:lnTo>
                      <a:pt x="1113949" y="1587341"/>
                    </a:lnTo>
                    <a:lnTo>
                      <a:pt x="1113949" y="1641634"/>
                    </a:lnTo>
                    <a:lnTo>
                      <a:pt x="1153001" y="1641634"/>
                    </a:lnTo>
                    <a:lnTo>
                      <a:pt x="1153001" y="1668304"/>
                    </a:lnTo>
                    <a:lnTo>
                      <a:pt x="1254919" y="1668304"/>
                    </a:lnTo>
                    <a:lnTo>
                      <a:pt x="1254919" y="1696879"/>
                    </a:lnTo>
                    <a:lnTo>
                      <a:pt x="1416844" y="1696879"/>
                    </a:lnTo>
                    <a:lnTo>
                      <a:pt x="1416844" y="1781651"/>
                    </a:lnTo>
                    <a:lnTo>
                      <a:pt x="1454944" y="1781651"/>
                    </a:lnTo>
                    <a:lnTo>
                      <a:pt x="1454944" y="1812131"/>
                    </a:lnTo>
                    <a:lnTo>
                      <a:pt x="1756886" y="1812131"/>
                    </a:lnTo>
                    <a:lnTo>
                      <a:pt x="1756886" y="1842611"/>
                    </a:lnTo>
                    <a:lnTo>
                      <a:pt x="1762601" y="1842611"/>
                    </a:lnTo>
                    <a:lnTo>
                      <a:pt x="1762601" y="1866424"/>
                    </a:lnTo>
                    <a:lnTo>
                      <a:pt x="1792129" y="1866424"/>
                    </a:lnTo>
                    <a:lnTo>
                      <a:pt x="1792129" y="1897856"/>
                    </a:lnTo>
                    <a:lnTo>
                      <a:pt x="2050256" y="1897856"/>
                    </a:lnTo>
                    <a:lnTo>
                      <a:pt x="2050256" y="1932146"/>
                    </a:lnTo>
                    <a:lnTo>
                      <a:pt x="2062639" y="1932146"/>
                    </a:lnTo>
                    <a:lnTo>
                      <a:pt x="2062639" y="1967389"/>
                    </a:lnTo>
                    <a:lnTo>
                      <a:pt x="2102644" y="1967389"/>
                    </a:lnTo>
                    <a:lnTo>
                      <a:pt x="2102644" y="1995964"/>
                    </a:lnTo>
                    <a:lnTo>
                      <a:pt x="2456021" y="1995964"/>
                    </a:lnTo>
                    <a:lnTo>
                      <a:pt x="2456021" y="2025491"/>
                    </a:lnTo>
                    <a:lnTo>
                      <a:pt x="2673191" y="2025491"/>
                    </a:lnTo>
                    <a:lnTo>
                      <a:pt x="2673191" y="2063591"/>
                    </a:lnTo>
                    <a:lnTo>
                      <a:pt x="6194584" y="2063591"/>
                    </a:lnTo>
                  </a:path>
                </a:pathLst>
              </a:custGeom>
              <a:no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Freeform: Shape 1025">
                <a:extLst>
                  <a:ext uri="{FF2B5EF4-FFF2-40B4-BE49-F238E27FC236}">
                    <a16:creationId xmlns:a16="http://schemas.microsoft.com/office/drawing/2014/main" id="{2916AB75-B05B-4940-A8CD-730584BBFBBE}"/>
                  </a:ext>
                </a:extLst>
              </p:cNvPr>
              <p:cNvSpPr/>
              <p:nvPr/>
            </p:nvSpPr>
            <p:spPr>
              <a:xfrm>
                <a:off x="8149036" y="4154454"/>
                <a:ext cx="53977" cy="53977"/>
              </a:xfrm>
              <a:custGeom>
                <a:avLst/>
                <a:gdLst>
                  <a:gd name="connsiteX0" fmla="*/ 43339 w 47625"/>
                  <a:gd name="connsiteY0" fmla="*/ 25241 h 47625"/>
                  <a:gd name="connsiteX1" fmla="*/ 25241 w 47625"/>
                  <a:gd name="connsiteY1" fmla="*/ 43339 h 47625"/>
                  <a:gd name="connsiteX2" fmla="*/ 7143 w 47625"/>
                  <a:gd name="connsiteY2" fmla="*/ 25241 h 47625"/>
                  <a:gd name="connsiteX3" fmla="*/ 25241 w 47625"/>
                  <a:gd name="connsiteY3" fmla="*/ 7144 h 47625"/>
                  <a:gd name="connsiteX4" fmla="*/ 43339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3339" y="25241"/>
                    </a:moveTo>
                    <a:cubicBezTo>
                      <a:pt x="43339" y="35236"/>
                      <a:pt x="35236" y="43339"/>
                      <a:pt x="25241" y="43339"/>
                    </a:cubicBezTo>
                    <a:cubicBezTo>
                      <a:pt x="15246" y="43339"/>
                      <a:pt x="7143" y="35236"/>
                      <a:pt x="7143" y="25241"/>
                    </a:cubicBezTo>
                    <a:cubicBezTo>
                      <a:pt x="7143" y="15246"/>
                      <a:pt x="15246" y="7144"/>
                      <a:pt x="25241" y="7144"/>
                    </a:cubicBezTo>
                    <a:cubicBezTo>
                      <a:pt x="35236" y="7144"/>
                      <a:pt x="43339" y="15246"/>
                      <a:pt x="43339" y="25241"/>
                    </a:cubicBezTo>
                    <a:close/>
                  </a:path>
                </a:pathLst>
              </a:custGeom>
              <a:solidFill>
                <a:schemeClr val="accent2"/>
              </a:solid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Freeform: Shape 1027">
                <a:extLst>
                  <a:ext uri="{FF2B5EF4-FFF2-40B4-BE49-F238E27FC236}">
                    <a16:creationId xmlns:a16="http://schemas.microsoft.com/office/drawing/2014/main" id="{CA979A0B-1262-4B90-BC87-8742845E1494}"/>
                  </a:ext>
                </a:extLst>
              </p:cNvPr>
              <p:cNvSpPr/>
              <p:nvPr/>
            </p:nvSpPr>
            <p:spPr>
              <a:xfrm>
                <a:off x="4575776" y="4154454"/>
                <a:ext cx="53977" cy="53977"/>
              </a:xfrm>
              <a:custGeom>
                <a:avLst/>
                <a:gdLst>
                  <a:gd name="connsiteX0" fmla="*/ 43339 w 47625"/>
                  <a:gd name="connsiteY0" fmla="*/ 25241 h 47625"/>
                  <a:gd name="connsiteX1" fmla="*/ 25241 w 47625"/>
                  <a:gd name="connsiteY1" fmla="*/ 43339 h 47625"/>
                  <a:gd name="connsiteX2" fmla="*/ 7144 w 47625"/>
                  <a:gd name="connsiteY2" fmla="*/ 25241 h 47625"/>
                  <a:gd name="connsiteX3" fmla="*/ 25241 w 47625"/>
                  <a:gd name="connsiteY3" fmla="*/ 7144 h 47625"/>
                  <a:gd name="connsiteX4" fmla="*/ 43339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3339" y="25241"/>
                    </a:moveTo>
                    <a:cubicBezTo>
                      <a:pt x="43339" y="35236"/>
                      <a:pt x="35236" y="43339"/>
                      <a:pt x="25241" y="43339"/>
                    </a:cubicBezTo>
                    <a:cubicBezTo>
                      <a:pt x="15246" y="43339"/>
                      <a:pt x="7144" y="35236"/>
                      <a:pt x="7144" y="25241"/>
                    </a:cubicBezTo>
                    <a:cubicBezTo>
                      <a:pt x="7144" y="15246"/>
                      <a:pt x="15246" y="7144"/>
                      <a:pt x="25241" y="7144"/>
                    </a:cubicBezTo>
                    <a:cubicBezTo>
                      <a:pt x="35236" y="7144"/>
                      <a:pt x="43339" y="15246"/>
                      <a:pt x="43339" y="25241"/>
                    </a:cubicBezTo>
                    <a:close/>
                  </a:path>
                </a:pathLst>
              </a:custGeom>
              <a:solidFill>
                <a:schemeClr val="accent2"/>
              </a:solid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Freeform: Shape 1028">
                <a:extLst>
                  <a:ext uri="{FF2B5EF4-FFF2-40B4-BE49-F238E27FC236}">
                    <a16:creationId xmlns:a16="http://schemas.microsoft.com/office/drawing/2014/main" id="{0870A416-2AC9-45F3-A9F3-E4FDF00AA746}"/>
                  </a:ext>
                </a:extLst>
              </p:cNvPr>
              <p:cNvSpPr/>
              <p:nvPr/>
            </p:nvSpPr>
            <p:spPr>
              <a:xfrm>
                <a:off x="3193971" y="3962297"/>
                <a:ext cx="53977" cy="53977"/>
              </a:xfrm>
              <a:custGeom>
                <a:avLst/>
                <a:gdLst>
                  <a:gd name="connsiteX0" fmla="*/ 43339 w 47625"/>
                  <a:gd name="connsiteY0" fmla="*/ 25241 h 47625"/>
                  <a:gd name="connsiteX1" fmla="*/ 25241 w 47625"/>
                  <a:gd name="connsiteY1" fmla="*/ 43339 h 47625"/>
                  <a:gd name="connsiteX2" fmla="*/ 7144 w 47625"/>
                  <a:gd name="connsiteY2" fmla="*/ 25241 h 47625"/>
                  <a:gd name="connsiteX3" fmla="*/ 25241 w 47625"/>
                  <a:gd name="connsiteY3" fmla="*/ 7144 h 47625"/>
                  <a:gd name="connsiteX4" fmla="*/ 43339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3339" y="25241"/>
                    </a:moveTo>
                    <a:cubicBezTo>
                      <a:pt x="43339" y="35236"/>
                      <a:pt x="35236" y="43339"/>
                      <a:pt x="25241" y="43339"/>
                    </a:cubicBezTo>
                    <a:cubicBezTo>
                      <a:pt x="15246" y="43339"/>
                      <a:pt x="7144" y="35236"/>
                      <a:pt x="7144" y="25241"/>
                    </a:cubicBezTo>
                    <a:cubicBezTo>
                      <a:pt x="7144" y="15246"/>
                      <a:pt x="15246" y="7144"/>
                      <a:pt x="25241" y="7144"/>
                    </a:cubicBezTo>
                    <a:cubicBezTo>
                      <a:pt x="35236" y="7144"/>
                      <a:pt x="43339" y="15246"/>
                      <a:pt x="43339" y="25241"/>
                    </a:cubicBezTo>
                    <a:close/>
                  </a:path>
                </a:pathLst>
              </a:custGeom>
              <a:solidFill>
                <a:schemeClr val="accent2"/>
              </a:solid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65" name="TextBox 64">
              <a:extLst>
                <a:ext uri="{FF2B5EF4-FFF2-40B4-BE49-F238E27FC236}">
                  <a16:creationId xmlns:a16="http://schemas.microsoft.com/office/drawing/2014/main" id="{19EA7826-0DD7-46EB-8D7D-267B78E30F43}"/>
                </a:ext>
              </a:extLst>
            </p:cNvPr>
            <p:cNvSpPr txBox="1"/>
            <p:nvPr/>
          </p:nvSpPr>
          <p:spPr>
            <a:xfrm>
              <a:off x="6948264" y="1916832"/>
              <a:ext cx="953320" cy="442035"/>
            </a:xfrm>
            <a:prstGeom prst="rect">
              <a:avLst/>
            </a:prstGeom>
            <a:noFill/>
          </p:spPr>
          <p:txBody>
            <a:bodyPr wrap="none" lIns="72000" tIns="36000" rIns="72000" bIns="36000" rtlCol="0" anchor="t" anchorCtr="0">
              <a:spAutoFit/>
            </a:bodyPr>
            <a:lstStyle/>
            <a:p>
              <a:pPr lvl="0"/>
              <a:r>
                <a:rPr lang="en-GB" sz="1200" dirty="0" smtClean="0">
                  <a:solidFill>
                    <a:srgbClr val="363636"/>
                  </a:solidFill>
                </a:rPr>
                <a:t>Pazopanib</a:t>
              </a:r>
            </a:p>
            <a:p>
              <a:pPr lvl="0"/>
              <a:r>
                <a:rPr lang="en-GB" sz="1200" dirty="0" smtClean="0">
                  <a:solidFill>
                    <a:srgbClr val="363636"/>
                  </a:solidFill>
                </a:rPr>
                <a:t>Doxorubicin</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66" name="Straight Connector 65">
              <a:extLst>
                <a:ext uri="{FF2B5EF4-FFF2-40B4-BE49-F238E27FC236}">
                  <a16:creationId xmlns:a16="http://schemas.microsoft.com/office/drawing/2014/main" id="{DCB5CF2B-1F1F-4500-8070-C776F019A196}"/>
                </a:ext>
              </a:extLst>
            </p:cNvPr>
            <p:cNvCxnSpPr>
              <a:cxnSpLocks/>
            </p:cNvCxnSpPr>
            <p:nvPr/>
          </p:nvCxnSpPr>
          <p:spPr>
            <a:xfrm flipH="1" flipV="1">
              <a:off x="6822667" y="2048620"/>
              <a:ext cx="144000" cy="0"/>
            </a:xfrm>
            <a:prstGeom prst="line">
              <a:avLst/>
            </a:prstGeom>
            <a:noFill/>
            <a:ln w="26035" cap="flat">
              <a:solidFill>
                <a:schemeClr val="accent2"/>
              </a:solidFill>
              <a:prstDash val="solid"/>
              <a:miter/>
            </a:ln>
          </p:spPr>
        </p:cxnSp>
        <p:cxnSp>
          <p:nvCxnSpPr>
            <p:cNvPr id="67" name="Straight Connector 66">
              <a:extLst>
                <a:ext uri="{FF2B5EF4-FFF2-40B4-BE49-F238E27FC236}">
                  <a16:creationId xmlns:a16="http://schemas.microsoft.com/office/drawing/2014/main" id="{0F5E121A-8811-4358-AB13-E6B5F03F0CA4}"/>
                </a:ext>
              </a:extLst>
            </p:cNvPr>
            <p:cNvCxnSpPr>
              <a:cxnSpLocks/>
            </p:cNvCxnSpPr>
            <p:nvPr/>
          </p:nvCxnSpPr>
          <p:spPr>
            <a:xfrm flipH="1" flipV="1">
              <a:off x="6822667" y="2229596"/>
              <a:ext cx="144000" cy="0"/>
            </a:xfrm>
            <a:prstGeom prst="line">
              <a:avLst/>
            </a:prstGeom>
            <a:noFill/>
            <a:ln w="26035" cap="flat">
              <a:solidFill>
                <a:schemeClr val="accent1"/>
              </a:solidFill>
              <a:prstDash val="solid"/>
              <a:miter/>
            </a:ln>
          </p:spPr>
        </p:cxnSp>
      </p:grpSp>
    </p:spTree>
    <p:extLst>
      <p:ext uri="{BB962C8B-B14F-4D97-AF65-F5344CB8AC3E}">
        <p14:creationId xmlns:p14="http://schemas.microsoft.com/office/powerpoint/2010/main" val="382651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11506</a:t>
            </a:r>
            <a:r>
              <a:rPr lang="en-GB" dirty="0"/>
              <a:t>: Randomized comparison of pazopanib (PAZ) </a:t>
            </a:r>
            <a:r>
              <a:rPr lang="en-GB" dirty="0" smtClean="0"/>
              <a:t/>
            </a:r>
            <a:br>
              <a:rPr lang="en-GB" dirty="0" smtClean="0"/>
            </a:br>
            <a:r>
              <a:rPr lang="en-GB" dirty="0" smtClean="0"/>
              <a:t>and </a:t>
            </a:r>
            <a:r>
              <a:rPr lang="en-GB" dirty="0"/>
              <a:t>doxorubicin (DOX) in the first line treatment of metastatic soft tissue sarcoma (STS) in elderly patients (pts): Results of a phase II study (EPAZ</a:t>
            </a:r>
            <a:r>
              <a:rPr lang="en-GB" dirty="0" smtClean="0"/>
              <a:t>) – </a:t>
            </a:r>
            <a:r>
              <a:rPr lang="en-GB" dirty="0" err="1" smtClean="0"/>
              <a:t>Gr</a:t>
            </a:r>
            <a:r>
              <a:rPr lang="en-GB" dirty="0" err="1" smtClean="0">
                <a:latin typeface="Arial" panose="020B0604020202020204" pitchFamily="34" charset="0"/>
                <a:cs typeface="Arial" panose="020B0604020202020204" pitchFamily="34" charset="0"/>
              </a:rPr>
              <a:t>ünwald</a:t>
            </a:r>
            <a:r>
              <a:rPr lang="en-GB" dirty="0" smtClean="0">
                <a:latin typeface="Arial" panose="020B0604020202020204" pitchFamily="34" charset="0"/>
                <a:cs typeface="Arial" panose="020B0604020202020204" pitchFamily="34" charset="0"/>
              </a:rPr>
              <a:t> V</a:t>
            </a:r>
            <a:r>
              <a:rPr lang="en-GB" dirty="0" smtClean="0"/>
              <a:t>, et al</a:t>
            </a:r>
            <a:endParaRPr lang="en-GB" dirty="0"/>
          </a:p>
        </p:txBody>
      </p:sp>
      <p:sp>
        <p:nvSpPr>
          <p:cNvPr id="3" name="Content Placeholder 2"/>
          <p:cNvSpPr>
            <a:spLocks noGrp="1"/>
          </p:cNvSpPr>
          <p:nvPr>
            <p:ph idx="1"/>
          </p:nvPr>
        </p:nvSpPr>
        <p:spPr>
          <a:xfrm>
            <a:off x="228599" y="1320800"/>
            <a:ext cx="8855439" cy="5308600"/>
          </a:xfrm>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CONCLUSIONS</a:t>
            </a:r>
          </a:p>
          <a:p>
            <a:r>
              <a:rPr lang="en-US" dirty="0" smtClean="0"/>
              <a:t>For PFS, pazopanib was non-inferior to doxorubicin</a:t>
            </a:r>
          </a:p>
          <a:p>
            <a:r>
              <a:rPr lang="en-GB" dirty="0" smtClean="0"/>
              <a:t>Grade </a:t>
            </a:r>
            <a:r>
              <a:rPr lang="en-GB" dirty="0"/>
              <a:t>4 neutropenia and febrile </a:t>
            </a:r>
            <a:r>
              <a:rPr lang="en-GB" dirty="0" smtClean="0"/>
              <a:t>neutropenia occurred less frequently with pazopanib</a:t>
            </a:r>
            <a:endParaRPr lang="en-US" dirty="0" smtClean="0"/>
          </a:p>
          <a:p>
            <a:r>
              <a:rPr lang="en-US" dirty="0" smtClean="0"/>
              <a:t>In elderly patients </a:t>
            </a:r>
            <a:r>
              <a:rPr lang="en-US" dirty="0"/>
              <a:t>with </a:t>
            </a:r>
            <a:r>
              <a:rPr lang="en-US" dirty="0" smtClean="0"/>
              <a:t>STS, pazopanib may be a potential first-line treatment option</a:t>
            </a:r>
            <a:endParaRPr lang="en-GB" dirty="0"/>
          </a:p>
        </p:txBody>
      </p:sp>
      <p:sp>
        <p:nvSpPr>
          <p:cNvPr id="4" name="Text Box 4"/>
          <p:cNvSpPr txBox="1">
            <a:spLocks noChangeArrowheads="1"/>
          </p:cNvSpPr>
          <p:nvPr/>
        </p:nvSpPr>
        <p:spPr bwMode="auto">
          <a:xfrm>
            <a:off x="4854787" y="6474897"/>
            <a:ext cx="4068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Gr</a:t>
            </a:r>
            <a:r>
              <a:rPr kumimoji="0" lang="en-GB" sz="1200" b="0" i="0" u="none" strike="noStrike" kern="1200" cap="none" spc="0" normalizeH="0" baseline="0" noProof="0" dirty="0" err="1" smtClean="0">
                <a:ln>
                  <a:noFill/>
                </a:ln>
                <a:solidFill>
                  <a:srgbClr val="363636"/>
                </a:solidFill>
                <a:effectLst/>
                <a:uLnTx/>
                <a:uFillTx/>
                <a:latin typeface="Arial" panose="020B0604020202020204" pitchFamily="34" charset="0"/>
                <a:ea typeface="+mn-ea"/>
                <a:cs typeface="Arial" panose="020B0604020202020204" pitchFamily="34" charset="0"/>
              </a:rPr>
              <a:t>ünwald</a:t>
            </a:r>
            <a:r>
              <a:rPr kumimoji="0" lang="en-GB" sz="1200" b="0" i="0" u="none" strike="noStrike" kern="1200" cap="none" spc="0" normalizeH="0" baseline="0" noProof="0" dirty="0" smtClean="0">
                <a:ln>
                  <a:noFill/>
                </a:ln>
                <a:solidFill>
                  <a:srgbClr val="363636"/>
                </a:solidFill>
                <a:effectLst/>
                <a:uLnTx/>
                <a:uFillTx/>
                <a:latin typeface="Arial" panose="020B0604020202020204" pitchFamily="34" charset="0"/>
                <a:ea typeface="+mn-ea"/>
                <a:cs typeface="Arial" panose="020B0604020202020204" pitchFamily="34" charset="0"/>
              </a:rPr>
              <a:t> V</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89605106"/>
              </p:ext>
            </p:extLst>
          </p:nvPr>
        </p:nvGraphicFramePr>
        <p:xfrm>
          <a:off x="271458" y="1810642"/>
          <a:ext cx="8404542" cy="1112520"/>
        </p:xfrm>
        <a:graphic>
          <a:graphicData uri="http://schemas.openxmlformats.org/drawingml/2006/table">
            <a:tbl>
              <a:tblPr firstRow="1" bandRow="1">
                <a:tableStyleId>{69012ECD-51FC-41F1-AA8D-1B2483CD663E}</a:tableStyleId>
              </a:tblPr>
              <a:tblGrid>
                <a:gridCol w="2264154">
                  <a:extLst>
                    <a:ext uri="{9D8B030D-6E8A-4147-A177-3AD203B41FA5}">
                      <a16:colId xmlns:a16="http://schemas.microsoft.com/office/drawing/2014/main" val="20000"/>
                    </a:ext>
                  </a:extLst>
                </a:gridCol>
                <a:gridCol w="2046796">
                  <a:extLst>
                    <a:ext uri="{9D8B030D-6E8A-4147-A177-3AD203B41FA5}">
                      <a16:colId xmlns:a16="http://schemas.microsoft.com/office/drawing/2014/main" val="20002"/>
                    </a:ext>
                  </a:extLst>
                </a:gridCol>
                <a:gridCol w="2046796">
                  <a:extLst>
                    <a:ext uri="{9D8B030D-6E8A-4147-A177-3AD203B41FA5}">
                      <a16:colId xmlns:a16="http://schemas.microsoft.com/office/drawing/2014/main" val="3737884133"/>
                    </a:ext>
                  </a:extLst>
                </a:gridCol>
                <a:gridCol w="2046796">
                  <a:extLst>
                    <a:ext uri="{9D8B030D-6E8A-4147-A177-3AD203B41FA5}">
                      <a16:colId xmlns:a16="http://schemas.microsoft.com/office/drawing/2014/main" val="20003"/>
                    </a:ext>
                  </a:extLst>
                </a:gridCol>
              </a:tblGrid>
              <a:tr h="370840">
                <a:tc>
                  <a:txBody>
                    <a:bodyPr/>
                    <a:lstStyle/>
                    <a:p>
                      <a:pPr algn="l"/>
                      <a:r>
                        <a:rPr lang="en-GB" sz="1600" dirty="0" smtClean="0">
                          <a:solidFill>
                            <a:schemeClr val="tx2"/>
                          </a:solidFill>
                        </a:rPr>
                        <a:t>AE, n (%)</a:t>
                      </a:r>
                      <a:endParaRPr lang="en-GB" sz="1600" dirty="0">
                        <a:solidFill>
                          <a:schemeClr val="tx2"/>
                        </a:solidFill>
                      </a:endParaRPr>
                    </a:p>
                  </a:txBody>
                  <a:tcPr anchor="ctr"/>
                </a:tc>
                <a:tc>
                  <a:txBody>
                    <a:bodyPr/>
                    <a:lstStyle/>
                    <a:p>
                      <a:pPr algn="ctr"/>
                      <a:r>
                        <a:rPr lang="en-GB" sz="1600" b="1" dirty="0" smtClean="0">
                          <a:solidFill>
                            <a:schemeClr val="tx2"/>
                          </a:solidFill>
                        </a:rPr>
                        <a:t>Pazopanib</a:t>
                      </a:r>
                    </a:p>
                  </a:txBody>
                  <a:tcPr anchor="ctr"/>
                </a:tc>
                <a:tc>
                  <a:txBody>
                    <a:bodyPr/>
                    <a:lstStyle/>
                    <a:p>
                      <a:pPr algn="ctr"/>
                      <a:r>
                        <a:rPr lang="en-GB" sz="1600" b="1" dirty="0" smtClean="0">
                          <a:solidFill>
                            <a:schemeClr val="tx2"/>
                          </a:solidFill>
                        </a:rPr>
                        <a:t>Doxorubicin</a:t>
                      </a:r>
                    </a:p>
                  </a:txBody>
                  <a:tcPr anchor="ctr"/>
                </a:tc>
                <a:tc>
                  <a:txBody>
                    <a:bodyPr/>
                    <a:lstStyle/>
                    <a:p>
                      <a:pPr algn="ctr"/>
                      <a:r>
                        <a:rPr lang="en-GB" sz="1600" dirty="0" smtClean="0">
                          <a:solidFill>
                            <a:schemeClr val="tx2"/>
                          </a:solidFill>
                        </a:rPr>
                        <a:t>p-value</a:t>
                      </a:r>
                      <a:endParaRPr lang="en-GB" sz="1600" dirty="0">
                        <a:solidFill>
                          <a:schemeClr val="tx2"/>
                        </a:solidFill>
                      </a:endParaRPr>
                    </a:p>
                  </a:txBody>
                  <a:tcPr anchor="ctr"/>
                </a:tc>
                <a:extLst>
                  <a:ext uri="{0D108BD9-81ED-4DB2-BD59-A6C34878D82A}">
                    <a16:rowId xmlns:a16="http://schemas.microsoft.com/office/drawing/2014/main" val="10000"/>
                  </a:ext>
                </a:extLst>
              </a:tr>
              <a:tr h="370840">
                <a:tc>
                  <a:txBody>
                    <a:bodyPr/>
                    <a:lstStyle/>
                    <a:p>
                      <a:pPr algn="l"/>
                      <a:r>
                        <a:rPr lang="en-GB" sz="1600" dirty="0" smtClean="0"/>
                        <a:t>Neutropenia</a:t>
                      </a:r>
                      <a:r>
                        <a:rPr lang="en-GB" sz="1600" baseline="0" dirty="0" smtClean="0"/>
                        <a:t> grade 4</a:t>
                      </a:r>
                      <a:endParaRPr lang="en-GB" sz="1600" dirty="0"/>
                    </a:p>
                  </a:txBody>
                  <a:tcPr anchor="ctr"/>
                </a:tc>
                <a:tc>
                  <a:txBody>
                    <a:bodyPr/>
                    <a:lstStyle/>
                    <a:p>
                      <a:pPr algn="ctr"/>
                      <a:r>
                        <a:rPr lang="en-GB" sz="1600" dirty="0" smtClean="0"/>
                        <a:t>0 (0.0) </a:t>
                      </a:r>
                      <a:endParaRPr lang="en-GB" sz="1600" dirty="0"/>
                    </a:p>
                  </a:txBody>
                  <a:tcPr anchor="ctr"/>
                </a:tc>
                <a:tc>
                  <a:txBody>
                    <a:bodyPr/>
                    <a:lstStyle/>
                    <a:p>
                      <a:pPr algn="ctr"/>
                      <a:r>
                        <a:rPr lang="en-GB" sz="1600" dirty="0" smtClean="0"/>
                        <a:t>22 (56.4)* </a:t>
                      </a:r>
                      <a:endParaRPr lang="en-GB"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&lt;0.0001</a:t>
                      </a:r>
                    </a:p>
                  </a:txBody>
                  <a:tcPr anchor="ctr"/>
                </a:tc>
                <a:extLst>
                  <a:ext uri="{0D108BD9-81ED-4DB2-BD59-A6C34878D82A}">
                    <a16:rowId xmlns:a16="http://schemas.microsoft.com/office/drawing/2014/main" val="10001"/>
                  </a:ext>
                </a:extLst>
              </a:tr>
              <a:tr h="370840">
                <a:tc>
                  <a:txBody>
                    <a:bodyPr/>
                    <a:lstStyle/>
                    <a:p>
                      <a:pPr algn="l"/>
                      <a:r>
                        <a:rPr lang="en-GB" sz="1600" dirty="0" smtClean="0"/>
                        <a:t>Febrile neutropenia</a:t>
                      </a:r>
                      <a:endParaRPr lang="en-GB" sz="1600" dirty="0"/>
                    </a:p>
                  </a:txBody>
                  <a:tcPr anchor="ctr"/>
                </a:tc>
                <a:tc>
                  <a:txBody>
                    <a:bodyPr/>
                    <a:lstStyle/>
                    <a:p>
                      <a:pPr algn="ctr"/>
                      <a:r>
                        <a:rPr lang="it-IT" sz="1600" dirty="0" smtClean="0"/>
                        <a:t>0 (0.0) </a:t>
                      </a:r>
                      <a:endParaRPr lang="en-GB" sz="1600" dirty="0"/>
                    </a:p>
                  </a:txBody>
                  <a:tcPr anchor="ctr"/>
                </a:tc>
                <a:tc>
                  <a:txBody>
                    <a:bodyPr/>
                    <a:lstStyle/>
                    <a:p>
                      <a:pPr algn="ctr"/>
                      <a:r>
                        <a:rPr lang="it-IT" sz="1600" dirty="0" smtClean="0"/>
                        <a:t>4 (10.3) </a:t>
                      </a:r>
                      <a:endParaRPr lang="en-GB"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smtClean="0"/>
                        <a:t>0.003</a:t>
                      </a:r>
                      <a:endParaRPr lang="en-GB" sz="1600" dirty="0" smtClean="0"/>
                    </a:p>
                  </a:txBody>
                  <a:tcPr anchor="ctr"/>
                </a:tc>
                <a:extLst>
                  <a:ext uri="{0D108BD9-81ED-4DB2-BD59-A6C34878D82A}">
                    <a16:rowId xmlns:a16="http://schemas.microsoft.com/office/drawing/2014/main" val="10002"/>
                  </a:ext>
                </a:extLst>
              </a:tr>
            </a:tbl>
          </a:graphicData>
        </a:graphic>
      </p:graphicFrame>
      <p:sp>
        <p:nvSpPr>
          <p:cNvPr id="7" name="TextBox 5"/>
          <p:cNvSpPr txBox="1"/>
          <p:nvPr/>
        </p:nvSpPr>
        <p:spPr>
          <a:xfrm>
            <a:off x="1111111" y="6025766"/>
            <a:ext cx="1781257"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*In 77.2% as single agent</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59409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11508</a:t>
            </a:r>
            <a:r>
              <a:rPr lang="en-GB" dirty="0"/>
              <a:t>: Results of a prospective randomized phase III </a:t>
            </a:r>
            <a:r>
              <a:rPr lang="en-GB" dirty="0" smtClean="0"/>
              <a:t/>
            </a:r>
            <a:br>
              <a:rPr lang="en-GB" dirty="0" smtClean="0"/>
            </a:br>
            <a:r>
              <a:rPr lang="en-GB" dirty="0" smtClean="0"/>
              <a:t>T-SAR </a:t>
            </a:r>
            <a:r>
              <a:rPr lang="en-GB" dirty="0"/>
              <a:t>trial comparing trabectedin (T) vs best supportive care (BSC) </a:t>
            </a:r>
            <a:r>
              <a:rPr lang="en-GB" dirty="0" smtClean="0"/>
              <a:t/>
            </a:r>
            <a:br>
              <a:rPr lang="en-GB" dirty="0" smtClean="0"/>
            </a:br>
            <a:r>
              <a:rPr lang="en-GB" dirty="0" smtClean="0"/>
              <a:t>in </a:t>
            </a:r>
            <a:r>
              <a:rPr lang="en-GB" dirty="0"/>
              <a:t>patients with </a:t>
            </a:r>
            <a:r>
              <a:rPr lang="en-GB" dirty="0" err="1"/>
              <a:t>pretreated</a:t>
            </a:r>
            <a:r>
              <a:rPr lang="en-GB" dirty="0"/>
              <a:t> advanced soft tissue sarcoma (ASTS): </a:t>
            </a:r>
            <a:r>
              <a:rPr lang="en-GB" dirty="0" smtClean="0"/>
              <a:t/>
            </a:r>
            <a:br>
              <a:rPr lang="en-GB" dirty="0" smtClean="0"/>
            </a:br>
            <a:r>
              <a:rPr lang="en-GB" dirty="0" smtClean="0"/>
              <a:t>A </a:t>
            </a:r>
            <a:r>
              <a:rPr lang="en-GB" dirty="0"/>
              <a:t>French Sarcoma Group (FSG) </a:t>
            </a:r>
            <a:r>
              <a:rPr lang="en-GB" dirty="0" smtClean="0"/>
              <a:t>trial – Le </a:t>
            </a:r>
            <a:r>
              <a:rPr lang="en-GB" dirty="0" err="1" smtClean="0"/>
              <a:t>Cesne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assess the efficacy and safety </a:t>
            </a:r>
            <a:r>
              <a:rPr lang="en-US" dirty="0" smtClean="0"/>
              <a:t>of trabectedin compared with best supportive care in patients with advanced STS</a:t>
            </a:r>
            <a:endParaRPr lang="en-GB" dirty="0"/>
          </a:p>
        </p:txBody>
      </p:sp>
      <p:sp>
        <p:nvSpPr>
          <p:cNvPr id="4" name="Text Box 4"/>
          <p:cNvSpPr txBox="1">
            <a:spLocks noChangeArrowheads="1"/>
          </p:cNvSpPr>
          <p:nvPr/>
        </p:nvSpPr>
        <p:spPr bwMode="auto">
          <a:xfrm>
            <a:off x="4934104" y="6474897"/>
            <a:ext cx="39892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Le </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Cesne</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A,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923059" y="3618310"/>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1:1</a:t>
            </a:r>
            <a:endParaRPr kumimoji="0" lang="en-US"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4117564" y="3167401"/>
            <a:ext cx="548202" cy="3536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125841" y="4291525"/>
            <a:ext cx="531997" cy="353965"/>
          </a:xfrm>
          <a:prstGeom prst="bentConnector2">
            <a:avLst/>
          </a:prstGeom>
          <a:noFill/>
          <a:ln w="38100">
            <a:solidFill>
              <a:schemeClr val="bg2"/>
            </a:solidFill>
            <a:miter lim="800000"/>
            <a:headEnd/>
            <a:tailEnd type="triangle" w="med" len="med"/>
          </a:ln>
        </p:spPr>
      </p:cxnSp>
      <p:sp>
        <p:nvSpPr>
          <p:cNvPr id="10" name="Content Placeholder 26"/>
          <p:cNvSpPr txBox="1">
            <a:spLocks/>
          </p:cNvSpPr>
          <p:nvPr/>
        </p:nvSpPr>
        <p:spPr bwMode="auto">
          <a:xfrm>
            <a:off x="4740774" y="3590761"/>
            <a:ext cx="373062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smtClean="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363636"/>
                </a:solidFill>
                <a:effectLst/>
                <a:uLnTx/>
                <a:uFillTx/>
                <a:latin typeface="Arial"/>
                <a:ea typeface="+mn-ea"/>
                <a:cs typeface="Arial" charset="0"/>
              </a:rPr>
              <a:t>Liposarcoma histology</a:t>
            </a:r>
            <a:endParaRPr kumimoji="0" lang="en-US" sz="1200" b="0" i="0" u="none" strike="noStrike" kern="1200" cap="none" spc="0" normalizeH="0" baseline="0" noProof="0" dirty="0">
              <a:ln>
                <a:noFill/>
              </a:ln>
              <a:solidFill>
                <a:srgbClr val="363636"/>
              </a:solidFill>
              <a:effectLst/>
              <a:uLnTx/>
              <a:uFillTx/>
              <a:latin typeface="Arial"/>
              <a:ea typeface="+mn-ea"/>
              <a:cs typeface="Arial" charset="0"/>
            </a:endParaRPr>
          </a:p>
        </p:txBody>
      </p:sp>
      <p:cxnSp>
        <p:nvCxnSpPr>
          <p:cNvPr id="11" name="AutoShape 19"/>
          <p:cNvCxnSpPr>
            <a:cxnSpLocks noChangeShapeType="1"/>
            <a:stCxn id="12" idx="3"/>
            <a:endCxn id="7" idx="2"/>
          </p:cNvCxnSpPr>
          <p:nvPr/>
        </p:nvCxnSpPr>
        <p:spPr bwMode="auto">
          <a:xfrm flipV="1">
            <a:off x="3729600" y="3910410"/>
            <a:ext cx="193459"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2934097"/>
            <a:ext cx="3560512"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STS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Progression on </a:t>
            </a: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 anthracycline-containing regimen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WHO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(n=103)</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4568822" y="4324139"/>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Best supportive care</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568473" y="2659739"/>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Trabectedin 1.5 mg/m</a:t>
            </a:r>
            <a:r>
              <a:rPr kumimoji="0" lang="en-US"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/day q3w</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(n=52)</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Rectangle 9"/>
          <p:cNvSpPr txBox="1">
            <a:spLocks noChangeArrowheads="1"/>
          </p:cNvSpPr>
          <p:nvPr/>
        </p:nvSpPr>
        <p:spPr bwMode="auto">
          <a:xfrm>
            <a:off x="228600" y="53052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400" b="0" i="0" u="none" strike="noStrike" kern="1200" cap="none" spc="0" normalizeH="0" baseline="0" noProof="0" dirty="0" smtClean="0">
                <a:ln>
                  <a:noFill/>
                </a:ln>
                <a:solidFill>
                  <a:srgbClr val="363636"/>
                </a:solidFill>
                <a:effectLst/>
                <a:uLnTx/>
                <a:uFillTx/>
                <a:latin typeface="Arial"/>
                <a:ea typeface="+mn-ea"/>
                <a:cs typeface="Arial"/>
              </a:rPr>
              <a:t>PFS</a:t>
            </a:r>
            <a:endParaRPr kumimoji="0" lang="en-US" sz="14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Content Placeholder 26"/>
          <p:cNvSpPr txBox="1">
            <a:spLocks/>
          </p:cNvSpPr>
          <p:nvPr/>
        </p:nvSpPr>
        <p:spPr>
          <a:xfrm>
            <a:off x="4648200" y="53052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RR, safety, </a:t>
            </a:r>
            <a:r>
              <a:rPr kumimoji="0" lang="en-US" sz="1600" b="0" i="0" u="none" strike="noStrike" kern="1200" cap="none" spc="0" normalizeH="0" baseline="0" noProof="0" dirty="0" err="1" smtClean="0">
                <a:ln>
                  <a:noFill/>
                </a:ln>
                <a:solidFill>
                  <a:srgbClr val="363636"/>
                </a:solidFill>
                <a:effectLst/>
                <a:uLnTx/>
                <a:uFillTx/>
                <a:latin typeface="Arial"/>
                <a:ea typeface="+mn-ea"/>
                <a:cs typeface="Arial"/>
              </a:rPr>
              <a:t>QoL</a:t>
            </a: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 cost effectiveness, OS</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17" name="AutoShape 21"/>
          <p:cNvCxnSpPr>
            <a:cxnSpLocks noChangeShapeType="1"/>
            <a:stCxn id="14" idx="3"/>
            <a:endCxn id="18" idx="1"/>
          </p:cNvCxnSpPr>
          <p:nvPr/>
        </p:nvCxnSpPr>
        <p:spPr bwMode="auto">
          <a:xfrm flipV="1">
            <a:off x="7476434" y="3070107"/>
            <a:ext cx="476454"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952888" y="2498401"/>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 request</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4" name="AutoShape 21"/>
          <p:cNvCxnSpPr>
            <a:cxnSpLocks noChangeShapeType="1"/>
            <a:stCxn id="13" idx="3"/>
            <a:endCxn id="25" idx="1"/>
          </p:cNvCxnSpPr>
          <p:nvPr/>
        </p:nvCxnSpPr>
        <p:spPr bwMode="auto">
          <a:xfrm>
            <a:off x="7476415" y="4734507"/>
            <a:ext cx="456073" cy="0"/>
          </a:xfrm>
          <a:prstGeom prst="straightConnector1">
            <a:avLst/>
          </a:prstGeom>
          <a:noFill/>
          <a:ln w="38100">
            <a:solidFill>
              <a:schemeClr val="bg2"/>
            </a:solidFill>
            <a:round/>
            <a:headEnd/>
            <a:tailEnd type="triangle" w="med" len="med"/>
          </a:ln>
        </p:spPr>
      </p:cxnSp>
      <p:sp>
        <p:nvSpPr>
          <p:cNvPr id="25" name="AutoShape 12"/>
          <p:cNvSpPr>
            <a:spLocks noChangeArrowheads="1"/>
          </p:cNvSpPr>
          <p:nvPr/>
        </p:nvSpPr>
        <p:spPr bwMode="auto">
          <a:xfrm>
            <a:off x="7932488" y="4162801"/>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 request</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21"/>
          <p:cNvCxnSpPr>
            <a:cxnSpLocks noChangeShapeType="1"/>
            <a:stCxn id="25" idx="0"/>
          </p:cNvCxnSpPr>
          <p:nvPr/>
        </p:nvCxnSpPr>
        <p:spPr bwMode="auto">
          <a:xfrm flipH="1" flipV="1">
            <a:off x="7092000" y="3484800"/>
            <a:ext cx="1364044" cy="678001"/>
          </a:xfrm>
          <a:prstGeom prst="straightConnector1">
            <a:avLst/>
          </a:prstGeom>
          <a:noFill/>
          <a:ln w="38100">
            <a:solidFill>
              <a:schemeClr val="bg2"/>
            </a:solidFill>
            <a:round/>
            <a:headEnd/>
            <a:tailEnd type="triangle" w="med" len="med"/>
          </a:ln>
        </p:spPr>
      </p:cxnSp>
      <p:sp>
        <p:nvSpPr>
          <p:cNvPr id="34" name="TextBox 33"/>
          <p:cNvSpPr txBox="1"/>
          <p:nvPr/>
        </p:nvSpPr>
        <p:spPr>
          <a:xfrm>
            <a:off x="7516800" y="3830400"/>
            <a:ext cx="381836"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PD</a:t>
            </a:r>
            <a:endParaRPr kumimoji="0" lang="en-GB" sz="1100" b="1"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78318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11508</a:t>
            </a:r>
            <a:r>
              <a:rPr lang="en-GB" dirty="0"/>
              <a:t>: Results of a prospective randomized phase III </a:t>
            </a:r>
            <a:r>
              <a:rPr lang="en-GB" dirty="0" smtClean="0"/>
              <a:t/>
            </a:r>
            <a:br>
              <a:rPr lang="en-GB" dirty="0" smtClean="0"/>
            </a:br>
            <a:r>
              <a:rPr lang="en-GB" dirty="0" smtClean="0"/>
              <a:t>T-SAR </a:t>
            </a:r>
            <a:r>
              <a:rPr lang="en-GB" dirty="0"/>
              <a:t>trial comparing trabectedin (T) vs best supportive care (BSC) </a:t>
            </a:r>
            <a:r>
              <a:rPr lang="en-GB" dirty="0" smtClean="0"/>
              <a:t/>
            </a:r>
            <a:br>
              <a:rPr lang="en-GB" dirty="0" smtClean="0"/>
            </a:br>
            <a:r>
              <a:rPr lang="en-GB" dirty="0" smtClean="0"/>
              <a:t>in </a:t>
            </a:r>
            <a:r>
              <a:rPr lang="en-GB" dirty="0"/>
              <a:t>patients with </a:t>
            </a:r>
            <a:r>
              <a:rPr lang="en-GB" dirty="0" err="1"/>
              <a:t>pretreated</a:t>
            </a:r>
            <a:r>
              <a:rPr lang="en-GB" dirty="0"/>
              <a:t> advanced soft tissue sarcoma (ASTS): </a:t>
            </a:r>
            <a:r>
              <a:rPr lang="en-GB" dirty="0" smtClean="0"/>
              <a:t/>
            </a:r>
            <a:br>
              <a:rPr lang="en-GB" dirty="0" smtClean="0"/>
            </a:br>
            <a:r>
              <a:rPr lang="en-GB" dirty="0" smtClean="0"/>
              <a:t>A </a:t>
            </a:r>
            <a:r>
              <a:rPr lang="en-GB" dirty="0"/>
              <a:t>French Sarcoma Group (FSG) </a:t>
            </a:r>
            <a:r>
              <a:rPr lang="en-GB" dirty="0" smtClean="0"/>
              <a:t>trial – Le </a:t>
            </a:r>
            <a:r>
              <a:rPr lang="en-GB" dirty="0" err="1" smtClean="0"/>
              <a:t>Cesne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a:t>
            </a:r>
          </a:p>
          <a:p>
            <a:endParaRPr lang="en-GB" dirty="0"/>
          </a:p>
        </p:txBody>
      </p:sp>
      <p:sp>
        <p:nvSpPr>
          <p:cNvPr id="4" name="Text Box 4"/>
          <p:cNvSpPr txBox="1">
            <a:spLocks noChangeArrowheads="1"/>
          </p:cNvSpPr>
          <p:nvPr/>
        </p:nvSpPr>
        <p:spPr bwMode="auto">
          <a:xfrm>
            <a:off x="4934104" y="6474897"/>
            <a:ext cx="39892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Le </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Cesne</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A,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82365880"/>
              </p:ext>
            </p:extLst>
          </p:nvPr>
        </p:nvGraphicFramePr>
        <p:xfrm>
          <a:off x="373307" y="4859939"/>
          <a:ext cx="6756661" cy="972000"/>
        </p:xfrm>
        <a:graphic>
          <a:graphicData uri="http://schemas.openxmlformats.org/drawingml/2006/table">
            <a:tbl>
              <a:tblPr firstRow="1" bandRow="1">
                <a:tableStyleId>{69012ECD-51FC-41F1-AA8D-1B2483CD663E}</a:tableStyleId>
              </a:tblPr>
              <a:tblGrid>
                <a:gridCol w="1305389">
                  <a:extLst>
                    <a:ext uri="{9D8B030D-6E8A-4147-A177-3AD203B41FA5}">
                      <a16:colId xmlns:a16="http://schemas.microsoft.com/office/drawing/2014/main" val="20000"/>
                    </a:ext>
                  </a:extLst>
                </a:gridCol>
                <a:gridCol w="2675898">
                  <a:extLst>
                    <a:ext uri="{9D8B030D-6E8A-4147-A177-3AD203B41FA5}">
                      <a16:colId xmlns:a16="http://schemas.microsoft.com/office/drawing/2014/main" val="20001"/>
                    </a:ext>
                  </a:extLst>
                </a:gridCol>
                <a:gridCol w="2775374">
                  <a:extLst>
                    <a:ext uri="{9D8B030D-6E8A-4147-A177-3AD203B41FA5}">
                      <a16:colId xmlns:a16="http://schemas.microsoft.com/office/drawing/2014/main" val="20002"/>
                    </a:ext>
                  </a:extLst>
                </a:gridCol>
              </a:tblGrid>
              <a:tr h="324000">
                <a:tc>
                  <a:txBody>
                    <a:bodyPr/>
                    <a:lstStyle/>
                    <a:p>
                      <a:endParaRPr lang="en-GB" sz="1400" dirty="0"/>
                    </a:p>
                  </a:txBody>
                  <a:tcPr anchor="ctr"/>
                </a:tc>
                <a:tc>
                  <a:txBody>
                    <a:bodyPr/>
                    <a:lstStyle/>
                    <a:p>
                      <a:pPr algn="ctr"/>
                      <a:r>
                        <a:rPr lang="en-GB" sz="1400" dirty="0" smtClean="0">
                          <a:solidFill>
                            <a:schemeClr val="tx2"/>
                          </a:solidFill>
                        </a:rPr>
                        <a:t>Median PFS,</a:t>
                      </a:r>
                      <a:r>
                        <a:rPr lang="en-GB" sz="1400" baseline="0" dirty="0" smtClean="0">
                          <a:solidFill>
                            <a:schemeClr val="tx2"/>
                          </a:solidFill>
                        </a:rPr>
                        <a:t> </a:t>
                      </a:r>
                      <a:r>
                        <a:rPr lang="en-GB" sz="1400" dirty="0" smtClean="0">
                          <a:solidFill>
                            <a:schemeClr val="tx2"/>
                          </a:solidFill>
                        </a:rPr>
                        <a:t>months (95%CI)</a:t>
                      </a:r>
                      <a:endParaRPr lang="en-GB" sz="1400" dirty="0">
                        <a:solidFill>
                          <a:schemeClr val="tx2"/>
                        </a:solidFill>
                      </a:endParaRPr>
                    </a:p>
                  </a:txBody>
                  <a:tcPr anchor="ctr"/>
                </a:tc>
                <a:tc>
                  <a:txBody>
                    <a:bodyPr/>
                    <a:lstStyle/>
                    <a:p>
                      <a:pPr algn="ctr"/>
                      <a:r>
                        <a:rPr lang="en-GB" sz="1400" dirty="0" smtClean="0">
                          <a:solidFill>
                            <a:schemeClr val="tx2"/>
                          </a:solidFill>
                        </a:rPr>
                        <a:t>HR (95%CI); p-value*</a:t>
                      </a:r>
                    </a:p>
                  </a:txBody>
                  <a:tcPr anchor="ctr"/>
                </a:tc>
                <a:extLst>
                  <a:ext uri="{0D108BD9-81ED-4DB2-BD59-A6C34878D82A}">
                    <a16:rowId xmlns:a16="http://schemas.microsoft.com/office/drawing/2014/main" val="10000"/>
                  </a:ext>
                </a:extLst>
              </a:tr>
              <a:tr h="324000">
                <a:tc>
                  <a:txBody>
                    <a:bodyPr/>
                    <a:lstStyle/>
                    <a:p>
                      <a:r>
                        <a:rPr lang="en-GB" sz="1400" dirty="0" smtClean="0"/>
                        <a:t>Trabectedin</a:t>
                      </a:r>
                      <a:endParaRPr lang="en-GB" sz="1400" dirty="0"/>
                    </a:p>
                  </a:txBody>
                  <a:tcPr anchor="ctr"/>
                </a:tc>
                <a:tc>
                  <a:txBody>
                    <a:bodyPr/>
                    <a:lstStyle/>
                    <a:p>
                      <a:pPr algn="ctr"/>
                      <a:r>
                        <a:rPr lang="en-GB" sz="1400" baseline="0" dirty="0" smtClean="0"/>
                        <a:t>3.12 </a:t>
                      </a:r>
                      <a:r>
                        <a:rPr lang="en-GB" sz="1400" dirty="0" smtClean="0"/>
                        <a:t>(1.80</a:t>
                      </a:r>
                      <a:r>
                        <a:rPr lang="en-GB" sz="1400" baseline="0" dirty="0" smtClean="0"/>
                        <a:t>, 5.85)</a:t>
                      </a:r>
                      <a:endParaRPr lang="en-GB" sz="14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0.39</a:t>
                      </a:r>
                      <a:r>
                        <a:rPr lang="en-GB" sz="1400" baseline="0" dirty="0" smtClean="0"/>
                        <a:t> </a:t>
                      </a:r>
                      <a:r>
                        <a:rPr lang="en-GB" sz="1400" dirty="0" smtClean="0"/>
                        <a:t>(0.24</a:t>
                      </a:r>
                      <a:r>
                        <a:rPr lang="en-GB" sz="1400" baseline="0" dirty="0" smtClean="0"/>
                        <a:t>, 0.64);</a:t>
                      </a:r>
                      <a:r>
                        <a:rPr lang="en-GB" sz="1400" dirty="0" smtClean="0"/>
                        <a:t> &lt;0.0001</a:t>
                      </a:r>
                    </a:p>
                  </a:txBody>
                  <a:tcPr anchor="ctr"/>
                </a:tc>
                <a:extLst>
                  <a:ext uri="{0D108BD9-81ED-4DB2-BD59-A6C34878D82A}">
                    <a16:rowId xmlns:a16="http://schemas.microsoft.com/office/drawing/2014/main" val="10001"/>
                  </a:ext>
                </a:extLst>
              </a:tr>
              <a:tr h="324000">
                <a:tc>
                  <a:txBody>
                    <a:bodyPr/>
                    <a:lstStyle/>
                    <a:p>
                      <a:r>
                        <a:rPr lang="en-GB" sz="1400" dirty="0" smtClean="0"/>
                        <a:t>BSC</a:t>
                      </a:r>
                      <a:endParaRPr lang="en-GB" sz="1400" dirty="0"/>
                    </a:p>
                  </a:txBody>
                  <a:tcPr anchor="ctr"/>
                </a:tc>
                <a:tc>
                  <a:txBody>
                    <a:bodyPr/>
                    <a:lstStyle/>
                    <a:p>
                      <a:pPr algn="ctr"/>
                      <a:r>
                        <a:rPr lang="en-GB" sz="1400" baseline="0" dirty="0" smtClean="0"/>
                        <a:t>1.51 (</a:t>
                      </a:r>
                      <a:r>
                        <a:rPr lang="en-GB" sz="1400" dirty="0" smtClean="0"/>
                        <a:t>0.92,</a:t>
                      </a:r>
                      <a:r>
                        <a:rPr lang="en-GB" sz="1400" baseline="0" dirty="0" smtClean="0"/>
                        <a:t> </a:t>
                      </a:r>
                      <a:r>
                        <a:rPr lang="en-GB" sz="1400" dirty="0" smtClean="0"/>
                        <a:t>2.63</a:t>
                      </a:r>
                      <a:r>
                        <a:rPr lang="en-GB" sz="1400" baseline="0" dirty="0" smtClean="0"/>
                        <a:t>)</a:t>
                      </a:r>
                      <a:endParaRPr lang="en-GB" sz="1400" dirty="0"/>
                    </a:p>
                  </a:txBody>
                  <a:tcP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30315045"/>
              </p:ext>
            </p:extLst>
          </p:nvPr>
        </p:nvGraphicFramePr>
        <p:xfrm>
          <a:off x="5637600" y="1621067"/>
          <a:ext cx="3362400" cy="1483360"/>
        </p:xfrm>
        <a:graphic>
          <a:graphicData uri="http://schemas.openxmlformats.org/drawingml/2006/table">
            <a:tbl>
              <a:tblPr firstRow="1" bandRow="1">
                <a:tableStyleId>{69012ECD-51FC-41F1-AA8D-1B2483CD663E}</a:tableStyleId>
              </a:tblPr>
              <a:tblGrid>
                <a:gridCol w="1137600">
                  <a:extLst>
                    <a:ext uri="{9D8B030D-6E8A-4147-A177-3AD203B41FA5}">
                      <a16:colId xmlns:a16="http://schemas.microsoft.com/office/drawing/2014/main" val="20000"/>
                    </a:ext>
                  </a:extLst>
                </a:gridCol>
                <a:gridCol w="12168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tblGrid>
              <a:tr h="370840">
                <a:tc>
                  <a:txBody>
                    <a:bodyPr/>
                    <a:lstStyle/>
                    <a:p>
                      <a:r>
                        <a:rPr lang="en-GB" sz="1400" dirty="0" smtClean="0">
                          <a:solidFill>
                            <a:schemeClr val="tx2"/>
                          </a:solidFill>
                        </a:rPr>
                        <a:t>ORR, n (%)</a:t>
                      </a:r>
                      <a:endParaRPr lang="en-GB" sz="1400" dirty="0">
                        <a:solidFill>
                          <a:schemeClr val="tx2"/>
                        </a:solidFill>
                      </a:endParaRPr>
                    </a:p>
                  </a:txBody>
                  <a:tcPr anchor="ctr"/>
                </a:tc>
                <a:tc>
                  <a:txBody>
                    <a:bodyPr/>
                    <a:lstStyle/>
                    <a:p>
                      <a:pPr algn="ctr"/>
                      <a:r>
                        <a:rPr lang="en-GB" sz="1400" dirty="0" smtClean="0">
                          <a:solidFill>
                            <a:schemeClr val="tx2"/>
                          </a:solidFill>
                        </a:rPr>
                        <a:t>Trabectedin</a:t>
                      </a:r>
                    </a:p>
                  </a:txBody>
                  <a:tcPr anchor="ctr"/>
                </a:tc>
                <a:tc>
                  <a:txBody>
                    <a:bodyPr/>
                    <a:lstStyle/>
                    <a:p>
                      <a:pPr algn="ctr"/>
                      <a:r>
                        <a:rPr lang="en-GB" sz="1400" dirty="0" smtClean="0">
                          <a:solidFill>
                            <a:schemeClr val="tx2"/>
                          </a:solidFill>
                        </a:rPr>
                        <a:t>BSC</a:t>
                      </a:r>
                    </a:p>
                  </a:txBody>
                  <a:tcPr anchor="ctr"/>
                </a:tc>
                <a:extLst>
                  <a:ext uri="{0D108BD9-81ED-4DB2-BD59-A6C34878D82A}">
                    <a16:rowId xmlns:a16="http://schemas.microsoft.com/office/drawing/2014/main" val="10000"/>
                  </a:ext>
                </a:extLst>
              </a:tr>
              <a:tr h="370840">
                <a:tc>
                  <a:txBody>
                    <a:bodyPr/>
                    <a:lstStyle/>
                    <a:p>
                      <a:r>
                        <a:rPr lang="en-GB" sz="1400" dirty="0" smtClean="0"/>
                        <a:t>PR</a:t>
                      </a:r>
                      <a:endParaRPr lang="en-GB" sz="1400" dirty="0"/>
                    </a:p>
                  </a:txBody>
                  <a:tcPr anchor="ctr"/>
                </a:tc>
                <a:tc>
                  <a:txBody>
                    <a:bodyPr/>
                    <a:lstStyle/>
                    <a:p>
                      <a:pPr algn="ctr"/>
                      <a:r>
                        <a:rPr lang="en-GB" sz="1400" dirty="0" smtClean="0"/>
                        <a:t>7 (13.7)</a:t>
                      </a:r>
                      <a:endParaRPr lang="en-GB" sz="1400" dirty="0"/>
                    </a:p>
                  </a:txBody>
                  <a:tcPr anchor="ctr"/>
                </a:tc>
                <a:tc>
                  <a:txBody>
                    <a:bodyPr/>
                    <a:lstStyle/>
                    <a:p>
                      <a:pPr algn="ctr"/>
                      <a:r>
                        <a:rPr lang="en-GB" sz="1400" dirty="0" smtClean="0"/>
                        <a:t>0</a:t>
                      </a:r>
                      <a:endParaRPr lang="en-GB" sz="1400" dirty="0"/>
                    </a:p>
                  </a:txBody>
                  <a:tcPr anchor="ctr"/>
                </a:tc>
                <a:extLst>
                  <a:ext uri="{0D108BD9-81ED-4DB2-BD59-A6C34878D82A}">
                    <a16:rowId xmlns:a16="http://schemas.microsoft.com/office/drawing/2014/main" val="10001"/>
                  </a:ext>
                </a:extLst>
              </a:tr>
              <a:tr h="370840">
                <a:tc>
                  <a:txBody>
                    <a:bodyPr/>
                    <a:lstStyle/>
                    <a:p>
                      <a:r>
                        <a:rPr lang="en-GB" sz="1400" dirty="0" smtClean="0"/>
                        <a:t>SD</a:t>
                      </a:r>
                      <a:endParaRPr lang="en-GB" sz="1400" dirty="0"/>
                    </a:p>
                  </a:txBody>
                  <a:tcPr anchor="ctr"/>
                </a:tc>
                <a:tc>
                  <a:txBody>
                    <a:bodyPr/>
                    <a:lstStyle/>
                    <a:p>
                      <a:pPr algn="ctr"/>
                      <a:r>
                        <a:rPr lang="en-GB" sz="1400" dirty="0" smtClean="0"/>
                        <a:t>34 (66.7)</a:t>
                      </a:r>
                      <a:endParaRPr lang="en-GB" sz="1400" dirty="0"/>
                    </a:p>
                  </a:txBody>
                  <a:tcPr anchor="ctr"/>
                </a:tc>
                <a:tc>
                  <a:txBody>
                    <a:bodyPr/>
                    <a:lstStyle/>
                    <a:p>
                      <a:pPr algn="ctr"/>
                      <a:r>
                        <a:rPr lang="en-GB" sz="1400" dirty="0" smtClean="0"/>
                        <a:t>30 (61.2)</a:t>
                      </a:r>
                      <a:endParaRPr lang="en-GB" sz="1400" dirty="0"/>
                    </a:p>
                  </a:txBody>
                  <a:tcPr anchor="ctr"/>
                </a:tc>
                <a:extLst>
                  <a:ext uri="{0D108BD9-81ED-4DB2-BD59-A6C34878D82A}">
                    <a16:rowId xmlns:a16="http://schemas.microsoft.com/office/drawing/2014/main" val="10002"/>
                  </a:ext>
                </a:extLst>
              </a:tr>
              <a:tr h="370840">
                <a:tc>
                  <a:txBody>
                    <a:bodyPr/>
                    <a:lstStyle/>
                    <a:p>
                      <a:r>
                        <a:rPr lang="en-GB" sz="1400" dirty="0" smtClean="0"/>
                        <a:t>PD</a:t>
                      </a:r>
                      <a:endParaRPr lang="en-GB" sz="1400" dirty="0"/>
                    </a:p>
                  </a:txBody>
                  <a:tcPr anchor="ctr"/>
                </a:tc>
                <a:tc>
                  <a:txBody>
                    <a:bodyPr/>
                    <a:lstStyle/>
                    <a:p>
                      <a:pPr algn="ctr"/>
                      <a:r>
                        <a:rPr lang="en-GB" sz="1400" dirty="0" smtClean="0"/>
                        <a:t>10 (19.6)</a:t>
                      </a:r>
                      <a:endParaRPr lang="en-GB" sz="1400" dirty="0"/>
                    </a:p>
                  </a:txBody>
                  <a:tcPr anchor="ctr"/>
                </a:tc>
                <a:tc>
                  <a:txBody>
                    <a:bodyPr/>
                    <a:lstStyle/>
                    <a:p>
                      <a:pPr algn="ctr"/>
                      <a:r>
                        <a:rPr lang="en-GB" sz="1400" dirty="0" smtClean="0"/>
                        <a:t>19 (38.8)</a:t>
                      </a:r>
                      <a:endParaRPr lang="en-GB" sz="1400" dirty="0"/>
                    </a:p>
                  </a:txBody>
                  <a:tcPr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1971902" y="1622925"/>
            <a:ext cx="3221912"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(overall population)</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0" name="Group 9"/>
          <p:cNvGrpSpPr/>
          <p:nvPr/>
        </p:nvGrpSpPr>
        <p:grpSpPr>
          <a:xfrm>
            <a:off x="220803" y="1891907"/>
            <a:ext cx="6591742" cy="2849217"/>
            <a:chOff x="220803" y="1891907"/>
            <a:chExt cx="6591742" cy="2849217"/>
          </a:xfrm>
        </p:grpSpPr>
        <p:sp>
          <p:nvSpPr>
            <p:cNvPr id="13" name="TextBox 12">
              <a:extLst>
                <a:ext uri="{FF2B5EF4-FFF2-40B4-BE49-F238E27FC236}">
                  <a16:creationId xmlns:a16="http://schemas.microsoft.com/office/drawing/2014/main" id="{3BA98036-A1C4-45F7-BC3B-85BF7B5C109E}"/>
                </a:ext>
              </a:extLst>
            </p:cNvPr>
            <p:cNvSpPr txBox="1"/>
            <p:nvPr/>
          </p:nvSpPr>
          <p:spPr>
            <a:xfrm rot="16200000">
              <a:off x="-457588" y="2911765"/>
              <a:ext cx="163378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Probability of survival</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TextBox 13">
              <a:extLst>
                <a:ext uri="{FF2B5EF4-FFF2-40B4-BE49-F238E27FC236}">
                  <a16:creationId xmlns:a16="http://schemas.microsoft.com/office/drawing/2014/main" id="{AEE6D496-BA55-4A6D-A4C9-9C134E14E00D}"/>
                </a:ext>
              </a:extLst>
            </p:cNvPr>
            <p:cNvSpPr txBox="1"/>
            <p:nvPr/>
          </p:nvSpPr>
          <p:spPr>
            <a:xfrm>
              <a:off x="599320" y="1891907"/>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1.0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TextBox 14">
              <a:extLst>
                <a:ext uri="{FF2B5EF4-FFF2-40B4-BE49-F238E27FC236}">
                  <a16:creationId xmlns:a16="http://schemas.microsoft.com/office/drawing/2014/main" id="{233AACBD-317B-4D85-AF39-E4A90C98746B}"/>
                </a:ext>
              </a:extLst>
            </p:cNvPr>
            <p:cNvSpPr txBox="1"/>
            <p:nvPr/>
          </p:nvSpPr>
          <p:spPr>
            <a:xfrm>
              <a:off x="846873" y="4224872"/>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CF501898-BC4F-4EB3-87B9-95D168FFE41A}"/>
                </a:ext>
              </a:extLst>
            </p:cNvPr>
            <p:cNvSpPr txBox="1"/>
            <p:nvPr/>
          </p:nvSpPr>
          <p:spPr>
            <a:xfrm>
              <a:off x="599319" y="230941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id="{C5D702CB-37F5-4C30-A3A6-A94E95941E10}"/>
                </a:ext>
              </a:extLst>
            </p:cNvPr>
            <p:cNvSpPr txBox="1"/>
            <p:nvPr/>
          </p:nvSpPr>
          <p:spPr>
            <a:xfrm>
              <a:off x="599319" y="274121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C79A8FB3-E198-4B45-9619-780E0EC49053}"/>
                </a:ext>
              </a:extLst>
            </p:cNvPr>
            <p:cNvSpPr txBox="1"/>
            <p:nvPr/>
          </p:nvSpPr>
          <p:spPr>
            <a:xfrm>
              <a:off x="599319" y="315396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0.4</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id="{BD807C64-0846-4BA7-950F-988B5FB206E2}"/>
                </a:ext>
              </a:extLst>
            </p:cNvPr>
            <p:cNvSpPr txBox="1"/>
            <p:nvPr/>
          </p:nvSpPr>
          <p:spPr>
            <a:xfrm>
              <a:off x="599319" y="361116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id="{6F859B59-118B-4FD7-AC2B-28C7C15E12A9}"/>
                </a:ext>
              </a:extLst>
            </p:cNvPr>
            <p:cNvSpPr txBox="1"/>
            <p:nvPr/>
          </p:nvSpPr>
          <p:spPr>
            <a:xfrm>
              <a:off x="599319" y="402391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id="{73A5DBD4-8869-456C-8659-4E59120972AC}"/>
                </a:ext>
              </a:extLst>
            </p:cNvPr>
            <p:cNvSpPr txBox="1"/>
            <p:nvPr/>
          </p:nvSpPr>
          <p:spPr>
            <a:xfrm>
              <a:off x="1311993" y="3639387"/>
              <a:ext cx="98847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Trabectedin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B</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SC</a:t>
              </a:r>
            </a:p>
          </p:txBody>
        </p:sp>
        <p:sp>
          <p:nvSpPr>
            <p:cNvPr id="22" name="TextBox 21">
              <a:extLst>
                <a:ext uri="{FF2B5EF4-FFF2-40B4-BE49-F238E27FC236}">
                  <a16:creationId xmlns:a16="http://schemas.microsoft.com/office/drawing/2014/main" id="{68370E69-8C77-4F35-AF14-32165009261C}"/>
                </a:ext>
              </a:extLst>
            </p:cNvPr>
            <p:cNvSpPr txBox="1"/>
            <p:nvPr/>
          </p:nvSpPr>
          <p:spPr>
            <a:xfrm>
              <a:off x="1412229"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1</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3" name="TextBox 22">
              <a:extLst>
                <a:ext uri="{FF2B5EF4-FFF2-40B4-BE49-F238E27FC236}">
                  <a16:creationId xmlns:a16="http://schemas.microsoft.com/office/drawing/2014/main" id="{1F57C121-A2BE-4400-927F-2ADC66780A17}"/>
                </a:ext>
              </a:extLst>
            </p:cNvPr>
            <p:cNvSpPr txBox="1"/>
            <p:nvPr/>
          </p:nvSpPr>
          <p:spPr>
            <a:xfrm>
              <a:off x="1977586"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4" name="TextBox 23">
              <a:extLst>
                <a:ext uri="{FF2B5EF4-FFF2-40B4-BE49-F238E27FC236}">
                  <a16:creationId xmlns:a16="http://schemas.microsoft.com/office/drawing/2014/main" id="{37E13FCF-8085-46EC-892A-E42C90C93463}"/>
                </a:ext>
              </a:extLst>
            </p:cNvPr>
            <p:cNvSpPr txBox="1"/>
            <p:nvPr/>
          </p:nvSpPr>
          <p:spPr>
            <a:xfrm>
              <a:off x="2542943"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3</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id="{9E5923A4-2184-44C6-81F8-1A3E8F85E007}"/>
                </a:ext>
              </a:extLst>
            </p:cNvPr>
            <p:cNvSpPr txBox="1"/>
            <p:nvPr/>
          </p:nvSpPr>
          <p:spPr>
            <a:xfrm>
              <a:off x="3108300"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4</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id="{209DB726-5BC0-42AE-B696-1201E4BEF1C4}"/>
                </a:ext>
              </a:extLst>
            </p:cNvPr>
            <p:cNvSpPr txBox="1"/>
            <p:nvPr/>
          </p:nvSpPr>
          <p:spPr>
            <a:xfrm>
              <a:off x="3673657"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7" name="TextBox 26">
              <a:extLst>
                <a:ext uri="{FF2B5EF4-FFF2-40B4-BE49-F238E27FC236}">
                  <a16:creationId xmlns:a16="http://schemas.microsoft.com/office/drawing/2014/main" id="{C31BC1BF-99CA-4160-ADAF-2C90BD34E95B}"/>
                </a:ext>
              </a:extLst>
            </p:cNvPr>
            <p:cNvSpPr txBox="1"/>
            <p:nvPr/>
          </p:nvSpPr>
          <p:spPr>
            <a:xfrm>
              <a:off x="4239014" y="4224872"/>
              <a:ext cx="26962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id="{316E5576-4629-47E4-967E-C596494F39EE}"/>
                </a:ext>
              </a:extLst>
            </p:cNvPr>
            <p:cNvSpPr txBox="1"/>
            <p:nvPr/>
          </p:nvSpPr>
          <p:spPr>
            <a:xfrm>
              <a:off x="4804372" y="4224872"/>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9" name="TextBox 28">
              <a:extLst>
                <a:ext uri="{FF2B5EF4-FFF2-40B4-BE49-F238E27FC236}">
                  <a16:creationId xmlns:a16="http://schemas.microsoft.com/office/drawing/2014/main" id="{D0F1AD4B-8FE1-4CF8-91B3-9B879939133D}"/>
                </a:ext>
              </a:extLst>
            </p:cNvPr>
            <p:cNvSpPr txBox="1"/>
            <p:nvPr/>
          </p:nvSpPr>
          <p:spPr>
            <a:xfrm>
              <a:off x="5369729" y="4224872"/>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0" name="TextBox 29">
              <a:extLst>
                <a:ext uri="{FF2B5EF4-FFF2-40B4-BE49-F238E27FC236}">
                  <a16:creationId xmlns:a16="http://schemas.microsoft.com/office/drawing/2014/main" id="{20B7C763-D223-4EE7-BD7D-E37B2541425B}"/>
                </a:ext>
              </a:extLst>
            </p:cNvPr>
            <p:cNvSpPr txBox="1"/>
            <p:nvPr/>
          </p:nvSpPr>
          <p:spPr>
            <a:xfrm>
              <a:off x="5935086" y="4224872"/>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9</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1" name="TextBox 30">
              <a:extLst>
                <a:ext uri="{FF2B5EF4-FFF2-40B4-BE49-F238E27FC236}">
                  <a16:creationId xmlns:a16="http://schemas.microsoft.com/office/drawing/2014/main" id="{E5D97696-3A1E-41F8-9172-8175B38A16FF}"/>
                </a:ext>
              </a:extLst>
            </p:cNvPr>
            <p:cNvSpPr txBox="1"/>
            <p:nvPr/>
          </p:nvSpPr>
          <p:spPr>
            <a:xfrm>
              <a:off x="6457961" y="4224872"/>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10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2" name="TextBox 31">
              <a:extLst>
                <a:ext uri="{FF2B5EF4-FFF2-40B4-BE49-F238E27FC236}">
                  <a16:creationId xmlns:a16="http://schemas.microsoft.com/office/drawing/2014/main" id="{4BB4359E-A7B9-47CC-9B77-A6D927507308}"/>
                </a:ext>
              </a:extLst>
            </p:cNvPr>
            <p:cNvSpPr txBox="1"/>
            <p:nvPr/>
          </p:nvSpPr>
          <p:spPr>
            <a:xfrm>
              <a:off x="2785388" y="4464125"/>
              <a:ext cx="2044150"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Months from randomisation</a:t>
              </a: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3" name="Freeform: Shape 5">
              <a:extLst>
                <a:ext uri="{FF2B5EF4-FFF2-40B4-BE49-F238E27FC236}">
                  <a16:creationId xmlns:a16="http://schemas.microsoft.com/office/drawing/2014/main" id="{4A518B9F-D300-4C3C-875C-8CD4CB11EBF7}"/>
                </a:ext>
              </a:extLst>
            </p:cNvPr>
            <p:cNvSpPr/>
            <p:nvPr/>
          </p:nvSpPr>
          <p:spPr>
            <a:xfrm>
              <a:off x="981713" y="2021680"/>
              <a:ext cx="5651500" cy="2118519"/>
            </a:xfrm>
            <a:custGeom>
              <a:avLst/>
              <a:gdLst>
                <a:gd name="connsiteX0" fmla="*/ 0 w 5651500"/>
                <a:gd name="connsiteY0" fmla="*/ 0 h 2120900"/>
                <a:gd name="connsiteX1" fmla="*/ 0 w 5651500"/>
                <a:gd name="connsiteY1" fmla="*/ 2120900 h 2120900"/>
                <a:gd name="connsiteX2" fmla="*/ 5651500 w 5651500"/>
                <a:gd name="connsiteY2" fmla="*/ 2120900 h 2120900"/>
              </a:gdLst>
              <a:ahLst/>
              <a:cxnLst>
                <a:cxn ang="0">
                  <a:pos x="connsiteX0" y="connsiteY0"/>
                </a:cxn>
                <a:cxn ang="0">
                  <a:pos x="connsiteX1" y="connsiteY1"/>
                </a:cxn>
                <a:cxn ang="0">
                  <a:pos x="connsiteX2" y="connsiteY2"/>
                </a:cxn>
              </a:cxnLst>
              <a:rect l="l" t="t" r="r" b="b"/>
              <a:pathLst>
                <a:path w="5651500" h="2120900">
                  <a:moveTo>
                    <a:pt x="0" y="0"/>
                  </a:moveTo>
                  <a:lnTo>
                    <a:pt x="0" y="2120900"/>
                  </a:lnTo>
                  <a:lnTo>
                    <a:pt x="5651500" y="212090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cxnSp>
          <p:nvCxnSpPr>
            <p:cNvPr id="34" name="Straight Connector 33">
              <a:extLst>
                <a:ext uri="{FF2B5EF4-FFF2-40B4-BE49-F238E27FC236}">
                  <a16:creationId xmlns:a16="http://schemas.microsoft.com/office/drawing/2014/main" id="{BD70E6E9-F590-4757-A40B-122660013A0D}"/>
                </a:ext>
              </a:extLst>
            </p:cNvPr>
            <p:cNvCxnSpPr/>
            <p:nvPr/>
          </p:nvCxnSpPr>
          <p:spPr>
            <a:xfrm>
              <a:off x="881149" y="202059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DA0F36AA-0028-4E0A-BF97-E34F1DDA6B6E}"/>
                </a:ext>
              </a:extLst>
            </p:cNvPr>
            <p:cNvCxnSpPr/>
            <p:nvPr/>
          </p:nvCxnSpPr>
          <p:spPr>
            <a:xfrm>
              <a:off x="881149" y="244451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7B7EC75D-940D-4255-AACF-269A6C396B27}"/>
                </a:ext>
              </a:extLst>
            </p:cNvPr>
            <p:cNvCxnSpPr/>
            <p:nvPr/>
          </p:nvCxnSpPr>
          <p:spPr>
            <a:xfrm>
              <a:off x="881149" y="286843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16885C27-1CE7-4DE6-A88E-1B5743E9FE8A}"/>
                </a:ext>
              </a:extLst>
            </p:cNvPr>
            <p:cNvCxnSpPr/>
            <p:nvPr/>
          </p:nvCxnSpPr>
          <p:spPr>
            <a:xfrm>
              <a:off x="881149" y="329235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C2DD9326-F10F-4852-A6F4-198E63ADE10E}"/>
                </a:ext>
              </a:extLst>
            </p:cNvPr>
            <p:cNvCxnSpPr/>
            <p:nvPr/>
          </p:nvCxnSpPr>
          <p:spPr>
            <a:xfrm>
              <a:off x="881149" y="371627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id="{99C7D04F-9143-40B9-B7D1-8D4827815BFC}"/>
                </a:ext>
              </a:extLst>
            </p:cNvPr>
            <p:cNvCxnSpPr/>
            <p:nvPr/>
          </p:nvCxnSpPr>
          <p:spPr>
            <a:xfrm>
              <a:off x="881149" y="414019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08E9104A-FC4C-468D-9573-9B9883DA9868}"/>
                </a:ext>
              </a:extLst>
            </p:cNvPr>
            <p:cNvCxnSpPr>
              <a:cxnSpLocks/>
            </p:cNvCxnSpPr>
            <p:nvPr/>
          </p:nvCxnSpPr>
          <p:spPr>
            <a:xfrm rot="5400000">
              <a:off x="93671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6D0DC9B2-27B8-46F8-9051-E01940CA9338}"/>
                </a:ext>
              </a:extLst>
            </p:cNvPr>
            <p:cNvCxnSpPr>
              <a:cxnSpLocks/>
            </p:cNvCxnSpPr>
            <p:nvPr/>
          </p:nvCxnSpPr>
          <p:spPr>
            <a:xfrm rot="5400000">
              <a:off x="150186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DA157759-F16D-4973-B5FD-AEDC5A9ADAC8}"/>
                </a:ext>
              </a:extLst>
            </p:cNvPr>
            <p:cNvCxnSpPr>
              <a:cxnSpLocks/>
            </p:cNvCxnSpPr>
            <p:nvPr/>
          </p:nvCxnSpPr>
          <p:spPr>
            <a:xfrm rot="5400000">
              <a:off x="206701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F5DE475A-EAAE-48F4-B702-5D9F8BE0CC24}"/>
                </a:ext>
              </a:extLst>
            </p:cNvPr>
            <p:cNvCxnSpPr>
              <a:cxnSpLocks/>
            </p:cNvCxnSpPr>
            <p:nvPr/>
          </p:nvCxnSpPr>
          <p:spPr>
            <a:xfrm rot="5400000">
              <a:off x="263216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a:extLst>
                <a:ext uri="{FF2B5EF4-FFF2-40B4-BE49-F238E27FC236}">
                  <a16:creationId xmlns:a16="http://schemas.microsoft.com/office/drawing/2014/main" id="{AAC924DB-9812-4F3E-A808-7217F38354A2}"/>
                </a:ext>
              </a:extLst>
            </p:cNvPr>
            <p:cNvCxnSpPr>
              <a:cxnSpLocks/>
            </p:cNvCxnSpPr>
            <p:nvPr/>
          </p:nvCxnSpPr>
          <p:spPr>
            <a:xfrm rot="5400000">
              <a:off x="319731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id="{D7FF2315-4EE6-4185-9A6A-32C699714DFC}"/>
                </a:ext>
              </a:extLst>
            </p:cNvPr>
            <p:cNvCxnSpPr>
              <a:cxnSpLocks/>
            </p:cNvCxnSpPr>
            <p:nvPr/>
          </p:nvCxnSpPr>
          <p:spPr>
            <a:xfrm rot="5400000">
              <a:off x="376246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id="{63B0245F-50A7-45B1-BD27-8F2E71C23F87}"/>
                </a:ext>
              </a:extLst>
            </p:cNvPr>
            <p:cNvCxnSpPr>
              <a:cxnSpLocks/>
            </p:cNvCxnSpPr>
            <p:nvPr/>
          </p:nvCxnSpPr>
          <p:spPr>
            <a:xfrm rot="5400000">
              <a:off x="432761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FD8F18B6-1DCF-49FF-A765-D6F5964E2CE4}"/>
                </a:ext>
              </a:extLst>
            </p:cNvPr>
            <p:cNvCxnSpPr>
              <a:cxnSpLocks/>
            </p:cNvCxnSpPr>
            <p:nvPr/>
          </p:nvCxnSpPr>
          <p:spPr>
            <a:xfrm rot="5400000">
              <a:off x="489276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a16="http://schemas.microsoft.com/office/drawing/2014/main" id="{E308C4C9-7C41-4313-B57C-D38EFC0E7A02}"/>
                </a:ext>
              </a:extLst>
            </p:cNvPr>
            <p:cNvCxnSpPr>
              <a:cxnSpLocks/>
            </p:cNvCxnSpPr>
            <p:nvPr/>
          </p:nvCxnSpPr>
          <p:spPr>
            <a:xfrm rot="5400000">
              <a:off x="545791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C633645F-E2A4-48E2-9326-BC0C97A9D21B}"/>
                </a:ext>
              </a:extLst>
            </p:cNvPr>
            <p:cNvCxnSpPr>
              <a:cxnSpLocks/>
            </p:cNvCxnSpPr>
            <p:nvPr/>
          </p:nvCxnSpPr>
          <p:spPr>
            <a:xfrm rot="5400000">
              <a:off x="6023063"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id="{DF3541CE-D4DC-4993-8D74-7371F2C1CEAC}"/>
                </a:ext>
              </a:extLst>
            </p:cNvPr>
            <p:cNvCxnSpPr>
              <a:cxnSpLocks/>
            </p:cNvCxnSpPr>
            <p:nvPr/>
          </p:nvCxnSpPr>
          <p:spPr>
            <a:xfrm rot="5400000">
              <a:off x="6588214" y="41940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1" name="Group 50">
              <a:extLst>
                <a:ext uri="{FF2B5EF4-FFF2-40B4-BE49-F238E27FC236}">
                  <a16:creationId xmlns:a16="http://schemas.microsoft.com/office/drawing/2014/main" id="{A6B55CE8-9ADC-49BA-9473-7DEB95C957F7}"/>
                </a:ext>
              </a:extLst>
            </p:cNvPr>
            <p:cNvGrpSpPr/>
            <p:nvPr/>
          </p:nvGrpSpPr>
          <p:grpSpPr>
            <a:xfrm>
              <a:off x="975712" y="2014802"/>
              <a:ext cx="5663214" cy="1751741"/>
              <a:chOff x="1111598" y="2014802"/>
              <a:chExt cx="5685682" cy="1755617"/>
            </a:xfrm>
          </p:grpSpPr>
          <p:sp>
            <p:nvSpPr>
              <p:cNvPr id="68" name="Freeform: Shape 50">
                <a:extLst>
                  <a:ext uri="{FF2B5EF4-FFF2-40B4-BE49-F238E27FC236}">
                    <a16:creationId xmlns:a16="http://schemas.microsoft.com/office/drawing/2014/main" id="{AAC7EEDA-BFFC-4039-9873-BA5792819148}"/>
                  </a:ext>
                </a:extLst>
              </p:cNvPr>
              <p:cNvSpPr/>
              <p:nvPr/>
            </p:nvSpPr>
            <p:spPr>
              <a:xfrm>
                <a:off x="1111598" y="2014802"/>
                <a:ext cx="5685682" cy="1692684"/>
              </a:xfrm>
              <a:custGeom>
                <a:avLst/>
                <a:gdLst>
                  <a:gd name="connsiteX0" fmla="*/ 7144 w 4991100"/>
                  <a:gd name="connsiteY0" fmla="*/ 7144 h 1485900"/>
                  <a:gd name="connsiteX1" fmla="*/ 279559 w 4991100"/>
                  <a:gd name="connsiteY1" fmla="*/ 7144 h 1485900"/>
                  <a:gd name="connsiteX2" fmla="*/ 279559 w 4991100"/>
                  <a:gd name="connsiteY2" fmla="*/ 33814 h 1485900"/>
                  <a:gd name="connsiteX3" fmla="*/ 328136 w 4991100"/>
                  <a:gd name="connsiteY3" fmla="*/ 33814 h 1485900"/>
                  <a:gd name="connsiteX4" fmla="*/ 328136 w 4991100"/>
                  <a:gd name="connsiteY4" fmla="*/ 148114 h 1485900"/>
                  <a:gd name="connsiteX5" fmla="*/ 348139 w 4991100"/>
                  <a:gd name="connsiteY5" fmla="*/ 148114 h 1485900"/>
                  <a:gd name="connsiteX6" fmla="*/ 348139 w 4991100"/>
                  <a:gd name="connsiteY6" fmla="*/ 253841 h 1485900"/>
                  <a:gd name="connsiteX7" fmla="*/ 359569 w 4991100"/>
                  <a:gd name="connsiteY7" fmla="*/ 253841 h 1485900"/>
                  <a:gd name="connsiteX8" fmla="*/ 359569 w 4991100"/>
                  <a:gd name="connsiteY8" fmla="*/ 330041 h 1485900"/>
                  <a:gd name="connsiteX9" fmla="*/ 410051 w 4991100"/>
                  <a:gd name="connsiteY9" fmla="*/ 330041 h 1485900"/>
                  <a:gd name="connsiteX10" fmla="*/ 410051 w 4991100"/>
                  <a:gd name="connsiteY10" fmla="*/ 357664 h 1485900"/>
                  <a:gd name="connsiteX11" fmla="*/ 559594 w 4991100"/>
                  <a:gd name="connsiteY11" fmla="*/ 357664 h 1485900"/>
                  <a:gd name="connsiteX12" fmla="*/ 559594 w 4991100"/>
                  <a:gd name="connsiteY12" fmla="*/ 395764 h 1485900"/>
                  <a:gd name="connsiteX13" fmla="*/ 625316 w 4991100"/>
                  <a:gd name="connsiteY13" fmla="*/ 395764 h 1485900"/>
                  <a:gd name="connsiteX14" fmla="*/ 625316 w 4991100"/>
                  <a:gd name="connsiteY14" fmla="*/ 437674 h 1485900"/>
                  <a:gd name="connsiteX15" fmla="*/ 688181 w 4991100"/>
                  <a:gd name="connsiteY15" fmla="*/ 437674 h 1485900"/>
                  <a:gd name="connsiteX16" fmla="*/ 688181 w 4991100"/>
                  <a:gd name="connsiteY16" fmla="*/ 472916 h 1485900"/>
                  <a:gd name="connsiteX17" fmla="*/ 705326 w 4991100"/>
                  <a:gd name="connsiteY17" fmla="*/ 472916 h 1485900"/>
                  <a:gd name="connsiteX18" fmla="*/ 705326 w 4991100"/>
                  <a:gd name="connsiteY18" fmla="*/ 511016 h 1485900"/>
                  <a:gd name="connsiteX19" fmla="*/ 724376 w 4991100"/>
                  <a:gd name="connsiteY19" fmla="*/ 511016 h 1485900"/>
                  <a:gd name="connsiteX20" fmla="*/ 724376 w 4991100"/>
                  <a:gd name="connsiteY20" fmla="*/ 551974 h 1485900"/>
                  <a:gd name="connsiteX21" fmla="*/ 781526 w 4991100"/>
                  <a:gd name="connsiteY21" fmla="*/ 551974 h 1485900"/>
                  <a:gd name="connsiteX22" fmla="*/ 781526 w 4991100"/>
                  <a:gd name="connsiteY22" fmla="*/ 612934 h 1485900"/>
                  <a:gd name="connsiteX23" fmla="*/ 904399 w 4991100"/>
                  <a:gd name="connsiteY23" fmla="*/ 612934 h 1485900"/>
                  <a:gd name="connsiteX24" fmla="*/ 904399 w 4991100"/>
                  <a:gd name="connsiteY24" fmla="*/ 694849 h 1485900"/>
                  <a:gd name="connsiteX25" fmla="*/ 997744 w 4991100"/>
                  <a:gd name="connsiteY25" fmla="*/ 694849 h 1485900"/>
                  <a:gd name="connsiteX26" fmla="*/ 997744 w 4991100"/>
                  <a:gd name="connsiteY26" fmla="*/ 731044 h 1485900"/>
                  <a:gd name="connsiteX27" fmla="*/ 1103471 w 4991100"/>
                  <a:gd name="connsiteY27" fmla="*/ 731044 h 1485900"/>
                  <a:gd name="connsiteX28" fmla="*/ 1103471 w 4991100"/>
                  <a:gd name="connsiteY28" fmla="*/ 769144 h 1485900"/>
                  <a:gd name="connsiteX29" fmla="*/ 1130141 w 4991100"/>
                  <a:gd name="connsiteY29" fmla="*/ 769144 h 1485900"/>
                  <a:gd name="connsiteX30" fmla="*/ 1130141 w 4991100"/>
                  <a:gd name="connsiteY30" fmla="*/ 809149 h 1485900"/>
                  <a:gd name="connsiteX31" fmla="*/ 1396841 w 4991100"/>
                  <a:gd name="connsiteY31" fmla="*/ 809149 h 1485900"/>
                  <a:gd name="connsiteX32" fmla="*/ 1396841 w 4991100"/>
                  <a:gd name="connsiteY32" fmla="*/ 832009 h 1485900"/>
                  <a:gd name="connsiteX33" fmla="*/ 1504474 w 4991100"/>
                  <a:gd name="connsiteY33" fmla="*/ 832009 h 1485900"/>
                  <a:gd name="connsiteX34" fmla="*/ 1504474 w 4991100"/>
                  <a:gd name="connsiteY34" fmla="*/ 872014 h 1485900"/>
                  <a:gd name="connsiteX35" fmla="*/ 1525429 w 4991100"/>
                  <a:gd name="connsiteY35" fmla="*/ 872014 h 1485900"/>
                  <a:gd name="connsiteX36" fmla="*/ 1525429 w 4991100"/>
                  <a:gd name="connsiteY36" fmla="*/ 913924 h 1485900"/>
                  <a:gd name="connsiteX37" fmla="*/ 1552099 w 4991100"/>
                  <a:gd name="connsiteY37" fmla="*/ 913924 h 1485900"/>
                  <a:gd name="connsiteX38" fmla="*/ 1552099 w 4991100"/>
                  <a:gd name="connsiteY38" fmla="*/ 952024 h 1485900"/>
                  <a:gd name="connsiteX39" fmla="*/ 1576864 w 4991100"/>
                  <a:gd name="connsiteY39" fmla="*/ 952024 h 1485900"/>
                  <a:gd name="connsiteX40" fmla="*/ 1576864 w 4991100"/>
                  <a:gd name="connsiteY40" fmla="*/ 988219 h 1485900"/>
                  <a:gd name="connsiteX41" fmla="*/ 1644491 w 4991100"/>
                  <a:gd name="connsiteY41" fmla="*/ 988219 h 1485900"/>
                  <a:gd name="connsiteX42" fmla="*/ 1644491 w 4991100"/>
                  <a:gd name="connsiteY42" fmla="*/ 1026319 h 1485900"/>
                  <a:gd name="connsiteX43" fmla="*/ 1695926 w 4991100"/>
                  <a:gd name="connsiteY43" fmla="*/ 1026319 h 1485900"/>
                  <a:gd name="connsiteX44" fmla="*/ 1695926 w 4991100"/>
                  <a:gd name="connsiteY44" fmla="*/ 1063466 h 1485900"/>
                  <a:gd name="connsiteX45" fmla="*/ 2168366 w 4991100"/>
                  <a:gd name="connsiteY45" fmla="*/ 1063466 h 1485900"/>
                  <a:gd name="connsiteX46" fmla="*/ 2168366 w 4991100"/>
                  <a:gd name="connsiteY46" fmla="*/ 1091089 h 1485900"/>
                  <a:gd name="connsiteX47" fmla="*/ 2173129 w 4991100"/>
                  <a:gd name="connsiteY47" fmla="*/ 1091089 h 1485900"/>
                  <a:gd name="connsiteX48" fmla="*/ 2173129 w 4991100"/>
                  <a:gd name="connsiteY48" fmla="*/ 1131094 h 1485900"/>
                  <a:gd name="connsiteX49" fmla="*/ 2196941 w 4991100"/>
                  <a:gd name="connsiteY49" fmla="*/ 1131094 h 1485900"/>
                  <a:gd name="connsiteX50" fmla="*/ 2196941 w 4991100"/>
                  <a:gd name="connsiteY50" fmla="*/ 1169194 h 1485900"/>
                  <a:gd name="connsiteX51" fmla="*/ 2918936 w 4991100"/>
                  <a:gd name="connsiteY51" fmla="*/ 1169194 h 1485900"/>
                  <a:gd name="connsiteX52" fmla="*/ 2918936 w 4991100"/>
                  <a:gd name="connsiteY52" fmla="*/ 1208246 h 1485900"/>
                  <a:gd name="connsiteX53" fmla="*/ 3440906 w 4991100"/>
                  <a:gd name="connsiteY53" fmla="*/ 1208246 h 1485900"/>
                  <a:gd name="connsiteX54" fmla="*/ 3440906 w 4991100"/>
                  <a:gd name="connsiteY54" fmla="*/ 1247299 h 1485900"/>
                  <a:gd name="connsiteX55" fmla="*/ 3558064 w 4991100"/>
                  <a:gd name="connsiteY55" fmla="*/ 1247299 h 1485900"/>
                  <a:gd name="connsiteX56" fmla="*/ 3558064 w 4991100"/>
                  <a:gd name="connsiteY56" fmla="*/ 1283494 h 1485900"/>
                  <a:gd name="connsiteX57" fmla="*/ 3784759 w 4991100"/>
                  <a:gd name="connsiteY57" fmla="*/ 1283494 h 1485900"/>
                  <a:gd name="connsiteX58" fmla="*/ 3784759 w 4991100"/>
                  <a:gd name="connsiteY58" fmla="*/ 1324451 h 1485900"/>
                  <a:gd name="connsiteX59" fmla="*/ 4135279 w 4991100"/>
                  <a:gd name="connsiteY59" fmla="*/ 1324451 h 1485900"/>
                  <a:gd name="connsiteX60" fmla="*/ 4135279 w 4991100"/>
                  <a:gd name="connsiteY60" fmla="*/ 1376839 h 1485900"/>
                  <a:gd name="connsiteX61" fmla="*/ 4143851 w 4991100"/>
                  <a:gd name="connsiteY61" fmla="*/ 1376839 h 1485900"/>
                  <a:gd name="connsiteX62" fmla="*/ 4143851 w 4991100"/>
                  <a:gd name="connsiteY62" fmla="*/ 1410176 h 1485900"/>
                  <a:gd name="connsiteX63" fmla="*/ 4192429 w 4991100"/>
                  <a:gd name="connsiteY63" fmla="*/ 1410176 h 1485900"/>
                  <a:gd name="connsiteX64" fmla="*/ 4192429 w 4991100"/>
                  <a:gd name="connsiteY64" fmla="*/ 1446371 h 1485900"/>
                  <a:gd name="connsiteX65" fmla="*/ 4335304 w 4991100"/>
                  <a:gd name="connsiteY65" fmla="*/ 1446371 h 1485900"/>
                  <a:gd name="connsiteX66" fmla="*/ 4335304 w 4991100"/>
                  <a:gd name="connsiteY66" fmla="*/ 1483519 h 1485900"/>
                  <a:gd name="connsiteX67" fmla="*/ 4989671 w 4991100"/>
                  <a:gd name="connsiteY67" fmla="*/ 1483519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991100" h="1485900">
                    <a:moveTo>
                      <a:pt x="7144" y="7144"/>
                    </a:moveTo>
                    <a:lnTo>
                      <a:pt x="279559" y="7144"/>
                    </a:lnTo>
                    <a:lnTo>
                      <a:pt x="279559" y="33814"/>
                    </a:lnTo>
                    <a:lnTo>
                      <a:pt x="328136" y="33814"/>
                    </a:lnTo>
                    <a:lnTo>
                      <a:pt x="328136" y="148114"/>
                    </a:lnTo>
                    <a:lnTo>
                      <a:pt x="348139" y="148114"/>
                    </a:lnTo>
                    <a:lnTo>
                      <a:pt x="348139" y="253841"/>
                    </a:lnTo>
                    <a:lnTo>
                      <a:pt x="359569" y="253841"/>
                    </a:lnTo>
                    <a:lnTo>
                      <a:pt x="359569" y="330041"/>
                    </a:lnTo>
                    <a:lnTo>
                      <a:pt x="410051" y="330041"/>
                    </a:lnTo>
                    <a:lnTo>
                      <a:pt x="410051" y="357664"/>
                    </a:lnTo>
                    <a:lnTo>
                      <a:pt x="559594" y="357664"/>
                    </a:lnTo>
                    <a:lnTo>
                      <a:pt x="559594" y="395764"/>
                    </a:lnTo>
                    <a:lnTo>
                      <a:pt x="625316" y="395764"/>
                    </a:lnTo>
                    <a:lnTo>
                      <a:pt x="625316" y="437674"/>
                    </a:lnTo>
                    <a:lnTo>
                      <a:pt x="688181" y="437674"/>
                    </a:lnTo>
                    <a:lnTo>
                      <a:pt x="688181" y="472916"/>
                    </a:lnTo>
                    <a:lnTo>
                      <a:pt x="705326" y="472916"/>
                    </a:lnTo>
                    <a:lnTo>
                      <a:pt x="705326" y="511016"/>
                    </a:lnTo>
                    <a:lnTo>
                      <a:pt x="724376" y="511016"/>
                    </a:lnTo>
                    <a:lnTo>
                      <a:pt x="724376" y="551974"/>
                    </a:lnTo>
                    <a:lnTo>
                      <a:pt x="781526" y="551974"/>
                    </a:lnTo>
                    <a:lnTo>
                      <a:pt x="781526" y="612934"/>
                    </a:lnTo>
                    <a:lnTo>
                      <a:pt x="904399" y="612934"/>
                    </a:lnTo>
                    <a:lnTo>
                      <a:pt x="904399" y="694849"/>
                    </a:lnTo>
                    <a:lnTo>
                      <a:pt x="997744" y="694849"/>
                    </a:lnTo>
                    <a:lnTo>
                      <a:pt x="997744" y="731044"/>
                    </a:lnTo>
                    <a:lnTo>
                      <a:pt x="1103471" y="731044"/>
                    </a:lnTo>
                    <a:lnTo>
                      <a:pt x="1103471" y="769144"/>
                    </a:lnTo>
                    <a:lnTo>
                      <a:pt x="1130141" y="769144"/>
                    </a:lnTo>
                    <a:lnTo>
                      <a:pt x="1130141" y="809149"/>
                    </a:lnTo>
                    <a:lnTo>
                      <a:pt x="1396841" y="809149"/>
                    </a:lnTo>
                    <a:lnTo>
                      <a:pt x="1396841" y="832009"/>
                    </a:lnTo>
                    <a:lnTo>
                      <a:pt x="1504474" y="832009"/>
                    </a:lnTo>
                    <a:lnTo>
                      <a:pt x="1504474" y="872014"/>
                    </a:lnTo>
                    <a:lnTo>
                      <a:pt x="1525429" y="872014"/>
                    </a:lnTo>
                    <a:lnTo>
                      <a:pt x="1525429" y="913924"/>
                    </a:lnTo>
                    <a:lnTo>
                      <a:pt x="1552099" y="913924"/>
                    </a:lnTo>
                    <a:lnTo>
                      <a:pt x="1552099" y="952024"/>
                    </a:lnTo>
                    <a:lnTo>
                      <a:pt x="1576864" y="952024"/>
                    </a:lnTo>
                    <a:lnTo>
                      <a:pt x="1576864" y="988219"/>
                    </a:lnTo>
                    <a:lnTo>
                      <a:pt x="1644491" y="988219"/>
                    </a:lnTo>
                    <a:lnTo>
                      <a:pt x="1644491" y="1026319"/>
                    </a:lnTo>
                    <a:lnTo>
                      <a:pt x="1695926" y="1026319"/>
                    </a:lnTo>
                    <a:lnTo>
                      <a:pt x="1695926" y="1063466"/>
                    </a:lnTo>
                    <a:lnTo>
                      <a:pt x="2168366" y="1063466"/>
                    </a:lnTo>
                    <a:lnTo>
                      <a:pt x="2168366" y="1091089"/>
                    </a:lnTo>
                    <a:lnTo>
                      <a:pt x="2173129" y="1091089"/>
                    </a:lnTo>
                    <a:lnTo>
                      <a:pt x="2173129" y="1131094"/>
                    </a:lnTo>
                    <a:lnTo>
                      <a:pt x="2196941" y="1131094"/>
                    </a:lnTo>
                    <a:lnTo>
                      <a:pt x="2196941" y="1169194"/>
                    </a:lnTo>
                    <a:lnTo>
                      <a:pt x="2918936" y="1169194"/>
                    </a:lnTo>
                    <a:lnTo>
                      <a:pt x="2918936" y="1208246"/>
                    </a:lnTo>
                    <a:lnTo>
                      <a:pt x="3440906" y="1208246"/>
                    </a:lnTo>
                    <a:lnTo>
                      <a:pt x="3440906" y="1247299"/>
                    </a:lnTo>
                    <a:lnTo>
                      <a:pt x="3558064" y="1247299"/>
                    </a:lnTo>
                    <a:lnTo>
                      <a:pt x="3558064" y="1283494"/>
                    </a:lnTo>
                    <a:lnTo>
                      <a:pt x="3784759" y="1283494"/>
                    </a:lnTo>
                    <a:lnTo>
                      <a:pt x="3784759" y="1324451"/>
                    </a:lnTo>
                    <a:lnTo>
                      <a:pt x="4135279" y="1324451"/>
                    </a:lnTo>
                    <a:lnTo>
                      <a:pt x="4135279" y="1376839"/>
                    </a:lnTo>
                    <a:lnTo>
                      <a:pt x="4143851" y="1376839"/>
                    </a:lnTo>
                    <a:lnTo>
                      <a:pt x="4143851" y="1410176"/>
                    </a:lnTo>
                    <a:lnTo>
                      <a:pt x="4192429" y="1410176"/>
                    </a:lnTo>
                    <a:lnTo>
                      <a:pt x="4192429" y="1446371"/>
                    </a:lnTo>
                    <a:lnTo>
                      <a:pt x="4335304" y="1446371"/>
                    </a:lnTo>
                    <a:lnTo>
                      <a:pt x="4335304" y="1483519"/>
                    </a:lnTo>
                    <a:lnTo>
                      <a:pt x="4989671" y="1483519"/>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9" name="Freeform: Shape 51">
                <a:extLst>
                  <a:ext uri="{FF2B5EF4-FFF2-40B4-BE49-F238E27FC236}">
                    <a16:creationId xmlns:a16="http://schemas.microsoft.com/office/drawing/2014/main" id="{CCCDE725-2CF9-40BC-861B-DA18B7AB8E91}"/>
                  </a:ext>
                </a:extLst>
              </p:cNvPr>
              <p:cNvSpPr/>
              <p:nvPr/>
            </p:nvSpPr>
            <p:spPr>
              <a:xfrm>
                <a:off x="6159268" y="3629362"/>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0" name="Freeform: Shape 52">
                <a:extLst>
                  <a:ext uri="{FF2B5EF4-FFF2-40B4-BE49-F238E27FC236}">
                    <a16:creationId xmlns:a16="http://schemas.microsoft.com/office/drawing/2014/main" id="{636723A8-42F4-4C45-B7D2-8CE7392B9AE3}"/>
                  </a:ext>
                </a:extLst>
              </p:cNvPr>
              <p:cNvSpPr/>
              <p:nvPr/>
            </p:nvSpPr>
            <p:spPr>
              <a:xfrm>
                <a:off x="6091994" y="3696635"/>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1" name="Freeform: Shape 53">
                <a:extLst>
                  <a:ext uri="{FF2B5EF4-FFF2-40B4-BE49-F238E27FC236}">
                    <a16:creationId xmlns:a16="http://schemas.microsoft.com/office/drawing/2014/main" id="{686DE685-487D-405E-94A8-4B900FEFEDE6}"/>
                  </a:ext>
                </a:extLst>
              </p:cNvPr>
              <p:cNvSpPr/>
              <p:nvPr/>
            </p:nvSpPr>
            <p:spPr>
              <a:xfrm>
                <a:off x="4258254" y="3271294"/>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2" name="Freeform: Shape 54">
                <a:extLst>
                  <a:ext uri="{FF2B5EF4-FFF2-40B4-BE49-F238E27FC236}">
                    <a16:creationId xmlns:a16="http://schemas.microsoft.com/office/drawing/2014/main" id="{48559CB9-019B-4AA8-816E-47C7B23917E9}"/>
                  </a:ext>
                </a:extLst>
              </p:cNvPr>
              <p:cNvSpPr/>
              <p:nvPr/>
            </p:nvSpPr>
            <p:spPr>
              <a:xfrm>
                <a:off x="4190980" y="3338567"/>
                <a:ext cx="141057" cy="10851"/>
              </a:xfrm>
              <a:custGeom>
                <a:avLst/>
                <a:gdLst>
                  <a:gd name="connsiteX0" fmla="*/ 125254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5254"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3" name="Freeform: Shape 55">
                <a:extLst>
                  <a:ext uri="{FF2B5EF4-FFF2-40B4-BE49-F238E27FC236}">
                    <a16:creationId xmlns:a16="http://schemas.microsoft.com/office/drawing/2014/main" id="{89743521-66F4-4479-8A38-32BAC892C9FD}"/>
                  </a:ext>
                </a:extLst>
              </p:cNvPr>
              <p:cNvSpPr/>
              <p:nvPr/>
            </p:nvSpPr>
            <p:spPr>
              <a:xfrm>
                <a:off x="1646530" y="2347913"/>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4" name="Freeform: Shape 56">
                <a:extLst>
                  <a:ext uri="{FF2B5EF4-FFF2-40B4-BE49-F238E27FC236}">
                    <a16:creationId xmlns:a16="http://schemas.microsoft.com/office/drawing/2014/main" id="{03D618CD-865C-4A36-854A-C04980929F19}"/>
                  </a:ext>
                </a:extLst>
              </p:cNvPr>
              <p:cNvSpPr/>
              <p:nvPr/>
            </p:nvSpPr>
            <p:spPr>
              <a:xfrm>
                <a:off x="1580341" y="2414102"/>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5" name="Freeform: Shape 57">
                <a:extLst>
                  <a:ext uri="{FF2B5EF4-FFF2-40B4-BE49-F238E27FC236}">
                    <a16:creationId xmlns:a16="http://schemas.microsoft.com/office/drawing/2014/main" id="{20BD9CE8-7E33-477B-987D-E5F4DE5DC22F}"/>
                  </a:ext>
                </a:extLst>
              </p:cNvPr>
              <p:cNvSpPr/>
              <p:nvPr/>
            </p:nvSpPr>
            <p:spPr>
              <a:xfrm>
                <a:off x="6247158" y="3629362"/>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6" name="Freeform: Shape 58">
                <a:extLst>
                  <a:ext uri="{FF2B5EF4-FFF2-40B4-BE49-F238E27FC236}">
                    <a16:creationId xmlns:a16="http://schemas.microsoft.com/office/drawing/2014/main" id="{8D01411B-51BC-4674-97A9-C68CD0EFEFD1}"/>
                  </a:ext>
                </a:extLst>
              </p:cNvPr>
              <p:cNvSpPr/>
              <p:nvPr/>
            </p:nvSpPr>
            <p:spPr>
              <a:xfrm>
                <a:off x="6179884" y="3696635"/>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7" name="Freeform: Shape 59">
                <a:extLst>
                  <a:ext uri="{FF2B5EF4-FFF2-40B4-BE49-F238E27FC236}">
                    <a16:creationId xmlns:a16="http://schemas.microsoft.com/office/drawing/2014/main" id="{1EE63325-3B14-4784-8B28-02E9B8E91969}"/>
                  </a:ext>
                </a:extLst>
              </p:cNvPr>
              <p:cNvSpPr/>
              <p:nvPr/>
            </p:nvSpPr>
            <p:spPr>
              <a:xfrm>
                <a:off x="6464168" y="3629362"/>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8" name="Freeform: Shape 60">
                <a:extLst>
                  <a:ext uri="{FF2B5EF4-FFF2-40B4-BE49-F238E27FC236}">
                    <a16:creationId xmlns:a16="http://schemas.microsoft.com/office/drawing/2014/main" id="{C255B0C6-764F-4438-8A11-1605B71389AE}"/>
                  </a:ext>
                </a:extLst>
              </p:cNvPr>
              <p:cNvSpPr/>
              <p:nvPr/>
            </p:nvSpPr>
            <p:spPr>
              <a:xfrm>
                <a:off x="6397980" y="3696635"/>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9" name="Freeform: Shape 61">
                <a:extLst>
                  <a:ext uri="{FF2B5EF4-FFF2-40B4-BE49-F238E27FC236}">
                    <a16:creationId xmlns:a16="http://schemas.microsoft.com/office/drawing/2014/main" id="{69328600-9675-4E16-9E63-5E55171780B8}"/>
                  </a:ext>
                </a:extLst>
              </p:cNvPr>
              <p:cNvSpPr/>
              <p:nvPr/>
            </p:nvSpPr>
            <p:spPr>
              <a:xfrm>
                <a:off x="6497805" y="3629362"/>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80" name="Freeform: Shape 62">
                <a:extLst>
                  <a:ext uri="{FF2B5EF4-FFF2-40B4-BE49-F238E27FC236}">
                    <a16:creationId xmlns:a16="http://schemas.microsoft.com/office/drawing/2014/main" id="{FEB02F6A-37D1-4A43-803C-5B08CF559C70}"/>
                  </a:ext>
                </a:extLst>
              </p:cNvPr>
              <p:cNvSpPr/>
              <p:nvPr/>
            </p:nvSpPr>
            <p:spPr>
              <a:xfrm>
                <a:off x="6430531" y="3696635"/>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81" name="Freeform: Shape 1023">
                <a:extLst>
                  <a:ext uri="{FF2B5EF4-FFF2-40B4-BE49-F238E27FC236}">
                    <a16:creationId xmlns:a16="http://schemas.microsoft.com/office/drawing/2014/main" id="{D168261F-B6A0-4E5D-BEA0-EEEAA1005275}"/>
                  </a:ext>
                </a:extLst>
              </p:cNvPr>
              <p:cNvSpPr/>
              <p:nvPr/>
            </p:nvSpPr>
            <p:spPr>
              <a:xfrm>
                <a:off x="6590035" y="3629362"/>
                <a:ext cx="10851" cy="141057"/>
              </a:xfrm>
              <a:custGeom>
                <a:avLst/>
                <a:gdLst>
                  <a:gd name="connsiteX0" fmla="*/ 7144 w 9525"/>
                  <a:gd name="connsiteY0" fmla="*/ 7144 h 123825"/>
                  <a:gd name="connsiteX1" fmla="*/ 7144 w 9525"/>
                  <a:gd name="connsiteY1" fmla="*/ 125254 h 123825"/>
                </a:gdLst>
                <a:ahLst/>
                <a:cxnLst>
                  <a:cxn ang="0">
                    <a:pos x="connsiteX0" y="connsiteY0"/>
                  </a:cxn>
                  <a:cxn ang="0">
                    <a:pos x="connsiteX1" y="connsiteY1"/>
                  </a:cxn>
                </a:cxnLst>
                <a:rect l="l" t="t" r="r" b="b"/>
                <a:pathLst>
                  <a:path w="9525" h="123825">
                    <a:moveTo>
                      <a:pt x="7144" y="7144"/>
                    </a:moveTo>
                    <a:lnTo>
                      <a:pt x="7144" y="12525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82" name="Freeform: Shape 1024">
                <a:extLst>
                  <a:ext uri="{FF2B5EF4-FFF2-40B4-BE49-F238E27FC236}">
                    <a16:creationId xmlns:a16="http://schemas.microsoft.com/office/drawing/2014/main" id="{295BD4E0-C5E3-4298-BBDF-9A8E7F492582}"/>
                  </a:ext>
                </a:extLst>
              </p:cNvPr>
              <p:cNvSpPr/>
              <p:nvPr/>
            </p:nvSpPr>
            <p:spPr>
              <a:xfrm>
                <a:off x="6523846" y="3696635"/>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grpSp>
          <p:nvGrpSpPr>
            <p:cNvPr id="52" name="Group 51">
              <a:extLst>
                <a:ext uri="{FF2B5EF4-FFF2-40B4-BE49-F238E27FC236}">
                  <a16:creationId xmlns:a16="http://schemas.microsoft.com/office/drawing/2014/main" id="{0F307689-5385-4EBD-A569-9E8B3744A5FF}"/>
                </a:ext>
              </a:extLst>
            </p:cNvPr>
            <p:cNvGrpSpPr/>
            <p:nvPr/>
          </p:nvGrpSpPr>
          <p:grpSpPr>
            <a:xfrm>
              <a:off x="982221" y="2012632"/>
              <a:ext cx="3485077" cy="2133918"/>
              <a:chOff x="1118108" y="2012632"/>
              <a:chExt cx="3492789" cy="2138640"/>
            </a:xfrm>
          </p:grpSpPr>
          <p:sp>
            <p:nvSpPr>
              <p:cNvPr id="55" name="Freeform: Shape 1025">
                <a:extLst>
                  <a:ext uri="{FF2B5EF4-FFF2-40B4-BE49-F238E27FC236}">
                    <a16:creationId xmlns:a16="http://schemas.microsoft.com/office/drawing/2014/main" id="{CC3EDC2C-E097-4083-97BC-F94988488D92}"/>
                  </a:ext>
                </a:extLst>
              </p:cNvPr>
              <p:cNvSpPr/>
              <p:nvPr/>
            </p:nvSpPr>
            <p:spPr>
              <a:xfrm>
                <a:off x="1118108" y="2012632"/>
                <a:ext cx="3461321" cy="2072453"/>
              </a:xfrm>
              <a:custGeom>
                <a:avLst/>
                <a:gdLst>
                  <a:gd name="connsiteX0" fmla="*/ 7144 w 3038475"/>
                  <a:gd name="connsiteY0" fmla="*/ 7144 h 1819275"/>
                  <a:gd name="connsiteX1" fmla="*/ 110966 w 3038475"/>
                  <a:gd name="connsiteY1" fmla="*/ 7144 h 1819275"/>
                  <a:gd name="connsiteX2" fmla="*/ 110966 w 3038475"/>
                  <a:gd name="connsiteY2" fmla="*/ 46196 h 1819275"/>
                  <a:gd name="connsiteX3" fmla="*/ 207169 w 3038475"/>
                  <a:gd name="connsiteY3" fmla="*/ 46196 h 1819275"/>
                  <a:gd name="connsiteX4" fmla="*/ 207169 w 3038475"/>
                  <a:gd name="connsiteY4" fmla="*/ 88106 h 1819275"/>
                  <a:gd name="connsiteX5" fmla="*/ 224314 w 3038475"/>
                  <a:gd name="connsiteY5" fmla="*/ 88106 h 1819275"/>
                  <a:gd name="connsiteX6" fmla="*/ 224314 w 3038475"/>
                  <a:gd name="connsiteY6" fmla="*/ 129064 h 1819275"/>
                  <a:gd name="connsiteX7" fmla="*/ 257651 w 3038475"/>
                  <a:gd name="connsiteY7" fmla="*/ 129064 h 1819275"/>
                  <a:gd name="connsiteX8" fmla="*/ 257651 w 3038475"/>
                  <a:gd name="connsiteY8" fmla="*/ 161449 h 1819275"/>
                  <a:gd name="connsiteX9" fmla="*/ 275749 w 3038475"/>
                  <a:gd name="connsiteY9" fmla="*/ 161449 h 1819275"/>
                  <a:gd name="connsiteX10" fmla="*/ 275749 w 3038475"/>
                  <a:gd name="connsiteY10" fmla="*/ 248126 h 1819275"/>
                  <a:gd name="connsiteX11" fmla="*/ 301466 w 3038475"/>
                  <a:gd name="connsiteY11" fmla="*/ 248126 h 1819275"/>
                  <a:gd name="connsiteX12" fmla="*/ 301466 w 3038475"/>
                  <a:gd name="connsiteY12" fmla="*/ 350996 h 1819275"/>
                  <a:gd name="connsiteX13" fmla="*/ 349091 w 3038475"/>
                  <a:gd name="connsiteY13" fmla="*/ 350996 h 1819275"/>
                  <a:gd name="connsiteX14" fmla="*/ 349091 w 3038475"/>
                  <a:gd name="connsiteY14" fmla="*/ 582454 h 1819275"/>
                  <a:gd name="connsiteX15" fmla="*/ 393859 w 3038475"/>
                  <a:gd name="connsiteY15" fmla="*/ 582454 h 1819275"/>
                  <a:gd name="connsiteX16" fmla="*/ 393859 w 3038475"/>
                  <a:gd name="connsiteY16" fmla="*/ 618649 h 1819275"/>
                  <a:gd name="connsiteX17" fmla="*/ 450056 w 3038475"/>
                  <a:gd name="connsiteY17" fmla="*/ 618649 h 1819275"/>
                  <a:gd name="connsiteX18" fmla="*/ 450056 w 3038475"/>
                  <a:gd name="connsiteY18" fmla="*/ 657701 h 1819275"/>
                  <a:gd name="connsiteX19" fmla="*/ 571976 w 3038475"/>
                  <a:gd name="connsiteY19" fmla="*/ 657701 h 1819275"/>
                  <a:gd name="connsiteX20" fmla="*/ 571976 w 3038475"/>
                  <a:gd name="connsiteY20" fmla="*/ 704374 h 1819275"/>
                  <a:gd name="connsiteX21" fmla="*/ 650081 w 3038475"/>
                  <a:gd name="connsiteY21" fmla="*/ 704374 h 1819275"/>
                  <a:gd name="connsiteX22" fmla="*/ 650081 w 3038475"/>
                  <a:gd name="connsiteY22" fmla="*/ 792004 h 1819275"/>
                  <a:gd name="connsiteX23" fmla="*/ 682466 w 3038475"/>
                  <a:gd name="connsiteY23" fmla="*/ 792004 h 1819275"/>
                  <a:gd name="connsiteX24" fmla="*/ 682466 w 3038475"/>
                  <a:gd name="connsiteY24" fmla="*/ 851059 h 1819275"/>
                  <a:gd name="connsiteX25" fmla="*/ 696754 w 3038475"/>
                  <a:gd name="connsiteY25" fmla="*/ 851059 h 1819275"/>
                  <a:gd name="connsiteX26" fmla="*/ 696754 w 3038475"/>
                  <a:gd name="connsiteY26" fmla="*/ 891064 h 1819275"/>
                  <a:gd name="connsiteX27" fmla="*/ 730091 w 3038475"/>
                  <a:gd name="connsiteY27" fmla="*/ 891064 h 1819275"/>
                  <a:gd name="connsiteX28" fmla="*/ 730091 w 3038475"/>
                  <a:gd name="connsiteY28" fmla="*/ 972979 h 1819275"/>
                  <a:gd name="connsiteX29" fmla="*/ 751999 w 3038475"/>
                  <a:gd name="connsiteY29" fmla="*/ 972979 h 1819275"/>
                  <a:gd name="connsiteX30" fmla="*/ 751999 w 3038475"/>
                  <a:gd name="connsiteY30" fmla="*/ 1011079 h 1819275"/>
                  <a:gd name="connsiteX31" fmla="*/ 777716 w 3038475"/>
                  <a:gd name="connsiteY31" fmla="*/ 1011079 h 1819275"/>
                  <a:gd name="connsiteX32" fmla="*/ 777716 w 3038475"/>
                  <a:gd name="connsiteY32" fmla="*/ 1115854 h 1819275"/>
                  <a:gd name="connsiteX33" fmla="*/ 852964 w 3038475"/>
                  <a:gd name="connsiteY33" fmla="*/ 1115854 h 1819275"/>
                  <a:gd name="connsiteX34" fmla="*/ 852964 w 3038475"/>
                  <a:gd name="connsiteY34" fmla="*/ 1173956 h 1819275"/>
                  <a:gd name="connsiteX35" fmla="*/ 1302544 w 3038475"/>
                  <a:gd name="connsiteY35" fmla="*/ 1173956 h 1819275"/>
                  <a:gd name="connsiteX36" fmla="*/ 1302544 w 3038475"/>
                  <a:gd name="connsiteY36" fmla="*/ 1225391 h 1819275"/>
                  <a:gd name="connsiteX37" fmla="*/ 1339691 w 3038475"/>
                  <a:gd name="connsiteY37" fmla="*/ 1225391 h 1819275"/>
                  <a:gd name="connsiteX38" fmla="*/ 1339691 w 3038475"/>
                  <a:gd name="connsiteY38" fmla="*/ 1313974 h 1819275"/>
                  <a:gd name="connsiteX39" fmla="*/ 1373029 w 3038475"/>
                  <a:gd name="connsiteY39" fmla="*/ 1313974 h 1819275"/>
                  <a:gd name="connsiteX40" fmla="*/ 1373029 w 3038475"/>
                  <a:gd name="connsiteY40" fmla="*/ 1371124 h 1819275"/>
                  <a:gd name="connsiteX41" fmla="*/ 1388269 w 3038475"/>
                  <a:gd name="connsiteY41" fmla="*/ 1371124 h 1819275"/>
                  <a:gd name="connsiteX42" fmla="*/ 1388269 w 3038475"/>
                  <a:gd name="connsiteY42" fmla="*/ 1420654 h 1819275"/>
                  <a:gd name="connsiteX43" fmla="*/ 1768316 w 3038475"/>
                  <a:gd name="connsiteY43" fmla="*/ 1420654 h 1819275"/>
                  <a:gd name="connsiteX44" fmla="*/ 1768316 w 3038475"/>
                  <a:gd name="connsiteY44" fmla="*/ 1465421 h 1819275"/>
                  <a:gd name="connsiteX45" fmla="*/ 2061686 w 3038475"/>
                  <a:gd name="connsiteY45" fmla="*/ 1465421 h 1819275"/>
                  <a:gd name="connsiteX46" fmla="*/ 2061686 w 3038475"/>
                  <a:gd name="connsiteY46" fmla="*/ 1516856 h 1819275"/>
                  <a:gd name="connsiteX47" fmla="*/ 2190274 w 3038475"/>
                  <a:gd name="connsiteY47" fmla="*/ 1516856 h 1819275"/>
                  <a:gd name="connsiteX48" fmla="*/ 2190274 w 3038475"/>
                  <a:gd name="connsiteY48" fmla="*/ 1569244 h 1819275"/>
                  <a:gd name="connsiteX49" fmla="*/ 2268379 w 3038475"/>
                  <a:gd name="connsiteY49" fmla="*/ 1569244 h 1819275"/>
                  <a:gd name="connsiteX50" fmla="*/ 2268379 w 3038475"/>
                  <a:gd name="connsiteY50" fmla="*/ 1621631 h 1819275"/>
                  <a:gd name="connsiteX51" fmla="*/ 2436971 w 3038475"/>
                  <a:gd name="connsiteY51" fmla="*/ 1621631 h 1819275"/>
                  <a:gd name="connsiteX52" fmla="*/ 2436971 w 3038475"/>
                  <a:gd name="connsiteY52" fmla="*/ 1665446 h 1819275"/>
                  <a:gd name="connsiteX53" fmla="*/ 2712244 w 3038475"/>
                  <a:gd name="connsiteY53" fmla="*/ 1665446 h 1819275"/>
                  <a:gd name="connsiteX54" fmla="*/ 2712244 w 3038475"/>
                  <a:gd name="connsiteY54" fmla="*/ 1726406 h 1819275"/>
                  <a:gd name="connsiteX55" fmla="*/ 2835116 w 3038475"/>
                  <a:gd name="connsiteY55" fmla="*/ 1726406 h 1819275"/>
                  <a:gd name="connsiteX56" fmla="*/ 2835116 w 3038475"/>
                  <a:gd name="connsiteY56" fmla="*/ 1774031 h 1819275"/>
                  <a:gd name="connsiteX57" fmla="*/ 2886551 w 3038475"/>
                  <a:gd name="connsiteY57" fmla="*/ 1774031 h 1819275"/>
                  <a:gd name="connsiteX58" fmla="*/ 2886551 w 3038475"/>
                  <a:gd name="connsiteY58" fmla="*/ 1819751 h 1819275"/>
                  <a:gd name="connsiteX59" fmla="*/ 3032284 w 3038475"/>
                  <a:gd name="connsiteY59" fmla="*/ 1819751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38475" h="1819275">
                    <a:moveTo>
                      <a:pt x="7144" y="7144"/>
                    </a:moveTo>
                    <a:lnTo>
                      <a:pt x="110966" y="7144"/>
                    </a:lnTo>
                    <a:lnTo>
                      <a:pt x="110966" y="46196"/>
                    </a:lnTo>
                    <a:lnTo>
                      <a:pt x="207169" y="46196"/>
                    </a:lnTo>
                    <a:lnTo>
                      <a:pt x="207169" y="88106"/>
                    </a:lnTo>
                    <a:lnTo>
                      <a:pt x="224314" y="88106"/>
                    </a:lnTo>
                    <a:lnTo>
                      <a:pt x="224314" y="129064"/>
                    </a:lnTo>
                    <a:lnTo>
                      <a:pt x="257651" y="129064"/>
                    </a:lnTo>
                    <a:lnTo>
                      <a:pt x="257651" y="161449"/>
                    </a:lnTo>
                    <a:lnTo>
                      <a:pt x="275749" y="161449"/>
                    </a:lnTo>
                    <a:lnTo>
                      <a:pt x="275749" y="248126"/>
                    </a:lnTo>
                    <a:lnTo>
                      <a:pt x="301466" y="248126"/>
                    </a:lnTo>
                    <a:lnTo>
                      <a:pt x="301466" y="350996"/>
                    </a:lnTo>
                    <a:lnTo>
                      <a:pt x="349091" y="350996"/>
                    </a:lnTo>
                    <a:lnTo>
                      <a:pt x="349091" y="582454"/>
                    </a:lnTo>
                    <a:lnTo>
                      <a:pt x="393859" y="582454"/>
                    </a:lnTo>
                    <a:lnTo>
                      <a:pt x="393859" y="618649"/>
                    </a:lnTo>
                    <a:lnTo>
                      <a:pt x="450056" y="618649"/>
                    </a:lnTo>
                    <a:lnTo>
                      <a:pt x="450056" y="657701"/>
                    </a:lnTo>
                    <a:lnTo>
                      <a:pt x="571976" y="657701"/>
                    </a:lnTo>
                    <a:lnTo>
                      <a:pt x="571976" y="704374"/>
                    </a:lnTo>
                    <a:lnTo>
                      <a:pt x="650081" y="704374"/>
                    </a:lnTo>
                    <a:lnTo>
                      <a:pt x="650081" y="792004"/>
                    </a:lnTo>
                    <a:lnTo>
                      <a:pt x="682466" y="792004"/>
                    </a:lnTo>
                    <a:lnTo>
                      <a:pt x="682466" y="851059"/>
                    </a:lnTo>
                    <a:lnTo>
                      <a:pt x="696754" y="851059"/>
                    </a:lnTo>
                    <a:lnTo>
                      <a:pt x="696754" y="891064"/>
                    </a:lnTo>
                    <a:lnTo>
                      <a:pt x="730091" y="891064"/>
                    </a:lnTo>
                    <a:lnTo>
                      <a:pt x="730091" y="972979"/>
                    </a:lnTo>
                    <a:lnTo>
                      <a:pt x="751999" y="972979"/>
                    </a:lnTo>
                    <a:lnTo>
                      <a:pt x="751999" y="1011079"/>
                    </a:lnTo>
                    <a:lnTo>
                      <a:pt x="777716" y="1011079"/>
                    </a:lnTo>
                    <a:lnTo>
                      <a:pt x="777716" y="1115854"/>
                    </a:lnTo>
                    <a:lnTo>
                      <a:pt x="852964" y="1115854"/>
                    </a:lnTo>
                    <a:lnTo>
                      <a:pt x="852964" y="1173956"/>
                    </a:lnTo>
                    <a:lnTo>
                      <a:pt x="1302544" y="1173956"/>
                    </a:lnTo>
                    <a:lnTo>
                      <a:pt x="1302544" y="1225391"/>
                    </a:lnTo>
                    <a:lnTo>
                      <a:pt x="1339691" y="1225391"/>
                    </a:lnTo>
                    <a:lnTo>
                      <a:pt x="1339691" y="1313974"/>
                    </a:lnTo>
                    <a:lnTo>
                      <a:pt x="1373029" y="1313974"/>
                    </a:lnTo>
                    <a:lnTo>
                      <a:pt x="1373029" y="1371124"/>
                    </a:lnTo>
                    <a:lnTo>
                      <a:pt x="1388269" y="1371124"/>
                    </a:lnTo>
                    <a:lnTo>
                      <a:pt x="1388269" y="1420654"/>
                    </a:lnTo>
                    <a:lnTo>
                      <a:pt x="1768316" y="1420654"/>
                    </a:lnTo>
                    <a:lnTo>
                      <a:pt x="1768316" y="1465421"/>
                    </a:lnTo>
                    <a:lnTo>
                      <a:pt x="2061686" y="1465421"/>
                    </a:lnTo>
                    <a:lnTo>
                      <a:pt x="2061686" y="1516856"/>
                    </a:lnTo>
                    <a:lnTo>
                      <a:pt x="2190274" y="1516856"/>
                    </a:lnTo>
                    <a:lnTo>
                      <a:pt x="2190274" y="1569244"/>
                    </a:lnTo>
                    <a:lnTo>
                      <a:pt x="2268379" y="1569244"/>
                    </a:lnTo>
                    <a:lnTo>
                      <a:pt x="2268379" y="1621631"/>
                    </a:lnTo>
                    <a:lnTo>
                      <a:pt x="2436971" y="1621631"/>
                    </a:lnTo>
                    <a:lnTo>
                      <a:pt x="2436971" y="1665446"/>
                    </a:lnTo>
                    <a:lnTo>
                      <a:pt x="2712244" y="1665446"/>
                    </a:lnTo>
                    <a:lnTo>
                      <a:pt x="2712244" y="1726406"/>
                    </a:lnTo>
                    <a:lnTo>
                      <a:pt x="2835116" y="1726406"/>
                    </a:lnTo>
                    <a:lnTo>
                      <a:pt x="2835116" y="1774031"/>
                    </a:lnTo>
                    <a:lnTo>
                      <a:pt x="2886551" y="1774031"/>
                    </a:lnTo>
                    <a:lnTo>
                      <a:pt x="2886551" y="1819751"/>
                    </a:lnTo>
                    <a:lnTo>
                      <a:pt x="3032284" y="181975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6" name="Freeform: Shape 1027">
                <a:extLst>
                  <a:ext uri="{FF2B5EF4-FFF2-40B4-BE49-F238E27FC236}">
                    <a16:creationId xmlns:a16="http://schemas.microsoft.com/office/drawing/2014/main" id="{FC2AFE2C-BEC7-4AD0-A89B-5A24290BB456}"/>
                  </a:ext>
                </a:extLst>
              </p:cNvPr>
              <p:cNvSpPr/>
              <p:nvPr/>
            </p:nvSpPr>
            <p:spPr>
              <a:xfrm>
                <a:off x="4537113" y="4010215"/>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7" name="Freeform: Shape 1028">
                <a:extLst>
                  <a:ext uri="{FF2B5EF4-FFF2-40B4-BE49-F238E27FC236}">
                    <a16:creationId xmlns:a16="http://schemas.microsoft.com/office/drawing/2014/main" id="{5E987278-2327-41C8-8FE7-986F4FE75A04}"/>
                  </a:ext>
                </a:extLst>
              </p:cNvPr>
              <p:cNvSpPr/>
              <p:nvPr/>
            </p:nvSpPr>
            <p:spPr>
              <a:xfrm>
                <a:off x="4469840" y="4077488"/>
                <a:ext cx="141057" cy="10851"/>
              </a:xfrm>
              <a:custGeom>
                <a:avLst/>
                <a:gdLst>
                  <a:gd name="connsiteX0" fmla="*/ 125254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5254"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8" name="Freeform: Shape 1029">
                <a:extLst>
                  <a:ext uri="{FF2B5EF4-FFF2-40B4-BE49-F238E27FC236}">
                    <a16:creationId xmlns:a16="http://schemas.microsoft.com/office/drawing/2014/main" id="{7B33FA67-651A-44DB-9757-0F8C5B60A8CB}"/>
                  </a:ext>
                </a:extLst>
              </p:cNvPr>
              <p:cNvSpPr/>
              <p:nvPr/>
            </p:nvSpPr>
            <p:spPr>
              <a:xfrm>
                <a:off x="2051254" y="3208361"/>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9" name="Freeform: Shape 1030">
                <a:extLst>
                  <a:ext uri="{FF2B5EF4-FFF2-40B4-BE49-F238E27FC236}">
                    <a16:creationId xmlns:a16="http://schemas.microsoft.com/office/drawing/2014/main" id="{196D61DB-82A8-4990-B0C2-3B5136F26ADE}"/>
                  </a:ext>
                </a:extLst>
              </p:cNvPr>
              <p:cNvSpPr/>
              <p:nvPr/>
            </p:nvSpPr>
            <p:spPr>
              <a:xfrm>
                <a:off x="1983981" y="3275634"/>
                <a:ext cx="141057" cy="10851"/>
              </a:xfrm>
              <a:custGeom>
                <a:avLst/>
                <a:gdLst>
                  <a:gd name="connsiteX0" fmla="*/ 125254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5254"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0" name="Freeform: Shape 1031">
                <a:extLst>
                  <a:ext uri="{FF2B5EF4-FFF2-40B4-BE49-F238E27FC236}">
                    <a16:creationId xmlns:a16="http://schemas.microsoft.com/office/drawing/2014/main" id="{E54824DE-A178-4156-97C4-A5035F197970}"/>
                  </a:ext>
                </a:extLst>
              </p:cNvPr>
              <p:cNvSpPr/>
              <p:nvPr/>
            </p:nvSpPr>
            <p:spPr>
              <a:xfrm>
                <a:off x="1941664" y="2997861"/>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1" name="Freeform: Shape 1032">
                <a:extLst>
                  <a:ext uri="{FF2B5EF4-FFF2-40B4-BE49-F238E27FC236}">
                    <a16:creationId xmlns:a16="http://schemas.microsoft.com/office/drawing/2014/main" id="{8FCF0B05-877B-4A1C-9657-B0855A7D95FD}"/>
                  </a:ext>
                </a:extLst>
              </p:cNvPr>
              <p:cNvSpPr/>
              <p:nvPr/>
            </p:nvSpPr>
            <p:spPr>
              <a:xfrm>
                <a:off x="1874391" y="3065134"/>
                <a:ext cx="141057" cy="10851"/>
              </a:xfrm>
              <a:custGeom>
                <a:avLst/>
                <a:gdLst>
                  <a:gd name="connsiteX0" fmla="*/ 125254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5254"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2" name="Freeform: Shape 1033">
                <a:extLst>
                  <a:ext uri="{FF2B5EF4-FFF2-40B4-BE49-F238E27FC236}">
                    <a16:creationId xmlns:a16="http://schemas.microsoft.com/office/drawing/2014/main" id="{DE38C978-3910-4035-A97F-5A5B591A629A}"/>
                  </a:ext>
                </a:extLst>
              </p:cNvPr>
              <p:cNvSpPr/>
              <p:nvPr/>
            </p:nvSpPr>
            <p:spPr>
              <a:xfrm>
                <a:off x="1683422" y="2686449"/>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3" name="Freeform: Shape 1034">
                <a:extLst>
                  <a:ext uri="{FF2B5EF4-FFF2-40B4-BE49-F238E27FC236}">
                    <a16:creationId xmlns:a16="http://schemas.microsoft.com/office/drawing/2014/main" id="{5C1093C0-38DF-4D6C-AC31-ECB7A0805CCE}"/>
                  </a:ext>
                </a:extLst>
              </p:cNvPr>
              <p:cNvSpPr/>
              <p:nvPr/>
            </p:nvSpPr>
            <p:spPr>
              <a:xfrm>
                <a:off x="1616148" y="2753723"/>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4" name="Freeform: Shape 1035">
                <a:extLst>
                  <a:ext uri="{FF2B5EF4-FFF2-40B4-BE49-F238E27FC236}">
                    <a16:creationId xmlns:a16="http://schemas.microsoft.com/office/drawing/2014/main" id="{B3959C27-0B4E-4C99-B33A-B59C0B5EB540}"/>
                  </a:ext>
                </a:extLst>
              </p:cNvPr>
              <p:cNvSpPr/>
              <p:nvPr/>
            </p:nvSpPr>
            <p:spPr>
              <a:xfrm>
                <a:off x="1728994" y="2686449"/>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5" name="Freeform: Shape 1036">
                <a:extLst>
                  <a:ext uri="{FF2B5EF4-FFF2-40B4-BE49-F238E27FC236}">
                    <a16:creationId xmlns:a16="http://schemas.microsoft.com/office/drawing/2014/main" id="{36CF3EC7-7678-4F9C-AA61-5F69BE067C15}"/>
                  </a:ext>
                </a:extLst>
              </p:cNvPr>
              <p:cNvSpPr/>
              <p:nvPr/>
            </p:nvSpPr>
            <p:spPr>
              <a:xfrm>
                <a:off x="1661721" y="2753723"/>
                <a:ext cx="141057" cy="10851"/>
              </a:xfrm>
              <a:custGeom>
                <a:avLst/>
                <a:gdLst>
                  <a:gd name="connsiteX0" fmla="*/ 125254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5254"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6" name="Freeform: Shape 1037">
                <a:extLst>
                  <a:ext uri="{FF2B5EF4-FFF2-40B4-BE49-F238E27FC236}">
                    <a16:creationId xmlns:a16="http://schemas.microsoft.com/office/drawing/2014/main" id="{280F1485-F370-4F76-8726-4BE49729E9E9}"/>
                  </a:ext>
                </a:extLst>
              </p:cNvPr>
              <p:cNvSpPr/>
              <p:nvPr/>
            </p:nvSpPr>
            <p:spPr>
              <a:xfrm>
                <a:off x="1454475" y="2334892"/>
                <a:ext cx="10851" cy="141057"/>
              </a:xfrm>
              <a:custGeom>
                <a:avLst/>
                <a:gdLst>
                  <a:gd name="connsiteX0" fmla="*/ 7144 w 9525"/>
                  <a:gd name="connsiteY0" fmla="*/ 7144 h 123825"/>
                  <a:gd name="connsiteX1" fmla="*/ 7144 w 9525"/>
                  <a:gd name="connsiteY1" fmla="*/ 124301 h 123825"/>
                </a:gdLst>
                <a:ahLst/>
                <a:cxnLst>
                  <a:cxn ang="0">
                    <a:pos x="connsiteX0" y="connsiteY0"/>
                  </a:cxn>
                  <a:cxn ang="0">
                    <a:pos x="connsiteX1" y="connsiteY1"/>
                  </a:cxn>
                </a:cxnLst>
                <a:rect l="l" t="t" r="r" b="b"/>
                <a:pathLst>
                  <a:path w="9525" h="123825">
                    <a:moveTo>
                      <a:pt x="7144" y="7144"/>
                    </a:moveTo>
                    <a:lnTo>
                      <a:pt x="7144" y="124301"/>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7" name="Freeform: Shape 1038">
                <a:extLst>
                  <a:ext uri="{FF2B5EF4-FFF2-40B4-BE49-F238E27FC236}">
                    <a16:creationId xmlns:a16="http://schemas.microsoft.com/office/drawing/2014/main" id="{B289F0C1-33E3-4388-8FFE-D167CB5AF68F}"/>
                  </a:ext>
                </a:extLst>
              </p:cNvPr>
              <p:cNvSpPr/>
              <p:nvPr/>
            </p:nvSpPr>
            <p:spPr>
              <a:xfrm>
                <a:off x="1387201" y="2401081"/>
                <a:ext cx="141057" cy="10851"/>
              </a:xfrm>
              <a:custGeom>
                <a:avLst/>
                <a:gdLst>
                  <a:gd name="connsiteX0" fmla="*/ 124301 w 123825"/>
                  <a:gd name="connsiteY0" fmla="*/ 7144 h 9525"/>
                  <a:gd name="connsiteX1" fmla="*/ 7144 w 123825"/>
                  <a:gd name="connsiteY1" fmla="*/ 7144 h 9525"/>
                </a:gdLst>
                <a:ahLst/>
                <a:cxnLst>
                  <a:cxn ang="0">
                    <a:pos x="connsiteX0" y="connsiteY0"/>
                  </a:cxn>
                  <a:cxn ang="0">
                    <a:pos x="connsiteX1" y="connsiteY1"/>
                  </a:cxn>
                </a:cxnLst>
                <a:rect l="l" t="t" r="r" b="b"/>
                <a:pathLst>
                  <a:path w="123825" h="9525">
                    <a:moveTo>
                      <a:pt x="124301" y="7144"/>
                    </a:moveTo>
                    <a:lnTo>
                      <a:pt x="7144" y="7144"/>
                    </a:lnTo>
                  </a:path>
                </a:pathLst>
              </a:cu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cxnSp>
          <p:nvCxnSpPr>
            <p:cNvPr id="53" name="Straight Connector 52">
              <a:extLst>
                <a:ext uri="{FF2B5EF4-FFF2-40B4-BE49-F238E27FC236}">
                  <a16:creationId xmlns:a16="http://schemas.microsoft.com/office/drawing/2014/main" id="{BA11D56F-D503-4EAB-9516-BD6CA683AE37}"/>
                </a:ext>
              </a:extLst>
            </p:cNvPr>
            <p:cNvCxnSpPr>
              <a:cxnSpLocks/>
            </p:cNvCxnSpPr>
            <p:nvPr/>
          </p:nvCxnSpPr>
          <p:spPr>
            <a:xfrm flipH="1" flipV="1">
              <a:off x="1166163" y="3763247"/>
              <a:ext cx="145830"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a:extLst>
                <a:ext uri="{FF2B5EF4-FFF2-40B4-BE49-F238E27FC236}">
                  <a16:creationId xmlns:a16="http://schemas.microsoft.com/office/drawing/2014/main" id="{A26D8DE0-DF36-44F6-B139-9CBFCB6C7F6F}"/>
                </a:ext>
              </a:extLst>
            </p:cNvPr>
            <p:cNvCxnSpPr>
              <a:cxnSpLocks/>
            </p:cNvCxnSpPr>
            <p:nvPr/>
          </p:nvCxnSpPr>
          <p:spPr>
            <a:xfrm flipH="1" flipV="1">
              <a:off x="1166163" y="3963272"/>
              <a:ext cx="145830"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83" name="TextBox 5"/>
          <p:cNvSpPr txBox="1"/>
          <p:nvPr/>
        </p:nvSpPr>
        <p:spPr>
          <a:xfrm>
            <a:off x="1111111" y="6025766"/>
            <a:ext cx="310373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*Log-rank test stratified on the histological type</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73922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11508</a:t>
            </a:r>
            <a:r>
              <a:rPr lang="en-GB" dirty="0"/>
              <a:t>: Results of a prospective randomized phase III </a:t>
            </a:r>
            <a:r>
              <a:rPr lang="en-GB" dirty="0" smtClean="0"/>
              <a:t/>
            </a:r>
            <a:br>
              <a:rPr lang="en-GB" dirty="0" smtClean="0"/>
            </a:br>
            <a:r>
              <a:rPr lang="en-GB" dirty="0" smtClean="0"/>
              <a:t>T-SAR </a:t>
            </a:r>
            <a:r>
              <a:rPr lang="en-GB" dirty="0"/>
              <a:t>trial comparing trabectedin (T) vs best supportive care (BSC) </a:t>
            </a:r>
            <a:r>
              <a:rPr lang="en-GB" dirty="0" smtClean="0"/>
              <a:t/>
            </a:r>
            <a:br>
              <a:rPr lang="en-GB" dirty="0" smtClean="0"/>
            </a:br>
            <a:r>
              <a:rPr lang="en-GB" dirty="0" smtClean="0"/>
              <a:t>in </a:t>
            </a:r>
            <a:r>
              <a:rPr lang="en-GB" dirty="0"/>
              <a:t>patients with </a:t>
            </a:r>
            <a:r>
              <a:rPr lang="en-GB" dirty="0" err="1"/>
              <a:t>pretreated</a:t>
            </a:r>
            <a:r>
              <a:rPr lang="en-GB" dirty="0"/>
              <a:t> advanced soft tissue sarcoma (ASTS): </a:t>
            </a:r>
            <a:r>
              <a:rPr lang="en-GB" dirty="0" smtClean="0"/>
              <a:t/>
            </a:r>
            <a:br>
              <a:rPr lang="en-GB" dirty="0" smtClean="0"/>
            </a:br>
            <a:r>
              <a:rPr lang="en-GB" dirty="0" smtClean="0"/>
              <a:t>A </a:t>
            </a:r>
            <a:r>
              <a:rPr lang="en-GB" dirty="0"/>
              <a:t>French Sarcoma Group (FSG) </a:t>
            </a:r>
            <a:r>
              <a:rPr lang="en-GB" dirty="0" smtClean="0"/>
              <a:t>trial – Le </a:t>
            </a:r>
            <a:r>
              <a:rPr lang="en-GB" dirty="0" err="1" smtClean="0"/>
              <a:t>Cesne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r>
              <a:rPr lang="en-US" b="1" dirty="0" smtClean="0">
                <a:solidFill>
                  <a:schemeClr val="bg1"/>
                </a:solidFill>
              </a:rPr>
              <a:t>CONCLUSION</a:t>
            </a:r>
          </a:p>
          <a:p>
            <a:r>
              <a:rPr lang="en-US" dirty="0" smtClean="0"/>
              <a:t>In pre-treated patients with advanced STS, trabectedin significantly improved PFS over best supportive care and particularly in those with L-sarcomas</a:t>
            </a:r>
          </a:p>
        </p:txBody>
      </p:sp>
      <p:sp>
        <p:nvSpPr>
          <p:cNvPr id="4" name="Text Box 4"/>
          <p:cNvSpPr txBox="1">
            <a:spLocks noChangeArrowheads="1"/>
          </p:cNvSpPr>
          <p:nvPr/>
        </p:nvSpPr>
        <p:spPr bwMode="auto">
          <a:xfrm>
            <a:off x="4934104" y="6474897"/>
            <a:ext cx="39892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Le </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Cesne</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A,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03919518"/>
              </p:ext>
            </p:extLst>
          </p:nvPr>
        </p:nvGraphicFramePr>
        <p:xfrm>
          <a:off x="298948" y="3842653"/>
          <a:ext cx="4195231" cy="966948"/>
        </p:xfrm>
        <a:graphic>
          <a:graphicData uri="http://schemas.openxmlformats.org/drawingml/2006/table">
            <a:tbl>
              <a:tblPr firstRow="1" bandRow="1">
                <a:tableStyleId>{69012ECD-51FC-41F1-AA8D-1B2483CD663E}</a:tableStyleId>
              </a:tblPr>
              <a:tblGrid>
                <a:gridCol w="1038362">
                  <a:extLst>
                    <a:ext uri="{9D8B030D-6E8A-4147-A177-3AD203B41FA5}">
                      <a16:colId xmlns:a16="http://schemas.microsoft.com/office/drawing/2014/main" val="20000"/>
                    </a:ext>
                  </a:extLst>
                </a:gridCol>
                <a:gridCol w="1433631">
                  <a:extLst>
                    <a:ext uri="{9D8B030D-6E8A-4147-A177-3AD203B41FA5}">
                      <a16:colId xmlns:a16="http://schemas.microsoft.com/office/drawing/2014/main" val="20001"/>
                    </a:ext>
                  </a:extLst>
                </a:gridCol>
                <a:gridCol w="1723238">
                  <a:extLst>
                    <a:ext uri="{9D8B030D-6E8A-4147-A177-3AD203B41FA5}">
                      <a16:colId xmlns:a16="http://schemas.microsoft.com/office/drawing/2014/main" val="20002"/>
                    </a:ext>
                  </a:extLst>
                </a:gridCol>
              </a:tblGrid>
              <a:tr h="433171">
                <a:tc>
                  <a:txBody>
                    <a:bodyPr/>
                    <a:lstStyle/>
                    <a:p>
                      <a:endParaRPr lang="en-GB" sz="1100" dirty="0"/>
                    </a:p>
                  </a:txBody>
                  <a:tcPr anchor="ctr"/>
                </a:tc>
                <a:tc>
                  <a:txBody>
                    <a:bodyPr/>
                    <a:lstStyle/>
                    <a:p>
                      <a:pPr algn="ctr"/>
                      <a:r>
                        <a:rPr lang="en-GB" sz="1100" dirty="0" smtClean="0">
                          <a:solidFill>
                            <a:schemeClr val="tx2"/>
                          </a:solidFill>
                        </a:rPr>
                        <a:t>Median PFS,</a:t>
                      </a:r>
                      <a:r>
                        <a:rPr lang="en-GB" sz="1100" baseline="0" dirty="0" smtClean="0">
                          <a:solidFill>
                            <a:schemeClr val="tx2"/>
                          </a:solidFill>
                        </a:rPr>
                        <a:t> </a:t>
                      </a:r>
                      <a:r>
                        <a:rPr lang="en-GB" sz="1100" dirty="0" smtClean="0">
                          <a:solidFill>
                            <a:schemeClr val="tx2"/>
                          </a:solidFill>
                        </a:rPr>
                        <a:t>months (95%CI)</a:t>
                      </a:r>
                      <a:endParaRPr lang="en-GB" sz="11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2"/>
                          </a:solidFill>
                        </a:rPr>
                        <a:t>HR (95%CI); p-value</a:t>
                      </a:r>
                    </a:p>
                  </a:txBody>
                  <a:tcPr anchor="ctr"/>
                </a:tc>
                <a:extLst>
                  <a:ext uri="{0D108BD9-81ED-4DB2-BD59-A6C34878D82A}">
                    <a16:rowId xmlns:a16="http://schemas.microsoft.com/office/drawing/2014/main" val="10000"/>
                  </a:ext>
                </a:extLst>
              </a:tr>
              <a:tr h="262997">
                <a:tc>
                  <a:txBody>
                    <a:bodyPr/>
                    <a:lstStyle/>
                    <a:p>
                      <a:r>
                        <a:rPr lang="en-GB" sz="1100" dirty="0" smtClean="0"/>
                        <a:t>Trabectedin</a:t>
                      </a:r>
                      <a:endParaRPr lang="en-GB" sz="1100" dirty="0"/>
                    </a:p>
                  </a:txBody>
                  <a:tcPr anchor="ctr"/>
                </a:tc>
                <a:tc>
                  <a:txBody>
                    <a:bodyPr/>
                    <a:lstStyle/>
                    <a:p>
                      <a:pPr algn="ctr"/>
                      <a:r>
                        <a:rPr lang="en-GB" sz="1100" baseline="0" dirty="0" smtClean="0"/>
                        <a:t>5.13 </a:t>
                      </a:r>
                      <a:r>
                        <a:rPr lang="en-GB" sz="1100" dirty="0" smtClean="0"/>
                        <a:t>(2.01,</a:t>
                      </a:r>
                      <a:r>
                        <a:rPr lang="en-GB" sz="1100" baseline="0" dirty="0" smtClean="0"/>
                        <a:t> </a:t>
                      </a:r>
                      <a:r>
                        <a:rPr lang="en-GB" sz="1100" dirty="0" smtClean="0"/>
                        <a:t>8.32</a:t>
                      </a:r>
                      <a:r>
                        <a:rPr lang="en-GB" sz="1100" baseline="0" dirty="0" smtClean="0"/>
                        <a:t>)</a:t>
                      </a:r>
                      <a:endParaRPr lang="en-GB" sz="1100" dirty="0"/>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smtClean="0"/>
                        <a:t>0.29 </a:t>
                      </a:r>
                      <a:r>
                        <a:rPr lang="en-GB" sz="1100" dirty="0" smtClean="0"/>
                        <a:t>(0.1,</a:t>
                      </a:r>
                      <a:r>
                        <a:rPr lang="en-GB" sz="1100" baseline="0" dirty="0" smtClean="0"/>
                        <a:t> 0.55)</a:t>
                      </a:r>
                      <a:r>
                        <a:rPr lang="en-GB" sz="1100" b="0" dirty="0" smtClean="0"/>
                        <a:t> &lt;0.0001</a:t>
                      </a:r>
                      <a:endParaRPr lang="en-GB" sz="1100" dirty="0" smtClean="0"/>
                    </a:p>
                  </a:txBody>
                  <a:tcPr anchor="ctr"/>
                </a:tc>
                <a:extLst>
                  <a:ext uri="{0D108BD9-81ED-4DB2-BD59-A6C34878D82A}">
                    <a16:rowId xmlns:a16="http://schemas.microsoft.com/office/drawing/2014/main" val="10001"/>
                  </a:ext>
                </a:extLst>
              </a:tr>
              <a:tr h="270780">
                <a:tc>
                  <a:txBody>
                    <a:bodyPr/>
                    <a:lstStyle/>
                    <a:p>
                      <a:r>
                        <a:rPr lang="en-GB" sz="1100" dirty="0" smtClean="0"/>
                        <a:t>BSC</a:t>
                      </a:r>
                      <a:endParaRPr lang="en-GB" sz="1100" dirty="0"/>
                    </a:p>
                  </a:txBody>
                  <a:tcPr anchor="ctr"/>
                </a:tc>
                <a:tc>
                  <a:txBody>
                    <a:bodyPr/>
                    <a:lstStyle/>
                    <a:p>
                      <a:pPr algn="ctr"/>
                      <a:r>
                        <a:rPr lang="en-GB" sz="1100" baseline="0" dirty="0" smtClean="0"/>
                        <a:t>1.41 </a:t>
                      </a:r>
                      <a:r>
                        <a:rPr lang="en-GB" sz="1100" dirty="0" smtClean="0"/>
                        <a:t>(0.92,</a:t>
                      </a:r>
                      <a:r>
                        <a:rPr lang="en-GB" sz="1100" baseline="0" dirty="0" smtClean="0"/>
                        <a:t> </a:t>
                      </a:r>
                      <a:r>
                        <a:rPr lang="en-GB" sz="1100" dirty="0" smtClean="0"/>
                        <a:t>3.55</a:t>
                      </a:r>
                      <a:r>
                        <a:rPr lang="en-GB" sz="1100" baseline="0" dirty="0" smtClean="0"/>
                        <a:t>)</a:t>
                      </a:r>
                      <a:endParaRPr lang="en-GB" sz="1100" dirty="0"/>
                    </a:p>
                  </a:txBody>
                  <a:tcPr anchor="ctr"/>
                </a:tc>
                <a:tc vMerge="1">
                  <a:txBody>
                    <a:bodyPr/>
                    <a:lstStyle/>
                    <a:p>
                      <a:endParaRPr lang="en-GB"/>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018590" y="1656994"/>
            <a:ext cx="3221912"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(L-sarcomas)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1" name="TextBox 10"/>
          <p:cNvSpPr txBox="1"/>
          <p:nvPr/>
        </p:nvSpPr>
        <p:spPr>
          <a:xfrm>
            <a:off x="5357390" y="1656994"/>
            <a:ext cx="3221912"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(Non-</a:t>
            </a:r>
            <a:r>
              <a:rPr lang="en-US" sz="1300" b="1" dirty="0" smtClean="0">
                <a:solidFill>
                  <a:srgbClr val="363636"/>
                </a:solidFill>
              </a:rPr>
              <a:t>L-</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sarcomas)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79017942"/>
              </p:ext>
            </p:extLst>
          </p:nvPr>
        </p:nvGraphicFramePr>
        <p:xfrm>
          <a:off x="4611530" y="3839411"/>
          <a:ext cx="4195231" cy="962989"/>
        </p:xfrm>
        <a:graphic>
          <a:graphicData uri="http://schemas.openxmlformats.org/drawingml/2006/table">
            <a:tbl>
              <a:tblPr firstRow="1" bandRow="1">
                <a:tableStyleId>{69012ECD-51FC-41F1-AA8D-1B2483CD663E}</a:tableStyleId>
              </a:tblPr>
              <a:tblGrid>
                <a:gridCol w="1121290">
                  <a:extLst>
                    <a:ext uri="{9D8B030D-6E8A-4147-A177-3AD203B41FA5}">
                      <a16:colId xmlns:a16="http://schemas.microsoft.com/office/drawing/2014/main" val="20000"/>
                    </a:ext>
                  </a:extLst>
                </a:gridCol>
                <a:gridCol w="1350703">
                  <a:extLst>
                    <a:ext uri="{9D8B030D-6E8A-4147-A177-3AD203B41FA5}">
                      <a16:colId xmlns:a16="http://schemas.microsoft.com/office/drawing/2014/main" val="20001"/>
                    </a:ext>
                  </a:extLst>
                </a:gridCol>
                <a:gridCol w="1723238">
                  <a:extLst>
                    <a:ext uri="{9D8B030D-6E8A-4147-A177-3AD203B41FA5}">
                      <a16:colId xmlns:a16="http://schemas.microsoft.com/office/drawing/2014/main" val="20002"/>
                    </a:ext>
                  </a:extLst>
                </a:gridCol>
              </a:tblGrid>
              <a:tr h="324000">
                <a:tc>
                  <a:txBody>
                    <a:bodyPr/>
                    <a:lstStyle/>
                    <a:p>
                      <a:endParaRPr lang="en-GB" sz="1100" dirty="0"/>
                    </a:p>
                  </a:txBody>
                  <a:tcPr anchor="ctr"/>
                </a:tc>
                <a:tc>
                  <a:txBody>
                    <a:bodyPr/>
                    <a:lstStyle/>
                    <a:p>
                      <a:pPr algn="ctr"/>
                      <a:r>
                        <a:rPr lang="en-GB" sz="1100" dirty="0" smtClean="0">
                          <a:solidFill>
                            <a:schemeClr val="tx2"/>
                          </a:solidFill>
                        </a:rPr>
                        <a:t>Median PFS,</a:t>
                      </a:r>
                      <a:r>
                        <a:rPr lang="en-GB" sz="1100" baseline="0" dirty="0" smtClean="0">
                          <a:solidFill>
                            <a:schemeClr val="tx2"/>
                          </a:solidFill>
                        </a:rPr>
                        <a:t> </a:t>
                      </a:r>
                      <a:r>
                        <a:rPr lang="en-GB" sz="1100" dirty="0" smtClean="0">
                          <a:solidFill>
                            <a:schemeClr val="tx2"/>
                          </a:solidFill>
                        </a:rPr>
                        <a:t>months (95%CI)</a:t>
                      </a:r>
                      <a:endParaRPr lang="en-GB" sz="11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2"/>
                          </a:solidFill>
                        </a:rPr>
                        <a:t>HR (95%CI); p-value</a:t>
                      </a:r>
                    </a:p>
                  </a:txBody>
                  <a:tcPr anchor="ctr"/>
                </a:tc>
                <a:extLst>
                  <a:ext uri="{0D108BD9-81ED-4DB2-BD59-A6C34878D82A}">
                    <a16:rowId xmlns:a16="http://schemas.microsoft.com/office/drawing/2014/main" val="10000"/>
                  </a:ext>
                </a:extLst>
              </a:tr>
              <a:tr h="197869">
                <a:tc>
                  <a:txBody>
                    <a:bodyPr/>
                    <a:lstStyle/>
                    <a:p>
                      <a:r>
                        <a:rPr lang="en-GB" sz="1100" dirty="0" smtClean="0"/>
                        <a:t>Trabectedin</a:t>
                      </a:r>
                      <a:endParaRPr lang="en-GB" sz="1100" dirty="0"/>
                    </a:p>
                  </a:txBody>
                  <a:tcPr anchor="ctr"/>
                </a:tc>
                <a:tc>
                  <a:txBody>
                    <a:bodyPr/>
                    <a:lstStyle/>
                    <a:p>
                      <a:pPr algn="ctr"/>
                      <a:r>
                        <a:rPr lang="en-GB" sz="1100" baseline="0" dirty="0" smtClean="0"/>
                        <a:t>1.81 </a:t>
                      </a:r>
                      <a:r>
                        <a:rPr lang="en-GB" sz="1100" dirty="0" smtClean="0"/>
                        <a:t>(0.69,</a:t>
                      </a:r>
                      <a:r>
                        <a:rPr lang="en-GB" sz="1100" baseline="0" dirty="0" smtClean="0"/>
                        <a:t> </a:t>
                      </a:r>
                      <a:r>
                        <a:rPr lang="en-GB" sz="1100" dirty="0" smtClean="0"/>
                        <a:t>3.12</a:t>
                      </a:r>
                      <a:r>
                        <a:rPr lang="en-GB" sz="1100" baseline="0" dirty="0" smtClean="0"/>
                        <a:t>)</a:t>
                      </a:r>
                      <a:endParaRPr lang="en-GB" sz="11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smtClean="0"/>
                        <a:t>0.60 </a:t>
                      </a:r>
                      <a:r>
                        <a:rPr lang="en-GB" sz="1100" dirty="0" smtClean="0"/>
                        <a:t>(0.29</a:t>
                      </a:r>
                      <a:r>
                        <a:rPr lang="en-GB" sz="1100" baseline="0" dirty="0" smtClean="0"/>
                        <a:t>, 1.26);</a:t>
                      </a:r>
                      <a:r>
                        <a:rPr lang="en-GB" sz="1100" b="0" dirty="0" smtClean="0"/>
                        <a:t> 0.16</a:t>
                      </a:r>
                      <a:endParaRPr lang="en-GB" sz="1100" dirty="0" smtClean="0"/>
                    </a:p>
                  </a:txBody>
                  <a:tcPr anchor="ctr"/>
                </a:tc>
                <a:extLst>
                  <a:ext uri="{0D108BD9-81ED-4DB2-BD59-A6C34878D82A}">
                    <a16:rowId xmlns:a16="http://schemas.microsoft.com/office/drawing/2014/main" val="10001"/>
                  </a:ext>
                </a:extLst>
              </a:tr>
              <a:tr h="277189">
                <a:tc>
                  <a:txBody>
                    <a:bodyPr/>
                    <a:lstStyle/>
                    <a:p>
                      <a:r>
                        <a:rPr lang="en-GB" sz="1100" dirty="0" smtClean="0"/>
                        <a:t>BSC</a:t>
                      </a:r>
                      <a:endParaRPr lang="en-GB" sz="1100" dirty="0"/>
                    </a:p>
                  </a:txBody>
                  <a:tcPr anchor="ctr"/>
                </a:tc>
                <a:tc>
                  <a:txBody>
                    <a:bodyPr/>
                    <a:lstStyle/>
                    <a:p>
                      <a:pPr algn="ctr"/>
                      <a:r>
                        <a:rPr lang="en-GB" sz="1100" baseline="0" dirty="0" smtClean="0"/>
                        <a:t>1.51 </a:t>
                      </a:r>
                      <a:r>
                        <a:rPr lang="en-GB" sz="1100" dirty="0" smtClean="0"/>
                        <a:t>(0.69,</a:t>
                      </a:r>
                      <a:r>
                        <a:rPr lang="en-GB" sz="1100" baseline="0" dirty="0" smtClean="0"/>
                        <a:t> </a:t>
                      </a:r>
                      <a:r>
                        <a:rPr lang="en-GB" sz="1100" dirty="0" smtClean="0"/>
                        <a:t>2.63</a:t>
                      </a:r>
                      <a:r>
                        <a:rPr lang="en-GB" sz="1100" baseline="0" dirty="0" smtClean="0"/>
                        <a:t>)</a:t>
                      </a:r>
                      <a:endParaRPr lang="en-GB" sz="1100" dirty="0"/>
                    </a:p>
                  </a:txBody>
                  <a:tcPr/>
                </a:tc>
                <a:tc vMerge="1">
                  <a:txBody>
                    <a:bodyPr/>
                    <a:lstStyle/>
                    <a:p>
                      <a:endParaRPr lang="en-GB"/>
                    </a:p>
                  </a:txBody>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289199" y="1829406"/>
            <a:ext cx="4147599" cy="2015478"/>
            <a:chOff x="289199" y="1778106"/>
            <a:chExt cx="4147599" cy="2015478"/>
          </a:xfrm>
        </p:grpSpPr>
        <p:sp>
          <p:nvSpPr>
            <p:cNvPr id="14" name="TextBox 13">
              <a:extLst>
                <a:ext uri="{FF2B5EF4-FFF2-40B4-BE49-F238E27FC236}">
                  <a16:creationId xmlns:a16="http://schemas.microsoft.com/office/drawing/2014/main" id="{5D084D28-3F95-4EF3-A207-A1F371F97A35}"/>
                </a:ext>
              </a:extLst>
            </p:cNvPr>
            <p:cNvSpPr txBox="1"/>
            <p:nvPr/>
          </p:nvSpPr>
          <p:spPr>
            <a:xfrm rot="16200000">
              <a:off x="-339178" y="2469193"/>
              <a:ext cx="151836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Probability of survival</a:t>
              </a:r>
            </a:p>
          </p:txBody>
        </p:sp>
        <p:sp>
          <p:nvSpPr>
            <p:cNvPr id="15" name="TextBox 14">
              <a:extLst>
                <a:ext uri="{FF2B5EF4-FFF2-40B4-BE49-F238E27FC236}">
                  <a16:creationId xmlns:a16="http://schemas.microsoft.com/office/drawing/2014/main" id="{0572C167-1AD8-49B8-A571-4A2D47567C10}"/>
                </a:ext>
              </a:extLst>
            </p:cNvPr>
            <p:cNvSpPr txBox="1"/>
            <p:nvPr/>
          </p:nvSpPr>
          <p:spPr>
            <a:xfrm>
              <a:off x="1792764" y="3531974"/>
              <a:ext cx="1890262"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rgbClr val="363636"/>
                  </a:solidFill>
                  <a:effectLst/>
                  <a:uLnTx/>
                  <a:uFillTx/>
                  <a:latin typeface="Arial" charset="0"/>
                  <a:ea typeface="+mn-ea"/>
                  <a:cs typeface="Arial" charset="0"/>
                </a:rPr>
                <a:t>Months from </a:t>
              </a:r>
              <a:r>
                <a:rPr kumimoji="0" lang="en-GB" sz="1100" b="0" i="0" u="none" strike="noStrike" kern="1200" cap="none" spc="0" normalizeH="0" baseline="0" dirty="0" smtClean="0">
                  <a:ln>
                    <a:noFill/>
                  </a:ln>
                  <a:solidFill>
                    <a:srgbClr val="363636"/>
                  </a:solidFill>
                  <a:effectLst/>
                  <a:uLnTx/>
                  <a:uFillTx/>
                  <a:latin typeface="Arial" charset="0"/>
                  <a:ea typeface="+mn-ea"/>
                  <a:cs typeface="Arial" charset="0"/>
                </a:rPr>
                <a:t>randomisation</a:t>
              </a:r>
              <a:endParaRPr kumimoji="0" lang="en-GB" sz="11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4BE3B1FA-2B44-4E9B-8FB5-8D49E79002CF}"/>
                </a:ext>
              </a:extLst>
            </p:cNvPr>
            <p:cNvSpPr txBox="1"/>
            <p:nvPr/>
          </p:nvSpPr>
          <p:spPr>
            <a:xfrm>
              <a:off x="8941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a:t>
              </a:r>
            </a:p>
          </p:txBody>
        </p:sp>
        <p:sp>
          <p:nvSpPr>
            <p:cNvPr id="17" name="TextBox 16">
              <a:extLst>
                <a:ext uri="{FF2B5EF4-FFF2-40B4-BE49-F238E27FC236}">
                  <a16:creationId xmlns:a16="http://schemas.microsoft.com/office/drawing/2014/main" id="{90F7B627-0C41-4676-8D0E-240615323B20}"/>
                </a:ext>
              </a:extLst>
            </p:cNvPr>
            <p:cNvSpPr txBox="1"/>
            <p:nvPr/>
          </p:nvSpPr>
          <p:spPr>
            <a:xfrm>
              <a:off x="25774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5</a:t>
              </a:r>
            </a:p>
          </p:txBody>
        </p:sp>
        <p:sp>
          <p:nvSpPr>
            <p:cNvPr id="18" name="TextBox 17">
              <a:extLst>
                <a:ext uri="{FF2B5EF4-FFF2-40B4-BE49-F238E27FC236}">
                  <a16:creationId xmlns:a16="http://schemas.microsoft.com/office/drawing/2014/main" id="{75087880-FA3D-4947-836B-64E516D6F8FE}"/>
                </a:ext>
              </a:extLst>
            </p:cNvPr>
            <p:cNvSpPr txBox="1"/>
            <p:nvPr/>
          </p:nvSpPr>
          <p:spPr>
            <a:xfrm>
              <a:off x="291417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6</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id="{5594E230-AF39-4F03-A9F9-52FED2418D28}"/>
                </a:ext>
              </a:extLst>
            </p:cNvPr>
            <p:cNvSpPr txBox="1"/>
            <p:nvPr/>
          </p:nvSpPr>
          <p:spPr>
            <a:xfrm>
              <a:off x="325084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7</a:t>
              </a:r>
            </a:p>
          </p:txBody>
        </p:sp>
        <p:sp>
          <p:nvSpPr>
            <p:cNvPr id="20" name="TextBox 19">
              <a:extLst>
                <a:ext uri="{FF2B5EF4-FFF2-40B4-BE49-F238E27FC236}">
                  <a16:creationId xmlns:a16="http://schemas.microsoft.com/office/drawing/2014/main" id="{4ADEA426-A080-429E-9F54-588B7D7ABCFD}"/>
                </a:ext>
              </a:extLst>
            </p:cNvPr>
            <p:cNvSpPr txBox="1"/>
            <p:nvPr/>
          </p:nvSpPr>
          <p:spPr>
            <a:xfrm>
              <a:off x="35875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8</a:t>
              </a:r>
            </a:p>
          </p:txBody>
        </p:sp>
        <p:sp>
          <p:nvSpPr>
            <p:cNvPr id="21" name="TextBox 20">
              <a:extLst>
                <a:ext uri="{FF2B5EF4-FFF2-40B4-BE49-F238E27FC236}">
                  <a16:creationId xmlns:a16="http://schemas.microsoft.com/office/drawing/2014/main" id="{3BCE8683-43FA-488B-8BC9-3B7A3F8419DE}"/>
                </a:ext>
              </a:extLst>
            </p:cNvPr>
            <p:cNvSpPr txBox="1"/>
            <p:nvPr/>
          </p:nvSpPr>
          <p:spPr>
            <a:xfrm>
              <a:off x="39241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9</a:t>
              </a:r>
            </a:p>
          </p:txBody>
        </p:sp>
        <p:sp>
          <p:nvSpPr>
            <p:cNvPr id="22" name="TextBox 21">
              <a:extLst>
                <a:ext uri="{FF2B5EF4-FFF2-40B4-BE49-F238E27FC236}">
                  <a16:creationId xmlns:a16="http://schemas.microsoft.com/office/drawing/2014/main" id="{0D2F5B52-0212-4525-AB37-CCAE9654404B}"/>
                </a:ext>
              </a:extLst>
            </p:cNvPr>
            <p:cNvSpPr txBox="1"/>
            <p:nvPr/>
          </p:nvSpPr>
          <p:spPr>
            <a:xfrm>
              <a:off x="4260870"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a:t>
              </a:r>
            </a:p>
          </p:txBody>
        </p:sp>
        <p:sp>
          <p:nvSpPr>
            <p:cNvPr id="23" name="Freeform: Shape 21">
              <a:extLst>
                <a:ext uri="{FF2B5EF4-FFF2-40B4-BE49-F238E27FC236}">
                  <a16:creationId xmlns:a16="http://schemas.microsoft.com/office/drawing/2014/main" id="{C2B0E774-2D32-454E-8A7A-786B6CF82CA8}"/>
                </a:ext>
              </a:extLst>
            </p:cNvPr>
            <p:cNvSpPr/>
            <p:nvPr/>
          </p:nvSpPr>
          <p:spPr>
            <a:xfrm>
              <a:off x="981179" y="1869096"/>
              <a:ext cx="3368571" cy="1474505"/>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id="{93A118FC-FF3A-4136-9712-580F5AB5E40B}"/>
                </a:ext>
              </a:extLst>
            </p:cNvPr>
            <p:cNvCxnSpPr>
              <a:cxnSpLocks/>
            </p:cNvCxnSpPr>
            <p:nvPr/>
          </p:nvCxnSpPr>
          <p:spPr>
            <a:xfrm>
              <a:off x="9820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AF910F1E-BE1C-478C-A3D8-0B36EE134755}"/>
                </a:ext>
              </a:extLst>
            </p:cNvPr>
            <p:cNvCxnSpPr>
              <a:cxnSpLocks/>
            </p:cNvCxnSpPr>
            <p:nvPr/>
          </p:nvCxnSpPr>
          <p:spPr>
            <a:xfrm>
              <a:off x="26654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FDBF43D5-31AF-487F-AD8F-F74ACD105734}"/>
                </a:ext>
              </a:extLst>
            </p:cNvPr>
            <p:cNvCxnSpPr>
              <a:cxnSpLocks/>
            </p:cNvCxnSpPr>
            <p:nvPr/>
          </p:nvCxnSpPr>
          <p:spPr>
            <a:xfrm>
              <a:off x="300213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A247266A-470C-4127-BE0A-76A9FC1389BE}"/>
                </a:ext>
              </a:extLst>
            </p:cNvPr>
            <p:cNvCxnSpPr>
              <a:cxnSpLocks/>
            </p:cNvCxnSpPr>
            <p:nvPr/>
          </p:nvCxnSpPr>
          <p:spPr>
            <a:xfrm>
              <a:off x="333881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EF3D5956-8B5F-4443-B70A-0880623F3E42}"/>
                </a:ext>
              </a:extLst>
            </p:cNvPr>
            <p:cNvCxnSpPr>
              <a:cxnSpLocks/>
            </p:cNvCxnSpPr>
            <p:nvPr/>
          </p:nvCxnSpPr>
          <p:spPr>
            <a:xfrm>
              <a:off x="36754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6AF3AC05-54EB-4C97-A550-150E11010897}"/>
                </a:ext>
              </a:extLst>
            </p:cNvPr>
            <p:cNvCxnSpPr>
              <a:cxnSpLocks/>
            </p:cNvCxnSpPr>
            <p:nvPr/>
          </p:nvCxnSpPr>
          <p:spPr>
            <a:xfrm>
              <a:off x="40121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6D959E25-1E21-455D-9423-D26FBF3BAB56}"/>
                </a:ext>
              </a:extLst>
            </p:cNvPr>
            <p:cNvCxnSpPr>
              <a:cxnSpLocks/>
            </p:cNvCxnSpPr>
            <p:nvPr/>
          </p:nvCxnSpPr>
          <p:spPr>
            <a:xfrm>
              <a:off x="4348834"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DFAA82F1-D967-441D-A769-7DFF4BFFD527}"/>
                </a:ext>
              </a:extLst>
            </p:cNvPr>
            <p:cNvCxnSpPr>
              <a:cxnSpLocks/>
            </p:cNvCxnSpPr>
            <p:nvPr/>
          </p:nvCxnSpPr>
          <p:spPr>
            <a:xfrm rot="5400000">
              <a:off x="930326" y="3307601"/>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9A89AA46-C420-4287-97C6-16D2988EC381}"/>
                </a:ext>
              </a:extLst>
            </p:cNvPr>
            <p:cNvCxnSpPr>
              <a:cxnSpLocks/>
            </p:cNvCxnSpPr>
            <p:nvPr/>
          </p:nvCxnSpPr>
          <p:spPr>
            <a:xfrm rot="5400000">
              <a:off x="930326" y="24190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3FAC2E73-61B1-4CBF-863A-C1FEFD6C6F17}"/>
                </a:ext>
              </a:extLst>
            </p:cNvPr>
            <p:cNvCxnSpPr>
              <a:cxnSpLocks/>
            </p:cNvCxnSpPr>
            <p:nvPr/>
          </p:nvCxnSpPr>
          <p:spPr>
            <a:xfrm rot="5400000">
              <a:off x="930326" y="1826744"/>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 name="TextBox 33">
              <a:extLst>
                <a:ext uri="{FF2B5EF4-FFF2-40B4-BE49-F238E27FC236}">
                  <a16:creationId xmlns:a16="http://schemas.microsoft.com/office/drawing/2014/main" id="{94757AC6-AC01-41A5-BC4C-55778C550F40}"/>
                </a:ext>
              </a:extLst>
            </p:cNvPr>
            <p:cNvSpPr txBox="1"/>
            <p:nvPr/>
          </p:nvSpPr>
          <p:spPr>
            <a:xfrm>
              <a:off x="640028" y="3251487"/>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0.0</a:t>
              </a:r>
            </a:p>
          </p:txBody>
        </p:sp>
        <p:sp>
          <p:nvSpPr>
            <p:cNvPr id="35" name="TextBox 34">
              <a:extLst>
                <a:ext uri="{FF2B5EF4-FFF2-40B4-BE49-F238E27FC236}">
                  <a16:creationId xmlns:a16="http://schemas.microsoft.com/office/drawing/2014/main" id="{EA15E5D1-1AE3-45D4-924D-0BC460646357}"/>
                </a:ext>
              </a:extLst>
            </p:cNvPr>
            <p:cNvSpPr txBox="1"/>
            <p:nvPr/>
          </p:nvSpPr>
          <p:spPr>
            <a:xfrm>
              <a:off x="640027" y="2367458"/>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0.6</a:t>
              </a:r>
            </a:p>
          </p:txBody>
        </p:sp>
        <p:sp>
          <p:nvSpPr>
            <p:cNvPr id="36" name="TextBox 35">
              <a:extLst>
                <a:ext uri="{FF2B5EF4-FFF2-40B4-BE49-F238E27FC236}">
                  <a16:creationId xmlns:a16="http://schemas.microsoft.com/office/drawing/2014/main" id="{E193254A-2054-4123-92F8-C5CFFC430F37}"/>
                </a:ext>
              </a:extLst>
            </p:cNvPr>
            <p:cNvSpPr txBox="1"/>
            <p:nvPr/>
          </p:nvSpPr>
          <p:spPr>
            <a:xfrm>
              <a:off x="640028" y="1778106"/>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a:t>
              </a:r>
            </a:p>
          </p:txBody>
        </p:sp>
        <p:cxnSp>
          <p:nvCxnSpPr>
            <p:cNvPr id="37" name="Straight Connector 36">
              <a:extLst>
                <a:ext uri="{FF2B5EF4-FFF2-40B4-BE49-F238E27FC236}">
                  <a16:creationId xmlns:a16="http://schemas.microsoft.com/office/drawing/2014/main" id="{47C98390-AD86-459B-897D-21C5C5B1BCE6}"/>
                </a:ext>
              </a:extLst>
            </p:cNvPr>
            <p:cNvCxnSpPr>
              <a:cxnSpLocks/>
            </p:cNvCxnSpPr>
            <p:nvPr/>
          </p:nvCxnSpPr>
          <p:spPr>
            <a:xfrm rot="5400000">
              <a:off x="930326" y="2122915"/>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id="{6B5362FC-5C4B-45AD-8B8D-B6F5AA2B6692}"/>
                </a:ext>
              </a:extLst>
            </p:cNvPr>
            <p:cNvSpPr txBox="1"/>
            <p:nvPr/>
          </p:nvSpPr>
          <p:spPr>
            <a:xfrm>
              <a:off x="640027" y="2072782"/>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0.8</a:t>
              </a:r>
            </a:p>
          </p:txBody>
        </p:sp>
        <p:cxnSp>
          <p:nvCxnSpPr>
            <p:cNvPr id="39" name="Straight Connector 38">
              <a:extLst>
                <a:ext uri="{FF2B5EF4-FFF2-40B4-BE49-F238E27FC236}">
                  <a16:creationId xmlns:a16="http://schemas.microsoft.com/office/drawing/2014/main" id="{6B9C31A1-0E80-4D39-A693-1456815FEEAC}"/>
                </a:ext>
              </a:extLst>
            </p:cNvPr>
            <p:cNvCxnSpPr>
              <a:cxnSpLocks/>
            </p:cNvCxnSpPr>
            <p:nvPr/>
          </p:nvCxnSpPr>
          <p:spPr>
            <a:xfrm rot="5400000">
              <a:off x="930326" y="3011428"/>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id="{4C8BECC9-81CB-4680-A58F-94E807AFA2C9}"/>
                </a:ext>
              </a:extLst>
            </p:cNvPr>
            <p:cNvSpPr txBox="1"/>
            <p:nvPr/>
          </p:nvSpPr>
          <p:spPr>
            <a:xfrm>
              <a:off x="640028" y="2956810"/>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0.2</a:t>
              </a:r>
            </a:p>
          </p:txBody>
        </p:sp>
        <p:sp>
          <p:nvSpPr>
            <p:cNvPr id="41" name="TextBox 40">
              <a:extLst>
                <a:ext uri="{FF2B5EF4-FFF2-40B4-BE49-F238E27FC236}">
                  <a16:creationId xmlns:a16="http://schemas.microsoft.com/office/drawing/2014/main" id="{4B732648-10D4-4223-BF39-E00B41CD9382}"/>
                </a:ext>
              </a:extLst>
            </p:cNvPr>
            <p:cNvSpPr txBox="1"/>
            <p:nvPr/>
          </p:nvSpPr>
          <p:spPr>
            <a:xfrm>
              <a:off x="156747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2</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42" name="Straight Connector 41">
              <a:extLst>
                <a:ext uri="{FF2B5EF4-FFF2-40B4-BE49-F238E27FC236}">
                  <a16:creationId xmlns:a16="http://schemas.microsoft.com/office/drawing/2014/main" id="{FBE7CD26-1C79-4A7B-8EB3-1058F69C66B6}"/>
                </a:ext>
              </a:extLst>
            </p:cNvPr>
            <p:cNvCxnSpPr>
              <a:cxnSpLocks/>
            </p:cNvCxnSpPr>
            <p:nvPr/>
          </p:nvCxnSpPr>
          <p:spPr>
            <a:xfrm>
              <a:off x="165543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CC4F60CD-1975-498E-8BB8-02137DAF6579}"/>
                </a:ext>
              </a:extLst>
            </p:cNvPr>
            <p:cNvSpPr txBox="1"/>
            <p:nvPr/>
          </p:nvSpPr>
          <p:spPr>
            <a:xfrm>
              <a:off x="190414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3</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44" name="Straight Connector 43">
              <a:extLst>
                <a:ext uri="{FF2B5EF4-FFF2-40B4-BE49-F238E27FC236}">
                  <a16:creationId xmlns:a16="http://schemas.microsoft.com/office/drawing/2014/main" id="{F0BAEC38-4377-4E8C-89A6-3726E8744509}"/>
                </a:ext>
              </a:extLst>
            </p:cNvPr>
            <p:cNvCxnSpPr>
              <a:cxnSpLocks/>
            </p:cNvCxnSpPr>
            <p:nvPr/>
          </p:nvCxnSpPr>
          <p:spPr>
            <a:xfrm>
              <a:off x="199211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E1CCA91F-EEF1-4D95-B584-8B7F9EA7FAA1}"/>
                </a:ext>
              </a:extLst>
            </p:cNvPr>
            <p:cNvSpPr txBox="1"/>
            <p:nvPr/>
          </p:nvSpPr>
          <p:spPr>
            <a:xfrm>
              <a:off x="3349618" y="1924478"/>
              <a:ext cx="930063"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Trabectedin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B</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SC</a:t>
              </a:r>
            </a:p>
          </p:txBody>
        </p:sp>
        <p:cxnSp>
          <p:nvCxnSpPr>
            <p:cNvPr id="46" name="Straight Connector 45">
              <a:extLst>
                <a:ext uri="{FF2B5EF4-FFF2-40B4-BE49-F238E27FC236}">
                  <a16:creationId xmlns:a16="http://schemas.microsoft.com/office/drawing/2014/main" id="{9A52843C-46B8-415F-A589-466E1011FB98}"/>
                </a:ext>
              </a:extLst>
            </p:cNvPr>
            <p:cNvCxnSpPr>
              <a:cxnSpLocks/>
            </p:cNvCxnSpPr>
            <p:nvPr/>
          </p:nvCxnSpPr>
          <p:spPr>
            <a:xfrm>
              <a:off x="3151327" y="2042052"/>
              <a:ext cx="185737"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06F50B34-DE66-4B5C-9E71-7978F8F854A4}"/>
                </a:ext>
              </a:extLst>
            </p:cNvPr>
            <p:cNvCxnSpPr>
              <a:cxnSpLocks/>
            </p:cNvCxnSpPr>
            <p:nvPr/>
          </p:nvCxnSpPr>
          <p:spPr>
            <a:xfrm>
              <a:off x="3151327" y="2214988"/>
              <a:ext cx="185737"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8" name="TextBox 47">
              <a:extLst>
                <a:ext uri="{FF2B5EF4-FFF2-40B4-BE49-F238E27FC236}">
                  <a16:creationId xmlns:a16="http://schemas.microsoft.com/office/drawing/2014/main" id="{A7C881A3-E851-434B-954D-056A055A4BCF}"/>
                </a:ext>
              </a:extLst>
            </p:cNvPr>
            <p:cNvSpPr txBox="1"/>
            <p:nvPr/>
          </p:nvSpPr>
          <p:spPr>
            <a:xfrm>
              <a:off x="12307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1</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49" name="Straight Connector 48">
              <a:extLst>
                <a:ext uri="{FF2B5EF4-FFF2-40B4-BE49-F238E27FC236}">
                  <a16:creationId xmlns:a16="http://schemas.microsoft.com/office/drawing/2014/main" id="{589510B8-4AFE-41CD-BC25-422AB4CE7E22}"/>
                </a:ext>
              </a:extLst>
            </p:cNvPr>
            <p:cNvCxnSpPr>
              <a:cxnSpLocks/>
            </p:cNvCxnSpPr>
            <p:nvPr/>
          </p:nvCxnSpPr>
          <p:spPr>
            <a:xfrm>
              <a:off x="13187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0" name="TextBox 49">
              <a:extLst>
                <a:ext uri="{FF2B5EF4-FFF2-40B4-BE49-F238E27FC236}">
                  <a16:creationId xmlns:a16="http://schemas.microsoft.com/office/drawing/2014/main" id="{5EFFAF8A-71FD-462C-89AB-D2D2DD9413CA}"/>
                </a:ext>
              </a:extLst>
            </p:cNvPr>
            <p:cNvSpPr txBox="1"/>
            <p:nvPr/>
          </p:nvSpPr>
          <p:spPr>
            <a:xfrm>
              <a:off x="22408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4</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51" name="Straight Connector 50">
              <a:extLst>
                <a:ext uri="{FF2B5EF4-FFF2-40B4-BE49-F238E27FC236}">
                  <a16:creationId xmlns:a16="http://schemas.microsoft.com/office/drawing/2014/main" id="{1E458116-915A-408A-8F31-69498D380380}"/>
                </a:ext>
              </a:extLst>
            </p:cNvPr>
            <p:cNvCxnSpPr>
              <a:cxnSpLocks/>
            </p:cNvCxnSpPr>
            <p:nvPr/>
          </p:nvCxnSpPr>
          <p:spPr>
            <a:xfrm>
              <a:off x="23287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a16="http://schemas.microsoft.com/office/drawing/2014/main" id="{D1FD7BEA-C084-4780-B24D-4687CFA17DBB}"/>
                </a:ext>
              </a:extLst>
            </p:cNvPr>
            <p:cNvCxnSpPr>
              <a:cxnSpLocks/>
            </p:cNvCxnSpPr>
            <p:nvPr/>
          </p:nvCxnSpPr>
          <p:spPr>
            <a:xfrm rot="5400000">
              <a:off x="930326" y="2715257"/>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a16="http://schemas.microsoft.com/office/drawing/2014/main" id="{81BFEDEA-D26C-497D-8E80-3043653392BB}"/>
                </a:ext>
              </a:extLst>
            </p:cNvPr>
            <p:cNvSpPr txBox="1"/>
            <p:nvPr/>
          </p:nvSpPr>
          <p:spPr>
            <a:xfrm>
              <a:off x="640027" y="2662134"/>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0.4</a:t>
              </a:r>
            </a:p>
          </p:txBody>
        </p:sp>
        <p:grpSp>
          <p:nvGrpSpPr>
            <p:cNvPr id="54" name="Group 53">
              <a:extLst>
                <a:ext uri="{FF2B5EF4-FFF2-40B4-BE49-F238E27FC236}">
                  <a16:creationId xmlns:a16="http://schemas.microsoft.com/office/drawing/2014/main" id="{9345777C-2D88-430D-9D70-DD4BD06B87B2}"/>
                </a:ext>
              </a:extLst>
            </p:cNvPr>
            <p:cNvGrpSpPr/>
            <p:nvPr/>
          </p:nvGrpSpPr>
          <p:grpSpPr>
            <a:xfrm>
              <a:off x="973643" y="1848223"/>
              <a:ext cx="3384147" cy="1104984"/>
              <a:chOff x="973643" y="1848223"/>
              <a:chExt cx="3384147" cy="1104984"/>
            </a:xfrm>
          </p:grpSpPr>
          <p:sp>
            <p:nvSpPr>
              <p:cNvPr id="61" name="Freeform: Shape 2047">
                <a:extLst>
                  <a:ext uri="{FF2B5EF4-FFF2-40B4-BE49-F238E27FC236}">
                    <a16:creationId xmlns:a16="http://schemas.microsoft.com/office/drawing/2014/main" id="{78A7DE7D-76C4-4F37-9633-A03730D59606}"/>
                  </a:ext>
                </a:extLst>
              </p:cNvPr>
              <p:cNvSpPr/>
              <p:nvPr/>
            </p:nvSpPr>
            <p:spPr>
              <a:xfrm>
                <a:off x="973643" y="1848223"/>
                <a:ext cx="3384147" cy="1048761"/>
              </a:xfrm>
              <a:custGeom>
                <a:avLst/>
                <a:gdLst>
                  <a:gd name="connsiteX0" fmla="*/ 7144 w 2981325"/>
                  <a:gd name="connsiteY0" fmla="*/ 7144 h 923925"/>
                  <a:gd name="connsiteX1" fmla="*/ 216694 w 2981325"/>
                  <a:gd name="connsiteY1" fmla="*/ 7144 h 923925"/>
                  <a:gd name="connsiteX2" fmla="*/ 216694 w 2981325"/>
                  <a:gd name="connsiteY2" fmla="*/ 90011 h 923925"/>
                  <a:gd name="connsiteX3" fmla="*/ 245269 w 2981325"/>
                  <a:gd name="connsiteY3" fmla="*/ 90011 h 923925"/>
                  <a:gd name="connsiteX4" fmla="*/ 245269 w 2981325"/>
                  <a:gd name="connsiteY4" fmla="*/ 130016 h 923925"/>
                  <a:gd name="connsiteX5" fmla="*/ 335756 w 2981325"/>
                  <a:gd name="connsiteY5" fmla="*/ 130016 h 923925"/>
                  <a:gd name="connsiteX6" fmla="*/ 335756 w 2981325"/>
                  <a:gd name="connsiteY6" fmla="*/ 172879 h 923925"/>
                  <a:gd name="connsiteX7" fmla="*/ 376714 w 2981325"/>
                  <a:gd name="connsiteY7" fmla="*/ 172879 h 923925"/>
                  <a:gd name="connsiteX8" fmla="*/ 376714 w 2981325"/>
                  <a:gd name="connsiteY8" fmla="*/ 210979 h 923925"/>
                  <a:gd name="connsiteX9" fmla="*/ 411956 w 2981325"/>
                  <a:gd name="connsiteY9" fmla="*/ 210979 h 923925"/>
                  <a:gd name="connsiteX10" fmla="*/ 411956 w 2981325"/>
                  <a:gd name="connsiteY10" fmla="*/ 251936 h 923925"/>
                  <a:gd name="connsiteX11" fmla="*/ 423386 w 2981325"/>
                  <a:gd name="connsiteY11" fmla="*/ 251936 h 923925"/>
                  <a:gd name="connsiteX12" fmla="*/ 423386 w 2981325"/>
                  <a:gd name="connsiteY12" fmla="*/ 290989 h 923925"/>
                  <a:gd name="connsiteX13" fmla="*/ 435769 w 2981325"/>
                  <a:gd name="connsiteY13" fmla="*/ 290989 h 923925"/>
                  <a:gd name="connsiteX14" fmla="*/ 435769 w 2981325"/>
                  <a:gd name="connsiteY14" fmla="*/ 336709 h 923925"/>
                  <a:gd name="connsiteX15" fmla="*/ 469106 w 2981325"/>
                  <a:gd name="connsiteY15" fmla="*/ 336709 h 923925"/>
                  <a:gd name="connsiteX16" fmla="*/ 469106 w 2981325"/>
                  <a:gd name="connsiteY16" fmla="*/ 378619 h 923925"/>
                  <a:gd name="connsiteX17" fmla="*/ 598646 w 2981325"/>
                  <a:gd name="connsiteY17" fmla="*/ 378619 h 923925"/>
                  <a:gd name="connsiteX18" fmla="*/ 598646 w 2981325"/>
                  <a:gd name="connsiteY18" fmla="*/ 419576 h 923925"/>
                  <a:gd name="connsiteX19" fmla="*/ 676751 w 2981325"/>
                  <a:gd name="connsiteY19" fmla="*/ 419576 h 923925"/>
                  <a:gd name="connsiteX20" fmla="*/ 676751 w 2981325"/>
                  <a:gd name="connsiteY20" fmla="*/ 456724 h 923925"/>
                  <a:gd name="connsiteX21" fmla="*/ 834866 w 2981325"/>
                  <a:gd name="connsiteY21" fmla="*/ 456724 h 923925"/>
                  <a:gd name="connsiteX22" fmla="*/ 834866 w 2981325"/>
                  <a:gd name="connsiteY22" fmla="*/ 497681 h 923925"/>
                  <a:gd name="connsiteX23" fmla="*/ 980599 w 2981325"/>
                  <a:gd name="connsiteY23" fmla="*/ 497681 h 923925"/>
                  <a:gd name="connsiteX24" fmla="*/ 980599 w 2981325"/>
                  <a:gd name="connsiteY24" fmla="*/ 535781 h 923925"/>
                  <a:gd name="connsiteX25" fmla="*/ 1295876 w 2981325"/>
                  <a:gd name="connsiteY25" fmla="*/ 535781 h 923925"/>
                  <a:gd name="connsiteX26" fmla="*/ 1295876 w 2981325"/>
                  <a:gd name="connsiteY26" fmla="*/ 577691 h 923925"/>
                  <a:gd name="connsiteX27" fmla="*/ 1303496 w 2981325"/>
                  <a:gd name="connsiteY27" fmla="*/ 577691 h 923925"/>
                  <a:gd name="connsiteX28" fmla="*/ 1303496 w 2981325"/>
                  <a:gd name="connsiteY28" fmla="*/ 623411 h 923925"/>
                  <a:gd name="connsiteX29" fmla="*/ 1314926 w 2981325"/>
                  <a:gd name="connsiteY29" fmla="*/ 623411 h 923925"/>
                  <a:gd name="connsiteX30" fmla="*/ 1314926 w 2981325"/>
                  <a:gd name="connsiteY30" fmla="*/ 659606 h 923925"/>
                  <a:gd name="connsiteX31" fmla="*/ 1742599 w 2981325"/>
                  <a:gd name="connsiteY31" fmla="*/ 659606 h 923925"/>
                  <a:gd name="connsiteX32" fmla="*/ 1742599 w 2981325"/>
                  <a:gd name="connsiteY32" fmla="*/ 703421 h 923925"/>
                  <a:gd name="connsiteX33" fmla="*/ 2054066 w 2981325"/>
                  <a:gd name="connsiteY33" fmla="*/ 703421 h 923925"/>
                  <a:gd name="connsiteX34" fmla="*/ 2054066 w 2981325"/>
                  <a:gd name="connsiteY34" fmla="*/ 750094 h 923925"/>
                  <a:gd name="connsiteX35" fmla="*/ 2261711 w 2981325"/>
                  <a:gd name="connsiteY35" fmla="*/ 750094 h 923925"/>
                  <a:gd name="connsiteX36" fmla="*/ 2261711 w 2981325"/>
                  <a:gd name="connsiteY36" fmla="*/ 790099 h 923925"/>
                  <a:gd name="connsiteX37" fmla="*/ 2469356 w 2981325"/>
                  <a:gd name="connsiteY37" fmla="*/ 790099 h 923925"/>
                  <a:gd name="connsiteX38" fmla="*/ 2469356 w 2981325"/>
                  <a:gd name="connsiteY38" fmla="*/ 837724 h 923925"/>
                  <a:gd name="connsiteX39" fmla="*/ 2474119 w 2981325"/>
                  <a:gd name="connsiteY39" fmla="*/ 837724 h 923925"/>
                  <a:gd name="connsiteX40" fmla="*/ 2474119 w 2981325"/>
                  <a:gd name="connsiteY40" fmla="*/ 880586 h 923925"/>
                  <a:gd name="connsiteX41" fmla="*/ 2589371 w 2981325"/>
                  <a:gd name="connsiteY41" fmla="*/ 880586 h 923925"/>
                  <a:gd name="connsiteX42" fmla="*/ 2589371 w 2981325"/>
                  <a:gd name="connsiteY42" fmla="*/ 926306 h 923925"/>
                  <a:gd name="connsiteX43" fmla="*/ 2979896 w 2981325"/>
                  <a:gd name="connsiteY43" fmla="*/ 926306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81325" h="923925">
                    <a:moveTo>
                      <a:pt x="7144" y="7144"/>
                    </a:moveTo>
                    <a:lnTo>
                      <a:pt x="216694" y="7144"/>
                    </a:lnTo>
                    <a:lnTo>
                      <a:pt x="216694" y="90011"/>
                    </a:lnTo>
                    <a:lnTo>
                      <a:pt x="245269" y="90011"/>
                    </a:lnTo>
                    <a:lnTo>
                      <a:pt x="245269" y="130016"/>
                    </a:lnTo>
                    <a:lnTo>
                      <a:pt x="335756" y="130016"/>
                    </a:lnTo>
                    <a:lnTo>
                      <a:pt x="335756" y="172879"/>
                    </a:lnTo>
                    <a:lnTo>
                      <a:pt x="376714" y="172879"/>
                    </a:lnTo>
                    <a:lnTo>
                      <a:pt x="376714" y="210979"/>
                    </a:lnTo>
                    <a:lnTo>
                      <a:pt x="411956" y="210979"/>
                    </a:lnTo>
                    <a:lnTo>
                      <a:pt x="411956" y="251936"/>
                    </a:lnTo>
                    <a:lnTo>
                      <a:pt x="423386" y="251936"/>
                    </a:lnTo>
                    <a:lnTo>
                      <a:pt x="423386" y="290989"/>
                    </a:lnTo>
                    <a:lnTo>
                      <a:pt x="435769" y="290989"/>
                    </a:lnTo>
                    <a:lnTo>
                      <a:pt x="435769" y="336709"/>
                    </a:lnTo>
                    <a:lnTo>
                      <a:pt x="469106" y="336709"/>
                    </a:lnTo>
                    <a:lnTo>
                      <a:pt x="469106" y="378619"/>
                    </a:lnTo>
                    <a:lnTo>
                      <a:pt x="598646" y="378619"/>
                    </a:lnTo>
                    <a:lnTo>
                      <a:pt x="598646" y="419576"/>
                    </a:lnTo>
                    <a:lnTo>
                      <a:pt x="676751" y="419576"/>
                    </a:lnTo>
                    <a:lnTo>
                      <a:pt x="676751" y="456724"/>
                    </a:lnTo>
                    <a:lnTo>
                      <a:pt x="834866" y="456724"/>
                    </a:lnTo>
                    <a:lnTo>
                      <a:pt x="834866" y="497681"/>
                    </a:lnTo>
                    <a:lnTo>
                      <a:pt x="980599" y="497681"/>
                    </a:lnTo>
                    <a:lnTo>
                      <a:pt x="980599" y="535781"/>
                    </a:lnTo>
                    <a:lnTo>
                      <a:pt x="1295876" y="535781"/>
                    </a:lnTo>
                    <a:lnTo>
                      <a:pt x="1295876" y="577691"/>
                    </a:lnTo>
                    <a:lnTo>
                      <a:pt x="1303496" y="577691"/>
                    </a:lnTo>
                    <a:lnTo>
                      <a:pt x="1303496" y="623411"/>
                    </a:lnTo>
                    <a:lnTo>
                      <a:pt x="1314926" y="623411"/>
                    </a:lnTo>
                    <a:lnTo>
                      <a:pt x="1314926" y="659606"/>
                    </a:lnTo>
                    <a:lnTo>
                      <a:pt x="1742599" y="659606"/>
                    </a:lnTo>
                    <a:lnTo>
                      <a:pt x="1742599" y="703421"/>
                    </a:lnTo>
                    <a:lnTo>
                      <a:pt x="2054066" y="703421"/>
                    </a:lnTo>
                    <a:lnTo>
                      <a:pt x="2054066" y="750094"/>
                    </a:lnTo>
                    <a:lnTo>
                      <a:pt x="2261711" y="750094"/>
                    </a:lnTo>
                    <a:lnTo>
                      <a:pt x="2261711" y="790099"/>
                    </a:lnTo>
                    <a:lnTo>
                      <a:pt x="2469356" y="790099"/>
                    </a:lnTo>
                    <a:lnTo>
                      <a:pt x="2469356" y="837724"/>
                    </a:lnTo>
                    <a:lnTo>
                      <a:pt x="2474119" y="837724"/>
                    </a:lnTo>
                    <a:lnTo>
                      <a:pt x="2474119" y="880586"/>
                    </a:lnTo>
                    <a:lnTo>
                      <a:pt x="2589371" y="880586"/>
                    </a:lnTo>
                    <a:lnTo>
                      <a:pt x="2589371" y="926306"/>
                    </a:lnTo>
                    <a:lnTo>
                      <a:pt x="2979896" y="926306"/>
                    </a:lnTo>
                  </a:path>
                </a:pathLst>
              </a:custGeom>
              <a:no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Freeform: Shape 2048">
                <a:extLst>
                  <a:ext uri="{FF2B5EF4-FFF2-40B4-BE49-F238E27FC236}">
                    <a16:creationId xmlns:a16="http://schemas.microsoft.com/office/drawing/2014/main" id="{2588F1F3-9501-44FC-A895-117E3D8A8B17}"/>
                  </a:ext>
                </a:extLst>
              </p:cNvPr>
              <p:cNvSpPr/>
              <p:nvPr/>
            </p:nvSpPr>
            <p:spPr>
              <a:xfrm>
                <a:off x="4229128" y="2845087"/>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Freeform: Shape 2051">
                <a:extLst>
                  <a:ext uri="{FF2B5EF4-FFF2-40B4-BE49-F238E27FC236}">
                    <a16:creationId xmlns:a16="http://schemas.microsoft.com/office/drawing/2014/main" id="{4F04BFE0-29BD-46A7-B727-AFD0D5141DD1}"/>
                  </a:ext>
                </a:extLst>
              </p:cNvPr>
              <p:cNvSpPr/>
              <p:nvPr/>
            </p:nvSpPr>
            <p:spPr>
              <a:xfrm>
                <a:off x="4183718" y="2891579"/>
                <a:ext cx="108120" cy="10812"/>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Freeform: Shape 2052">
                <a:extLst>
                  <a:ext uri="{FF2B5EF4-FFF2-40B4-BE49-F238E27FC236}">
                    <a16:creationId xmlns:a16="http://schemas.microsoft.com/office/drawing/2014/main" id="{B600D326-E1D7-4E9D-B701-EADEB03B95E1}"/>
                  </a:ext>
                </a:extLst>
              </p:cNvPr>
              <p:cNvSpPr/>
              <p:nvPr/>
            </p:nvSpPr>
            <p:spPr>
              <a:xfrm>
                <a:off x="4177231" y="2845087"/>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Freeform: Shape 2053">
                <a:extLst>
                  <a:ext uri="{FF2B5EF4-FFF2-40B4-BE49-F238E27FC236}">
                    <a16:creationId xmlns:a16="http://schemas.microsoft.com/office/drawing/2014/main" id="{F831AA9A-C9C8-445F-B661-2D5059D5C088}"/>
                  </a:ext>
                </a:extLst>
              </p:cNvPr>
              <p:cNvSpPr/>
              <p:nvPr/>
            </p:nvSpPr>
            <p:spPr>
              <a:xfrm>
                <a:off x="4130739" y="2891579"/>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Freeform: Shape 2054">
                <a:extLst>
                  <a:ext uri="{FF2B5EF4-FFF2-40B4-BE49-F238E27FC236}">
                    <a16:creationId xmlns:a16="http://schemas.microsoft.com/office/drawing/2014/main" id="{BF545E2E-17D2-494F-B251-0750FDF41C50}"/>
                  </a:ext>
                </a:extLst>
              </p:cNvPr>
              <p:cNvSpPr/>
              <p:nvPr/>
            </p:nvSpPr>
            <p:spPr>
              <a:xfrm>
                <a:off x="4156687" y="2845087"/>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Freeform: Shape 2055">
                <a:extLst>
                  <a:ext uri="{FF2B5EF4-FFF2-40B4-BE49-F238E27FC236}">
                    <a16:creationId xmlns:a16="http://schemas.microsoft.com/office/drawing/2014/main" id="{B66CD7DE-1F08-46E7-9530-1114CCACE84D}"/>
                  </a:ext>
                </a:extLst>
              </p:cNvPr>
              <p:cNvSpPr/>
              <p:nvPr/>
            </p:nvSpPr>
            <p:spPr>
              <a:xfrm>
                <a:off x="4110197" y="2891579"/>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Freeform: Shape 2056">
                <a:extLst>
                  <a:ext uri="{FF2B5EF4-FFF2-40B4-BE49-F238E27FC236}">
                    <a16:creationId xmlns:a16="http://schemas.microsoft.com/office/drawing/2014/main" id="{CDE2F61C-EC9E-4BE2-BDCE-BA4BCA1DB276}"/>
                  </a:ext>
                </a:extLst>
              </p:cNvPr>
              <p:cNvSpPr/>
              <p:nvPr/>
            </p:nvSpPr>
            <p:spPr>
              <a:xfrm>
                <a:off x="4022619" y="2845087"/>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Freeform: Shape 2057">
                <a:extLst>
                  <a:ext uri="{FF2B5EF4-FFF2-40B4-BE49-F238E27FC236}">
                    <a16:creationId xmlns:a16="http://schemas.microsoft.com/office/drawing/2014/main" id="{CB932AD8-5019-4C56-ACF4-11B00C7511C6}"/>
                  </a:ext>
                </a:extLst>
              </p:cNvPr>
              <p:cNvSpPr/>
              <p:nvPr/>
            </p:nvSpPr>
            <p:spPr>
              <a:xfrm>
                <a:off x="3976128" y="2891579"/>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Freeform: Shape 2058">
                <a:extLst>
                  <a:ext uri="{FF2B5EF4-FFF2-40B4-BE49-F238E27FC236}">
                    <a16:creationId xmlns:a16="http://schemas.microsoft.com/office/drawing/2014/main" id="{F0C3E7A5-CC68-4685-AE30-BCF1048B3F7E}"/>
                  </a:ext>
                </a:extLst>
              </p:cNvPr>
              <p:cNvSpPr/>
              <p:nvPr/>
            </p:nvSpPr>
            <p:spPr>
              <a:xfrm>
                <a:off x="3975046" y="2845087"/>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Freeform: Shape 2059">
                <a:extLst>
                  <a:ext uri="{FF2B5EF4-FFF2-40B4-BE49-F238E27FC236}">
                    <a16:creationId xmlns:a16="http://schemas.microsoft.com/office/drawing/2014/main" id="{B4EFBFDA-8EBF-4061-9C8D-6CC76B43403E}"/>
                  </a:ext>
                </a:extLst>
              </p:cNvPr>
              <p:cNvSpPr/>
              <p:nvPr/>
            </p:nvSpPr>
            <p:spPr>
              <a:xfrm>
                <a:off x="3928555" y="2891579"/>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2" name="Freeform: Shape 2060">
                <a:extLst>
                  <a:ext uri="{FF2B5EF4-FFF2-40B4-BE49-F238E27FC236}">
                    <a16:creationId xmlns:a16="http://schemas.microsoft.com/office/drawing/2014/main" id="{CB4D770B-0C31-48BF-9D2C-CC1D1F69FC0F}"/>
                  </a:ext>
                </a:extLst>
              </p:cNvPr>
              <p:cNvSpPr/>
              <p:nvPr/>
            </p:nvSpPr>
            <p:spPr>
              <a:xfrm>
                <a:off x="2840871" y="2542351"/>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Freeform: Shape 2061">
                <a:extLst>
                  <a:ext uri="{FF2B5EF4-FFF2-40B4-BE49-F238E27FC236}">
                    <a16:creationId xmlns:a16="http://schemas.microsoft.com/office/drawing/2014/main" id="{E955DFF4-B58F-4DE1-BB00-86D1A3DDCBCC}"/>
                  </a:ext>
                </a:extLst>
              </p:cNvPr>
              <p:cNvSpPr/>
              <p:nvPr/>
            </p:nvSpPr>
            <p:spPr>
              <a:xfrm>
                <a:off x="2795461" y="2588843"/>
                <a:ext cx="108120" cy="10812"/>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55" name="Group 54">
              <a:extLst>
                <a:ext uri="{FF2B5EF4-FFF2-40B4-BE49-F238E27FC236}">
                  <a16:creationId xmlns:a16="http://schemas.microsoft.com/office/drawing/2014/main" id="{C863FCA7-666A-4287-A988-83188A937066}"/>
                </a:ext>
              </a:extLst>
            </p:cNvPr>
            <p:cNvGrpSpPr/>
            <p:nvPr/>
          </p:nvGrpSpPr>
          <p:grpSpPr>
            <a:xfrm>
              <a:off x="971481" y="1847142"/>
              <a:ext cx="1967779" cy="1481240"/>
              <a:chOff x="971481" y="1847142"/>
              <a:chExt cx="1967779" cy="1481240"/>
            </a:xfrm>
          </p:grpSpPr>
          <p:sp>
            <p:nvSpPr>
              <p:cNvPr id="56" name="Freeform: Shape 2062">
                <a:extLst>
                  <a:ext uri="{FF2B5EF4-FFF2-40B4-BE49-F238E27FC236}">
                    <a16:creationId xmlns:a16="http://schemas.microsoft.com/office/drawing/2014/main" id="{F1ACB340-845F-4323-8052-17A330454CF6}"/>
                  </a:ext>
                </a:extLst>
              </p:cNvPr>
              <p:cNvSpPr/>
              <p:nvPr/>
            </p:nvSpPr>
            <p:spPr>
              <a:xfrm>
                <a:off x="971481" y="1847142"/>
                <a:ext cx="1967779" cy="1481240"/>
              </a:xfrm>
              <a:custGeom>
                <a:avLst/>
                <a:gdLst>
                  <a:gd name="connsiteX0" fmla="*/ 7144 w 1733550"/>
                  <a:gd name="connsiteY0" fmla="*/ 7144 h 1304925"/>
                  <a:gd name="connsiteX1" fmla="*/ 130969 w 1733550"/>
                  <a:gd name="connsiteY1" fmla="*/ 7144 h 1304925"/>
                  <a:gd name="connsiteX2" fmla="*/ 130969 w 1733550"/>
                  <a:gd name="connsiteY2" fmla="*/ 50006 h 1304925"/>
                  <a:gd name="connsiteX3" fmla="*/ 141446 w 1733550"/>
                  <a:gd name="connsiteY3" fmla="*/ 50006 h 1304925"/>
                  <a:gd name="connsiteX4" fmla="*/ 141446 w 1733550"/>
                  <a:gd name="connsiteY4" fmla="*/ 100489 h 1304925"/>
                  <a:gd name="connsiteX5" fmla="*/ 160496 w 1733550"/>
                  <a:gd name="connsiteY5" fmla="*/ 100489 h 1304925"/>
                  <a:gd name="connsiteX6" fmla="*/ 160496 w 1733550"/>
                  <a:gd name="connsiteY6" fmla="*/ 144304 h 1304925"/>
                  <a:gd name="connsiteX7" fmla="*/ 185261 w 1733550"/>
                  <a:gd name="connsiteY7" fmla="*/ 144304 h 1304925"/>
                  <a:gd name="connsiteX8" fmla="*/ 185261 w 1733550"/>
                  <a:gd name="connsiteY8" fmla="*/ 230029 h 1304925"/>
                  <a:gd name="connsiteX9" fmla="*/ 213836 w 1733550"/>
                  <a:gd name="connsiteY9" fmla="*/ 230029 h 1304925"/>
                  <a:gd name="connsiteX10" fmla="*/ 213836 w 1733550"/>
                  <a:gd name="connsiteY10" fmla="*/ 303371 h 1304925"/>
                  <a:gd name="connsiteX11" fmla="*/ 219551 w 1733550"/>
                  <a:gd name="connsiteY11" fmla="*/ 303371 h 1304925"/>
                  <a:gd name="connsiteX12" fmla="*/ 219551 w 1733550"/>
                  <a:gd name="connsiteY12" fmla="*/ 326231 h 1304925"/>
                  <a:gd name="connsiteX13" fmla="*/ 248126 w 1733550"/>
                  <a:gd name="connsiteY13" fmla="*/ 326231 h 1304925"/>
                  <a:gd name="connsiteX14" fmla="*/ 248126 w 1733550"/>
                  <a:gd name="connsiteY14" fmla="*/ 370999 h 1304925"/>
                  <a:gd name="connsiteX15" fmla="*/ 278606 w 1733550"/>
                  <a:gd name="connsiteY15" fmla="*/ 370999 h 1304925"/>
                  <a:gd name="connsiteX16" fmla="*/ 278606 w 1733550"/>
                  <a:gd name="connsiteY16" fmla="*/ 411004 h 1304925"/>
                  <a:gd name="connsiteX17" fmla="*/ 349091 w 1733550"/>
                  <a:gd name="connsiteY17" fmla="*/ 411004 h 1304925"/>
                  <a:gd name="connsiteX18" fmla="*/ 349091 w 1733550"/>
                  <a:gd name="connsiteY18" fmla="*/ 466249 h 1304925"/>
                  <a:gd name="connsiteX19" fmla="*/ 394811 w 1733550"/>
                  <a:gd name="connsiteY19" fmla="*/ 466249 h 1304925"/>
                  <a:gd name="connsiteX20" fmla="*/ 394811 w 1733550"/>
                  <a:gd name="connsiteY20" fmla="*/ 573881 h 1304925"/>
                  <a:gd name="connsiteX21" fmla="*/ 422434 w 1733550"/>
                  <a:gd name="connsiteY21" fmla="*/ 573881 h 1304925"/>
                  <a:gd name="connsiteX22" fmla="*/ 422434 w 1733550"/>
                  <a:gd name="connsiteY22" fmla="*/ 680561 h 1304925"/>
                  <a:gd name="connsiteX23" fmla="*/ 454819 w 1733550"/>
                  <a:gd name="connsiteY23" fmla="*/ 680561 h 1304925"/>
                  <a:gd name="connsiteX24" fmla="*/ 454819 w 1733550"/>
                  <a:gd name="connsiteY24" fmla="*/ 735806 h 1304925"/>
                  <a:gd name="connsiteX25" fmla="*/ 471964 w 1733550"/>
                  <a:gd name="connsiteY25" fmla="*/ 735806 h 1304925"/>
                  <a:gd name="connsiteX26" fmla="*/ 471964 w 1733550"/>
                  <a:gd name="connsiteY26" fmla="*/ 787241 h 1304925"/>
                  <a:gd name="connsiteX27" fmla="*/ 807244 w 1733550"/>
                  <a:gd name="connsiteY27" fmla="*/ 787241 h 1304925"/>
                  <a:gd name="connsiteX28" fmla="*/ 807244 w 1733550"/>
                  <a:gd name="connsiteY28" fmla="*/ 843439 h 1304925"/>
                  <a:gd name="connsiteX29" fmla="*/ 838676 w 1733550"/>
                  <a:gd name="connsiteY29" fmla="*/ 843439 h 1304925"/>
                  <a:gd name="connsiteX30" fmla="*/ 838676 w 1733550"/>
                  <a:gd name="connsiteY30" fmla="*/ 894874 h 1304925"/>
                  <a:gd name="connsiteX31" fmla="*/ 1060609 w 1733550"/>
                  <a:gd name="connsiteY31" fmla="*/ 894874 h 1304925"/>
                  <a:gd name="connsiteX32" fmla="*/ 1060609 w 1733550"/>
                  <a:gd name="connsiteY32" fmla="*/ 944404 h 1304925"/>
                  <a:gd name="connsiteX33" fmla="*/ 1235869 w 1733550"/>
                  <a:gd name="connsiteY33" fmla="*/ 944404 h 1304925"/>
                  <a:gd name="connsiteX34" fmla="*/ 1235869 w 1733550"/>
                  <a:gd name="connsiteY34" fmla="*/ 1003459 h 1304925"/>
                  <a:gd name="connsiteX35" fmla="*/ 1314926 w 1733550"/>
                  <a:gd name="connsiteY35" fmla="*/ 1003459 h 1304925"/>
                  <a:gd name="connsiteX36" fmla="*/ 1314926 w 1733550"/>
                  <a:gd name="connsiteY36" fmla="*/ 1054894 h 1304925"/>
                  <a:gd name="connsiteX37" fmla="*/ 1362551 w 1733550"/>
                  <a:gd name="connsiteY37" fmla="*/ 1054894 h 1304925"/>
                  <a:gd name="connsiteX38" fmla="*/ 1362551 w 1733550"/>
                  <a:gd name="connsiteY38" fmla="*/ 1110139 h 1304925"/>
                  <a:gd name="connsiteX39" fmla="*/ 1462564 w 1733550"/>
                  <a:gd name="connsiteY39" fmla="*/ 1110139 h 1304925"/>
                  <a:gd name="connsiteX40" fmla="*/ 1462564 w 1733550"/>
                  <a:gd name="connsiteY40" fmla="*/ 1161574 h 1304925"/>
                  <a:gd name="connsiteX41" fmla="*/ 1627346 w 1733550"/>
                  <a:gd name="connsiteY41" fmla="*/ 1161574 h 1304925"/>
                  <a:gd name="connsiteX42" fmla="*/ 1627346 w 1733550"/>
                  <a:gd name="connsiteY42" fmla="*/ 1209199 h 1304925"/>
                  <a:gd name="connsiteX43" fmla="*/ 1698784 w 1733550"/>
                  <a:gd name="connsiteY43" fmla="*/ 1209199 h 1304925"/>
                  <a:gd name="connsiteX44" fmla="*/ 1698784 w 1733550"/>
                  <a:gd name="connsiteY44" fmla="*/ 1265396 h 1304925"/>
                  <a:gd name="connsiteX45" fmla="*/ 1728311 w 1733550"/>
                  <a:gd name="connsiteY45" fmla="*/ 1265396 h 1304925"/>
                  <a:gd name="connsiteX46" fmla="*/ 1728311 w 1733550"/>
                  <a:gd name="connsiteY46" fmla="*/ 1306354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33550" h="1304925">
                    <a:moveTo>
                      <a:pt x="7144" y="7144"/>
                    </a:moveTo>
                    <a:lnTo>
                      <a:pt x="130969" y="7144"/>
                    </a:lnTo>
                    <a:lnTo>
                      <a:pt x="130969" y="50006"/>
                    </a:lnTo>
                    <a:lnTo>
                      <a:pt x="141446" y="50006"/>
                    </a:lnTo>
                    <a:lnTo>
                      <a:pt x="141446" y="100489"/>
                    </a:lnTo>
                    <a:lnTo>
                      <a:pt x="160496" y="100489"/>
                    </a:lnTo>
                    <a:lnTo>
                      <a:pt x="160496" y="144304"/>
                    </a:lnTo>
                    <a:lnTo>
                      <a:pt x="185261" y="144304"/>
                    </a:lnTo>
                    <a:lnTo>
                      <a:pt x="185261" y="230029"/>
                    </a:lnTo>
                    <a:lnTo>
                      <a:pt x="213836" y="230029"/>
                    </a:lnTo>
                    <a:lnTo>
                      <a:pt x="213836" y="303371"/>
                    </a:lnTo>
                    <a:lnTo>
                      <a:pt x="219551" y="303371"/>
                    </a:lnTo>
                    <a:lnTo>
                      <a:pt x="219551" y="326231"/>
                    </a:lnTo>
                    <a:lnTo>
                      <a:pt x="248126" y="326231"/>
                    </a:lnTo>
                    <a:lnTo>
                      <a:pt x="248126" y="370999"/>
                    </a:lnTo>
                    <a:lnTo>
                      <a:pt x="278606" y="370999"/>
                    </a:lnTo>
                    <a:lnTo>
                      <a:pt x="278606" y="411004"/>
                    </a:lnTo>
                    <a:lnTo>
                      <a:pt x="349091" y="411004"/>
                    </a:lnTo>
                    <a:lnTo>
                      <a:pt x="349091" y="466249"/>
                    </a:lnTo>
                    <a:lnTo>
                      <a:pt x="394811" y="466249"/>
                    </a:lnTo>
                    <a:lnTo>
                      <a:pt x="394811" y="573881"/>
                    </a:lnTo>
                    <a:lnTo>
                      <a:pt x="422434" y="573881"/>
                    </a:lnTo>
                    <a:lnTo>
                      <a:pt x="422434" y="680561"/>
                    </a:lnTo>
                    <a:lnTo>
                      <a:pt x="454819" y="680561"/>
                    </a:lnTo>
                    <a:lnTo>
                      <a:pt x="454819" y="735806"/>
                    </a:lnTo>
                    <a:lnTo>
                      <a:pt x="471964" y="735806"/>
                    </a:lnTo>
                    <a:lnTo>
                      <a:pt x="471964" y="787241"/>
                    </a:lnTo>
                    <a:lnTo>
                      <a:pt x="807244" y="787241"/>
                    </a:lnTo>
                    <a:lnTo>
                      <a:pt x="807244" y="843439"/>
                    </a:lnTo>
                    <a:lnTo>
                      <a:pt x="838676" y="843439"/>
                    </a:lnTo>
                    <a:lnTo>
                      <a:pt x="838676" y="894874"/>
                    </a:lnTo>
                    <a:lnTo>
                      <a:pt x="1060609" y="894874"/>
                    </a:lnTo>
                    <a:lnTo>
                      <a:pt x="1060609" y="944404"/>
                    </a:lnTo>
                    <a:lnTo>
                      <a:pt x="1235869" y="944404"/>
                    </a:lnTo>
                    <a:lnTo>
                      <a:pt x="1235869" y="1003459"/>
                    </a:lnTo>
                    <a:lnTo>
                      <a:pt x="1314926" y="1003459"/>
                    </a:lnTo>
                    <a:lnTo>
                      <a:pt x="1314926" y="1054894"/>
                    </a:lnTo>
                    <a:lnTo>
                      <a:pt x="1362551" y="1054894"/>
                    </a:lnTo>
                    <a:lnTo>
                      <a:pt x="1362551" y="1110139"/>
                    </a:lnTo>
                    <a:lnTo>
                      <a:pt x="1462564" y="1110139"/>
                    </a:lnTo>
                    <a:lnTo>
                      <a:pt x="1462564" y="1161574"/>
                    </a:lnTo>
                    <a:lnTo>
                      <a:pt x="1627346" y="1161574"/>
                    </a:lnTo>
                    <a:lnTo>
                      <a:pt x="1627346" y="1209199"/>
                    </a:lnTo>
                    <a:lnTo>
                      <a:pt x="1698784" y="1209199"/>
                    </a:lnTo>
                    <a:lnTo>
                      <a:pt x="1698784" y="1265396"/>
                    </a:lnTo>
                    <a:lnTo>
                      <a:pt x="1728311" y="1265396"/>
                    </a:lnTo>
                    <a:lnTo>
                      <a:pt x="1728311" y="1306354"/>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 name="Freeform: Shape 2063">
                <a:extLst>
                  <a:ext uri="{FF2B5EF4-FFF2-40B4-BE49-F238E27FC236}">
                    <a16:creationId xmlns:a16="http://schemas.microsoft.com/office/drawing/2014/main" id="{5FF37843-58A2-40B2-8692-9BF7BD7ED98B}"/>
                  </a:ext>
                </a:extLst>
              </p:cNvPr>
              <p:cNvSpPr/>
              <p:nvPr/>
            </p:nvSpPr>
            <p:spPr>
              <a:xfrm>
                <a:off x="1308814" y="2259078"/>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Freeform: Shape 2064">
                <a:extLst>
                  <a:ext uri="{FF2B5EF4-FFF2-40B4-BE49-F238E27FC236}">
                    <a16:creationId xmlns:a16="http://schemas.microsoft.com/office/drawing/2014/main" id="{59DA5B11-9B60-43C2-9ABC-1B768E1A08B5}"/>
                  </a:ext>
                </a:extLst>
              </p:cNvPr>
              <p:cNvSpPr/>
              <p:nvPr/>
            </p:nvSpPr>
            <p:spPr>
              <a:xfrm>
                <a:off x="1262323" y="2305570"/>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Freeform: Shape 2065">
                <a:extLst>
                  <a:ext uri="{FF2B5EF4-FFF2-40B4-BE49-F238E27FC236}">
                    <a16:creationId xmlns:a16="http://schemas.microsoft.com/office/drawing/2014/main" id="{18F15879-3CC9-4057-AD79-7C1BE359A576}"/>
                  </a:ext>
                </a:extLst>
              </p:cNvPr>
              <p:cNvSpPr/>
              <p:nvPr/>
            </p:nvSpPr>
            <p:spPr>
              <a:xfrm>
                <a:off x="1340170" y="2259078"/>
                <a:ext cx="10812" cy="108120"/>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 name="Freeform: Shape 2066">
                <a:extLst>
                  <a:ext uri="{FF2B5EF4-FFF2-40B4-BE49-F238E27FC236}">
                    <a16:creationId xmlns:a16="http://schemas.microsoft.com/office/drawing/2014/main" id="{8F235BBF-D4C2-4CE2-929A-713693F6E1B5}"/>
                  </a:ext>
                </a:extLst>
              </p:cNvPr>
              <p:cNvSpPr/>
              <p:nvPr/>
            </p:nvSpPr>
            <p:spPr>
              <a:xfrm>
                <a:off x="1293677" y="2305570"/>
                <a:ext cx="108120" cy="10812"/>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grpSp>
        <p:nvGrpSpPr>
          <p:cNvPr id="74" name="Group 73"/>
          <p:cNvGrpSpPr/>
          <p:nvPr/>
        </p:nvGrpSpPr>
        <p:grpSpPr>
          <a:xfrm>
            <a:off x="4685100" y="1829406"/>
            <a:ext cx="4191007" cy="2015478"/>
            <a:chOff x="4685100" y="1778106"/>
            <a:chExt cx="4191007" cy="2015478"/>
          </a:xfrm>
        </p:grpSpPr>
        <p:sp>
          <p:nvSpPr>
            <p:cNvPr id="75" name="TextBox 74">
              <a:extLst>
                <a:ext uri="{FF2B5EF4-FFF2-40B4-BE49-F238E27FC236}">
                  <a16:creationId xmlns:a16="http://schemas.microsoft.com/office/drawing/2014/main" id="{04E46C79-0D3D-4946-BFE8-3E4E4A8F27F8}"/>
                </a:ext>
              </a:extLst>
            </p:cNvPr>
            <p:cNvSpPr txBox="1"/>
            <p:nvPr/>
          </p:nvSpPr>
          <p:spPr>
            <a:xfrm rot="16200000">
              <a:off x="4056723" y="2469192"/>
              <a:ext cx="1518364"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Probability of survival</a:t>
              </a:r>
            </a:p>
          </p:txBody>
        </p:sp>
        <p:sp>
          <p:nvSpPr>
            <p:cNvPr id="76" name="TextBox 75">
              <a:extLst>
                <a:ext uri="{FF2B5EF4-FFF2-40B4-BE49-F238E27FC236}">
                  <a16:creationId xmlns:a16="http://schemas.microsoft.com/office/drawing/2014/main" id="{F3D6A7C9-50EE-4C5B-86A1-2F5983C9673A}"/>
                </a:ext>
              </a:extLst>
            </p:cNvPr>
            <p:cNvSpPr txBox="1"/>
            <p:nvPr/>
          </p:nvSpPr>
          <p:spPr>
            <a:xfrm>
              <a:off x="6174262" y="3531974"/>
              <a:ext cx="1890261"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rgbClr val="363636"/>
                  </a:solidFill>
                  <a:effectLst/>
                  <a:uLnTx/>
                  <a:uFillTx/>
                  <a:latin typeface="Arial" charset="0"/>
                  <a:ea typeface="+mn-ea"/>
                  <a:cs typeface="Arial" charset="0"/>
                </a:rPr>
                <a:t>Months from </a:t>
              </a:r>
              <a:r>
                <a:rPr kumimoji="0" lang="en-GB" sz="1100" b="0" i="0" u="none" strike="noStrike" kern="1200" cap="none" spc="0" normalizeH="0" baseline="0" dirty="0" smtClean="0">
                  <a:ln>
                    <a:noFill/>
                  </a:ln>
                  <a:solidFill>
                    <a:srgbClr val="363636"/>
                  </a:solidFill>
                  <a:effectLst/>
                  <a:uLnTx/>
                  <a:uFillTx/>
                  <a:latin typeface="Arial" charset="0"/>
                  <a:ea typeface="+mn-ea"/>
                  <a:cs typeface="Arial" charset="0"/>
                </a:rPr>
                <a:t>randomisation</a:t>
              </a:r>
              <a:endParaRPr kumimoji="0" lang="en-GB" sz="11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77" name="TextBox 76">
              <a:extLst>
                <a:ext uri="{FF2B5EF4-FFF2-40B4-BE49-F238E27FC236}">
                  <a16:creationId xmlns:a16="http://schemas.microsoft.com/office/drawing/2014/main" id="{D96C2325-0D84-4E6E-B3C8-5AC3B584C45B}"/>
                </a:ext>
              </a:extLst>
            </p:cNvPr>
            <p:cNvSpPr txBox="1"/>
            <p:nvPr/>
          </p:nvSpPr>
          <p:spPr>
            <a:xfrm>
              <a:off x="52756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a:t>
              </a:r>
            </a:p>
          </p:txBody>
        </p:sp>
        <p:sp>
          <p:nvSpPr>
            <p:cNvPr id="78" name="TextBox 77">
              <a:extLst>
                <a:ext uri="{FF2B5EF4-FFF2-40B4-BE49-F238E27FC236}">
                  <a16:creationId xmlns:a16="http://schemas.microsoft.com/office/drawing/2014/main" id="{2CB82182-6F04-4540-9E05-90C8876984EA}"/>
                </a:ext>
              </a:extLst>
            </p:cNvPr>
            <p:cNvSpPr txBox="1"/>
            <p:nvPr/>
          </p:nvSpPr>
          <p:spPr>
            <a:xfrm>
              <a:off x="628564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3</a:t>
              </a:r>
            </a:p>
          </p:txBody>
        </p:sp>
        <p:sp>
          <p:nvSpPr>
            <p:cNvPr id="79" name="TextBox 78">
              <a:extLst>
                <a:ext uri="{FF2B5EF4-FFF2-40B4-BE49-F238E27FC236}">
                  <a16:creationId xmlns:a16="http://schemas.microsoft.com/office/drawing/2014/main" id="{5157B1C9-6BE3-4E61-A5A7-A89E63CFD319}"/>
                </a:ext>
              </a:extLst>
            </p:cNvPr>
            <p:cNvSpPr txBox="1"/>
            <p:nvPr/>
          </p:nvSpPr>
          <p:spPr>
            <a:xfrm>
              <a:off x="729567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6</a:t>
              </a:r>
            </a:p>
          </p:txBody>
        </p:sp>
        <p:sp>
          <p:nvSpPr>
            <p:cNvPr id="80" name="TextBox 79">
              <a:extLst>
                <a:ext uri="{FF2B5EF4-FFF2-40B4-BE49-F238E27FC236}">
                  <a16:creationId xmlns:a16="http://schemas.microsoft.com/office/drawing/2014/main" id="{6F223F2A-7DE9-4772-A25D-3799703B16CD}"/>
                </a:ext>
              </a:extLst>
            </p:cNvPr>
            <p:cNvSpPr txBox="1"/>
            <p:nvPr/>
          </p:nvSpPr>
          <p:spPr>
            <a:xfrm>
              <a:off x="763234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7</a:t>
              </a:r>
            </a:p>
          </p:txBody>
        </p:sp>
        <p:sp>
          <p:nvSpPr>
            <p:cNvPr id="81" name="TextBox 80">
              <a:extLst>
                <a:ext uri="{FF2B5EF4-FFF2-40B4-BE49-F238E27FC236}">
                  <a16:creationId xmlns:a16="http://schemas.microsoft.com/office/drawing/2014/main" id="{AEBEDA2A-A224-4CE4-83B5-0F8128316379}"/>
                </a:ext>
              </a:extLst>
            </p:cNvPr>
            <p:cNvSpPr txBox="1"/>
            <p:nvPr/>
          </p:nvSpPr>
          <p:spPr>
            <a:xfrm>
              <a:off x="79690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8</a:t>
              </a:r>
            </a:p>
          </p:txBody>
        </p:sp>
        <p:sp>
          <p:nvSpPr>
            <p:cNvPr id="82" name="TextBox 81">
              <a:extLst>
                <a:ext uri="{FF2B5EF4-FFF2-40B4-BE49-F238E27FC236}">
                  <a16:creationId xmlns:a16="http://schemas.microsoft.com/office/drawing/2014/main" id="{E832BCCA-D9D9-4BCD-A303-C947A1D6CC94}"/>
                </a:ext>
              </a:extLst>
            </p:cNvPr>
            <p:cNvSpPr txBox="1"/>
            <p:nvPr/>
          </p:nvSpPr>
          <p:spPr>
            <a:xfrm>
              <a:off x="83056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9</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3" name="TextBox 82">
              <a:extLst>
                <a:ext uri="{FF2B5EF4-FFF2-40B4-BE49-F238E27FC236}">
                  <a16:creationId xmlns:a16="http://schemas.microsoft.com/office/drawing/2014/main" id="{E4D87FA5-0BAC-4780-A4B1-2D948200CE13}"/>
                </a:ext>
              </a:extLst>
            </p:cNvPr>
            <p:cNvSpPr txBox="1"/>
            <p:nvPr/>
          </p:nvSpPr>
          <p:spPr>
            <a:xfrm>
              <a:off x="8642370"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10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4" name="Freeform: Shape 44">
              <a:extLst>
                <a:ext uri="{FF2B5EF4-FFF2-40B4-BE49-F238E27FC236}">
                  <a16:creationId xmlns:a16="http://schemas.microsoft.com/office/drawing/2014/main" id="{9F1871BB-ADB8-4112-A242-9AA81841A7A9}"/>
                </a:ext>
              </a:extLst>
            </p:cNvPr>
            <p:cNvSpPr/>
            <p:nvPr/>
          </p:nvSpPr>
          <p:spPr>
            <a:xfrm>
              <a:off x="5362679" y="1869096"/>
              <a:ext cx="3513428" cy="1474505"/>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cxnSp>
          <p:nvCxnSpPr>
            <p:cNvPr id="85" name="Straight Connector 84">
              <a:extLst>
                <a:ext uri="{FF2B5EF4-FFF2-40B4-BE49-F238E27FC236}">
                  <a16:creationId xmlns:a16="http://schemas.microsoft.com/office/drawing/2014/main" id="{17275240-EC16-432A-9476-B772A3AE78AB}"/>
                </a:ext>
              </a:extLst>
            </p:cNvPr>
            <p:cNvCxnSpPr>
              <a:cxnSpLocks/>
            </p:cNvCxnSpPr>
            <p:nvPr/>
          </p:nvCxnSpPr>
          <p:spPr>
            <a:xfrm>
              <a:off x="53635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a16="http://schemas.microsoft.com/office/drawing/2014/main" id="{3449A7A5-C0F6-4347-8C73-5F3094D2C8AD}"/>
                </a:ext>
              </a:extLst>
            </p:cNvPr>
            <p:cNvCxnSpPr>
              <a:cxnSpLocks/>
            </p:cNvCxnSpPr>
            <p:nvPr/>
          </p:nvCxnSpPr>
          <p:spPr>
            <a:xfrm>
              <a:off x="637361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430AE3B-61AC-4F8B-9007-CDF799821E95}"/>
                </a:ext>
              </a:extLst>
            </p:cNvPr>
            <p:cNvCxnSpPr>
              <a:cxnSpLocks/>
            </p:cNvCxnSpPr>
            <p:nvPr/>
          </p:nvCxnSpPr>
          <p:spPr>
            <a:xfrm>
              <a:off x="738363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a16="http://schemas.microsoft.com/office/drawing/2014/main" id="{5477B4AD-C0FB-4C02-B3EA-2AA82C00209E}"/>
                </a:ext>
              </a:extLst>
            </p:cNvPr>
            <p:cNvCxnSpPr>
              <a:cxnSpLocks/>
            </p:cNvCxnSpPr>
            <p:nvPr/>
          </p:nvCxnSpPr>
          <p:spPr>
            <a:xfrm>
              <a:off x="772031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2F21F34B-F861-4858-B83D-CE21B7CADCC9}"/>
                </a:ext>
              </a:extLst>
            </p:cNvPr>
            <p:cNvCxnSpPr>
              <a:cxnSpLocks/>
            </p:cNvCxnSpPr>
            <p:nvPr/>
          </p:nvCxnSpPr>
          <p:spPr>
            <a:xfrm>
              <a:off x="80569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62EF0A98-ED75-4706-983B-D239F26677F7}"/>
                </a:ext>
              </a:extLst>
            </p:cNvPr>
            <p:cNvCxnSpPr>
              <a:cxnSpLocks/>
            </p:cNvCxnSpPr>
            <p:nvPr/>
          </p:nvCxnSpPr>
          <p:spPr>
            <a:xfrm>
              <a:off x="83936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7DD836D1-7745-4FFA-AB26-383ADF08E741}"/>
                </a:ext>
              </a:extLst>
            </p:cNvPr>
            <p:cNvCxnSpPr>
              <a:cxnSpLocks/>
            </p:cNvCxnSpPr>
            <p:nvPr/>
          </p:nvCxnSpPr>
          <p:spPr>
            <a:xfrm>
              <a:off x="8730334"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29B6B989-46C5-417D-80CD-58480858F177}"/>
                </a:ext>
              </a:extLst>
            </p:cNvPr>
            <p:cNvCxnSpPr>
              <a:cxnSpLocks/>
            </p:cNvCxnSpPr>
            <p:nvPr/>
          </p:nvCxnSpPr>
          <p:spPr>
            <a:xfrm rot="5400000">
              <a:off x="5311826" y="3307601"/>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3" name="TextBox 92">
              <a:extLst>
                <a:ext uri="{FF2B5EF4-FFF2-40B4-BE49-F238E27FC236}">
                  <a16:creationId xmlns:a16="http://schemas.microsoft.com/office/drawing/2014/main" id="{0FC87B55-21F3-495C-80E9-02DFD14AB002}"/>
                </a:ext>
              </a:extLst>
            </p:cNvPr>
            <p:cNvSpPr txBox="1"/>
            <p:nvPr/>
          </p:nvSpPr>
          <p:spPr>
            <a:xfrm>
              <a:off x="5021528" y="3251487"/>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0.0</a:t>
              </a:r>
            </a:p>
          </p:txBody>
        </p:sp>
        <p:sp>
          <p:nvSpPr>
            <p:cNvPr id="94" name="TextBox 93">
              <a:extLst>
                <a:ext uri="{FF2B5EF4-FFF2-40B4-BE49-F238E27FC236}">
                  <a16:creationId xmlns:a16="http://schemas.microsoft.com/office/drawing/2014/main" id="{5A91A94A-824A-4A0A-AF8E-78575297BD2D}"/>
                </a:ext>
              </a:extLst>
            </p:cNvPr>
            <p:cNvSpPr txBox="1"/>
            <p:nvPr/>
          </p:nvSpPr>
          <p:spPr>
            <a:xfrm>
              <a:off x="7859706" y="1924478"/>
              <a:ext cx="930063"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Trabectedin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B</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SC</a:t>
              </a:r>
            </a:p>
          </p:txBody>
        </p:sp>
        <p:cxnSp>
          <p:nvCxnSpPr>
            <p:cNvPr id="95" name="Straight Connector 94">
              <a:extLst>
                <a:ext uri="{FF2B5EF4-FFF2-40B4-BE49-F238E27FC236}">
                  <a16:creationId xmlns:a16="http://schemas.microsoft.com/office/drawing/2014/main" id="{D2A27D77-A926-4EAC-A15E-32E3C24EA485}"/>
                </a:ext>
              </a:extLst>
            </p:cNvPr>
            <p:cNvCxnSpPr>
              <a:cxnSpLocks/>
            </p:cNvCxnSpPr>
            <p:nvPr/>
          </p:nvCxnSpPr>
          <p:spPr>
            <a:xfrm>
              <a:off x="7661415" y="2042052"/>
              <a:ext cx="185737"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a:extLst>
                <a:ext uri="{FF2B5EF4-FFF2-40B4-BE49-F238E27FC236}">
                  <a16:creationId xmlns:a16="http://schemas.microsoft.com/office/drawing/2014/main" id="{DEB2E6D2-11BD-4E5B-BECD-0904706DE94A}"/>
                </a:ext>
              </a:extLst>
            </p:cNvPr>
            <p:cNvCxnSpPr>
              <a:cxnSpLocks/>
            </p:cNvCxnSpPr>
            <p:nvPr/>
          </p:nvCxnSpPr>
          <p:spPr>
            <a:xfrm>
              <a:off x="7661415" y="2214988"/>
              <a:ext cx="185737"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7" name="TextBox 96">
              <a:extLst>
                <a:ext uri="{FF2B5EF4-FFF2-40B4-BE49-F238E27FC236}">
                  <a16:creationId xmlns:a16="http://schemas.microsoft.com/office/drawing/2014/main" id="{124D1690-F045-4B3D-A5EA-C6728F0F0D43}"/>
                </a:ext>
              </a:extLst>
            </p:cNvPr>
            <p:cNvSpPr txBox="1"/>
            <p:nvPr/>
          </p:nvSpPr>
          <p:spPr>
            <a:xfrm>
              <a:off x="662232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4</a:t>
              </a:r>
            </a:p>
          </p:txBody>
        </p:sp>
        <p:cxnSp>
          <p:nvCxnSpPr>
            <p:cNvPr id="98" name="Straight Connector 97">
              <a:extLst>
                <a:ext uri="{FF2B5EF4-FFF2-40B4-BE49-F238E27FC236}">
                  <a16:creationId xmlns:a16="http://schemas.microsoft.com/office/drawing/2014/main" id="{9A784EF4-AAB7-47F2-953F-4A876D390134}"/>
                </a:ext>
              </a:extLst>
            </p:cNvPr>
            <p:cNvCxnSpPr>
              <a:cxnSpLocks/>
            </p:cNvCxnSpPr>
            <p:nvPr/>
          </p:nvCxnSpPr>
          <p:spPr>
            <a:xfrm>
              <a:off x="671028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9" name="TextBox 98">
              <a:extLst>
                <a:ext uri="{FF2B5EF4-FFF2-40B4-BE49-F238E27FC236}">
                  <a16:creationId xmlns:a16="http://schemas.microsoft.com/office/drawing/2014/main" id="{F86FB0C7-CD63-46DA-A537-D9FF892FC5EF}"/>
                </a:ext>
              </a:extLst>
            </p:cNvPr>
            <p:cNvSpPr txBox="1"/>
            <p:nvPr/>
          </p:nvSpPr>
          <p:spPr>
            <a:xfrm>
              <a:off x="69589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5</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00" name="Straight Connector 99">
              <a:extLst>
                <a:ext uri="{FF2B5EF4-FFF2-40B4-BE49-F238E27FC236}">
                  <a16:creationId xmlns:a16="http://schemas.microsoft.com/office/drawing/2014/main" id="{6FEB24D6-E77F-4CAB-9DF3-27A6EB9CA659}"/>
                </a:ext>
              </a:extLst>
            </p:cNvPr>
            <p:cNvCxnSpPr>
              <a:cxnSpLocks/>
            </p:cNvCxnSpPr>
            <p:nvPr/>
          </p:nvCxnSpPr>
          <p:spPr>
            <a:xfrm>
              <a:off x="70469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1" name="TextBox 100">
              <a:extLst>
                <a:ext uri="{FF2B5EF4-FFF2-40B4-BE49-F238E27FC236}">
                  <a16:creationId xmlns:a16="http://schemas.microsoft.com/office/drawing/2014/main" id="{59FBF1CA-3A6E-4B34-BE12-1C8EA06130CA}"/>
                </a:ext>
              </a:extLst>
            </p:cNvPr>
            <p:cNvSpPr txBox="1"/>
            <p:nvPr/>
          </p:nvSpPr>
          <p:spPr>
            <a:xfrm>
              <a:off x="5948972"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2</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02" name="Straight Connector 101">
              <a:extLst>
                <a:ext uri="{FF2B5EF4-FFF2-40B4-BE49-F238E27FC236}">
                  <a16:creationId xmlns:a16="http://schemas.microsoft.com/office/drawing/2014/main" id="{923A83CD-80B9-44E4-B063-6CE54900CC8A}"/>
                </a:ext>
              </a:extLst>
            </p:cNvPr>
            <p:cNvCxnSpPr>
              <a:cxnSpLocks/>
            </p:cNvCxnSpPr>
            <p:nvPr/>
          </p:nvCxnSpPr>
          <p:spPr>
            <a:xfrm>
              <a:off x="6036936"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AF13C54E-E837-4256-B1A1-A3CD87250BF0}"/>
                </a:ext>
              </a:extLst>
            </p:cNvPr>
            <p:cNvSpPr txBox="1"/>
            <p:nvPr/>
          </p:nvSpPr>
          <p:spPr>
            <a:xfrm>
              <a:off x="5612297" y="3428829"/>
              <a:ext cx="175928" cy="16911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1</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04" name="Straight Connector 103">
              <a:extLst>
                <a:ext uri="{FF2B5EF4-FFF2-40B4-BE49-F238E27FC236}">
                  <a16:creationId xmlns:a16="http://schemas.microsoft.com/office/drawing/2014/main" id="{6E15C036-80A0-42A3-8F09-DCA0FFA6AE0C}"/>
                </a:ext>
              </a:extLst>
            </p:cNvPr>
            <p:cNvCxnSpPr>
              <a:cxnSpLocks/>
            </p:cNvCxnSpPr>
            <p:nvPr/>
          </p:nvCxnSpPr>
          <p:spPr>
            <a:xfrm>
              <a:off x="5700261" y="3348759"/>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5" name="TextBox 104">
              <a:extLst>
                <a:ext uri="{FF2B5EF4-FFF2-40B4-BE49-F238E27FC236}">
                  <a16:creationId xmlns:a16="http://schemas.microsoft.com/office/drawing/2014/main" id="{7FB96D20-EC67-4A18-BFE5-2EFFC567DC20}"/>
                </a:ext>
              </a:extLst>
            </p:cNvPr>
            <p:cNvSpPr txBox="1"/>
            <p:nvPr/>
          </p:nvSpPr>
          <p:spPr>
            <a:xfrm>
              <a:off x="5021527" y="2367458"/>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0.6</a:t>
              </a:r>
            </a:p>
          </p:txBody>
        </p:sp>
        <p:sp>
          <p:nvSpPr>
            <p:cNvPr id="106" name="TextBox 105">
              <a:extLst>
                <a:ext uri="{FF2B5EF4-FFF2-40B4-BE49-F238E27FC236}">
                  <a16:creationId xmlns:a16="http://schemas.microsoft.com/office/drawing/2014/main" id="{E1A3C582-56CF-4055-B657-92543D485832}"/>
                </a:ext>
              </a:extLst>
            </p:cNvPr>
            <p:cNvSpPr txBox="1"/>
            <p:nvPr/>
          </p:nvSpPr>
          <p:spPr>
            <a:xfrm>
              <a:off x="5021528" y="1778106"/>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a:t>
              </a:r>
            </a:p>
          </p:txBody>
        </p:sp>
        <p:sp>
          <p:nvSpPr>
            <p:cNvPr id="107" name="TextBox 106">
              <a:extLst>
                <a:ext uri="{FF2B5EF4-FFF2-40B4-BE49-F238E27FC236}">
                  <a16:creationId xmlns:a16="http://schemas.microsoft.com/office/drawing/2014/main" id="{2BDE04FA-6459-4C8A-9850-DE4F9BEA37D6}"/>
                </a:ext>
              </a:extLst>
            </p:cNvPr>
            <p:cNvSpPr txBox="1"/>
            <p:nvPr/>
          </p:nvSpPr>
          <p:spPr>
            <a:xfrm>
              <a:off x="5021527" y="2072782"/>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0.8</a:t>
              </a:r>
            </a:p>
          </p:txBody>
        </p:sp>
        <p:sp>
          <p:nvSpPr>
            <p:cNvPr id="108" name="TextBox 107">
              <a:extLst>
                <a:ext uri="{FF2B5EF4-FFF2-40B4-BE49-F238E27FC236}">
                  <a16:creationId xmlns:a16="http://schemas.microsoft.com/office/drawing/2014/main" id="{6587D8F2-25DD-40F6-9309-7ED0B8FBE2B0}"/>
                </a:ext>
              </a:extLst>
            </p:cNvPr>
            <p:cNvSpPr txBox="1"/>
            <p:nvPr/>
          </p:nvSpPr>
          <p:spPr>
            <a:xfrm>
              <a:off x="5021528" y="2956810"/>
              <a:ext cx="195566"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0.2</a:t>
              </a:r>
            </a:p>
          </p:txBody>
        </p:sp>
        <p:sp>
          <p:nvSpPr>
            <p:cNvPr id="109" name="TextBox 108">
              <a:extLst>
                <a:ext uri="{FF2B5EF4-FFF2-40B4-BE49-F238E27FC236}">
                  <a16:creationId xmlns:a16="http://schemas.microsoft.com/office/drawing/2014/main" id="{DD246224-F7DD-462C-BF69-7326C57B78C3}"/>
                </a:ext>
              </a:extLst>
            </p:cNvPr>
            <p:cNvSpPr txBox="1"/>
            <p:nvPr/>
          </p:nvSpPr>
          <p:spPr>
            <a:xfrm>
              <a:off x="5021527" y="2662134"/>
              <a:ext cx="195567" cy="16927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0.4</a:t>
              </a:r>
            </a:p>
          </p:txBody>
        </p:sp>
        <p:cxnSp>
          <p:nvCxnSpPr>
            <p:cNvPr id="110" name="Straight Connector 109">
              <a:extLst>
                <a:ext uri="{FF2B5EF4-FFF2-40B4-BE49-F238E27FC236}">
                  <a16:creationId xmlns:a16="http://schemas.microsoft.com/office/drawing/2014/main" id="{5662481F-1335-4E55-B403-69CA7585A753}"/>
                </a:ext>
              </a:extLst>
            </p:cNvPr>
            <p:cNvCxnSpPr>
              <a:cxnSpLocks/>
            </p:cNvCxnSpPr>
            <p:nvPr/>
          </p:nvCxnSpPr>
          <p:spPr>
            <a:xfrm rot="5400000">
              <a:off x="5311826" y="24190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08CE3FD6-EBD5-4771-938D-C7B861543760}"/>
                </a:ext>
              </a:extLst>
            </p:cNvPr>
            <p:cNvCxnSpPr>
              <a:cxnSpLocks/>
            </p:cNvCxnSpPr>
            <p:nvPr/>
          </p:nvCxnSpPr>
          <p:spPr>
            <a:xfrm rot="5400000">
              <a:off x="5311826" y="1826744"/>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C015A958-E50D-471F-B926-1F15598E1FD7}"/>
                </a:ext>
              </a:extLst>
            </p:cNvPr>
            <p:cNvCxnSpPr>
              <a:cxnSpLocks/>
            </p:cNvCxnSpPr>
            <p:nvPr/>
          </p:nvCxnSpPr>
          <p:spPr>
            <a:xfrm rot="5400000">
              <a:off x="5311826" y="2122915"/>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666F09B9-5C6E-409C-B05E-958FFCD6CA54}"/>
                </a:ext>
              </a:extLst>
            </p:cNvPr>
            <p:cNvCxnSpPr>
              <a:cxnSpLocks/>
            </p:cNvCxnSpPr>
            <p:nvPr/>
          </p:nvCxnSpPr>
          <p:spPr>
            <a:xfrm rot="5400000">
              <a:off x="5311826" y="3011428"/>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6CF38466-D676-40AD-99CD-EE7352268A04}"/>
                </a:ext>
              </a:extLst>
            </p:cNvPr>
            <p:cNvCxnSpPr>
              <a:cxnSpLocks/>
            </p:cNvCxnSpPr>
            <p:nvPr/>
          </p:nvCxnSpPr>
          <p:spPr>
            <a:xfrm rot="5400000">
              <a:off x="5311826" y="2715257"/>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15" name="Group 114">
              <a:extLst>
                <a:ext uri="{FF2B5EF4-FFF2-40B4-BE49-F238E27FC236}">
                  <a16:creationId xmlns:a16="http://schemas.microsoft.com/office/drawing/2014/main" id="{4C755C00-2D1F-4471-AE06-2682A38A196E}"/>
                </a:ext>
              </a:extLst>
            </p:cNvPr>
            <p:cNvGrpSpPr/>
            <p:nvPr/>
          </p:nvGrpSpPr>
          <p:grpSpPr>
            <a:xfrm>
              <a:off x="5345431" y="1859565"/>
              <a:ext cx="2106432" cy="1425510"/>
              <a:chOff x="5345431" y="1859565"/>
              <a:chExt cx="2106432" cy="1425510"/>
            </a:xfrm>
          </p:grpSpPr>
          <p:sp>
            <p:nvSpPr>
              <p:cNvPr id="122" name="Freeform: Shape 2071">
                <a:extLst>
                  <a:ext uri="{FF2B5EF4-FFF2-40B4-BE49-F238E27FC236}">
                    <a16:creationId xmlns:a16="http://schemas.microsoft.com/office/drawing/2014/main" id="{B96F2448-5FD9-48C7-8247-67F5503BE7B6}"/>
                  </a:ext>
                </a:extLst>
              </p:cNvPr>
              <p:cNvSpPr/>
              <p:nvPr/>
            </p:nvSpPr>
            <p:spPr>
              <a:xfrm>
                <a:off x="5345431" y="1859565"/>
                <a:ext cx="2082691" cy="1370475"/>
              </a:xfrm>
              <a:custGeom>
                <a:avLst/>
                <a:gdLst>
                  <a:gd name="connsiteX0" fmla="*/ 7144 w 1838325"/>
                  <a:gd name="connsiteY0" fmla="*/ 7144 h 1209675"/>
                  <a:gd name="connsiteX1" fmla="*/ 75724 w 1838325"/>
                  <a:gd name="connsiteY1" fmla="*/ 7144 h 1209675"/>
                  <a:gd name="connsiteX2" fmla="*/ 75724 w 1838325"/>
                  <a:gd name="connsiteY2" fmla="*/ 68104 h 1209675"/>
                  <a:gd name="connsiteX3" fmla="*/ 178594 w 1838325"/>
                  <a:gd name="connsiteY3" fmla="*/ 68104 h 1209675"/>
                  <a:gd name="connsiteX4" fmla="*/ 178594 w 1838325"/>
                  <a:gd name="connsiteY4" fmla="*/ 201454 h 1209675"/>
                  <a:gd name="connsiteX5" fmla="*/ 196691 w 1838325"/>
                  <a:gd name="connsiteY5" fmla="*/ 201454 h 1209675"/>
                  <a:gd name="connsiteX6" fmla="*/ 196691 w 1838325"/>
                  <a:gd name="connsiteY6" fmla="*/ 269081 h 1209675"/>
                  <a:gd name="connsiteX7" fmla="*/ 220504 w 1838325"/>
                  <a:gd name="connsiteY7" fmla="*/ 269081 h 1209675"/>
                  <a:gd name="connsiteX8" fmla="*/ 220504 w 1838325"/>
                  <a:gd name="connsiteY8" fmla="*/ 459581 h 1209675"/>
                  <a:gd name="connsiteX9" fmla="*/ 226219 w 1838325"/>
                  <a:gd name="connsiteY9" fmla="*/ 459581 h 1209675"/>
                  <a:gd name="connsiteX10" fmla="*/ 226219 w 1838325"/>
                  <a:gd name="connsiteY10" fmla="*/ 548164 h 1209675"/>
                  <a:gd name="connsiteX11" fmla="*/ 420529 w 1838325"/>
                  <a:gd name="connsiteY11" fmla="*/ 548164 h 1209675"/>
                  <a:gd name="connsiteX12" fmla="*/ 420529 w 1838325"/>
                  <a:gd name="connsiteY12" fmla="*/ 621506 h 1209675"/>
                  <a:gd name="connsiteX13" fmla="*/ 462439 w 1838325"/>
                  <a:gd name="connsiteY13" fmla="*/ 621506 h 1209675"/>
                  <a:gd name="connsiteX14" fmla="*/ 462439 w 1838325"/>
                  <a:gd name="connsiteY14" fmla="*/ 704374 h 1209675"/>
                  <a:gd name="connsiteX15" fmla="*/ 478631 w 1838325"/>
                  <a:gd name="connsiteY15" fmla="*/ 704374 h 1209675"/>
                  <a:gd name="connsiteX16" fmla="*/ 478631 w 1838325"/>
                  <a:gd name="connsiteY16" fmla="*/ 795814 h 1209675"/>
                  <a:gd name="connsiteX17" fmla="*/ 522446 w 1838325"/>
                  <a:gd name="connsiteY17" fmla="*/ 795814 h 1209675"/>
                  <a:gd name="connsiteX18" fmla="*/ 522446 w 1838325"/>
                  <a:gd name="connsiteY18" fmla="*/ 895826 h 1209675"/>
                  <a:gd name="connsiteX19" fmla="*/ 791051 w 1838325"/>
                  <a:gd name="connsiteY19" fmla="*/ 895826 h 1209675"/>
                  <a:gd name="connsiteX20" fmla="*/ 791051 w 1838325"/>
                  <a:gd name="connsiteY20" fmla="*/ 1004411 h 1209675"/>
                  <a:gd name="connsiteX21" fmla="*/ 813911 w 1838325"/>
                  <a:gd name="connsiteY21" fmla="*/ 1004411 h 1209675"/>
                  <a:gd name="connsiteX22" fmla="*/ 813911 w 1838325"/>
                  <a:gd name="connsiteY22" fmla="*/ 1107281 h 1209675"/>
                  <a:gd name="connsiteX23" fmla="*/ 833914 w 1838325"/>
                  <a:gd name="connsiteY23" fmla="*/ 1107281 h 1209675"/>
                  <a:gd name="connsiteX24" fmla="*/ 833914 w 1838325"/>
                  <a:gd name="connsiteY24" fmla="*/ 1211104 h 1209675"/>
                  <a:gd name="connsiteX25" fmla="*/ 1831181 w 1838325"/>
                  <a:gd name="connsiteY25" fmla="*/ 1211104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38325" h="1209675">
                    <a:moveTo>
                      <a:pt x="7144" y="7144"/>
                    </a:moveTo>
                    <a:lnTo>
                      <a:pt x="75724" y="7144"/>
                    </a:lnTo>
                    <a:lnTo>
                      <a:pt x="75724" y="68104"/>
                    </a:lnTo>
                    <a:lnTo>
                      <a:pt x="178594" y="68104"/>
                    </a:lnTo>
                    <a:lnTo>
                      <a:pt x="178594" y="201454"/>
                    </a:lnTo>
                    <a:lnTo>
                      <a:pt x="196691" y="201454"/>
                    </a:lnTo>
                    <a:lnTo>
                      <a:pt x="196691" y="269081"/>
                    </a:lnTo>
                    <a:lnTo>
                      <a:pt x="220504" y="269081"/>
                    </a:lnTo>
                    <a:lnTo>
                      <a:pt x="220504" y="459581"/>
                    </a:lnTo>
                    <a:lnTo>
                      <a:pt x="226219" y="459581"/>
                    </a:lnTo>
                    <a:lnTo>
                      <a:pt x="226219" y="548164"/>
                    </a:lnTo>
                    <a:lnTo>
                      <a:pt x="420529" y="548164"/>
                    </a:lnTo>
                    <a:lnTo>
                      <a:pt x="420529" y="621506"/>
                    </a:lnTo>
                    <a:lnTo>
                      <a:pt x="462439" y="621506"/>
                    </a:lnTo>
                    <a:lnTo>
                      <a:pt x="462439" y="704374"/>
                    </a:lnTo>
                    <a:lnTo>
                      <a:pt x="478631" y="704374"/>
                    </a:lnTo>
                    <a:lnTo>
                      <a:pt x="478631" y="795814"/>
                    </a:lnTo>
                    <a:lnTo>
                      <a:pt x="522446" y="795814"/>
                    </a:lnTo>
                    <a:lnTo>
                      <a:pt x="522446" y="895826"/>
                    </a:lnTo>
                    <a:lnTo>
                      <a:pt x="791051" y="895826"/>
                    </a:lnTo>
                    <a:lnTo>
                      <a:pt x="791051" y="1004411"/>
                    </a:lnTo>
                    <a:lnTo>
                      <a:pt x="813911" y="1004411"/>
                    </a:lnTo>
                    <a:lnTo>
                      <a:pt x="813911" y="1107281"/>
                    </a:lnTo>
                    <a:lnTo>
                      <a:pt x="833914" y="1107281"/>
                    </a:lnTo>
                    <a:lnTo>
                      <a:pt x="833914" y="1211104"/>
                    </a:lnTo>
                    <a:lnTo>
                      <a:pt x="1831181" y="1211104"/>
                    </a:lnTo>
                  </a:path>
                </a:pathLst>
              </a:custGeom>
              <a:no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3" name="Freeform: Shape 2072">
                <a:extLst>
                  <a:ext uri="{FF2B5EF4-FFF2-40B4-BE49-F238E27FC236}">
                    <a16:creationId xmlns:a16="http://schemas.microsoft.com/office/drawing/2014/main" id="{ABF0DCE1-95D8-46B8-BF1C-7F035AE19E60}"/>
                  </a:ext>
                </a:extLst>
              </p:cNvPr>
              <p:cNvSpPr/>
              <p:nvPr/>
            </p:nvSpPr>
            <p:spPr>
              <a:xfrm>
                <a:off x="7390354" y="3177164"/>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4" name="Freeform: Shape 2073">
                <a:extLst>
                  <a:ext uri="{FF2B5EF4-FFF2-40B4-BE49-F238E27FC236}">
                    <a16:creationId xmlns:a16="http://schemas.microsoft.com/office/drawing/2014/main" id="{FE5F45CC-940B-40E4-8BA5-9460D848F771}"/>
                  </a:ext>
                </a:extLst>
              </p:cNvPr>
              <p:cNvSpPr/>
              <p:nvPr/>
            </p:nvSpPr>
            <p:spPr>
              <a:xfrm>
                <a:off x="7343952" y="3223565"/>
                <a:ext cx="107911" cy="10791"/>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5" name="Freeform: Shape 2074">
                <a:extLst>
                  <a:ext uri="{FF2B5EF4-FFF2-40B4-BE49-F238E27FC236}">
                    <a16:creationId xmlns:a16="http://schemas.microsoft.com/office/drawing/2014/main" id="{1E2864FC-28AF-4950-9822-AEA295107966}"/>
                  </a:ext>
                </a:extLst>
              </p:cNvPr>
              <p:cNvSpPr/>
              <p:nvPr/>
            </p:nvSpPr>
            <p:spPr>
              <a:xfrm>
                <a:off x="5910887" y="2706670"/>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Freeform: Shape 2075">
                <a:extLst>
                  <a:ext uri="{FF2B5EF4-FFF2-40B4-BE49-F238E27FC236}">
                    <a16:creationId xmlns:a16="http://schemas.microsoft.com/office/drawing/2014/main" id="{F9BAE4AC-61ED-4E3E-9474-59063C711902}"/>
                  </a:ext>
                </a:extLst>
              </p:cNvPr>
              <p:cNvSpPr/>
              <p:nvPr/>
            </p:nvSpPr>
            <p:spPr>
              <a:xfrm>
                <a:off x="5864486" y="2753072"/>
                <a:ext cx="107911" cy="10791"/>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Freeform: Shape 2076">
                <a:extLst>
                  <a:ext uri="{FF2B5EF4-FFF2-40B4-BE49-F238E27FC236}">
                    <a16:creationId xmlns:a16="http://schemas.microsoft.com/office/drawing/2014/main" id="{ED9C6D56-3EF7-42AB-BD3A-43C08BAB5D75}"/>
                  </a:ext>
                </a:extLst>
              </p:cNvPr>
              <p:cNvSpPr/>
              <p:nvPr/>
            </p:nvSpPr>
            <p:spPr>
              <a:xfrm>
                <a:off x="5845062" y="2510271"/>
                <a:ext cx="10791" cy="107911"/>
              </a:xfrm>
              <a:custGeom>
                <a:avLst/>
                <a:gdLst>
                  <a:gd name="connsiteX0" fmla="*/ 7144 w 9525"/>
                  <a:gd name="connsiteY0" fmla="*/ 7144 h 95250"/>
                  <a:gd name="connsiteX1" fmla="*/ 7144 w 9525"/>
                  <a:gd name="connsiteY1" fmla="*/ 88106 h 95250"/>
                </a:gdLst>
                <a:ahLst/>
                <a:cxnLst>
                  <a:cxn ang="0">
                    <a:pos x="connsiteX0" y="connsiteY0"/>
                  </a:cxn>
                  <a:cxn ang="0">
                    <a:pos x="connsiteX1" y="connsiteY1"/>
                  </a:cxn>
                </a:cxnLst>
                <a:rect l="l" t="t" r="r" b="b"/>
                <a:pathLst>
                  <a:path w="9525" h="95250">
                    <a:moveTo>
                      <a:pt x="7144" y="7144"/>
                    </a:moveTo>
                    <a:lnTo>
                      <a:pt x="7144" y="8810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8" name="Freeform: Shape 2077">
                <a:extLst>
                  <a:ext uri="{FF2B5EF4-FFF2-40B4-BE49-F238E27FC236}">
                    <a16:creationId xmlns:a16="http://schemas.microsoft.com/office/drawing/2014/main" id="{CBC7A8BA-1B54-4780-A106-C0C5D5A64A37}"/>
                  </a:ext>
                </a:extLst>
              </p:cNvPr>
              <p:cNvSpPr/>
              <p:nvPr/>
            </p:nvSpPr>
            <p:spPr>
              <a:xfrm>
                <a:off x="5798659" y="2555594"/>
                <a:ext cx="107911" cy="10791"/>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9" name="Freeform: Shape 2078">
                <a:extLst>
                  <a:ext uri="{FF2B5EF4-FFF2-40B4-BE49-F238E27FC236}">
                    <a16:creationId xmlns:a16="http://schemas.microsoft.com/office/drawing/2014/main" id="{4C82B865-4AA5-45CE-82C8-E8E94DE7C3D5}"/>
                  </a:ext>
                </a:extLst>
              </p:cNvPr>
              <p:cNvSpPr/>
              <p:nvPr/>
            </p:nvSpPr>
            <p:spPr>
              <a:xfrm>
                <a:off x="5689669" y="2426101"/>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0" name="Freeform: Shape 262">
                <a:extLst>
                  <a:ext uri="{FF2B5EF4-FFF2-40B4-BE49-F238E27FC236}">
                    <a16:creationId xmlns:a16="http://schemas.microsoft.com/office/drawing/2014/main" id="{1A1AB3D2-AB0A-45F0-AEB5-842E87FB4662}"/>
                  </a:ext>
                </a:extLst>
              </p:cNvPr>
              <p:cNvSpPr/>
              <p:nvPr/>
            </p:nvSpPr>
            <p:spPr>
              <a:xfrm>
                <a:off x="5644347" y="2472502"/>
                <a:ext cx="107911" cy="10791"/>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1" name="Freeform: Shape 263">
                <a:extLst>
                  <a:ext uri="{FF2B5EF4-FFF2-40B4-BE49-F238E27FC236}">
                    <a16:creationId xmlns:a16="http://schemas.microsoft.com/office/drawing/2014/main" id="{A02103E6-3628-4A03-B934-C5BDD148CEDE}"/>
                  </a:ext>
                </a:extLst>
              </p:cNvPr>
              <p:cNvSpPr/>
              <p:nvPr/>
            </p:nvSpPr>
            <p:spPr>
              <a:xfrm>
                <a:off x="5560176" y="2106683"/>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2" name="Freeform: Shape 264">
                <a:extLst>
                  <a:ext uri="{FF2B5EF4-FFF2-40B4-BE49-F238E27FC236}">
                    <a16:creationId xmlns:a16="http://schemas.microsoft.com/office/drawing/2014/main" id="{98E614F0-353F-4C38-8639-154CFC9C128A}"/>
                  </a:ext>
                </a:extLst>
              </p:cNvPr>
              <p:cNvSpPr/>
              <p:nvPr/>
            </p:nvSpPr>
            <p:spPr>
              <a:xfrm>
                <a:off x="5513773" y="2153084"/>
                <a:ext cx="107911" cy="10791"/>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116" name="Group 115">
              <a:extLst>
                <a:ext uri="{FF2B5EF4-FFF2-40B4-BE49-F238E27FC236}">
                  <a16:creationId xmlns:a16="http://schemas.microsoft.com/office/drawing/2014/main" id="{2D48AAB6-CBE0-49A6-9817-954BC7E30E58}"/>
                </a:ext>
              </a:extLst>
            </p:cNvPr>
            <p:cNvGrpSpPr/>
            <p:nvPr/>
          </p:nvGrpSpPr>
          <p:grpSpPr>
            <a:xfrm>
              <a:off x="5354064" y="1858486"/>
              <a:ext cx="3113246" cy="1460041"/>
              <a:chOff x="5354064" y="1858486"/>
              <a:chExt cx="3113246" cy="1460041"/>
            </a:xfrm>
          </p:grpSpPr>
          <p:sp>
            <p:nvSpPr>
              <p:cNvPr id="117" name="Freeform: Shape 265">
                <a:extLst>
                  <a:ext uri="{FF2B5EF4-FFF2-40B4-BE49-F238E27FC236}">
                    <a16:creationId xmlns:a16="http://schemas.microsoft.com/office/drawing/2014/main" id="{F2B6FD9E-730C-4CE1-87A0-A193A1A4CDA3}"/>
                  </a:ext>
                </a:extLst>
              </p:cNvPr>
              <p:cNvSpPr/>
              <p:nvPr/>
            </p:nvSpPr>
            <p:spPr>
              <a:xfrm>
                <a:off x="5354064" y="1858486"/>
                <a:ext cx="3107850" cy="1413640"/>
              </a:xfrm>
              <a:custGeom>
                <a:avLst/>
                <a:gdLst>
                  <a:gd name="connsiteX0" fmla="*/ 7144 w 2743200"/>
                  <a:gd name="connsiteY0" fmla="*/ 7144 h 1247775"/>
                  <a:gd name="connsiteX1" fmla="*/ 170021 w 2743200"/>
                  <a:gd name="connsiteY1" fmla="*/ 7144 h 1247775"/>
                  <a:gd name="connsiteX2" fmla="*/ 170021 w 2743200"/>
                  <a:gd name="connsiteY2" fmla="*/ 68104 h 1247775"/>
                  <a:gd name="connsiteX3" fmla="*/ 200501 w 2743200"/>
                  <a:gd name="connsiteY3" fmla="*/ 68104 h 1247775"/>
                  <a:gd name="connsiteX4" fmla="*/ 200501 w 2743200"/>
                  <a:gd name="connsiteY4" fmla="*/ 268129 h 1247775"/>
                  <a:gd name="connsiteX5" fmla="*/ 213836 w 2743200"/>
                  <a:gd name="connsiteY5" fmla="*/ 268129 h 1247775"/>
                  <a:gd name="connsiteX6" fmla="*/ 213836 w 2743200"/>
                  <a:gd name="connsiteY6" fmla="*/ 463391 h 1247775"/>
                  <a:gd name="connsiteX7" fmla="*/ 466249 w 2743200"/>
                  <a:gd name="connsiteY7" fmla="*/ 463391 h 1247775"/>
                  <a:gd name="connsiteX8" fmla="*/ 466249 w 2743200"/>
                  <a:gd name="connsiteY8" fmla="*/ 533876 h 1247775"/>
                  <a:gd name="connsiteX9" fmla="*/ 530066 w 2743200"/>
                  <a:gd name="connsiteY9" fmla="*/ 533876 h 1247775"/>
                  <a:gd name="connsiteX10" fmla="*/ 530066 w 2743200"/>
                  <a:gd name="connsiteY10" fmla="*/ 601504 h 1247775"/>
                  <a:gd name="connsiteX11" fmla="*/ 541496 w 2743200"/>
                  <a:gd name="connsiteY11" fmla="*/ 601504 h 1247775"/>
                  <a:gd name="connsiteX12" fmla="*/ 541496 w 2743200"/>
                  <a:gd name="connsiteY12" fmla="*/ 676751 h 1247775"/>
                  <a:gd name="connsiteX13" fmla="*/ 660559 w 2743200"/>
                  <a:gd name="connsiteY13" fmla="*/ 676751 h 1247775"/>
                  <a:gd name="connsiteX14" fmla="*/ 660559 w 2743200"/>
                  <a:gd name="connsiteY14" fmla="*/ 750094 h 1247775"/>
                  <a:gd name="connsiteX15" fmla="*/ 900589 w 2743200"/>
                  <a:gd name="connsiteY15" fmla="*/ 750094 h 1247775"/>
                  <a:gd name="connsiteX16" fmla="*/ 900589 w 2743200"/>
                  <a:gd name="connsiteY16" fmla="*/ 815816 h 1247775"/>
                  <a:gd name="connsiteX17" fmla="*/ 912971 w 2743200"/>
                  <a:gd name="connsiteY17" fmla="*/ 815816 h 1247775"/>
                  <a:gd name="connsiteX18" fmla="*/ 912971 w 2743200"/>
                  <a:gd name="connsiteY18" fmla="*/ 890111 h 1247775"/>
                  <a:gd name="connsiteX19" fmla="*/ 930116 w 2743200"/>
                  <a:gd name="connsiteY19" fmla="*/ 890111 h 1247775"/>
                  <a:gd name="connsiteX20" fmla="*/ 930116 w 2743200"/>
                  <a:gd name="connsiteY20" fmla="*/ 956786 h 1247775"/>
                  <a:gd name="connsiteX21" fmla="*/ 943451 w 2743200"/>
                  <a:gd name="connsiteY21" fmla="*/ 956786 h 1247775"/>
                  <a:gd name="connsiteX22" fmla="*/ 943451 w 2743200"/>
                  <a:gd name="connsiteY22" fmla="*/ 1028224 h 1247775"/>
                  <a:gd name="connsiteX23" fmla="*/ 1013936 w 2743200"/>
                  <a:gd name="connsiteY23" fmla="*/ 1028224 h 1247775"/>
                  <a:gd name="connsiteX24" fmla="*/ 1013936 w 2743200"/>
                  <a:gd name="connsiteY24" fmla="*/ 1101566 h 1247775"/>
                  <a:gd name="connsiteX25" fmla="*/ 2127409 w 2743200"/>
                  <a:gd name="connsiteY25" fmla="*/ 1101566 h 1247775"/>
                  <a:gd name="connsiteX26" fmla="*/ 2127409 w 2743200"/>
                  <a:gd name="connsiteY26" fmla="*/ 1169194 h 1247775"/>
                  <a:gd name="connsiteX27" fmla="*/ 2503646 w 2743200"/>
                  <a:gd name="connsiteY27" fmla="*/ 1169194 h 1247775"/>
                  <a:gd name="connsiteX28" fmla="*/ 2503646 w 2743200"/>
                  <a:gd name="connsiteY28" fmla="*/ 1241584 h 1247775"/>
                  <a:gd name="connsiteX29" fmla="*/ 2737961 w 2743200"/>
                  <a:gd name="connsiteY29" fmla="*/ 1241584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43200" h="1247775">
                    <a:moveTo>
                      <a:pt x="7144" y="7144"/>
                    </a:moveTo>
                    <a:lnTo>
                      <a:pt x="170021" y="7144"/>
                    </a:lnTo>
                    <a:lnTo>
                      <a:pt x="170021" y="68104"/>
                    </a:lnTo>
                    <a:lnTo>
                      <a:pt x="200501" y="68104"/>
                    </a:lnTo>
                    <a:lnTo>
                      <a:pt x="200501" y="268129"/>
                    </a:lnTo>
                    <a:lnTo>
                      <a:pt x="213836" y="268129"/>
                    </a:lnTo>
                    <a:lnTo>
                      <a:pt x="213836" y="463391"/>
                    </a:lnTo>
                    <a:lnTo>
                      <a:pt x="466249" y="463391"/>
                    </a:lnTo>
                    <a:lnTo>
                      <a:pt x="466249" y="533876"/>
                    </a:lnTo>
                    <a:lnTo>
                      <a:pt x="530066" y="533876"/>
                    </a:lnTo>
                    <a:lnTo>
                      <a:pt x="530066" y="601504"/>
                    </a:lnTo>
                    <a:lnTo>
                      <a:pt x="541496" y="601504"/>
                    </a:lnTo>
                    <a:lnTo>
                      <a:pt x="541496" y="676751"/>
                    </a:lnTo>
                    <a:lnTo>
                      <a:pt x="660559" y="676751"/>
                    </a:lnTo>
                    <a:lnTo>
                      <a:pt x="660559" y="750094"/>
                    </a:lnTo>
                    <a:lnTo>
                      <a:pt x="900589" y="750094"/>
                    </a:lnTo>
                    <a:lnTo>
                      <a:pt x="900589" y="815816"/>
                    </a:lnTo>
                    <a:lnTo>
                      <a:pt x="912971" y="815816"/>
                    </a:lnTo>
                    <a:lnTo>
                      <a:pt x="912971" y="890111"/>
                    </a:lnTo>
                    <a:lnTo>
                      <a:pt x="930116" y="890111"/>
                    </a:lnTo>
                    <a:lnTo>
                      <a:pt x="930116" y="956786"/>
                    </a:lnTo>
                    <a:lnTo>
                      <a:pt x="943451" y="956786"/>
                    </a:lnTo>
                    <a:lnTo>
                      <a:pt x="943451" y="1028224"/>
                    </a:lnTo>
                    <a:lnTo>
                      <a:pt x="1013936" y="1028224"/>
                    </a:lnTo>
                    <a:lnTo>
                      <a:pt x="1013936" y="1101566"/>
                    </a:lnTo>
                    <a:lnTo>
                      <a:pt x="2127409" y="1101566"/>
                    </a:lnTo>
                    <a:lnTo>
                      <a:pt x="2127409" y="1169194"/>
                    </a:lnTo>
                    <a:lnTo>
                      <a:pt x="2503646" y="1169194"/>
                    </a:lnTo>
                    <a:lnTo>
                      <a:pt x="2503646" y="1241584"/>
                    </a:lnTo>
                    <a:lnTo>
                      <a:pt x="2737961" y="1241584"/>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8" name="Freeform: Shape 266">
                <a:extLst>
                  <a:ext uri="{FF2B5EF4-FFF2-40B4-BE49-F238E27FC236}">
                    <a16:creationId xmlns:a16="http://schemas.microsoft.com/office/drawing/2014/main" id="{98DF6383-B0FC-4CB7-A5CD-CE1903C9AA89}"/>
                  </a:ext>
                </a:extLst>
              </p:cNvPr>
              <p:cNvSpPr/>
              <p:nvPr/>
            </p:nvSpPr>
            <p:spPr>
              <a:xfrm>
                <a:off x="8405800" y="3210616"/>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9" name="Freeform: Shape 267">
                <a:extLst>
                  <a:ext uri="{FF2B5EF4-FFF2-40B4-BE49-F238E27FC236}">
                    <a16:creationId xmlns:a16="http://schemas.microsoft.com/office/drawing/2014/main" id="{0BCC15BB-1DF7-4C93-9D7B-41C71F7533A6}"/>
                  </a:ext>
                </a:extLst>
              </p:cNvPr>
              <p:cNvSpPr/>
              <p:nvPr/>
            </p:nvSpPr>
            <p:spPr>
              <a:xfrm>
                <a:off x="8359399" y="3257018"/>
                <a:ext cx="107911" cy="10791"/>
              </a:xfrm>
              <a:custGeom>
                <a:avLst/>
                <a:gdLst>
                  <a:gd name="connsiteX0" fmla="*/ 88106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810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0" name="Freeform: Shape 268">
                <a:extLst>
                  <a:ext uri="{FF2B5EF4-FFF2-40B4-BE49-F238E27FC236}">
                    <a16:creationId xmlns:a16="http://schemas.microsoft.com/office/drawing/2014/main" id="{1302255A-DEE1-410E-BC6D-288D5E3854E9}"/>
                  </a:ext>
                </a:extLst>
              </p:cNvPr>
              <p:cNvSpPr/>
              <p:nvPr/>
            </p:nvSpPr>
            <p:spPr>
              <a:xfrm>
                <a:off x="5671324" y="2328980"/>
                <a:ext cx="10791" cy="107911"/>
              </a:xfrm>
              <a:custGeom>
                <a:avLst/>
                <a:gdLst>
                  <a:gd name="connsiteX0" fmla="*/ 7144 w 9525"/>
                  <a:gd name="connsiteY0" fmla="*/ 7144 h 95250"/>
                  <a:gd name="connsiteX1" fmla="*/ 7144 w 9525"/>
                  <a:gd name="connsiteY1" fmla="*/ 89059 h 95250"/>
                </a:gdLst>
                <a:ahLst/>
                <a:cxnLst>
                  <a:cxn ang="0">
                    <a:pos x="connsiteX0" y="connsiteY0"/>
                  </a:cxn>
                  <a:cxn ang="0">
                    <a:pos x="connsiteX1" y="connsiteY1"/>
                  </a:cxn>
                </a:cxnLst>
                <a:rect l="l" t="t" r="r" b="b"/>
                <a:pathLst>
                  <a:path w="9525" h="95250">
                    <a:moveTo>
                      <a:pt x="7144" y="7144"/>
                    </a:moveTo>
                    <a:lnTo>
                      <a:pt x="7144" y="890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1" name="Freeform: Shape 269">
                <a:extLst>
                  <a:ext uri="{FF2B5EF4-FFF2-40B4-BE49-F238E27FC236}">
                    <a16:creationId xmlns:a16="http://schemas.microsoft.com/office/drawing/2014/main" id="{E616F686-A2F1-40B2-996E-6CE8DCE15DE3}"/>
                  </a:ext>
                </a:extLst>
              </p:cNvPr>
              <p:cNvSpPr/>
              <p:nvPr/>
            </p:nvSpPr>
            <p:spPr>
              <a:xfrm>
                <a:off x="5624923" y="2375382"/>
                <a:ext cx="107911" cy="10791"/>
              </a:xfrm>
              <a:custGeom>
                <a:avLst/>
                <a:gdLst>
                  <a:gd name="connsiteX0" fmla="*/ 89059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05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237515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11512</a:t>
            </a:r>
            <a:r>
              <a:rPr lang="en-GB" dirty="0"/>
              <a:t>: </a:t>
            </a:r>
            <a:r>
              <a:rPr lang="en-GB" dirty="0" smtClean="0"/>
              <a:t>Phase </a:t>
            </a:r>
            <a:r>
              <a:rPr lang="en-GB" dirty="0"/>
              <a:t>2 results of selinexor in advanced de-differentiated (DDLS) liposarcoma (SEAL) study: A phase 2/3, randomized, double blind, placebo controlled cross-over </a:t>
            </a:r>
            <a:r>
              <a:rPr lang="en-GB" dirty="0" smtClean="0"/>
              <a:t>study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assess </a:t>
            </a:r>
            <a:r>
              <a:rPr lang="en-US" dirty="0" smtClean="0"/>
              <a:t>the efficacy and safety of selinexor (an oral selective inhibitor of </a:t>
            </a:r>
            <a:br>
              <a:rPr lang="en-US" dirty="0" smtClean="0"/>
            </a:br>
            <a:r>
              <a:rPr lang="en-US" dirty="0" err="1" smtClean="0"/>
              <a:t>exportin</a:t>
            </a:r>
            <a:r>
              <a:rPr lang="en-US" dirty="0" smtClean="0"/>
              <a:t> 1) in patients with advanced de-differentiated liposarcoma</a:t>
            </a:r>
            <a:endParaRPr lang="en-GB" dirty="0"/>
          </a:p>
        </p:txBody>
      </p:sp>
      <p:sp>
        <p:nvSpPr>
          <p:cNvPr id="4" name="Text Box 4"/>
          <p:cNvSpPr txBox="1">
            <a:spLocks noChangeArrowheads="1"/>
          </p:cNvSpPr>
          <p:nvPr/>
        </p:nvSpPr>
        <p:spPr bwMode="auto">
          <a:xfrm>
            <a:off x="4831063" y="6474897"/>
            <a:ext cx="40922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923059" y="3601191"/>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1:1</a:t>
            </a:r>
            <a:endParaRPr kumimoji="0" lang="en-US"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4126124" y="3158842"/>
            <a:ext cx="531083" cy="3536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117281" y="4282966"/>
            <a:ext cx="549116" cy="353965"/>
          </a:xfrm>
          <a:prstGeom prst="bentConnector2">
            <a:avLst/>
          </a:prstGeom>
          <a:noFill/>
          <a:ln w="38100">
            <a:solidFill>
              <a:schemeClr val="bg2"/>
            </a:solidFill>
            <a:miter lim="800000"/>
            <a:headEnd/>
            <a:tailEnd type="triangle" w="med" len="med"/>
          </a:ln>
        </p:spPr>
      </p:cxnSp>
      <p:sp>
        <p:nvSpPr>
          <p:cNvPr id="10" name="Content Placeholder 26"/>
          <p:cNvSpPr txBox="1">
            <a:spLocks/>
          </p:cNvSpPr>
          <p:nvPr/>
        </p:nvSpPr>
        <p:spPr bwMode="auto">
          <a:xfrm>
            <a:off x="4740774" y="3547561"/>
            <a:ext cx="373062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smtClean="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363636"/>
                </a:solidFill>
                <a:effectLst/>
                <a:uLnTx/>
                <a:uFillTx/>
                <a:latin typeface="Arial"/>
                <a:ea typeface="+mn-ea"/>
                <a:cs typeface="Arial" charset="0"/>
              </a:rPr>
              <a:t>Prior systemic therapies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363636"/>
                </a:solidFill>
                <a:effectLst/>
                <a:uLnTx/>
                <a:uFillTx/>
                <a:latin typeface="Arial"/>
                <a:ea typeface="+mn-ea"/>
                <a:cs typeface="Arial" charset="0"/>
              </a:rPr>
              <a:t>Prior eribulin use </a:t>
            </a:r>
            <a:endParaRPr kumimoji="0" lang="en-US" sz="1200" b="0" i="0" u="none" strike="noStrike" kern="1200" cap="none" spc="0" normalizeH="0" baseline="0" noProof="0" dirty="0">
              <a:ln>
                <a:noFill/>
              </a:ln>
              <a:solidFill>
                <a:srgbClr val="363636"/>
              </a:solidFill>
              <a:effectLst/>
              <a:uLnTx/>
              <a:uFillTx/>
              <a:latin typeface="Arial"/>
              <a:ea typeface="+mn-ea"/>
              <a:cs typeface="Arial" charset="0"/>
            </a:endParaRPr>
          </a:p>
        </p:txBody>
      </p:sp>
      <p:cxnSp>
        <p:nvCxnSpPr>
          <p:cNvPr id="11" name="AutoShape 19"/>
          <p:cNvCxnSpPr>
            <a:cxnSpLocks noChangeShapeType="1"/>
            <a:stCxn id="12" idx="3"/>
            <a:endCxn id="7" idx="2"/>
          </p:cNvCxnSpPr>
          <p:nvPr/>
        </p:nvCxnSpPr>
        <p:spPr bwMode="auto">
          <a:xfrm flipV="1">
            <a:off x="3729600" y="3893291"/>
            <a:ext cx="193459"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2955697"/>
            <a:ext cx="3560512" cy="187518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de-differentiated liposarcoma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Progression on </a:t>
            </a: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 prior systemic therapy</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(n=56)</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4568822" y="4324139"/>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Placebo</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568473" y="2659739"/>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Selinexor 60 mg oral</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twice weekly</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(n=26)</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Rectangle 9"/>
          <p:cNvSpPr txBox="1">
            <a:spLocks noChangeArrowheads="1"/>
          </p:cNvSpPr>
          <p:nvPr/>
        </p:nvSpPr>
        <p:spPr bwMode="auto">
          <a:xfrm>
            <a:off x="228600" y="53052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400" b="0" i="0" u="none" strike="noStrike" kern="1200" cap="none" spc="0" normalizeH="0" baseline="0" noProof="0" dirty="0" smtClean="0">
                <a:ln>
                  <a:noFill/>
                </a:ln>
                <a:solidFill>
                  <a:srgbClr val="363636"/>
                </a:solidFill>
                <a:effectLst/>
                <a:uLnTx/>
                <a:uFillTx/>
                <a:latin typeface="Arial"/>
                <a:ea typeface="+mn-ea"/>
                <a:cs typeface="Arial"/>
              </a:rPr>
              <a:t>PFS</a:t>
            </a:r>
            <a:endParaRPr kumimoji="0" lang="en-US" sz="14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Content Placeholder 26"/>
          <p:cNvSpPr txBox="1">
            <a:spLocks/>
          </p:cNvSpPr>
          <p:nvPr/>
        </p:nvSpPr>
        <p:spPr>
          <a:xfrm>
            <a:off x="4648200" y="53052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ORR, </a:t>
            </a:r>
            <a:r>
              <a:rPr kumimoji="0" lang="en-US" sz="1600" b="0" i="0" u="none" strike="noStrike" kern="1200" cap="none" spc="0" normalizeH="0" baseline="0" noProof="0" dirty="0" err="1" smtClean="0">
                <a:ln>
                  <a:noFill/>
                </a:ln>
                <a:solidFill>
                  <a:srgbClr val="363636"/>
                </a:solidFill>
                <a:effectLst/>
                <a:uLnTx/>
                <a:uFillTx/>
                <a:latin typeface="Arial"/>
                <a:ea typeface="+mn-ea"/>
                <a:cs typeface="Arial"/>
              </a:rPr>
              <a:t>DoR</a:t>
            </a: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 safety</a:t>
            </a:r>
          </a:p>
        </p:txBody>
      </p:sp>
      <p:cxnSp>
        <p:nvCxnSpPr>
          <p:cNvPr id="17" name="AutoShape 21"/>
          <p:cNvCxnSpPr>
            <a:cxnSpLocks noChangeShapeType="1"/>
            <a:stCxn id="14" idx="3"/>
            <a:endCxn id="18" idx="1"/>
          </p:cNvCxnSpPr>
          <p:nvPr/>
        </p:nvCxnSpPr>
        <p:spPr bwMode="auto">
          <a:xfrm flipV="1">
            <a:off x="7476434" y="3070107"/>
            <a:ext cx="476454"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952888" y="2498401"/>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21"/>
          <p:cNvCxnSpPr>
            <a:cxnSpLocks noChangeShapeType="1"/>
            <a:stCxn id="13" idx="3"/>
            <a:endCxn id="20" idx="1"/>
          </p:cNvCxnSpPr>
          <p:nvPr/>
        </p:nvCxnSpPr>
        <p:spPr bwMode="auto">
          <a:xfrm>
            <a:off x="7476415" y="4734507"/>
            <a:ext cx="456073" cy="0"/>
          </a:xfrm>
          <a:prstGeom prst="straightConnector1">
            <a:avLst/>
          </a:prstGeom>
          <a:noFill/>
          <a:ln w="38100">
            <a:solidFill>
              <a:schemeClr val="bg2"/>
            </a:solidFill>
            <a:round/>
            <a:headEnd/>
            <a:tailEnd type="triangle" w="med" len="med"/>
          </a:ln>
        </p:spPr>
      </p:cxnSp>
      <p:sp>
        <p:nvSpPr>
          <p:cNvPr id="20" name="AutoShape 12"/>
          <p:cNvSpPr>
            <a:spLocks noChangeArrowheads="1"/>
          </p:cNvSpPr>
          <p:nvPr/>
        </p:nvSpPr>
        <p:spPr bwMode="auto">
          <a:xfrm>
            <a:off x="7932488" y="4162801"/>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21"/>
          <p:cNvCxnSpPr>
            <a:cxnSpLocks noChangeShapeType="1"/>
            <a:stCxn id="20" idx="0"/>
          </p:cNvCxnSpPr>
          <p:nvPr/>
        </p:nvCxnSpPr>
        <p:spPr bwMode="auto">
          <a:xfrm flipH="1" flipV="1">
            <a:off x="7092000" y="3484800"/>
            <a:ext cx="1364044" cy="678001"/>
          </a:xfrm>
          <a:prstGeom prst="straightConnector1">
            <a:avLst/>
          </a:prstGeom>
          <a:noFill/>
          <a:ln w="38100">
            <a:solidFill>
              <a:schemeClr val="bg2"/>
            </a:solidFill>
            <a:round/>
            <a:headEnd/>
            <a:tailEnd type="triangle" w="med" len="med"/>
          </a:ln>
        </p:spPr>
      </p:cxnSp>
    </p:spTree>
    <p:extLst>
      <p:ext uri="{BB962C8B-B14F-4D97-AF65-F5344CB8AC3E}">
        <p14:creationId xmlns:p14="http://schemas.microsoft.com/office/powerpoint/2010/main" val="364601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11512</a:t>
            </a:r>
            <a:r>
              <a:rPr lang="en-GB" dirty="0"/>
              <a:t>: </a:t>
            </a:r>
            <a:r>
              <a:rPr lang="en-GB" dirty="0" smtClean="0"/>
              <a:t>Phase </a:t>
            </a:r>
            <a:r>
              <a:rPr lang="en-GB" dirty="0"/>
              <a:t>2 results of selinexor in advanced de-differentiated (DDLS) liposarcoma (SEAL) study: A phase 2/3, randomized, double blind, placebo controlled cross-over </a:t>
            </a:r>
            <a:r>
              <a:rPr lang="en-GB" dirty="0" smtClean="0"/>
              <a:t>study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p>
          <a:p>
            <a:r>
              <a:rPr lang="en-US" sz="1600" dirty="0" smtClean="0"/>
              <a:t>Comparison of WHO to RECIST v1.1 revealed that the WHO criteria results in the premature determination of clinically asymptomatic progression events</a:t>
            </a:r>
            <a:br>
              <a:rPr lang="en-US" sz="1600" dirty="0" smtClean="0"/>
            </a:br>
            <a:endParaRPr lang="en-US" sz="1600" dirty="0"/>
          </a:p>
          <a:p>
            <a:pPr marL="0" indent="0">
              <a:buNone/>
            </a:pPr>
            <a:endParaRPr lang="en-US" b="1" dirty="0">
              <a:solidFill>
                <a:schemeClr val="bg1"/>
              </a:solidFill>
            </a:endParaRPr>
          </a:p>
          <a:p>
            <a:endParaRPr lang="en-GB" dirty="0"/>
          </a:p>
        </p:txBody>
      </p:sp>
      <p:sp>
        <p:nvSpPr>
          <p:cNvPr id="4" name="Text Box 4"/>
          <p:cNvSpPr txBox="1">
            <a:spLocks noChangeArrowheads="1"/>
          </p:cNvSpPr>
          <p:nvPr/>
        </p:nvSpPr>
        <p:spPr bwMode="auto">
          <a:xfrm>
            <a:off x="4831063" y="6474897"/>
            <a:ext cx="40922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59599488"/>
              </p:ext>
            </p:extLst>
          </p:nvPr>
        </p:nvGraphicFramePr>
        <p:xfrm>
          <a:off x="226265" y="2265829"/>
          <a:ext cx="8697072" cy="3571240"/>
        </p:xfrm>
        <a:graphic>
          <a:graphicData uri="http://schemas.openxmlformats.org/drawingml/2006/table">
            <a:tbl>
              <a:tblPr firstRow="1" bandRow="1">
                <a:tableStyleId>{69012ECD-51FC-41F1-AA8D-1B2483CD663E}</a:tableStyleId>
              </a:tblPr>
              <a:tblGrid>
                <a:gridCol w="2899024">
                  <a:extLst>
                    <a:ext uri="{9D8B030D-6E8A-4147-A177-3AD203B41FA5}">
                      <a16:colId xmlns:a16="http://schemas.microsoft.com/office/drawing/2014/main" val="20000"/>
                    </a:ext>
                  </a:extLst>
                </a:gridCol>
                <a:gridCol w="2899024">
                  <a:extLst>
                    <a:ext uri="{9D8B030D-6E8A-4147-A177-3AD203B41FA5}">
                      <a16:colId xmlns:a16="http://schemas.microsoft.com/office/drawing/2014/main" val="20001"/>
                    </a:ext>
                  </a:extLst>
                </a:gridCol>
                <a:gridCol w="2899024">
                  <a:extLst>
                    <a:ext uri="{9D8B030D-6E8A-4147-A177-3AD203B41FA5}">
                      <a16:colId xmlns:a16="http://schemas.microsoft.com/office/drawing/2014/main" val="20002"/>
                    </a:ext>
                  </a:extLst>
                </a:gridCol>
              </a:tblGrid>
              <a:tr h="370840">
                <a:tc>
                  <a:txBody>
                    <a:bodyPr/>
                    <a:lstStyle/>
                    <a:p>
                      <a:r>
                        <a:rPr lang="en-GB" sz="1600" dirty="0" smtClean="0">
                          <a:solidFill>
                            <a:schemeClr val="tx2"/>
                          </a:solidFill>
                        </a:rPr>
                        <a:t>Variable</a:t>
                      </a:r>
                      <a:endParaRPr lang="en-GB" sz="1600" dirty="0">
                        <a:solidFill>
                          <a:schemeClr val="tx2"/>
                        </a:solidFill>
                      </a:endParaRPr>
                    </a:p>
                  </a:txBody>
                  <a:tcPr/>
                </a:tc>
                <a:tc>
                  <a:txBody>
                    <a:bodyPr/>
                    <a:lstStyle/>
                    <a:p>
                      <a:pPr algn="ctr"/>
                      <a:r>
                        <a:rPr lang="en-GB" sz="1600" dirty="0" smtClean="0">
                          <a:solidFill>
                            <a:schemeClr val="tx2"/>
                          </a:solidFill>
                        </a:rPr>
                        <a:t>WHO</a:t>
                      </a:r>
                      <a:r>
                        <a:rPr lang="en-GB" sz="1600" baseline="0" dirty="0" smtClean="0">
                          <a:solidFill>
                            <a:schemeClr val="tx2"/>
                          </a:solidFill>
                        </a:rPr>
                        <a:t> criteria</a:t>
                      </a:r>
                      <a:endParaRPr lang="en-GB" sz="1600" dirty="0">
                        <a:solidFill>
                          <a:schemeClr val="tx2"/>
                        </a:solidFill>
                      </a:endParaRPr>
                    </a:p>
                  </a:txBody>
                  <a:tcPr/>
                </a:tc>
                <a:tc>
                  <a:txBody>
                    <a:bodyPr/>
                    <a:lstStyle/>
                    <a:p>
                      <a:pPr algn="ctr"/>
                      <a:r>
                        <a:rPr lang="en-GB" sz="1600" dirty="0" smtClean="0">
                          <a:solidFill>
                            <a:schemeClr val="tx2"/>
                          </a:solidFill>
                        </a:rPr>
                        <a:t>RECIST v1.1 criteria</a:t>
                      </a:r>
                      <a:endParaRPr lang="en-GB" sz="1600" dirty="0">
                        <a:solidFill>
                          <a:schemeClr val="tx2"/>
                        </a:solidFill>
                      </a:endParaRPr>
                    </a:p>
                  </a:txBody>
                  <a:tcPr/>
                </a:tc>
                <a:extLst>
                  <a:ext uri="{0D108BD9-81ED-4DB2-BD59-A6C34878D82A}">
                    <a16:rowId xmlns:a16="http://schemas.microsoft.com/office/drawing/2014/main" val="10000"/>
                  </a:ext>
                </a:extLst>
              </a:tr>
              <a:tr h="370840">
                <a:tc>
                  <a:txBody>
                    <a:bodyPr/>
                    <a:lstStyle/>
                    <a:p>
                      <a:r>
                        <a:rPr lang="en-GB" sz="1600" dirty="0" smtClean="0"/>
                        <a:t>Measurability</a:t>
                      </a:r>
                      <a:r>
                        <a:rPr lang="en-GB" sz="1600" baseline="0" dirty="0" smtClean="0"/>
                        <a:t> at baseline</a:t>
                      </a:r>
                      <a:endParaRPr lang="en-GB" sz="1600" dirty="0"/>
                    </a:p>
                  </a:txBody>
                  <a:tcPr/>
                </a:tc>
                <a:tc>
                  <a:txBody>
                    <a:bodyPr/>
                    <a:lstStyle/>
                    <a:p>
                      <a:pPr algn="ctr"/>
                      <a:r>
                        <a:rPr lang="en-GB" sz="1600" dirty="0" smtClean="0"/>
                        <a:t>Bi-dimensional,</a:t>
                      </a:r>
                      <a:r>
                        <a:rPr lang="en-GB" sz="1600" baseline="0" dirty="0" smtClean="0"/>
                        <a:t> any size, determine product LD and SD</a:t>
                      </a:r>
                      <a:endParaRPr lang="en-GB" sz="1600" dirty="0"/>
                    </a:p>
                  </a:txBody>
                  <a:tcPr/>
                </a:tc>
                <a:tc>
                  <a:txBody>
                    <a:bodyPr/>
                    <a:lstStyle/>
                    <a:p>
                      <a:pPr algn="ctr"/>
                      <a:r>
                        <a:rPr lang="en-GB" sz="1600" dirty="0" err="1" smtClean="0"/>
                        <a:t>Uni</a:t>
                      </a:r>
                      <a:r>
                        <a:rPr lang="en-GB" sz="1600" dirty="0" smtClean="0"/>
                        <a:t>-dimensional</a:t>
                      </a:r>
                      <a:r>
                        <a:rPr lang="en-GB" sz="1600" baseline="0" dirty="0" smtClean="0"/>
                        <a:t> (LD only) with LD ≥1 cm. Non measurable: all other lesions including small lesions </a:t>
                      </a:r>
                      <a:br>
                        <a:rPr lang="en-GB" sz="1600" baseline="0" dirty="0" smtClean="0"/>
                      </a:br>
                      <a:r>
                        <a:rPr lang="en-GB" sz="1600" baseline="0" dirty="0" smtClean="0"/>
                        <a:t>(LD &lt;1 cm)</a:t>
                      </a:r>
                      <a:endParaRPr lang="en-GB" sz="1600" dirty="0"/>
                    </a:p>
                  </a:txBody>
                  <a:tcPr/>
                </a:tc>
                <a:extLst>
                  <a:ext uri="{0D108BD9-81ED-4DB2-BD59-A6C34878D82A}">
                    <a16:rowId xmlns:a16="http://schemas.microsoft.com/office/drawing/2014/main" val="10001"/>
                  </a:ext>
                </a:extLst>
              </a:tr>
              <a:tr h="370840">
                <a:tc>
                  <a:txBody>
                    <a:bodyPr/>
                    <a:lstStyle/>
                    <a:p>
                      <a:r>
                        <a:rPr lang="en-GB" sz="1600" dirty="0" smtClean="0"/>
                        <a:t>No.</a:t>
                      </a:r>
                      <a:r>
                        <a:rPr lang="en-GB" sz="1600" baseline="0" dirty="0" smtClean="0"/>
                        <a:t> of target lesions evaluated</a:t>
                      </a:r>
                      <a:endParaRPr lang="en-GB" sz="1600" dirty="0"/>
                    </a:p>
                  </a:txBody>
                  <a:tcPr/>
                </a:tc>
                <a:tc>
                  <a:txBody>
                    <a:bodyPr/>
                    <a:lstStyle/>
                    <a:p>
                      <a:pPr algn="ctr"/>
                      <a:r>
                        <a:rPr lang="en-GB" sz="1600" dirty="0" smtClean="0"/>
                        <a:t>All</a:t>
                      </a:r>
                      <a:r>
                        <a:rPr lang="en-GB" sz="1600" baseline="0" dirty="0" smtClean="0"/>
                        <a:t> lesions are considered target lesions, including small (1 cm) lesions</a:t>
                      </a:r>
                      <a:endParaRPr lang="en-GB" sz="1600" dirty="0"/>
                    </a:p>
                  </a:txBody>
                  <a:tcPr/>
                </a:tc>
                <a:tc>
                  <a:txBody>
                    <a:bodyPr/>
                    <a:lstStyle/>
                    <a:p>
                      <a:pPr algn="ctr"/>
                      <a:r>
                        <a:rPr lang="en-GB" sz="1600" dirty="0" smtClean="0"/>
                        <a:t>Up</a:t>
                      </a:r>
                      <a:r>
                        <a:rPr lang="en-GB" sz="1600" baseline="0" dirty="0" smtClean="0"/>
                        <a:t> to 5 total target lesions (maximum 2 per organ)</a:t>
                      </a:r>
                      <a:endParaRPr lang="en-GB" sz="1600" dirty="0"/>
                    </a:p>
                  </a:txBody>
                  <a:tcPr/>
                </a:tc>
                <a:extLst>
                  <a:ext uri="{0D108BD9-81ED-4DB2-BD59-A6C34878D82A}">
                    <a16:rowId xmlns:a16="http://schemas.microsoft.com/office/drawing/2014/main" val="10002"/>
                  </a:ext>
                </a:extLst>
              </a:tr>
              <a:tr h="370840">
                <a:tc>
                  <a:txBody>
                    <a:bodyPr/>
                    <a:lstStyle/>
                    <a:p>
                      <a:r>
                        <a:rPr lang="en-GB" sz="1600" dirty="0" smtClean="0"/>
                        <a:t>Progressive</a:t>
                      </a:r>
                      <a:r>
                        <a:rPr lang="en-GB" sz="1600" baseline="0" dirty="0" smtClean="0"/>
                        <a:t> disease</a:t>
                      </a:r>
                      <a:endParaRPr lang="en-GB" sz="1600" dirty="0"/>
                    </a:p>
                  </a:txBody>
                  <a:tcPr/>
                </a:tc>
                <a:tc>
                  <a:txBody>
                    <a:bodyPr/>
                    <a:lstStyle/>
                    <a:p>
                      <a:pPr algn="ctr"/>
                      <a:r>
                        <a:rPr lang="en-GB" sz="1600" dirty="0" smtClean="0"/>
                        <a:t>≥25% increase in product</a:t>
                      </a:r>
                      <a:r>
                        <a:rPr lang="en-GB" sz="1600" baseline="0" dirty="0" smtClean="0"/>
                        <a:t> </a:t>
                      </a:r>
                      <a:br>
                        <a:rPr lang="en-GB" sz="1600" baseline="0" dirty="0" smtClean="0"/>
                      </a:br>
                      <a:r>
                        <a:rPr lang="en-GB" sz="1600" baseline="0" dirty="0" smtClean="0"/>
                        <a:t>(LD x SD) of one or more isolated lesions or appearance of new lesions</a:t>
                      </a:r>
                      <a:endParaRPr lang="en-GB" sz="1600" dirty="0"/>
                    </a:p>
                  </a:txBody>
                  <a:tcPr/>
                </a:tc>
                <a:tc>
                  <a:txBody>
                    <a:bodyPr/>
                    <a:lstStyle/>
                    <a:p>
                      <a:pPr algn="ctr"/>
                      <a:r>
                        <a:rPr lang="en-GB" sz="1600" dirty="0" smtClean="0"/>
                        <a:t>≥20% increase over smalles</a:t>
                      </a:r>
                      <a:r>
                        <a:rPr lang="en-GB" sz="1600" baseline="0" dirty="0" smtClean="0"/>
                        <a:t>t SUM of LDs observed (absolute increase of ≥5 mm) or appearance of new lesions</a:t>
                      </a:r>
                      <a:endParaRPr lang="en-GB" sz="1600" dirty="0"/>
                    </a:p>
                  </a:txBody>
                  <a:tcPr/>
                </a:tc>
                <a:extLst>
                  <a:ext uri="{0D108BD9-81ED-4DB2-BD59-A6C34878D82A}">
                    <a16:rowId xmlns:a16="http://schemas.microsoft.com/office/drawing/2014/main" val="10003"/>
                  </a:ext>
                </a:extLst>
              </a:tr>
            </a:tbl>
          </a:graphicData>
        </a:graphic>
      </p:graphicFrame>
      <p:sp>
        <p:nvSpPr>
          <p:cNvPr id="8" name="TextBox 5"/>
          <p:cNvSpPr txBox="1"/>
          <p:nvPr/>
        </p:nvSpPr>
        <p:spPr>
          <a:xfrm>
            <a:off x="1111111" y="6025766"/>
            <a:ext cx="2961067"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LD, longest diameter; SD, shortest diameter</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9398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11512</a:t>
            </a:r>
            <a:r>
              <a:rPr lang="en-GB" dirty="0"/>
              <a:t>: </a:t>
            </a:r>
            <a:r>
              <a:rPr lang="en-GB" dirty="0" smtClean="0"/>
              <a:t>Phase </a:t>
            </a:r>
            <a:r>
              <a:rPr lang="en-GB" dirty="0"/>
              <a:t>2 results of selinexor in advanced de-differentiated (DDLS) liposarcoma (SEAL) study: A phase 2/3, randomized, double blind, placebo controlled cross-over </a:t>
            </a:r>
            <a:r>
              <a:rPr lang="en-GB" dirty="0" smtClean="0"/>
              <a:t>study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 (CONT.)</a:t>
            </a:r>
            <a:endParaRPr lang="en-US" b="1" dirty="0">
              <a:solidFill>
                <a:schemeClr val="bg1"/>
              </a:solidFill>
            </a:endParaRPr>
          </a:p>
        </p:txBody>
      </p:sp>
      <p:sp>
        <p:nvSpPr>
          <p:cNvPr id="4" name="Text Box 4"/>
          <p:cNvSpPr txBox="1">
            <a:spLocks noChangeArrowheads="1"/>
          </p:cNvSpPr>
          <p:nvPr/>
        </p:nvSpPr>
        <p:spPr bwMode="auto">
          <a:xfrm>
            <a:off x="4831063" y="6474897"/>
            <a:ext cx="40922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TextBox 14"/>
          <p:cNvSpPr txBox="1"/>
          <p:nvPr/>
        </p:nvSpPr>
        <p:spPr>
          <a:xfrm>
            <a:off x="921126" y="2070433"/>
            <a:ext cx="1396407"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WHO PFS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TextBox 15"/>
          <p:cNvSpPr txBox="1"/>
          <p:nvPr/>
        </p:nvSpPr>
        <p:spPr>
          <a:xfrm>
            <a:off x="3450051" y="2070433"/>
            <a:ext cx="2237782"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RECIST v1.1 PFS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p:cNvSpPr txBox="1"/>
          <p:nvPr/>
        </p:nvSpPr>
        <p:spPr>
          <a:xfrm>
            <a:off x="5869696" y="2070433"/>
            <a:ext cx="3318926"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RECIST v1.1 PFS (Landmark Analysis)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TextBox 17"/>
          <p:cNvSpPr txBox="1"/>
          <p:nvPr/>
        </p:nvSpPr>
        <p:spPr>
          <a:xfrm>
            <a:off x="2963332" y="1691483"/>
            <a:ext cx="3365467"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363636"/>
                </a:solidFill>
                <a:effectLst/>
                <a:uLnTx/>
                <a:uFillTx/>
                <a:latin typeface="Arial" charset="0"/>
                <a:ea typeface="+mn-ea"/>
                <a:cs typeface="Arial" charset="0"/>
              </a:rPr>
              <a:t>SEAL PFS WHO vs. RECIST v1.1</a:t>
            </a:r>
            <a:endParaRPr kumimoji="0" lang="en-US" sz="16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22" name="Group 21"/>
          <p:cNvGrpSpPr/>
          <p:nvPr/>
        </p:nvGrpSpPr>
        <p:grpSpPr>
          <a:xfrm>
            <a:off x="250461" y="2475418"/>
            <a:ext cx="2656873" cy="1928715"/>
            <a:chOff x="1653769" y="2176557"/>
            <a:chExt cx="5495522" cy="3031396"/>
          </a:xfrm>
        </p:grpSpPr>
        <p:grpSp>
          <p:nvGrpSpPr>
            <p:cNvPr id="29" name="Group 28"/>
            <p:cNvGrpSpPr/>
            <p:nvPr/>
          </p:nvGrpSpPr>
          <p:grpSpPr>
            <a:xfrm>
              <a:off x="2614623" y="2396465"/>
              <a:ext cx="3906738" cy="2171700"/>
              <a:chOff x="836615" y="2448719"/>
              <a:chExt cx="3906738" cy="2171700"/>
            </a:xfrm>
          </p:grpSpPr>
          <p:sp>
            <p:nvSpPr>
              <p:cNvPr id="39" name="Freeform 3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8"/>
              <p:cNvSpPr>
                <a:spLocks noChangeShapeType="1"/>
              </p:cNvSpPr>
              <p:nvPr/>
            </p:nvSpPr>
            <p:spPr bwMode="auto">
              <a:xfrm>
                <a:off x="836615" y="3489322"/>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Line 15"/>
              <p:cNvSpPr>
                <a:spLocks noChangeShapeType="1"/>
              </p:cNvSpPr>
              <p:nvPr/>
            </p:nvSpPr>
            <p:spPr bwMode="auto">
              <a:xfrm>
                <a:off x="347987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4"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Line 18"/>
              <p:cNvSpPr>
                <a:spLocks noChangeShapeType="1"/>
              </p:cNvSpPr>
              <p:nvPr/>
            </p:nvSpPr>
            <p:spPr bwMode="auto">
              <a:xfrm>
                <a:off x="220498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30" name="TextBox 29"/>
            <p:cNvSpPr txBox="1"/>
            <p:nvPr/>
          </p:nvSpPr>
          <p:spPr>
            <a:xfrm rot="16200000">
              <a:off x="990614" y="3171704"/>
              <a:ext cx="1867429" cy="5411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Percent survival</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1" name="TextBox 30"/>
            <p:cNvSpPr txBox="1"/>
            <p:nvPr/>
          </p:nvSpPr>
          <p:spPr>
            <a:xfrm>
              <a:off x="2098842" y="4796776"/>
              <a:ext cx="5050449" cy="4111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Days following initiation of treatment</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2" name="TextBox 31"/>
            <p:cNvSpPr txBox="1"/>
            <p:nvPr/>
          </p:nvSpPr>
          <p:spPr>
            <a:xfrm>
              <a:off x="1833735" y="2176557"/>
              <a:ext cx="909162" cy="4353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3" name="TextBox 32"/>
            <p:cNvSpPr txBox="1"/>
            <p:nvPr/>
          </p:nvSpPr>
          <p:spPr>
            <a:xfrm>
              <a:off x="2035993" y="3231478"/>
              <a:ext cx="706903" cy="4111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4" name="TextBox 33"/>
            <p:cNvSpPr txBox="1"/>
            <p:nvPr/>
          </p:nvSpPr>
          <p:spPr>
            <a:xfrm>
              <a:off x="2185197" y="4256996"/>
              <a:ext cx="557700" cy="4353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5" name="TextBox 34"/>
            <p:cNvSpPr txBox="1"/>
            <p:nvPr/>
          </p:nvSpPr>
          <p:spPr>
            <a:xfrm>
              <a:off x="2551952" y="4568276"/>
              <a:ext cx="312849"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6" name="TextBox 35"/>
            <p:cNvSpPr txBox="1"/>
            <p:nvPr/>
          </p:nvSpPr>
          <p:spPr>
            <a:xfrm>
              <a:off x="3672848"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7" name="TextBox 36"/>
            <p:cNvSpPr txBox="1"/>
            <p:nvPr/>
          </p:nvSpPr>
          <p:spPr>
            <a:xfrm>
              <a:off x="4942736"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200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8" name="TextBox 37"/>
            <p:cNvSpPr txBox="1"/>
            <p:nvPr/>
          </p:nvSpPr>
          <p:spPr>
            <a:xfrm>
              <a:off x="6205508"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300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23" name="Rectangle 22"/>
          <p:cNvSpPr/>
          <p:nvPr/>
        </p:nvSpPr>
        <p:spPr>
          <a:xfrm>
            <a:off x="1663403" y="2443534"/>
            <a:ext cx="1125629" cy="553998"/>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2"/>
                </a:solidFill>
                <a:effectLst/>
                <a:uLnTx/>
                <a:uFillTx/>
                <a:latin typeface="Arial" charset="0"/>
                <a:ea typeface="+mn-ea"/>
                <a:cs typeface="Arial" charset="0"/>
              </a:rPr>
              <a:t>Selinexor (n=26)</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1"/>
                </a:solidFill>
                <a:effectLst/>
                <a:uLnTx/>
                <a:uFillTx/>
                <a:latin typeface="Arial" charset="0"/>
                <a:ea typeface="+mn-ea"/>
                <a:cs typeface="Arial" charset="0"/>
              </a:rPr>
              <a:t>Placebo (n=30)</a:t>
            </a:r>
            <a:endParaRPr kumimoji="0" lang="en-GB" sz="1000" b="0" i="0" u="none" strike="noStrike" kern="1200" cap="none" spc="0" normalizeH="0" baseline="0" noProof="0" dirty="0">
              <a:ln>
                <a:noFill/>
              </a:ln>
              <a:solidFill>
                <a:schemeClr val="accent1"/>
              </a:solidFill>
              <a:effectLst/>
              <a:uLnTx/>
              <a:uFillTx/>
              <a:latin typeface="Arial" charset="0"/>
              <a:ea typeface="+mn-ea"/>
              <a:cs typeface="Arial" charset="0"/>
            </a:endParaRPr>
          </a:p>
        </p:txBody>
      </p:sp>
      <p:cxnSp>
        <p:nvCxnSpPr>
          <p:cNvPr id="24" name="Straight Connector 23"/>
          <p:cNvCxnSpPr/>
          <p:nvPr/>
        </p:nvCxnSpPr>
        <p:spPr>
          <a:xfrm>
            <a:off x="1498926" y="2620439"/>
            <a:ext cx="21348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5" name="Straight Connector 24"/>
          <p:cNvCxnSpPr/>
          <p:nvPr/>
        </p:nvCxnSpPr>
        <p:spPr>
          <a:xfrm>
            <a:off x="1498926" y="2851044"/>
            <a:ext cx="213485"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 name="Straight Connector 25"/>
          <p:cNvCxnSpPr/>
          <p:nvPr/>
        </p:nvCxnSpPr>
        <p:spPr>
          <a:xfrm>
            <a:off x="760318" y="3279914"/>
            <a:ext cx="1840983"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7" name="Freeform 2"/>
          <p:cNvSpPr>
            <a:spLocks/>
          </p:cNvSpPr>
          <p:nvPr/>
        </p:nvSpPr>
        <p:spPr bwMode="auto">
          <a:xfrm>
            <a:off x="736481" y="2613914"/>
            <a:ext cx="1620000" cy="1332000"/>
          </a:xfrm>
          <a:custGeom>
            <a:avLst/>
            <a:gdLst>
              <a:gd name="T0" fmla="*/ 127 w 127"/>
              <a:gd name="T1" fmla="*/ 102 h 102"/>
              <a:gd name="T2" fmla="*/ 127 w 127"/>
              <a:gd name="T3" fmla="*/ 98 h 102"/>
              <a:gd name="T4" fmla="*/ 82 w 127"/>
              <a:gd name="T5" fmla="*/ 98 h 102"/>
              <a:gd name="T6" fmla="*/ 82 w 127"/>
              <a:gd name="T7" fmla="*/ 94 h 102"/>
              <a:gd name="T8" fmla="*/ 62 w 127"/>
              <a:gd name="T9" fmla="*/ 94 h 102"/>
              <a:gd name="T10" fmla="*/ 62 w 127"/>
              <a:gd name="T11" fmla="*/ 82 h 102"/>
              <a:gd name="T12" fmla="*/ 46 w 127"/>
              <a:gd name="T13" fmla="*/ 82 h 102"/>
              <a:gd name="T14" fmla="*/ 46 w 127"/>
              <a:gd name="T15" fmla="*/ 78 h 102"/>
              <a:gd name="T16" fmla="*/ 43 w 127"/>
              <a:gd name="T17" fmla="*/ 78 h 102"/>
              <a:gd name="T18" fmla="*/ 43 w 127"/>
              <a:gd name="T19" fmla="*/ 73 h 102"/>
              <a:gd name="T20" fmla="*/ 41 w 127"/>
              <a:gd name="T21" fmla="*/ 73 h 102"/>
              <a:gd name="T22" fmla="*/ 41 w 127"/>
              <a:gd name="T23" fmla="*/ 61 h 102"/>
              <a:gd name="T24" fmla="*/ 24 w 127"/>
              <a:gd name="T25" fmla="*/ 61 h 102"/>
              <a:gd name="T26" fmla="*/ 24 w 127"/>
              <a:gd name="T27" fmla="*/ 57 h 102"/>
              <a:gd name="T28" fmla="*/ 22 w 127"/>
              <a:gd name="T29" fmla="*/ 57 h 102"/>
              <a:gd name="T30" fmla="*/ 22 w 127"/>
              <a:gd name="T31" fmla="*/ 14 h 102"/>
              <a:gd name="T32" fmla="*/ 22 w 127"/>
              <a:gd name="T33" fmla="*/ 14 h 102"/>
              <a:gd name="T34" fmla="*/ 22 w 127"/>
              <a:gd name="T35" fmla="*/ 4 h 102"/>
              <a:gd name="T36" fmla="*/ 20 w 127"/>
              <a:gd name="T37" fmla="*/ 4 h 102"/>
              <a:gd name="T38" fmla="*/ 20 w 127"/>
              <a:gd name="T39" fmla="*/ 0 h 102"/>
              <a:gd name="T40" fmla="*/ 0 w 127"/>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02">
                <a:moveTo>
                  <a:pt x="127" y="102"/>
                </a:moveTo>
                <a:lnTo>
                  <a:pt x="127" y="98"/>
                </a:lnTo>
                <a:lnTo>
                  <a:pt x="82" y="98"/>
                </a:lnTo>
                <a:lnTo>
                  <a:pt x="82" y="94"/>
                </a:lnTo>
                <a:lnTo>
                  <a:pt x="62" y="94"/>
                </a:lnTo>
                <a:lnTo>
                  <a:pt x="62" y="82"/>
                </a:lnTo>
                <a:lnTo>
                  <a:pt x="46" y="82"/>
                </a:lnTo>
                <a:lnTo>
                  <a:pt x="46" y="78"/>
                </a:lnTo>
                <a:lnTo>
                  <a:pt x="43" y="78"/>
                </a:lnTo>
                <a:lnTo>
                  <a:pt x="43" y="73"/>
                </a:lnTo>
                <a:lnTo>
                  <a:pt x="41" y="73"/>
                </a:lnTo>
                <a:lnTo>
                  <a:pt x="41" y="61"/>
                </a:lnTo>
                <a:lnTo>
                  <a:pt x="24" y="61"/>
                </a:lnTo>
                <a:lnTo>
                  <a:pt x="24" y="57"/>
                </a:lnTo>
                <a:lnTo>
                  <a:pt x="22" y="57"/>
                </a:lnTo>
                <a:lnTo>
                  <a:pt x="22" y="14"/>
                </a:lnTo>
                <a:lnTo>
                  <a:pt x="22" y="14"/>
                </a:lnTo>
                <a:lnTo>
                  <a:pt x="22" y="4"/>
                </a:lnTo>
                <a:lnTo>
                  <a:pt x="20" y="4"/>
                </a:lnTo>
                <a:lnTo>
                  <a:pt x="20"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 name="Freeform 3"/>
          <p:cNvSpPr>
            <a:spLocks/>
          </p:cNvSpPr>
          <p:nvPr/>
        </p:nvSpPr>
        <p:spPr bwMode="auto">
          <a:xfrm>
            <a:off x="736481" y="2613914"/>
            <a:ext cx="1116000" cy="1323676"/>
          </a:xfrm>
          <a:custGeom>
            <a:avLst/>
            <a:gdLst>
              <a:gd name="T0" fmla="*/ 82 w 82"/>
              <a:gd name="T1" fmla="*/ 103 h 103"/>
              <a:gd name="T2" fmla="*/ 82 w 82"/>
              <a:gd name="T3" fmla="*/ 97 h 103"/>
              <a:gd name="T4" fmla="*/ 79 w 82"/>
              <a:gd name="T5" fmla="*/ 97 h 103"/>
              <a:gd name="T6" fmla="*/ 79 w 82"/>
              <a:gd name="T7" fmla="*/ 85 h 103"/>
              <a:gd name="T8" fmla="*/ 59 w 82"/>
              <a:gd name="T9" fmla="*/ 85 h 103"/>
              <a:gd name="T10" fmla="*/ 59 w 82"/>
              <a:gd name="T11" fmla="*/ 81 h 103"/>
              <a:gd name="T12" fmla="*/ 41 w 82"/>
              <a:gd name="T13" fmla="*/ 81 h 103"/>
              <a:gd name="T14" fmla="*/ 41 w 82"/>
              <a:gd name="T15" fmla="*/ 78 h 103"/>
              <a:gd name="T16" fmla="*/ 39 w 82"/>
              <a:gd name="T17" fmla="*/ 78 h 103"/>
              <a:gd name="T18" fmla="*/ 39 w 82"/>
              <a:gd name="T19" fmla="*/ 73 h 103"/>
              <a:gd name="T20" fmla="*/ 38 w 82"/>
              <a:gd name="T21" fmla="*/ 73 h 103"/>
              <a:gd name="T22" fmla="*/ 38 w 82"/>
              <a:gd name="T23" fmla="*/ 67 h 103"/>
              <a:gd name="T24" fmla="*/ 25 w 82"/>
              <a:gd name="T25" fmla="*/ 67 h 103"/>
              <a:gd name="T26" fmla="*/ 25 w 82"/>
              <a:gd name="T27" fmla="*/ 63 h 103"/>
              <a:gd name="T28" fmla="*/ 21 w 82"/>
              <a:gd name="T29" fmla="*/ 63 h 103"/>
              <a:gd name="T30" fmla="*/ 21 w 82"/>
              <a:gd name="T31" fmla="*/ 57 h 103"/>
              <a:gd name="T32" fmla="*/ 19 w 82"/>
              <a:gd name="T33" fmla="*/ 57 h 103"/>
              <a:gd name="T34" fmla="*/ 19 w 82"/>
              <a:gd name="T35" fmla="*/ 13 h 103"/>
              <a:gd name="T36" fmla="*/ 18 w 82"/>
              <a:gd name="T37" fmla="*/ 13 h 103"/>
              <a:gd name="T38" fmla="*/ 18 w 82"/>
              <a:gd name="T39" fmla="*/ 0 h 103"/>
              <a:gd name="T40" fmla="*/ 0 w 82"/>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03">
                <a:moveTo>
                  <a:pt x="82" y="103"/>
                </a:moveTo>
                <a:lnTo>
                  <a:pt x="82" y="97"/>
                </a:lnTo>
                <a:lnTo>
                  <a:pt x="79" y="97"/>
                </a:lnTo>
                <a:lnTo>
                  <a:pt x="79" y="85"/>
                </a:lnTo>
                <a:lnTo>
                  <a:pt x="59" y="85"/>
                </a:lnTo>
                <a:lnTo>
                  <a:pt x="59" y="81"/>
                </a:lnTo>
                <a:lnTo>
                  <a:pt x="41" y="81"/>
                </a:lnTo>
                <a:lnTo>
                  <a:pt x="41" y="78"/>
                </a:lnTo>
                <a:lnTo>
                  <a:pt x="39" y="78"/>
                </a:lnTo>
                <a:lnTo>
                  <a:pt x="39" y="73"/>
                </a:lnTo>
                <a:lnTo>
                  <a:pt x="38" y="73"/>
                </a:lnTo>
                <a:lnTo>
                  <a:pt x="38" y="67"/>
                </a:lnTo>
                <a:lnTo>
                  <a:pt x="25" y="67"/>
                </a:lnTo>
                <a:lnTo>
                  <a:pt x="25" y="63"/>
                </a:lnTo>
                <a:lnTo>
                  <a:pt x="21" y="63"/>
                </a:lnTo>
                <a:lnTo>
                  <a:pt x="21" y="57"/>
                </a:lnTo>
                <a:lnTo>
                  <a:pt x="19" y="57"/>
                </a:lnTo>
                <a:lnTo>
                  <a:pt x="19" y="13"/>
                </a:lnTo>
                <a:lnTo>
                  <a:pt x="18" y="13"/>
                </a:lnTo>
                <a:lnTo>
                  <a:pt x="18"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47" name="Group 46"/>
          <p:cNvGrpSpPr/>
          <p:nvPr/>
        </p:nvGrpSpPr>
        <p:grpSpPr>
          <a:xfrm>
            <a:off x="3134153" y="2443534"/>
            <a:ext cx="2656873" cy="1960599"/>
            <a:chOff x="3134153" y="2141134"/>
            <a:chExt cx="2656873" cy="1960599"/>
          </a:xfrm>
        </p:grpSpPr>
        <p:grpSp>
          <p:nvGrpSpPr>
            <p:cNvPr id="48" name="Group 47"/>
            <p:cNvGrpSpPr/>
            <p:nvPr/>
          </p:nvGrpSpPr>
          <p:grpSpPr>
            <a:xfrm>
              <a:off x="3134153" y="2173018"/>
              <a:ext cx="2656873" cy="1928715"/>
              <a:chOff x="1653769" y="2176557"/>
              <a:chExt cx="5495522" cy="3031396"/>
            </a:xfrm>
          </p:grpSpPr>
          <p:grpSp>
            <p:nvGrpSpPr>
              <p:cNvPr id="64" name="Group 63"/>
              <p:cNvGrpSpPr/>
              <p:nvPr/>
            </p:nvGrpSpPr>
            <p:grpSpPr>
              <a:xfrm>
                <a:off x="2614623" y="2396465"/>
                <a:ext cx="3906738" cy="2171700"/>
                <a:chOff x="836615" y="2448719"/>
                <a:chExt cx="3906738" cy="2171700"/>
              </a:xfrm>
            </p:grpSpPr>
            <p:sp>
              <p:nvSpPr>
                <p:cNvPr id="74" name="Freeform 7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6" name="Line 8"/>
                <p:cNvSpPr>
                  <a:spLocks noChangeShapeType="1"/>
                </p:cNvSpPr>
                <p:nvPr/>
              </p:nvSpPr>
              <p:spPr bwMode="auto">
                <a:xfrm>
                  <a:off x="836615" y="3489322"/>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8" name="Line 15"/>
                <p:cNvSpPr>
                  <a:spLocks noChangeShapeType="1"/>
                </p:cNvSpPr>
                <p:nvPr/>
              </p:nvSpPr>
              <p:spPr bwMode="auto">
                <a:xfrm>
                  <a:off x="347987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9"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0" name="Line 18"/>
                <p:cNvSpPr>
                  <a:spLocks noChangeShapeType="1"/>
                </p:cNvSpPr>
                <p:nvPr/>
              </p:nvSpPr>
              <p:spPr bwMode="auto">
                <a:xfrm>
                  <a:off x="220498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1"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65" name="TextBox 64"/>
              <p:cNvSpPr txBox="1"/>
              <p:nvPr/>
            </p:nvSpPr>
            <p:spPr>
              <a:xfrm rot="16200000">
                <a:off x="990614" y="3171704"/>
                <a:ext cx="1867429" cy="5411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Percent survival</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6" name="TextBox 65"/>
              <p:cNvSpPr txBox="1"/>
              <p:nvPr/>
            </p:nvSpPr>
            <p:spPr>
              <a:xfrm>
                <a:off x="2098842" y="4796776"/>
                <a:ext cx="5050449" cy="4111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Days following initiation of treatment</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7" name="TextBox 66"/>
              <p:cNvSpPr txBox="1"/>
              <p:nvPr/>
            </p:nvSpPr>
            <p:spPr>
              <a:xfrm>
                <a:off x="1833735" y="2176557"/>
                <a:ext cx="909162" cy="4353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8" name="TextBox 67"/>
              <p:cNvSpPr txBox="1"/>
              <p:nvPr/>
            </p:nvSpPr>
            <p:spPr>
              <a:xfrm>
                <a:off x="2035993" y="3231478"/>
                <a:ext cx="706903" cy="4111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9" name="TextBox 68"/>
              <p:cNvSpPr txBox="1"/>
              <p:nvPr/>
            </p:nvSpPr>
            <p:spPr>
              <a:xfrm>
                <a:off x="2185197" y="4256996"/>
                <a:ext cx="557700" cy="4353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0" name="TextBox 69"/>
              <p:cNvSpPr txBox="1"/>
              <p:nvPr/>
            </p:nvSpPr>
            <p:spPr>
              <a:xfrm>
                <a:off x="2551952" y="4568276"/>
                <a:ext cx="312849"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1" name="TextBox 70"/>
              <p:cNvSpPr txBox="1"/>
              <p:nvPr/>
            </p:nvSpPr>
            <p:spPr>
              <a:xfrm>
                <a:off x="3672848"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2" name="TextBox 71"/>
              <p:cNvSpPr txBox="1"/>
              <p:nvPr/>
            </p:nvSpPr>
            <p:spPr>
              <a:xfrm>
                <a:off x="4942736"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200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3" name="TextBox 72"/>
              <p:cNvSpPr txBox="1"/>
              <p:nvPr/>
            </p:nvSpPr>
            <p:spPr>
              <a:xfrm>
                <a:off x="6205508" y="4568276"/>
                <a:ext cx="637787" cy="323191"/>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300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49" name="Rectangle 48"/>
            <p:cNvSpPr/>
            <p:nvPr/>
          </p:nvSpPr>
          <p:spPr>
            <a:xfrm>
              <a:off x="4547095" y="2141134"/>
              <a:ext cx="1125629" cy="553998"/>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2"/>
                  </a:solidFill>
                  <a:effectLst/>
                  <a:uLnTx/>
                  <a:uFillTx/>
                  <a:latin typeface="Arial" charset="0"/>
                  <a:ea typeface="+mn-ea"/>
                  <a:cs typeface="Arial" charset="0"/>
                </a:rPr>
                <a:t>Selinexor (n=26)</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1"/>
                  </a:solidFill>
                  <a:effectLst/>
                  <a:uLnTx/>
                  <a:uFillTx/>
                  <a:latin typeface="Arial" charset="0"/>
                  <a:ea typeface="+mn-ea"/>
                  <a:cs typeface="Arial" charset="0"/>
                </a:rPr>
                <a:t>Placebo (n=30)</a:t>
              </a:r>
              <a:endParaRPr kumimoji="0" lang="en-GB" sz="1000" b="0" i="0" u="none" strike="noStrike" kern="1200" cap="none" spc="0" normalizeH="0" baseline="0" noProof="0" dirty="0">
                <a:ln>
                  <a:noFill/>
                </a:ln>
                <a:solidFill>
                  <a:schemeClr val="accent1"/>
                </a:solidFill>
                <a:effectLst/>
                <a:uLnTx/>
                <a:uFillTx/>
                <a:latin typeface="Arial" charset="0"/>
                <a:ea typeface="+mn-ea"/>
                <a:cs typeface="Arial" charset="0"/>
              </a:endParaRPr>
            </a:p>
          </p:txBody>
        </p:sp>
        <p:cxnSp>
          <p:nvCxnSpPr>
            <p:cNvPr id="50" name="Straight Connector 49"/>
            <p:cNvCxnSpPr/>
            <p:nvPr/>
          </p:nvCxnSpPr>
          <p:spPr>
            <a:xfrm>
              <a:off x="4382618" y="2318039"/>
              <a:ext cx="21348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4382618" y="2548644"/>
              <a:ext cx="213485"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p:cNvCxnSpPr/>
            <p:nvPr/>
          </p:nvCxnSpPr>
          <p:spPr>
            <a:xfrm>
              <a:off x="3644010" y="2977514"/>
              <a:ext cx="1840983"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53" name="Freeform 10"/>
            <p:cNvSpPr>
              <a:spLocks/>
            </p:cNvSpPr>
            <p:nvPr/>
          </p:nvSpPr>
          <p:spPr bwMode="auto">
            <a:xfrm>
              <a:off x="3659415" y="2311519"/>
              <a:ext cx="1636485" cy="950801"/>
            </a:xfrm>
            <a:custGeom>
              <a:avLst/>
              <a:gdLst>
                <a:gd name="T0" fmla="*/ 127 w 127"/>
                <a:gd name="T1" fmla="*/ 75 h 75"/>
                <a:gd name="T2" fmla="*/ 101 w 127"/>
                <a:gd name="T3" fmla="*/ 75 h 75"/>
                <a:gd name="T4" fmla="*/ 101 w 127"/>
                <a:gd name="T5" fmla="*/ 65 h 75"/>
                <a:gd name="T6" fmla="*/ 81 w 127"/>
                <a:gd name="T7" fmla="*/ 65 h 75"/>
                <a:gd name="T8" fmla="*/ 81 w 127"/>
                <a:gd name="T9" fmla="*/ 46 h 75"/>
                <a:gd name="T10" fmla="*/ 40 w 127"/>
                <a:gd name="T11" fmla="*/ 46 h 75"/>
                <a:gd name="T12" fmla="*/ 40 w 127"/>
                <a:gd name="T13" fmla="*/ 34 h 75"/>
                <a:gd name="T14" fmla="*/ 21 w 127"/>
                <a:gd name="T15" fmla="*/ 34 h 75"/>
                <a:gd name="T16" fmla="*/ 21 w 127"/>
                <a:gd name="T17" fmla="*/ 16 h 75"/>
                <a:gd name="T18" fmla="*/ 20 w 127"/>
                <a:gd name="T19" fmla="*/ 16 h 75"/>
                <a:gd name="T20" fmla="*/ 20 w 127"/>
                <a:gd name="T21" fmla="*/ 7 h 75"/>
                <a:gd name="T22" fmla="*/ 19 w 127"/>
                <a:gd name="T23" fmla="*/ 7 h 75"/>
                <a:gd name="T24" fmla="*/ 19 w 127"/>
                <a:gd name="T25" fmla="*/ 4 h 75"/>
                <a:gd name="T26" fmla="*/ 18 w 127"/>
                <a:gd name="T27" fmla="*/ 4 h 75"/>
                <a:gd name="T28" fmla="*/ 18 w 127"/>
                <a:gd name="T29" fmla="*/ 0 h 75"/>
                <a:gd name="T30" fmla="*/ 0 w 127"/>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75">
                  <a:moveTo>
                    <a:pt x="127" y="75"/>
                  </a:moveTo>
                  <a:lnTo>
                    <a:pt x="101" y="75"/>
                  </a:lnTo>
                  <a:lnTo>
                    <a:pt x="101" y="65"/>
                  </a:lnTo>
                  <a:lnTo>
                    <a:pt x="81" y="65"/>
                  </a:lnTo>
                  <a:lnTo>
                    <a:pt x="81" y="46"/>
                  </a:lnTo>
                  <a:lnTo>
                    <a:pt x="40" y="46"/>
                  </a:lnTo>
                  <a:lnTo>
                    <a:pt x="40" y="34"/>
                  </a:lnTo>
                  <a:lnTo>
                    <a:pt x="21" y="34"/>
                  </a:lnTo>
                  <a:lnTo>
                    <a:pt x="21" y="16"/>
                  </a:lnTo>
                  <a:lnTo>
                    <a:pt x="20" y="16"/>
                  </a:lnTo>
                  <a:lnTo>
                    <a:pt x="20" y="7"/>
                  </a:lnTo>
                  <a:lnTo>
                    <a:pt x="19" y="7"/>
                  </a:lnTo>
                  <a:lnTo>
                    <a:pt x="19" y="4"/>
                  </a:lnTo>
                  <a:lnTo>
                    <a:pt x="18" y="4"/>
                  </a:lnTo>
                  <a:lnTo>
                    <a:pt x="18"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 name="Line 11"/>
            <p:cNvSpPr>
              <a:spLocks noChangeShapeType="1"/>
            </p:cNvSpPr>
            <p:nvPr/>
          </p:nvSpPr>
          <p:spPr bwMode="auto">
            <a:xfrm>
              <a:off x="5283014" y="3224288"/>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 name="Line 12"/>
            <p:cNvSpPr>
              <a:spLocks noChangeShapeType="1"/>
            </p:cNvSpPr>
            <p:nvPr/>
          </p:nvSpPr>
          <p:spPr bwMode="auto">
            <a:xfrm>
              <a:off x="5218586" y="3224288"/>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 name="Line 13"/>
            <p:cNvSpPr>
              <a:spLocks noChangeShapeType="1"/>
            </p:cNvSpPr>
            <p:nvPr/>
          </p:nvSpPr>
          <p:spPr bwMode="auto">
            <a:xfrm>
              <a:off x="4445443" y="2843968"/>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 name="Line 14"/>
            <p:cNvSpPr>
              <a:spLocks noChangeShapeType="1"/>
            </p:cNvSpPr>
            <p:nvPr/>
          </p:nvSpPr>
          <p:spPr bwMode="auto">
            <a:xfrm>
              <a:off x="4226386" y="2843968"/>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Line 14"/>
            <p:cNvSpPr>
              <a:spLocks noChangeShapeType="1"/>
            </p:cNvSpPr>
            <p:nvPr/>
          </p:nvSpPr>
          <p:spPr bwMode="auto">
            <a:xfrm>
              <a:off x="4489360" y="2281939"/>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Line 16"/>
            <p:cNvSpPr>
              <a:spLocks noChangeShapeType="1"/>
            </p:cNvSpPr>
            <p:nvPr/>
          </p:nvSpPr>
          <p:spPr bwMode="auto">
            <a:xfrm>
              <a:off x="5205592" y="3461001"/>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 name="Line 17"/>
            <p:cNvSpPr>
              <a:spLocks noChangeShapeType="1"/>
            </p:cNvSpPr>
            <p:nvPr/>
          </p:nvSpPr>
          <p:spPr bwMode="auto">
            <a:xfrm>
              <a:off x="4737841" y="3335949"/>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Line 18"/>
            <p:cNvSpPr>
              <a:spLocks noChangeShapeType="1"/>
            </p:cNvSpPr>
            <p:nvPr/>
          </p:nvSpPr>
          <p:spPr bwMode="auto">
            <a:xfrm>
              <a:off x="4451993" y="3148370"/>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Freeform 19"/>
            <p:cNvSpPr>
              <a:spLocks/>
            </p:cNvSpPr>
            <p:nvPr/>
          </p:nvSpPr>
          <p:spPr bwMode="auto">
            <a:xfrm>
              <a:off x="3659414" y="2310517"/>
              <a:ext cx="1559171" cy="1188000"/>
            </a:xfrm>
            <a:custGeom>
              <a:avLst/>
              <a:gdLst>
                <a:gd name="T0" fmla="*/ 120 w 120"/>
                <a:gd name="T1" fmla="*/ 95 h 95"/>
                <a:gd name="T2" fmla="*/ 104 w 120"/>
                <a:gd name="T3" fmla="*/ 95 h 95"/>
                <a:gd name="T4" fmla="*/ 104 w 120"/>
                <a:gd name="T5" fmla="*/ 84 h 95"/>
                <a:gd name="T6" fmla="*/ 80 w 120"/>
                <a:gd name="T7" fmla="*/ 84 h 95"/>
                <a:gd name="T8" fmla="*/ 80 w 120"/>
                <a:gd name="T9" fmla="*/ 71 h 95"/>
                <a:gd name="T10" fmla="*/ 40 w 120"/>
                <a:gd name="T11" fmla="*/ 71 h 95"/>
                <a:gd name="T12" fmla="*/ 40 w 120"/>
                <a:gd name="T13" fmla="*/ 62 h 95"/>
                <a:gd name="T14" fmla="*/ 39 w 120"/>
                <a:gd name="T15" fmla="*/ 62 h 95"/>
                <a:gd name="T16" fmla="*/ 39 w 120"/>
                <a:gd name="T17" fmla="*/ 52 h 95"/>
                <a:gd name="T18" fmla="*/ 25 w 120"/>
                <a:gd name="T19" fmla="*/ 52 h 95"/>
                <a:gd name="T20" fmla="*/ 25 w 120"/>
                <a:gd name="T21" fmla="*/ 47 h 95"/>
                <a:gd name="T22" fmla="*/ 22 w 120"/>
                <a:gd name="T23" fmla="*/ 47 h 95"/>
                <a:gd name="T24" fmla="*/ 22 w 120"/>
                <a:gd name="T25" fmla="*/ 42 h 95"/>
                <a:gd name="T26" fmla="*/ 21 w 120"/>
                <a:gd name="T27" fmla="*/ 42 h 95"/>
                <a:gd name="T28" fmla="*/ 21 w 120"/>
                <a:gd name="T29" fmla="*/ 38 h 95"/>
                <a:gd name="T30" fmla="*/ 20 w 120"/>
                <a:gd name="T31" fmla="*/ 38 h 95"/>
                <a:gd name="T32" fmla="*/ 20 w 120"/>
                <a:gd name="T33" fmla="*/ 9 h 95"/>
                <a:gd name="T34" fmla="*/ 18 w 120"/>
                <a:gd name="T35" fmla="*/ 9 h 95"/>
                <a:gd name="T36" fmla="*/ 18 w 120"/>
                <a:gd name="T37" fmla="*/ 0 h 95"/>
                <a:gd name="T38" fmla="*/ 0 w 120"/>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95">
                  <a:moveTo>
                    <a:pt x="120" y="95"/>
                  </a:moveTo>
                  <a:lnTo>
                    <a:pt x="104" y="95"/>
                  </a:lnTo>
                  <a:lnTo>
                    <a:pt x="104" y="84"/>
                  </a:lnTo>
                  <a:lnTo>
                    <a:pt x="80" y="84"/>
                  </a:lnTo>
                  <a:lnTo>
                    <a:pt x="80" y="71"/>
                  </a:lnTo>
                  <a:lnTo>
                    <a:pt x="40" y="71"/>
                  </a:lnTo>
                  <a:lnTo>
                    <a:pt x="40" y="62"/>
                  </a:lnTo>
                  <a:lnTo>
                    <a:pt x="39" y="62"/>
                  </a:lnTo>
                  <a:lnTo>
                    <a:pt x="39" y="52"/>
                  </a:lnTo>
                  <a:lnTo>
                    <a:pt x="25" y="52"/>
                  </a:lnTo>
                  <a:lnTo>
                    <a:pt x="25" y="47"/>
                  </a:lnTo>
                  <a:lnTo>
                    <a:pt x="22" y="47"/>
                  </a:lnTo>
                  <a:lnTo>
                    <a:pt x="22" y="42"/>
                  </a:lnTo>
                  <a:lnTo>
                    <a:pt x="21" y="42"/>
                  </a:lnTo>
                  <a:lnTo>
                    <a:pt x="21" y="38"/>
                  </a:lnTo>
                  <a:lnTo>
                    <a:pt x="20" y="38"/>
                  </a:lnTo>
                  <a:lnTo>
                    <a:pt x="20" y="9"/>
                  </a:lnTo>
                  <a:lnTo>
                    <a:pt x="18" y="9"/>
                  </a:lnTo>
                  <a:lnTo>
                    <a:pt x="18"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Line 18"/>
            <p:cNvSpPr>
              <a:spLocks noChangeShapeType="1"/>
            </p:cNvSpPr>
            <p:nvPr/>
          </p:nvSpPr>
          <p:spPr bwMode="auto">
            <a:xfrm>
              <a:off x="4489360" y="2512685"/>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82" name="Group 81"/>
          <p:cNvGrpSpPr/>
          <p:nvPr/>
        </p:nvGrpSpPr>
        <p:grpSpPr>
          <a:xfrm>
            <a:off x="6071258" y="2443534"/>
            <a:ext cx="2807278" cy="1960599"/>
            <a:chOff x="6071258" y="2141134"/>
            <a:chExt cx="2807278" cy="1960599"/>
          </a:xfrm>
        </p:grpSpPr>
        <p:sp>
          <p:nvSpPr>
            <p:cNvPr id="83" name="Freeform 82"/>
            <p:cNvSpPr>
              <a:spLocks/>
            </p:cNvSpPr>
            <p:nvPr/>
          </p:nvSpPr>
          <p:spPr bwMode="auto">
            <a:xfrm>
              <a:off x="6578773" y="2312935"/>
              <a:ext cx="1843331" cy="13229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4" name="Line 6"/>
            <p:cNvSpPr>
              <a:spLocks noChangeShapeType="1"/>
            </p:cNvSpPr>
            <p:nvPr/>
          </p:nvSpPr>
          <p:spPr bwMode="auto">
            <a:xfrm>
              <a:off x="6535793" y="2312934"/>
              <a:ext cx="4298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5" name="Line 8"/>
            <p:cNvSpPr>
              <a:spLocks noChangeShapeType="1"/>
            </p:cNvSpPr>
            <p:nvPr/>
          </p:nvSpPr>
          <p:spPr bwMode="auto">
            <a:xfrm>
              <a:off x="6535793" y="2975014"/>
              <a:ext cx="4298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6" name="Line 11"/>
            <p:cNvSpPr>
              <a:spLocks noChangeShapeType="1"/>
            </p:cNvSpPr>
            <p:nvPr/>
          </p:nvSpPr>
          <p:spPr bwMode="auto">
            <a:xfrm>
              <a:off x="6535793" y="3636088"/>
              <a:ext cx="4298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7" name="Line 17"/>
            <p:cNvSpPr>
              <a:spLocks noChangeShapeType="1"/>
            </p:cNvSpPr>
            <p:nvPr/>
          </p:nvSpPr>
          <p:spPr bwMode="auto">
            <a:xfrm>
              <a:off x="8424550"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8" name="Line 18"/>
            <p:cNvSpPr>
              <a:spLocks noChangeShapeType="1"/>
            </p:cNvSpPr>
            <p:nvPr/>
          </p:nvSpPr>
          <p:spPr bwMode="auto">
            <a:xfrm>
              <a:off x="6940198"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9" name="Line 21"/>
            <p:cNvSpPr>
              <a:spLocks noChangeShapeType="1"/>
            </p:cNvSpPr>
            <p:nvPr/>
          </p:nvSpPr>
          <p:spPr bwMode="auto">
            <a:xfrm>
              <a:off x="6578773"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0" name="TextBox 89"/>
            <p:cNvSpPr txBox="1"/>
            <p:nvPr/>
          </p:nvSpPr>
          <p:spPr>
            <a:xfrm rot="16200000">
              <a:off x="5607990" y="2847514"/>
              <a:ext cx="1188145"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Percent survival</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1" name="TextBox 90"/>
            <p:cNvSpPr txBox="1"/>
            <p:nvPr/>
          </p:nvSpPr>
          <p:spPr>
            <a:xfrm>
              <a:off x="6286433" y="3840123"/>
              <a:ext cx="2441697"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Days following initiation of treatment</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2" name="TextBox 91"/>
            <p:cNvSpPr txBox="1"/>
            <p:nvPr/>
          </p:nvSpPr>
          <p:spPr>
            <a:xfrm>
              <a:off x="6158264" y="2173018"/>
              <a:ext cx="439545"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3" name="TextBox 92"/>
            <p:cNvSpPr txBox="1"/>
            <p:nvPr/>
          </p:nvSpPr>
          <p:spPr>
            <a:xfrm>
              <a:off x="6256048" y="2844208"/>
              <a:ext cx="341760" cy="261610"/>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4" name="TextBox 93"/>
            <p:cNvSpPr txBox="1"/>
            <p:nvPr/>
          </p:nvSpPr>
          <p:spPr>
            <a:xfrm>
              <a:off x="6328182" y="3496690"/>
              <a:ext cx="26962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5" name="TextBox 94"/>
            <p:cNvSpPr txBox="1"/>
            <p:nvPr/>
          </p:nvSpPr>
          <p:spPr>
            <a:xfrm>
              <a:off x="6505494" y="3694741"/>
              <a:ext cx="151250"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6" name="TextBox 95"/>
            <p:cNvSpPr txBox="1"/>
            <p:nvPr/>
          </p:nvSpPr>
          <p:spPr>
            <a:xfrm>
              <a:off x="6829530" y="3694741"/>
              <a:ext cx="229797"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97" name="Group 96"/>
            <p:cNvGrpSpPr/>
            <p:nvPr/>
          </p:nvGrpSpPr>
          <p:grpSpPr>
            <a:xfrm>
              <a:off x="7537534" y="3636088"/>
              <a:ext cx="308345" cy="264282"/>
              <a:chOff x="7661346" y="3636088"/>
              <a:chExt cx="308345" cy="264282"/>
            </a:xfrm>
          </p:grpSpPr>
          <p:sp>
            <p:nvSpPr>
              <p:cNvPr id="119" name="Line 15"/>
              <p:cNvSpPr>
                <a:spLocks noChangeShapeType="1"/>
              </p:cNvSpPr>
              <p:nvPr/>
            </p:nvSpPr>
            <p:spPr bwMode="auto">
              <a:xfrm>
                <a:off x="7813707"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0" name="TextBox 119"/>
              <p:cNvSpPr txBox="1"/>
              <p:nvPr/>
            </p:nvSpPr>
            <p:spPr>
              <a:xfrm>
                <a:off x="7661346" y="3694741"/>
                <a:ext cx="308345"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150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98" name="TextBox 97"/>
            <p:cNvSpPr txBox="1"/>
            <p:nvPr/>
          </p:nvSpPr>
          <p:spPr>
            <a:xfrm>
              <a:off x="8271847" y="3694741"/>
              <a:ext cx="308345"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250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9" name="Rectangle 98"/>
            <p:cNvSpPr/>
            <p:nvPr/>
          </p:nvSpPr>
          <p:spPr>
            <a:xfrm>
              <a:off x="7752907" y="2141134"/>
              <a:ext cx="1125629" cy="553998"/>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2"/>
                  </a:solidFill>
                  <a:effectLst/>
                  <a:uLnTx/>
                  <a:uFillTx/>
                  <a:latin typeface="Arial" charset="0"/>
                  <a:ea typeface="+mn-ea"/>
                  <a:cs typeface="Arial" charset="0"/>
                </a:rPr>
                <a:t>Selinexor (n=14)</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1"/>
                  </a:solidFill>
                  <a:effectLst/>
                  <a:uLnTx/>
                  <a:uFillTx/>
                  <a:latin typeface="Arial" charset="0"/>
                  <a:ea typeface="+mn-ea"/>
                  <a:cs typeface="Arial" charset="0"/>
                </a:rPr>
                <a:t>Placebo (n=14)</a:t>
              </a:r>
              <a:endParaRPr kumimoji="0" lang="en-GB" sz="1000" b="0" i="0" u="none" strike="noStrike" kern="1200" cap="none" spc="0" normalizeH="0" baseline="0" noProof="0" dirty="0">
                <a:ln>
                  <a:noFill/>
                </a:ln>
                <a:solidFill>
                  <a:schemeClr val="accent1"/>
                </a:solidFill>
                <a:effectLst/>
                <a:uLnTx/>
                <a:uFillTx/>
                <a:latin typeface="Arial" charset="0"/>
                <a:ea typeface="+mn-ea"/>
                <a:cs typeface="Arial" charset="0"/>
              </a:endParaRPr>
            </a:p>
          </p:txBody>
        </p:sp>
        <p:cxnSp>
          <p:nvCxnSpPr>
            <p:cNvPr id="100" name="Straight Connector 99"/>
            <p:cNvCxnSpPr/>
            <p:nvPr/>
          </p:nvCxnSpPr>
          <p:spPr>
            <a:xfrm>
              <a:off x="7588430" y="2318039"/>
              <a:ext cx="21348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1" name="Straight Connector 100"/>
            <p:cNvCxnSpPr/>
            <p:nvPr/>
          </p:nvCxnSpPr>
          <p:spPr>
            <a:xfrm>
              <a:off x="7588430" y="2548644"/>
              <a:ext cx="213485"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2" name="Straight Connector 101"/>
            <p:cNvCxnSpPr/>
            <p:nvPr/>
          </p:nvCxnSpPr>
          <p:spPr>
            <a:xfrm>
              <a:off x="6581114" y="2977514"/>
              <a:ext cx="1840983"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3" name="Line 11"/>
            <p:cNvSpPr>
              <a:spLocks noChangeShapeType="1"/>
            </p:cNvSpPr>
            <p:nvPr/>
          </p:nvSpPr>
          <p:spPr bwMode="auto">
            <a:xfrm>
              <a:off x="8142106" y="3055262"/>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4" name="Line 12"/>
            <p:cNvSpPr>
              <a:spLocks noChangeShapeType="1"/>
            </p:cNvSpPr>
            <p:nvPr/>
          </p:nvSpPr>
          <p:spPr bwMode="auto">
            <a:xfrm>
              <a:off x="8077678" y="3055262"/>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5" name="Line 13"/>
            <p:cNvSpPr>
              <a:spLocks noChangeShapeType="1"/>
            </p:cNvSpPr>
            <p:nvPr/>
          </p:nvSpPr>
          <p:spPr bwMode="auto">
            <a:xfrm>
              <a:off x="7174515" y="2505720"/>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6" name="Line 14"/>
            <p:cNvSpPr>
              <a:spLocks noChangeShapeType="1"/>
            </p:cNvSpPr>
            <p:nvPr/>
          </p:nvSpPr>
          <p:spPr bwMode="auto">
            <a:xfrm>
              <a:off x="6955458" y="2505720"/>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7" name="Line 14"/>
            <p:cNvSpPr>
              <a:spLocks noChangeShapeType="1"/>
            </p:cNvSpPr>
            <p:nvPr/>
          </p:nvSpPr>
          <p:spPr bwMode="auto">
            <a:xfrm>
              <a:off x="7703840" y="2281939"/>
              <a:ext cx="0" cy="38032"/>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8" name="Line 16"/>
            <p:cNvSpPr>
              <a:spLocks noChangeShapeType="1"/>
            </p:cNvSpPr>
            <p:nvPr/>
          </p:nvSpPr>
          <p:spPr bwMode="auto">
            <a:xfrm>
              <a:off x="8073352" y="3421995"/>
              <a:ext cx="0" cy="37516"/>
            </a:xfrm>
            <a:prstGeom prst="line">
              <a:avLst/>
            </a:pr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9" name="Line 17"/>
            <p:cNvSpPr>
              <a:spLocks noChangeShapeType="1"/>
            </p:cNvSpPr>
            <p:nvPr/>
          </p:nvSpPr>
          <p:spPr bwMode="auto">
            <a:xfrm>
              <a:off x="7536257" y="3192927"/>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0" name="Line 18"/>
            <p:cNvSpPr>
              <a:spLocks noChangeShapeType="1"/>
            </p:cNvSpPr>
            <p:nvPr/>
          </p:nvSpPr>
          <p:spPr bwMode="auto">
            <a:xfrm>
              <a:off x="7703840" y="2512685"/>
              <a:ext cx="0" cy="3751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1" name="Freeform 20"/>
            <p:cNvSpPr>
              <a:spLocks/>
            </p:cNvSpPr>
            <p:nvPr/>
          </p:nvSpPr>
          <p:spPr bwMode="auto">
            <a:xfrm>
              <a:off x="6588726" y="2318038"/>
              <a:ext cx="1584000" cy="774000"/>
            </a:xfrm>
            <a:custGeom>
              <a:avLst/>
              <a:gdLst>
                <a:gd name="T0" fmla="*/ 123 w 123"/>
                <a:gd name="T1" fmla="*/ 62 h 62"/>
                <a:gd name="T2" fmla="*/ 93 w 123"/>
                <a:gd name="T3" fmla="*/ 62 h 62"/>
                <a:gd name="T4" fmla="*/ 93 w 123"/>
                <a:gd name="T5" fmla="*/ 47 h 62"/>
                <a:gd name="T6" fmla="*/ 69 w 123"/>
                <a:gd name="T7" fmla="*/ 47 h 62"/>
                <a:gd name="T8" fmla="*/ 69 w 123"/>
                <a:gd name="T9" fmla="*/ 19 h 62"/>
                <a:gd name="T10" fmla="*/ 22 w 123"/>
                <a:gd name="T11" fmla="*/ 19 h 62"/>
                <a:gd name="T12" fmla="*/ 22 w 123"/>
                <a:gd name="T13" fmla="*/ 0 h 62"/>
                <a:gd name="T14" fmla="*/ 0 w 123"/>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62">
                  <a:moveTo>
                    <a:pt x="123" y="62"/>
                  </a:moveTo>
                  <a:lnTo>
                    <a:pt x="93" y="62"/>
                  </a:lnTo>
                  <a:lnTo>
                    <a:pt x="93" y="47"/>
                  </a:lnTo>
                  <a:lnTo>
                    <a:pt x="69" y="47"/>
                  </a:lnTo>
                  <a:lnTo>
                    <a:pt x="69" y="19"/>
                  </a:lnTo>
                  <a:lnTo>
                    <a:pt x="22" y="19"/>
                  </a:lnTo>
                  <a:lnTo>
                    <a:pt x="22"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12" name="Group 111"/>
            <p:cNvGrpSpPr/>
            <p:nvPr/>
          </p:nvGrpSpPr>
          <p:grpSpPr>
            <a:xfrm>
              <a:off x="7919179" y="3637877"/>
              <a:ext cx="308345" cy="264282"/>
              <a:chOff x="7661346" y="3636088"/>
              <a:chExt cx="308345" cy="264282"/>
            </a:xfrm>
          </p:grpSpPr>
          <p:sp>
            <p:nvSpPr>
              <p:cNvPr id="117" name="Line 15"/>
              <p:cNvSpPr>
                <a:spLocks noChangeShapeType="1"/>
              </p:cNvSpPr>
              <p:nvPr/>
            </p:nvSpPr>
            <p:spPr bwMode="auto">
              <a:xfrm>
                <a:off x="7813707"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8" name="TextBox 117"/>
              <p:cNvSpPr txBox="1"/>
              <p:nvPr/>
            </p:nvSpPr>
            <p:spPr>
              <a:xfrm>
                <a:off x="7661346" y="3694741"/>
                <a:ext cx="308345"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200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grpSp>
          <p:nvGrpSpPr>
            <p:cNvPr id="113" name="Group 112"/>
            <p:cNvGrpSpPr/>
            <p:nvPr/>
          </p:nvGrpSpPr>
          <p:grpSpPr>
            <a:xfrm>
              <a:off x="7156521" y="3637877"/>
              <a:ext cx="308345" cy="264282"/>
              <a:chOff x="7661346" y="3636088"/>
              <a:chExt cx="308345" cy="264282"/>
            </a:xfrm>
          </p:grpSpPr>
          <p:sp>
            <p:nvSpPr>
              <p:cNvPr id="115" name="Line 15"/>
              <p:cNvSpPr>
                <a:spLocks noChangeShapeType="1"/>
              </p:cNvSpPr>
              <p:nvPr/>
            </p:nvSpPr>
            <p:spPr bwMode="auto">
              <a:xfrm>
                <a:off x="7813707" y="3636088"/>
                <a:ext cx="0" cy="5858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6" name="TextBox 115"/>
              <p:cNvSpPr txBox="1"/>
              <p:nvPr/>
            </p:nvSpPr>
            <p:spPr>
              <a:xfrm>
                <a:off x="7661346" y="3694741"/>
                <a:ext cx="308345" cy="205629"/>
              </a:xfrm>
              <a:prstGeom prst="rect">
                <a:avLst/>
              </a:prstGeom>
              <a:noFill/>
            </p:spPr>
            <p:txBody>
              <a:bodyPr wrap="none" lIns="36000" tIns="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100</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114" name="Freeform 2"/>
            <p:cNvSpPr>
              <a:spLocks/>
            </p:cNvSpPr>
            <p:nvPr/>
          </p:nvSpPr>
          <p:spPr bwMode="auto">
            <a:xfrm>
              <a:off x="6598940" y="2312987"/>
              <a:ext cx="1478738" cy="1143680"/>
            </a:xfrm>
            <a:custGeom>
              <a:avLst/>
              <a:gdLst>
                <a:gd name="T0" fmla="*/ 116 w 116"/>
                <a:gd name="T1" fmla="*/ 88 h 88"/>
                <a:gd name="T2" fmla="*/ 95 w 116"/>
                <a:gd name="T3" fmla="*/ 88 h 88"/>
                <a:gd name="T4" fmla="*/ 95 w 116"/>
                <a:gd name="T5" fmla="*/ 70 h 88"/>
                <a:gd name="T6" fmla="*/ 69 w 116"/>
                <a:gd name="T7" fmla="*/ 70 h 88"/>
                <a:gd name="T8" fmla="*/ 69 w 116"/>
                <a:gd name="T9" fmla="*/ 60 h 88"/>
                <a:gd name="T10" fmla="*/ 67 w 116"/>
                <a:gd name="T11" fmla="*/ 60 h 88"/>
                <a:gd name="T12" fmla="*/ 67 w 116"/>
                <a:gd name="T13" fmla="*/ 51 h 88"/>
                <a:gd name="T14" fmla="*/ 22 w 116"/>
                <a:gd name="T15" fmla="*/ 51 h 88"/>
                <a:gd name="T16" fmla="*/ 22 w 116"/>
                <a:gd name="T17" fmla="*/ 35 h 88"/>
                <a:gd name="T18" fmla="*/ 20 w 116"/>
                <a:gd name="T19" fmla="*/ 35 h 88"/>
                <a:gd name="T20" fmla="*/ 20 w 116"/>
                <a:gd name="T21" fmla="*/ 22 h 88"/>
                <a:gd name="T22" fmla="*/ 6 w 116"/>
                <a:gd name="T23" fmla="*/ 22 h 88"/>
                <a:gd name="T24" fmla="*/ 6 w 116"/>
                <a:gd name="T25" fmla="*/ 13 h 88"/>
                <a:gd name="T26" fmla="*/ 0 w 116"/>
                <a:gd name="T27" fmla="*/ 13 h 88"/>
                <a:gd name="T28" fmla="*/ 0 w 116"/>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88">
                  <a:moveTo>
                    <a:pt x="116" y="88"/>
                  </a:moveTo>
                  <a:lnTo>
                    <a:pt x="95" y="88"/>
                  </a:lnTo>
                  <a:lnTo>
                    <a:pt x="95" y="70"/>
                  </a:lnTo>
                  <a:lnTo>
                    <a:pt x="69" y="70"/>
                  </a:lnTo>
                  <a:lnTo>
                    <a:pt x="69" y="60"/>
                  </a:lnTo>
                  <a:lnTo>
                    <a:pt x="67" y="60"/>
                  </a:lnTo>
                  <a:lnTo>
                    <a:pt x="67" y="51"/>
                  </a:lnTo>
                  <a:lnTo>
                    <a:pt x="22" y="51"/>
                  </a:lnTo>
                  <a:lnTo>
                    <a:pt x="22" y="35"/>
                  </a:lnTo>
                  <a:lnTo>
                    <a:pt x="20" y="35"/>
                  </a:lnTo>
                  <a:lnTo>
                    <a:pt x="20" y="22"/>
                  </a:lnTo>
                  <a:lnTo>
                    <a:pt x="6" y="22"/>
                  </a:lnTo>
                  <a:lnTo>
                    <a:pt x="6" y="13"/>
                  </a:lnTo>
                  <a:lnTo>
                    <a:pt x="0" y="13"/>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aphicFrame>
        <p:nvGraphicFramePr>
          <p:cNvPr id="121" name="Table 120"/>
          <p:cNvGraphicFramePr>
            <a:graphicFrameLocks noGrp="1"/>
          </p:cNvGraphicFramePr>
          <p:nvPr>
            <p:extLst>
              <p:ext uri="{D42A27DB-BD31-4B8C-83A1-F6EECF244321}">
                <p14:modId xmlns:p14="http://schemas.microsoft.com/office/powerpoint/2010/main" val="2003803452"/>
              </p:ext>
            </p:extLst>
          </p:nvPr>
        </p:nvGraphicFramePr>
        <p:xfrm>
          <a:off x="139822" y="4592460"/>
          <a:ext cx="2866268" cy="1194720"/>
        </p:xfrm>
        <a:graphic>
          <a:graphicData uri="http://schemas.openxmlformats.org/drawingml/2006/table">
            <a:tbl>
              <a:tblPr firstRow="1" bandRow="1">
                <a:tableStyleId>{69012ECD-51FC-41F1-AA8D-1B2483CD663E}</a:tableStyleId>
              </a:tblPr>
              <a:tblGrid>
                <a:gridCol w="808868">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84000">
                <a:tc>
                  <a:txBody>
                    <a:bodyPr/>
                    <a:lstStyle/>
                    <a:p>
                      <a:endParaRPr lang="en-GB" sz="1100" dirty="0"/>
                    </a:p>
                  </a:txBody>
                  <a:tcPr anchor="ctr"/>
                </a:tc>
                <a:tc>
                  <a:txBody>
                    <a:bodyPr/>
                    <a:lstStyle/>
                    <a:p>
                      <a:pPr algn="ctr"/>
                      <a:r>
                        <a:rPr lang="en-GB" sz="1100" dirty="0" smtClean="0">
                          <a:solidFill>
                            <a:schemeClr val="tx2"/>
                          </a:solidFill>
                        </a:rPr>
                        <a:t>Median PFS,</a:t>
                      </a:r>
                      <a:r>
                        <a:rPr lang="en-GB" sz="1100" baseline="0" dirty="0" smtClean="0">
                          <a:solidFill>
                            <a:schemeClr val="tx2"/>
                          </a:solidFill>
                        </a:rPr>
                        <a:t> </a:t>
                      </a:r>
                      <a:r>
                        <a:rPr lang="en-GB" sz="1100" dirty="0" smtClean="0">
                          <a:solidFill>
                            <a:schemeClr val="tx2"/>
                          </a:solidFill>
                        </a:rPr>
                        <a:t>months</a:t>
                      </a:r>
                      <a:endParaRPr lang="en-GB" sz="1100" dirty="0">
                        <a:solidFill>
                          <a:schemeClr val="tx2"/>
                        </a:solidFill>
                      </a:endParaRPr>
                    </a:p>
                  </a:txBody>
                  <a:tcPr anchor="ctr"/>
                </a:tc>
                <a:tc>
                  <a:txBody>
                    <a:bodyPr/>
                    <a:lstStyle/>
                    <a:p>
                      <a:pPr algn="ctr"/>
                      <a:r>
                        <a:rPr lang="en-GB" sz="1100" dirty="0" smtClean="0">
                          <a:solidFill>
                            <a:schemeClr val="tx2"/>
                          </a:solidFill>
                        </a:rPr>
                        <a:t>HR (95%CI)</a:t>
                      </a:r>
                      <a:endParaRPr lang="en-GB" sz="1100" dirty="0">
                        <a:solidFill>
                          <a:schemeClr val="tx2"/>
                        </a:solidFill>
                      </a:endParaRPr>
                    </a:p>
                  </a:txBody>
                  <a:tcPr anchor="ctr"/>
                </a:tc>
                <a:extLst>
                  <a:ext uri="{0D108BD9-81ED-4DB2-BD59-A6C34878D82A}">
                    <a16:rowId xmlns:a16="http://schemas.microsoft.com/office/drawing/2014/main" val="10000"/>
                  </a:ext>
                </a:extLst>
              </a:tr>
              <a:tr h="384000">
                <a:tc>
                  <a:txBody>
                    <a:bodyPr/>
                    <a:lstStyle/>
                    <a:p>
                      <a:r>
                        <a:rPr lang="en-GB" sz="1100" dirty="0" smtClean="0"/>
                        <a:t>Selinexor</a:t>
                      </a:r>
                      <a:endParaRPr lang="en-GB" sz="1100" dirty="0"/>
                    </a:p>
                  </a:txBody>
                  <a:tcPr anchor="ctr"/>
                </a:tc>
                <a:tc>
                  <a:txBody>
                    <a:bodyPr/>
                    <a:lstStyle/>
                    <a:p>
                      <a:pPr algn="ctr"/>
                      <a:r>
                        <a:rPr lang="en-GB" sz="1100" baseline="0" dirty="0" smtClean="0"/>
                        <a:t>1.4</a:t>
                      </a:r>
                      <a:endParaRPr lang="en-GB" sz="1100" dirty="0"/>
                    </a:p>
                  </a:txBody>
                  <a:tcPr anchor="ctr"/>
                </a:tc>
                <a:tc rowSpan="2">
                  <a:txBody>
                    <a:bodyPr/>
                    <a:lstStyle/>
                    <a:p>
                      <a:pPr algn="ctr"/>
                      <a:r>
                        <a:rPr lang="en-GB" sz="1100" baseline="0" dirty="0" smtClean="0"/>
                        <a:t>1.02 </a:t>
                      </a:r>
                      <a:br>
                        <a:rPr lang="en-GB" sz="1100" baseline="0" dirty="0" smtClean="0"/>
                      </a:br>
                      <a:r>
                        <a:rPr lang="en-GB" sz="1100" dirty="0" smtClean="0"/>
                        <a:t>(0.59,</a:t>
                      </a:r>
                      <a:r>
                        <a:rPr lang="en-GB" sz="1100" baseline="0" dirty="0" smtClean="0"/>
                        <a:t> 1.77)</a:t>
                      </a:r>
                      <a:endParaRPr lang="en-GB" sz="1100" dirty="0" smtClean="0"/>
                    </a:p>
                  </a:txBody>
                  <a:tcPr anchor="ctr"/>
                </a:tc>
                <a:extLst>
                  <a:ext uri="{0D108BD9-81ED-4DB2-BD59-A6C34878D82A}">
                    <a16:rowId xmlns:a16="http://schemas.microsoft.com/office/drawing/2014/main" val="10001"/>
                  </a:ext>
                </a:extLst>
              </a:tr>
              <a:tr h="384000">
                <a:tc>
                  <a:txBody>
                    <a:bodyPr/>
                    <a:lstStyle/>
                    <a:p>
                      <a:r>
                        <a:rPr lang="en-GB" sz="1100" dirty="0" smtClean="0"/>
                        <a:t>Placebo</a:t>
                      </a:r>
                      <a:endParaRPr lang="en-GB" sz="1100" dirty="0"/>
                    </a:p>
                  </a:txBody>
                  <a:tcPr anchor="ctr"/>
                </a:tc>
                <a:tc>
                  <a:txBody>
                    <a:bodyPr/>
                    <a:lstStyle/>
                    <a:p>
                      <a:pPr algn="ctr"/>
                      <a:r>
                        <a:rPr lang="en-GB" sz="1100" baseline="0" dirty="0" smtClean="0"/>
                        <a:t>1.4</a:t>
                      </a:r>
                      <a:endParaRPr lang="en-GB" sz="1100" dirty="0"/>
                    </a:p>
                  </a:txBody>
                  <a:tcPr anchor="ct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23" name="Table 122"/>
          <p:cNvGraphicFramePr>
            <a:graphicFrameLocks noGrp="1"/>
          </p:cNvGraphicFramePr>
          <p:nvPr>
            <p:extLst>
              <p:ext uri="{D42A27DB-BD31-4B8C-83A1-F6EECF244321}">
                <p14:modId xmlns:p14="http://schemas.microsoft.com/office/powerpoint/2010/main" val="2400946367"/>
              </p:ext>
            </p:extLst>
          </p:nvPr>
        </p:nvGraphicFramePr>
        <p:xfrm>
          <a:off x="3113961" y="4592460"/>
          <a:ext cx="2866268" cy="1194720"/>
        </p:xfrm>
        <a:graphic>
          <a:graphicData uri="http://schemas.openxmlformats.org/drawingml/2006/table">
            <a:tbl>
              <a:tblPr firstRow="1" bandRow="1">
                <a:tableStyleId>{69012ECD-51FC-41F1-AA8D-1B2483CD663E}</a:tableStyleId>
              </a:tblPr>
              <a:tblGrid>
                <a:gridCol w="806529">
                  <a:extLst>
                    <a:ext uri="{9D8B030D-6E8A-4147-A177-3AD203B41FA5}">
                      <a16:colId xmlns:a16="http://schemas.microsoft.com/office/drawing/2014/main" val="20000"/>
                    </a:ext>
                  </a:extLst>
                </a:gridCol>
                <a:gridCol w="1088189">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84000">
                <a:tc>
                  <a:txBody>
                    <a:bodyPr/>
                    <a:lstStyle/>
                    <a:p>
                      <a:endParaRPr lang="en-GB" sz="1100" dirty="0"/>
                    </a:p>
                  </a:txBody>
                  <a:tcPr anchor="ctr"/>
                </a:tc>
                <a:tc>
                  <a:txBody>
                    <a:bodyPr/>
                    <a:lstStyle/>
                    <a:p>
                      <a:pPr algn="ctr"/>
                      <a:r>
                        <a:rPr lang="en-GB" sz="1100" dirty="0" smtClean="0">
                          <a:solidFill>
                            <a:schemeClr val="tx2"/>
                          </a:solidFill>
                        </a:rPr>
                        <a:t>Median PFS,</a:t>
                      </a:r>
                      <a:r>
                        <a:rPr lang="en-GB" sz="1100" baseline="0" dirty="0" smtClean="0">
                          <a:solidFill>
                            <a:schemeClr val="tx2"/>
                          </a:solidFill>
                        </a:rPr>
                        <a:t> </a:t>
                      </a:r>
                      <a:r>
                        <a:rPr lang="en-GB" sz="1100" dirty="0" smtClean="0">
                          <a:solidFill>
                            <a:schemeClr val="tx2"/>
                          </a:solidFill>
                        </a:rPr>
                        <a:t>months</a:t>
                      </a:r>
                      <a:endParaRPr lang="en-GB" sz="11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2"/>
                          </a:solidFill>
                        </a:rPr>
                        <a:t>HR (95%CI)</a:t>
                      </a:r>
                    </a:p>
                  </a:txBody>
                  <a:tcPr anchor="ctr"/>
                </a:tc>
                <a:extLst>
                  <a:ext uri="{0D108BD9-81ED-4DB2-BD59-A6C34878D82A}">
                    <a16:rowId xmlns:a16="http://schemas.microsoft.com/office/drawing/2014/main" val="10000"/>
                  </a:ext>
                </a:extLst>
              </a:tr>
              <a:tr h="384000">
                <a:tc>
                  <a:txBody>
                    <a:bodyPr/>
                    <a:lstStyle/>
                    <a:p>
                      <a:r>
                        <a:rPr lang="en-GB" sz="1100" dirty="0" smtClean="0"/>
                        <a:t>Selinexor</a:t>
                      </a:r>
                      <a:endParaRPr lang="en-GB" sz="1100" dirty="0"/>
                    </a:p>
                  </a:txBody>
                  <a:tcPr anchor="ctr"/>
                </a:tc>
                <a:tc>
                  <a:txBody>
                    <a:bodyPr/>
                    <a:lstStyle/>
                    <a:p>
                      <a:pPr algn="ctr"/>
                      <a:r>
                        <a:rPr lang="en-GB" sz="1100" baseline="0" dirty="0" smtClean="0"/>
                        <a:t>5.5</a:t>
                      </a:r>
                      <a:endParaRPr lang="en-GB" sz="1100" dirty="0"/>
                    </a:p>
                  </a:txBody>
                  <a:tcPr anchor="ctr"/>
                </a:tc>
                <a:tc rowSpan="2">
                  <a:txBody>
                    <a:bodyPr/>
                    <a:lstStyle/>
                    <a:p>
                      <a:pPr algn="ctr"/>
                      <a:r>
                        <a:rPr lang="en-GB" sz="1100" baseline="0" dirty="0" smtClean="0"/>
                        <a:t>0.67 </a:t>
                      </a:r>
                      <a:br>
                        <a:rPr lang="en-GB" sz="1100" baseline="0" dirty="0" smtClean="0"/>
                      </a:br>
                      <a:r>
                        <a:rPr lang="en-GB" sz="1100" dirty="0" smtClean="0"/>
                        <a:t>(0.33,</a:t>
                      </a:r>
                      <a:r>
                        <a:rPr lang="en-GB" sz="1100" baseline="0" dirty="0" smtClean="0"/>
                        <a:t> 1.37)</a:t>
                      </a:r>
                      <a:endParaRPr lang="en-GB" sz="1100" dirty="0" smtClean="0"/>
                    </a:p>
                  </a:txBody>
                  <a:tcPr anchor="ctr"/>
                </a:tc>
                <a:extLst>
                  <a:ext uri="{0D108BD9-81ED-4DB2-BD59-A6C34878D82A}">
                    <a16:rowId xmlns:a16="http://schemas.microsoft.com/office/drawing/2014/main" val="10001"/>
                  </a:ext>
                </a:extLst>
              </a:tr>
              <a:tr h="384000">
                <a:tc>
                  <a:txBody>
                    <a:bodyPr/>
                    <a:lstStyle/>
                    <a:p>
                      <a:r>
                        <a:rPr lang="en-GB" sz="1100" dirty="0" smtClean="0"/>
                        <a:t>Placebo</a:t>
                      </a:r>
                      <a:endParaRPr lang="en-GB" sz="1100" dirty="0"/>
                    </a:p>
                  </a:txBody>
                  <a:tcPr anchor="ctr"/>
                </a:tc>
                <a:tc>
                  <a:txBody>
                    <a:bodyPr/>
                    <a:lstStyle/>
                    <a:p>
                      <a:pPr algn="ctr"/>
                      <a:r>
                        <a:rPr lang="en-GB" sz="1100" baseline="0" dirty="0" smtClean="0"/>
                        <a:t>2.7</a:t>
                      </a:r>
                      <a:endParaRPr lang="en-GB" sz="1100" dirty="0"/>
                    </a:p>
                  </a:txBody>
                  <a:tcPr anchor="ct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24" name="Table 123"/>
          <p:cNvGraphicFramePr>
            <a:graphicFrameLocks noGrp="1"/>
          </p:cNvGraphicFramePr>
          <p:nvPr>
            <p:extLst>
              <p:ext uri="{D42A27DB-BD31-4B8C-83A1-F6EECF244321}">
                <p14:modId xmlns:p14="http://schemas.microsoft.com/office/powerpoint/2010/main" val="1306815549"/>
              </p:ext>
            </p:extLst>
          </p:nvPr>
        </p:nvGraphicFramePr>
        <p:xfrm>
          <a:off x="6135997" y="4592460"/>
          <a:ext cx="2866268" cy="1194720"/>
        </p:xfrm>
        <a:graphic>
          <a:graphicData uri="http://schemas.openxmlformats.org/drawingml/2006/table">
            <a:tbl>
              <a:tblPr firstRow="1" bandRow="1">
                <a:tableStyleId>{69012ECD-51FC-41F1-AA8D-1B2483CD663E}</a:tableStyleId>
              </a:tblPr>
              <a:tblGrid>
                <a:gridCol w="779153">
                  <a:extLst>
                    <a:ext uri="{9D8B030D-6E8A-4147-A177-3AD203B41FA5}">
                      <a16:colId xmlns:a16="http://schemas.microsoft.com/office/drawing/2014/main" val="20000"/>
                    </a:ext>
                  </a:extLst>
                </a:gridCol>
                <a:gridCol w="1115565">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84000">
                <a:tc>
                  <a:txBody>
                    <a:bodyPr/>
                    <a:lstStyle/>
                    <a:p>
                      <a:endParaRPr lang="en-GB" sz="1100" dirty="0"/>
                    </a:p>
                  </a:txBody>
                  <a:tcPr anchor="ctr"/>
                </a:tc>
                <a:tc>
                  <a:txBody>
                    <a:bodyPr/>
                    <a:lstStyle/>
                    <a:p>
                      <a:pPr algn="ctr"/>
                      <a:r>
                        <a:rPr lang="en-GB" sz="1100" dirty="0" smtClean="0">
                          <a:solidFill>
                            <a:schemeClr val="tx2"/>
                          </a:solidFill>
                        </a:rPr>
                        <a:t>Median PFS,</a:t>
                      </a:r>
                      <a:r>
                        <a:rPr lang="en-GB" sz="1100" baseline="0" dirty="0" smtClean="0">
                          <a:solidFill>
                            <a:schemeClr val="tx2"/>
                          </a:solidFill>
                        </a:rPr>
                        <a:t> </a:t>
                      </a:r>
                      <a:r>
                        <a:rPr lang="en-GB" sz="1100" dirty="0" smtClean="0">
                          <a:solidFill>
                            <a:schemeClr val="tx2"/>
                          </a:solidFill>
                        </a:rPr>
                        <a:t>months</a:t>
                      </a:r>
                      <a:endParaRPr lang="en-GB" sz="11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2"/>
                          </a:solidFill>
                        </a:rPr>
                        <a:t>HR (95%CI)</a:t>
                      </a:r>
                    </a:p>
                  </a:txBody>
                  <a:tcPr anchor="ctr"/>
                </a:tc>
                <a:extLst>
                  <a:ext uri="{0D108BD9-81ED-4DB2-BD59-A6C34878D82A}">
                    <a16:rowId xmlns:a16="http://schemas.microsoft.com/office/drawing/2014/main" val="10000"/>
                  </a:ext>
                </a:extLst>
              </a:tr>
              <a:tr h="384000">
                <a:tc>
                  <a:txBody>
                    <a:bodyPr/>
                    <a:lstStyle/>
                    <a:p>
                      <a:r>
                        <a:rPr lang="en-GB" sz="1100" dirty="0" smtClean="0"/>
                        <a:t>Selinexor</a:t>
                      </a:r>
                      <a:endParaRPr lang="en-GB" sz="1100" dirty="0"/>
                    </a:p>
                  </a:txBody>
                  <a:tcPr anchor="ctr"/>
                </a:tc>
                <a:tc>
                  <a:txBody>
                    <a:bodyPr/>
                    <a:lstStyle/>
                    <a:p>
                      <a:pPr algn="ctr"/>
                      <a:r>
                        <a:rPr lang="en-GB" sz="1100" baseline="0" dirty="0" smtClean="0"/>
                        <a:t>5.4</a:t>
                      </a:r>
                      <a:endParaRPr lang="en-GB" sz="1100" dirty="0"/>
                    </a:p>
                  </a:txBody>
                  <a:tcPr anchor="ctr"/>
                </a:tc>
                <a:tc rowSpan="2">
                  <a:txBody>
                    <a:bodyPr/>
                    <a:lstStyle/>
                    <a:p>
                      <a:pPr algn="ctr"/>
                      <a:r>
                        <a:rPr lang="en-GB" sz="1100" baseline="0" dirty="0" smtClean="0"/>
                        <a:t>0.43 </a:t>
                      </a:r>
                      <a:br>
                        <a:rPr lang="en-GB" sz="1100" baseline="0" dirty="0" smtClean="0"/>
                      </a:br>
                      <a:r>
                        <a:rPr lang="en-GB" sz="1100" dirty="0" smtClean="0"/>
                        <a:t>(0.15,</a:t>
                      </a:r>
                      <a:r>
                        <a:rPr lang="en-GB" sz="1100" baseline="0" dirty="0" smtClean="0"/>
                        <a:t> 1.26)</a:t>
                      </a:r>
                      <a:endParaRPr lang="en-GB" sz="1100" dirty="0" smtClean="0"/>
                    </a:p>
                  </a:txBody>
                  <a:tcPr anchor="ctr"/>
                </a:tc>
                <a:extLst>
                  <a:ext uri="{0D108BD9-81ED-4DB2-BD59-A6C34878D82A}">
                    <a16:rowId xmlns:a16="http://schemas.microsoft.com/office/drawing/2014/main" val="10001"/>
                  </a:ext>
                </a:extLst>
              </a:tr>
              <a:tr h="384000">
                <a:tc>
                  <a:txBody>
                    <a:bodyPr/>
                    <a:lstStyle/>
                    <a:p>
                      <a:r>
                        <a:rPr lang="en-GB" sz="1100" dirty="0" smtClean="0"/>
                        <a:t>Placebo</a:t>
                      </a:r>
                      <a:endParaRPr lang="en-GB" sz="1100" dirty="0"/>
                    </a:p>
                  </a:txBody>
                  <a:tcPr anchor="ctr"/>
                </a:tc>
                <a:tc>
                  <a:txBody>
                    <a:bodyPr/>
                    <a:lstStyle/>
                    <a:p>
                      <a:pPr algn="ctr"/>
                      <a:r>
                        <a:rPr lang="en-GB" sz="1100" baseline="0" dirty="0" smtClean="0"/>
                        <a:t>2.7</a:t>
                      </a:r>
                      <a:endParaRPr lang="en-GB" sz="1100" dirty="0"/>
                    </a:p>
                  </a:txBody>
                  <a:tcPr anchor="ctr"/>
                </a:tc>
                <a:tc vMerge="1">
                  <a:txBody>
                    <a:bodyPr/>
                    <a:lstStyle/>
                    <a:p>
                      <a:endParaRPr lang="en-GB"/>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476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11512</a:t>
            </a:r>
            <a:r>
              <a:rPr lang="en-GB" dirty="0"/>
              <a:t>: </a:t>
            </a:r>
            <a:r>
              <a:rPr lang="en-GB" dirty="0" smtClean="0"/>
              <a:t>Phase </a:t>
            </a:r>
            <a:r>
              <a:rPr lang="en-GB" dirty="0"/>
              <a:t>2 results of selinexor in advanced de-differentiated (DDLS) liposarcoma (SEAL) study: A phase 2/3, randomized, double blind, placebo controlled cross-over </a:t>
            </a:r>
            <a:r>
              <a:rPr lang="en-GB" dirty="0" smtClean="0"/>
              <a:t>study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CONCLUSIONS</a:t>
            </a:r>
            <a:endParaRPr lang="en-US" b="1" dirty="0">
              <a:solidFill>
                <a:schemeClr val="bg1"/>
              </a:solidFill>
            </a:endParaRPr>
          </a:p>
          <a:p>
            <a:r>
              <a:rPr lang="en-US" dirty="0" smtClean="0"/>
              <a:t>In patients with DDLS, selinexor improved PFS (RECIST v1.1)</a:t>
            </a:r>
          </a:p>
          <a:p>
            <a:r>
              <a:rPr lang="en-US" dirty="0" smtClean="0"/>
              <a:t>The results support the continuation of the phase 3 portion of the SEAL trial examining selinexor in patients with DDLS</a:t>
            </a:r>
            <a:endParaRPr lang="en-GB" dirty="0"/>
          </a:p>
        </p:txBody>
      </p:sp>
      <p:sp>
        <p:nvSpPr>
          <p:cNvPr id="4" name="Text Box 4"/>
          <p:cNvSpPr txBox="1">
            <a:spLocks noChangeArrowheads="1"/>
          </p:cNvSpPr>
          <p:nvPr/>
        </p:nvSpPr>
        <p:spPr bwMode="auto">
          <a:xfrm>
            <a:off x="4831063" y="6474897"/>
            <a:ext cx="40922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74446035"/>
              </p:ext>
            </p:extLst>
          </p:nvPr>
        </p:nvGraphicFramePr>
        <p:xfrm>
          <a:off x="241736" y="1786902"/>
          <a:ext cx="8681602" cy="2677160"/>
        </p:xfrm>
        <a:graphic>
          <a:graphicData uri="http://schemas.openxmlformats.org/drawingml/2006/table">
            <a:tbl>
              <a:tblPr firstRow="1" bandRow="1">
                <a:tableStyleId>{69012ECD-51FC-41F1-AA8D-1B2483CD663E}</a:tableStyleId>
              </a:tblPr>
              <a:tblGrid>
                <a:gridCol w="1939864">
                  <a:extLst>
                    <a:ext uri="{9D8B030D-6E8A-4147-A177-3AD203B41FA5}">
                      <a16:colId xmlns:a16="http://schemas.microsoft.com/office/drawing/2014/main" val="20000"/>
                    </a:ext>
                  </a:extLst>
                </a:gridCol>
                <a:gridCol w="1123623">
                  <a:extLst>
                    <a:ext uri="{9D8B030D-6E8A-4147-A177-3AD203B41FA5}">
                      <a16:colId xmlns:a16="http://schemas.microsoft.com/office/drawing/2014/main" val="20001"/>
                    </a:ext>
                  </a:extLst>
                </a:gridCol>
                <a:gridCol w="1123623">
                  <a:extLst>
                    <a:ext uri="{9D8B030D-6E8A-4147-A177-3AD203B41FA5}">
                      <a16:colId xmlns:a16="http://schemas.microsoft.com/office/drawing/2014/main" val="20002"/>
                    </a:ext>
                  </a:extLst>
                </a:gridCol>
                <a:gridCol w="1123623">
                  <a:extLst>
                    <a:ext uri="{9D8B030D-6E8A-4147-A177-3AD203B41FA5}">
                      <a16:colId xmlns:a16="http://schemas.microsoft.com/office/drawing/2014/main" val="20003"/>
                    </a:ext>
                  </a:extLst>
                </a:gridCol>
                <a:gridCol w="1123623">
                  <a:extLst>
                    <a:ext uri="{9D8B030D-6E8A-4147-A177-3AD203B41FA5}">
                      <a16:colId xmlns:a16="http://schemas.microsoft.com/office/drawing/2014/main" val="20004"/>
                    </a:ext>
                  </a:extLst>
                </a:gridCol>
                <a:gridCol w="1123623">
                  <a:extLst>
                    <a:ext uri="{9D8B030D-6E8A-4147-A177-3AD203B41FA5}">
                      <a16:colId xmlns:a16="http://schemas.microsoft.com/office/drawing/2014/main" val="147194730"/>
                    </a:ext>
                  </a:extLst>
                </a:gridCol>
                <a:gridCol w="1123623">
                  <a:extLst>
                    <a:ext uri="{9D8B030D-6E8A-4147-A177-3AD203B41FA5}">
                      <a16:colId xmlns:a16="http://schemas.microsoft.com/office/drawing/2014/main" val="20005"/>
                    </a:ext>
                  </a:extLst>
                </a:gridCol>
              </a:tblGrid>
              <a:tr h="370840">
                <a:tc rowSpan="2">
                  <a:txBody>
                    <a:bodyPr/>
                    <a:lstStyle/>
                    <a:p>
                      <a:r>
                        <a:rPr lang="en-GB" sz="1600" dirty="0" smtClean="0">
                          <a:solidFill>
                            <a:schemeClr val="tx2"/>
                          </a:solidFill>
                        </a:rPr>
                        <a:t>TRAEs (grade 3 occurring</a:t>
                      </a:r>
                      <a:r>
                        <a:rPr lang="en-GB" sz="1600" baseline="0" dirty="0" smtClean="0">
                          <a:solidFill>
                            <a:schemeClr val="tx2"/>
                          </a:solidFill>
                        </a:rPr>
                        <a:t> </a:t>
                      </a:r>
                      <a:r>
                        <a:rPr lang="en-GB" sz="1600" dirty="0" smtClean="0">
                          <a:solidFill>
                            <a:schemeClr val="tx2"/>
                          </a:solidFill>
                        </a:rPr>
                        <a:t>in </a:t>
                      </a:r>
                      <a:r>
                        <a:rPr lang="en-GB" sz="1600" dirty="0" smtClean="0">
                          <a:solidFill>
                            <a:schemeClr val="tx2"/>
                          </a:solidFill>
                          <a:latin typeface="Arial" panose="020B0604020202020204" pitchFamily="34" charset="0"/>
                          <a:cs typeface="Arial" panose="020B0604020202020204" pitchFamily="34" charset="0"/>
                        </a:rPr>
                        <a:t>≥</a:t>
                      </a:r>
                      <a:r>
                        <a:rPr lang="en-GB" sz="1600" dirty="0" smtClean="0">
                          <a:solidFill>
                            <a:schemeClr val="tx2"/>
                          </a:solidFill>
                          <a:latin typeface="+mn-lt"/>
                          <a:cs typeface="+mn-cs"/>
                        </a:rPr>
                        <a:t>5%</a:t>
                      </a:r>
                      <a:r>
                        <a:rPr lang="en-GB" sz="1600" dirty="0" smtClean="0">
                          <a:solidFill>
                            <a:schemeClr val="tx2"/>
                          </a:solidFill>
                        </a:rPr>
                        <a:t> of patients),</a:t>
                      </a:r>
                      <a:r>
                        <a:rPr lang="en-GB" sz="1600" baseline="0" dirty="0" smtClean="0">
                          <a:solidFill>
                            <a:schemeClr val="tx2"/>
                          </a:solidFill>
                        </a:rPr>
                        <a:t> n (%)</a:t>
                      </a:r>
                      <a:endParaRPr lang="en-GB" sz="1600" dirty="0">
                        <a:solidFill>
                          <a:schemeClr val="tx2"/>
                        </a:solidFill>
                      </a:endParaRPr>
                    </a:p>
                  </a:txBody>
                  <a:tcPr anchor="ctr"/>
                </a:tc>
                <a:tc gridSpan="3">
                  <a:txBody>
                    <a:bodyPr/>
                    <a:lstStyle/>
                    <a:p>
                      <a:pPr algn="ctr"/>
                      <a:r>
                        <a:rPr lang="en-GB" sz="1600" dirty="0" smtClean="0">
                          <a:solidFill>
                            <a:schemeClr val="tx2"/>
                          </a:solidFill>
                        </a:rPr>
                        <a:t>Blinded</a:t>
                      </a:r>
                      <a:r>
                        <a:rPr lang="en-GB" sz="1600" baseline="0" dirty="0" smtClean="0">
                          <a:solidFill>
                            <a:schemeClr val="tx2"/>
                          </a:solidFill>
                        </a:rPr>
                        <a:t> selinexor (n=26)</a:t>
                      </a:r>
                      <a:endParaRPr lang="en-GB" sz="1600" dirty="0">
                        <a:solidFill>
                          <a:schemeClr val="tx2"/>
                        </a:solidFill>
                      </a:endParaRPr>
                    </a:p>
                  </a:txBody>
                  <a:tcPr anchor="ctr"/>
                </a:tc>
                <a:tc hMerge="1">
                  <a:txBody>
                    <a:bodyPr/>
                    <a:lstStyle/>
                    <a:p>
                      <a:endParaRPr lang="en-GB" dirty="0"/>
                    </a:p>
                  </a:txBody>
                  <a:tcPr/>
                </a:tc>
                <a:tc hMerge="1">
                  <a:txBody>
                    <a:bodyPr/>
                    <a:lstStyle/>
                    <a:p>
                      <a:endParaRPr lang="en-GB" dirty="0"/>
                    </a:p>
                  </a:txBody>
                  <a:tcPr/>
                </a:tc>
                <a:tc gridSpan="3">
                  <a:txBody>
                    <a:bodyPr/>
                    <a:lstStyle/>
                    <a:p>
                      <a:pPr algn="ctr"/>
                      <a:r>
                        <a:rPr lang="en-GB" sz="1600" dirty="0" smtClean="0">
                          <a:solidFill>
                            <a:schemeClr val="tx2"/>
                          </a:solidFill>
                        </a:rPr>
                        <a:t>Blinded</a:t>
                      </a:r>
                      <a:r>
                        <a:rPr lang="en-GB" sz="1600" baseline="0" dirty="0" smtClean="0">
                          <a:solidFill>
                            <a:schemeClr val="tx2"/>
                          </a:solidFill>
                        </a:rPr>
                        <a:t> placebo (n=30)</a:t>
                      </a:r>
                      <a:endParaRPr lang="en-GB" sz="1600" dirty="0">
                        <a:solidFill>
                          <a:schemeClr val="tx2"/>
                        </a:solidFill>
                      </a:endParaRPr>
                    </a:p>
                  </a:txBody>
                  <a:tcPr anchor="ct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txBody>
                  <a:tcPr/>
                </a:tc>
                <a:tc>
                  <a:txBody>
                    <a:bodyPr/>
                    <a:lstStyle/>
                    <a:p>
                      <a:pPr algn="ctr"/>
                      <a:r>
                        <a:rPr lang="en-GB" sz="1600" b="1" dirty="0" smtClean="0">
                          <a:solidFill>
                            <a:schemeClr val="tx2"/>
                          </a:solidFill>
                        </a:rPr>
                        <a:t>Grade 1/2</a:t>
                      </a:r>
                      <a:endParaRPr lang="en-GB" sz="1600" b="1" dirty="0">
                        <a:solidFill>
                          <a:schemeClr val="tx2"/>
                        </a:solidFill>
                      </a:endParaRPr>
                    </a:p>
                  </a:txBody>
                  <a:tcPr>
                    <a:solidFill>
                      <a:schemeClr val="accent1"/>
                    </a:solidFill>
                  </a:tcPr>
                </a:tc>
                <a:tc>
                  <a:txBody>
                    <a:bodyPr/>
                    <a:lstStyle/>
                    <a:p>
                      <a:pPr algn="ctr"/>
                      <a:r>
                        <a:rPr lang="en-GB" sz="1600" b="1" dirty="0" smtClean="0">
                          <a:solidFill>
                            <a:schemeClr val="tx2"/>
                          </a:solidFill>
                        </a:rPr>
                        <a:t>Grade 3</a:t>
                      </a:r>
                      <a:endParaRPr lang="en-GB" sz="1600" b="1" dirty="0">
                        <a:solidFill>
                          <a:schemeClr val="tx2"/>
                        </a:solidFill>
                      </a:endParaRPr>
                    </a:p>
                  </a:txBody>
                  <a:tcPr>
                    <a:solidFill>
                      <a:schemeClr val="accent1"/>
                    </a:solidFill>
                  </a:tcPr>
                </a:tc>
                <a:tc>
                  <a:txBody>
                    <a:bodyPr/>
                    <a:lstStyle/>
                    <a:p>
                      <a:pPr algn="ctr"/>
                      <a:r>
                        <a:rPr lang="en-GB" sz="1600" b="1" dirty="0" smtClean="0">
                          <a:solidFill>
                            <a:schemeClr val="tx2"/>
                          </a:solidFill>
                        </a:rPr>
                        <a:t>Total</a:t>
                      </a:r>
                      <a:endParaRPr lang="en-GB" sz="1600" b="1" dirty="0">
                        <a:solidFill>
                          <a:schemeClr val="tx2"/>
                        </a:solidFill>
                      </a:endParaRPr>
                    </a:p>
                  </a:txBody>
                  <a:tcPr>
                    <a:solidFill>
                      <a:schemeClr val="accent1"/>
                    </a:solidFill>
                  </a:tcPr>
                </a:tc>
                <a:tc>
                  <a:txBody>
                    <a:bodyPr/>
                    <a:lstStyle/>
                    <a:p>
                      <a:pPr algn="ctr"/>
                      <a:r>
                        <a:rPr lang="en-GB" sz="1600" b="1" dirty="0" smtClean="0">
                          <a:solidFill>
                            <a:schemeClr val="tx2"/>
                          </a:solidFill>
                        </a:rPr>
                        <a:t>Grade 1/2</a:t>
                      </a:r>
                      <a:endParaRPr lang="en-GB" sz="1600" b="1" dirty="0">
                        <a:solidFill>
                          <a:schemeClr val="tx2"/>
                        </a:solidFill>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2"/>
                          </a:solidFill>
                        </a:rPr>
                        <a:t>Grade 3</a:t>
                      </a: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2"/>
                          </a:solidFill>
                        </a:rPr>
                        <a:t>Total</a:t>
                      </a:r>
                    </a:p>
                  </a:txBody>
                  <a:tcPr>
                    <a:solidFill>
                      <a:schemeClr val="accent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Hyperglycaemia</a:t>
                      </a:r>
                    </a:p>
                  </a:txBody>
                  <a:tcPr/>
                </a:tc>
                <a:tc>
                  <a:txBody>
                    <a:bodyPr/>
                    <a:lstStyle/>
                    <a:p>
                      <a:pPr algn="ctr"/>
                      <a:r>
                        <a:rPr lang="en-GB" sz="1600" dirty="0" smtClean="0"/>
                        <a:t>7 (26.9)</a:t>
                      </a:r>
                      <a:endParaRPr lang="en-GB" sz="1600" dirty="0"/>
                    </a:p>
                  </a:txBody>
                  <a:tcPr/>
                </a:tc>
                <a:tc>
                  <a:txBody>
                    <a:bodyPr/>
                    <a:lstStyle/>
                    <a:p>
                      <a:pPr algn="ctr"/>
                      <a:r>
                        <a:rPr lang="en-GB" sz="1600" dirty="0" smtClean="0"/>
                        <a:t>2 (7.7)</a:t>
                      </a:r>
                      <a:endParaRPr lang="en-GB" sz="1600" dirty="0"/>
                    </a:p>
                  </a:txBody>
                  <a:tcPr/>
                </a:tc>
                <a:tc>
                  <a:txBody>
                    <a:bodyPr/>
                    <a:lstStyle/>
                    <a:p>
                      <a:pPr algn="ctr"/>
                      <a:r>
                        <a:rPr lang="en-GB" sz="1600" b="1" dirty="0" smtClean="0"/>
                        <a:t>9 (34.6)</a:t>
                      </a:r>
                      <a:endParaRPr lang="en-GB" sz="1600" b="1" dirty="0"/>
                    </a:p>
                  </a:txBody>
                  <a:tcPr/>
                </a:tc>
                <a:tc>
                  <a:txBody>
                    <a:bodyPr/>
                    <a:lstStyle/>
                    <a:p>
                      <a:pPr algn="ctr"/>
                      <a:r>
                        <a:rPr lang="en-GB" sz="1600" dirty="0" smtClean="0"/>
                        <a:t>3 (10.0)</a:t>
                      </a:r>
                      <a:endParaRPr lang="en-GB" sz="1600" dirty="0"/>
                    </a:p>
                  </a:txBody>
                  <a:tcPr/>
                </a:tc>
                <a:tc>
                  <a:txBody>
                    <a:bodyPr/>
                    <a:lstStyle/>
                    <a:p>
                      <a:pPr algn="ctr"/>
                      <a:r>
                        <a:rPr lang="en-GB" sz="1600" b="0" dirty="0" smtClean="0"/>
                        <a:t>1 (3.3)</a:t>
                      </a:r>
                      <a:endParaRPr lang="en-GB" sz="1600" b="0" dirty="0"/>
                    </a:p>
                  </a:txBody>
                  <a:tcPr/>
                </a:tc>
                <a:tc>
                  <a:txBody>
                    <a:bodyPr/>
                    <a:lstStyle/>
                    <a:p>
                      <a:pPr algn="ctr"/>
                      <a:r>
                        <a:rPr lang="en-GB" sz="1600" b="1" dirty="0" smtClean="0"/>
                        <a:t>4 (13.3)</a:t>
                      </a:r>
                      <a:endParaRPr lang="en-GB" sz="1600" b="1" dirty="0"/>
                    </a:p>
                  </a:txBody>
                  <a:tcPr/>
                </a:tc>
                <a:extLst>
                  <a:ext uri="{0D108BD9-81ED-4DB2-BD59-A6C34878D82A}">
                    <a16:rowId xmlns:a16="http://schemas.microsoft.com/office/drawing/2014/main" val="10002"/>
                  </a:ext>
                </a:extLst>
              </a:tr>
              <a:tr h="370840">
                <a:tc>
                  <a:txBody>
                    <a:bodyPr/>
                    <a:lstStyle/>
                    <a:p>
                      <a:r>
                        <a:rPr lang="en-GB" sz="1600" dirty="0" smtClean="0"/>
                        <a:t>Hyponatraemia</a:t>
                      </a:r>
                      <a:endParaRPr lang="en-GB" sz="1600" dirty="0"/>
                    </a:p>
                  </a:txBody>
                  <a:tcPr/>
                </a:tc>
                <a:tc>
                  <a:txBody>
                    <a:bodyPr/>
                    <a:lstStyle/>
                    <a:p>
                      <a:pPr algn="ctr"/>
                      <a:r>
                        <a:rPr lang="en-GB" sz="1600" dirty="0" smtClean="0"/>
                        <a:t>3 (11.5)</a:t>
                      </a:r>
                      <a:endParaRPr lang="en-GB" sz="1600" dirty="0"/>
                    </a:p>
                  </a:txBody>
                  <a:tcPr/>
                </a:tc>
                <a:tc>
                  <a:txBody>
                    <a:bodyPr/>
                    <a:lstStyle/>
                    <a:p>
                      <a:pPr algn="ctr"/>
                      <a:r>
                        <a:rPr lang="en-GB" sz="1600" dirty="0" smtClean="0"/>
                        <a:t>5 (19.2)</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8 (30.8)</a:t>
                      </a:r>
                    </a:p>
                  </a:txBody>
                  <a:tcPr/>
                </a:tc>
                <a:tc>
                  <a:txBody>
                    <a:bodyPr/>
                    <a:lstStyle/>
                    <a:p>
                      <a:pPr algn="ctr"/>
                      <a:r>
                        <a:rPr lang="en-GB" sz="1600" dirty="0" smtClean="0"/>
                        <a:t>6 (20.0)</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6 (20.0)</a:t>
                      </a:r>
                    </a:p>
                  </a:txBody>
                  <a:tcPr/>
                </a:tc>
                <a:extLst>
                  <a:ext uri="{0D108BD9-81ED-4DB2-BD59-A6C34878D82A}">
                    <a16:rowId xmlns:a16="http://schemas.microsoft.com/office/drawing/2014/main" val="10003"/>
                  </a:ext>
                </a:extLst>
              </a:tr>
              <a:tr h="370840">
                <a:tc>
                  <a:txBody>
                    <a:bodyPr/>
                    <a:lstStyle/>
                    <a:p>
                      <a:r>
                        <a:rPr lang="en-GB" sz="1600" dirty="0" smtClean="0"/>
                        <a:t>Anaemia</a:t>
                      </a:r>
                      <a:endParaRPr lang="en-GB" sz="1600" dirty="0"/>
                    </a:p>
                  </a:txBody>
                  <a:tcPr/>
                </a:tc>
                <a:tc>
                  <a:txBody>
                    <a:bodyPr/>
                    <a:lstStyle/>
                    <a:p>
                      <a:pPr algn="ctr"/>
                      <a:r>
                        <a:rPr lang="en-GB" sz="1600" dirty="0" smtClean="0"/>
                        <a:t>9 (34.6)</a:t>
                      </a:r>
                      <a:endParaRPr lang="en-GB" sz="1600" dirty="0"/>
                    </a:p>
                  </a:txBody>
                  <a:tcPr/>
                </a:tc>
                <a:tc>
                  <a:txBody>
                    <a:bodyPr/>
                    <a:lstStyle/>
                    <a:p>
                      <a:pPr algn="ctr"/>
                      <a:r>
                        <a:rPr lang="en-GB" sz="1600" dirty="0" smtClean="0"/>
                        <a:t>4 (15.4)</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14 (53.8)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6 (20.0)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9 (30.0)</a:t>
                      </a:r>
                    </a:p>
                  </a:txBody>
                  <a:tcPr/>
                </a:tc>
                <a:extLst>
                  <a:ext uri="{0D108BD9-81ED-4DB2-BD59-A6C34878D82A}">
                    <a16:rowId xmlns:a16="http://schemas.microsoft.com/office/drawing/2014/main" val="10004"/>
                  </a:ext>
                </a:extLst>
              </a:tr>
              <a:tr h="370840">
                <a:tc>
                  <a:txBody>
                    <a:bodyPr/>
                    <a:lstStyle/>
                    <a:p>
                      <a:r>
                        <a:rPr lang="en-GB" sz="1600" dirty="0" smtClean="0"/>
                        <a:t>Thrombocytopenia</a:t>
                      </a:r>
                      <a:endParaRPr lang="en-GB" sz="1600" dirty="0"/>
                    </a:p>
                  </a:txBody>
                  <a:tcPr/>
                </a:tc>
                <a:tc>
                  <a:txBody>
                    <a:bodyPr/>
                    <a:lstStyle/>
                    <a:p>
                      <a:pPr algn="ctr"/>
                      <a:r>
                        <a:rPr lang="en-GB" sz="1600" dirty="0" smtClean="0"/>
                        <a:t>7 (26.9)</a:t>
                      </a:r>
                      <a:endParaRPr lang="en-GB" sz="1600" dirty="0"/>
                    </a:p>
                  </a:txBody>
                  <a:tcPr/>
                </a:tc>
                <a:tc>
                  <a:txBody>
                    <a:bodyPr/>
                    <a:lstStyle/>
                    <a:p>
                      <a:pPr algn="ctr"/>
                      <a:r>
                        <a:rPr lang="en-GB" sz="1600" dirty="0" smtClean="0"/>
                        <a:t>2 (7.7)</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10 (38.5)</a:t>
                      </a:r>
                    </a:p>
                  </a:txBody>
                  <a:tcPr/>
                </a:tc>
                <a:tc>
                  <a:txBody>
                    <a:bodyPr/>
                    <a:lstStyle/>
                    <a:p>
                      <a:pPr algn="ctr"/>
                      <a:r>
                        <a:rPr lang="en-GB" sz="1600" dirty="0" smtClean="0"/>
                        <a:t>3 (10.0)</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3 (10.0)</a:t>
                      </a:r>
                    </a:p>
                  </a:txBody>
                  <a:tcPr/>
                </a:tc>
                <a:extLst>
                  <a:ext uri="{0D108BD9-81ED-4DB2-BD59-A6C34878D82A}">
                    <a16:rowId xmlns:a16="http://schemas.microsoft.com/office/drawing/2014/main" val="10005"/>
                  </a:ext>
                </a:extLst>
              </a:tr>
              <a:tr h="370840">
                <a:tc>
                  <a:txBody>
                    <a:bodyPr/>
                    <a:lstStyle/>
                    <a:p>
                      <a:r>
                        <a:rPr lang="en-GB" sz="1600" dirty="0" smtClean="0"/>
                        <a:t>Neutropenia</a:t>
                      </a:r>
                      <a:endParaRPr lang="en-GB" sz="1600" dirty="0"/>
                    </a:p>
                  </a:txBody>
                  <a:tcPr/>
                </a:tc>
                <a:tc>
                  <a:txBody>
                    <a:bodyPr/>
                    <a:lstStyle/>
                    <a:p>
                      <a:pPr algn="ctr"/>
                      <a:r>
                        <a:rPr lang="en-GB" sz="1600" dirty="0" smtClean="0"/>
                        <a:t>5 (19.2)</a:t>
                      </a:r>
                      <a:endParaRPr lang="en-GB" sz="1600" dirty="0"/>
                    </a:p>
                  </a:txBody>
                  <a:tcPr/>
                </a:tc>
                <a:tc>
                  <a:txBody>
                    <a:bodyPr/>
                    <a:lstStyle/>
                    <a:p>
                      <a:pPr algn="ctr"/>
                      <a:r>
                        <a:rPr lang="en-GB" sz="1600" dirty="0" smtClean="0"/>
                        <a:t>2 (7.7)</a:t>
                      </a:r>
                      <a:endParaRPr lang="en-GB"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7 (26.9)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(3.3)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1 (3.3)</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802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11516</a:t>
            </a:r>
            <a:r>
              <a:rPr lang="en-GB" dirty="0"/>
              <a:t>: A phase II study of </a:t>
            </a:r>
            <a:r>
              <a:rPr lang="en-GB" dirty="0" err="1"/>
              <a:t>talimogene</a:t>
            </a:r>
            <a:r>
              <a:rPr lang="en-GB" dirty="0"/>
              <a:t> </a:t>
            </a:r>
            <a:r>
              <a:rPr lang="en-GB" dirty="0" err="1"/>
              <a:t>laherparepvec</a:t>
            </a:r>
            <a:r>
              <a:rPr lang="en-GB" dirty="0"/>
              <a:t> (T-VEC) and pembrolizumab in patients with metastatic sarcoma </a:t>
            </a:r>
            <a:r>
              <a:rPr lang="en-GB" dirty="0" smtClean="0"/>
              <a:t>– Kelly </a:t>
            </a:r>
            <a:r>
              <a:rPr lang="en-GB" dirty="0"/>
              <a:t>C</a:t>
            </a:r>
            <a:r>
              <a:rPr lang="en-GB" dirty="0" smtClean="0"/>
              <a:t>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assess the safety and efficacy </a:t>
            </a:r>
            <a:r>
              <a:rPr lang="en-US" dirty="0" smtClean="0"/>
              <a:t>of T-VEC (an oncolytic immunotherapy) combined with pembrolizumab in patients with advanced sarcoma</a:t>
            </a:r>
            <a:endParaRPr lang="en-GB" dirty="0"/>
          </a:p>
        </p:txBody>
      </p:sp>
      <p:sp>
        <p:nvSpPr>
          <p:cNvPr id="4" name="Text Box 4"/>
          <p:cNvSpPr txBox="1">
            <a:spLocks noChangeArrowheads="1"/>
          </p:cNvSpPr>
          <p:nvPr/>
        </p:nvSpPr>
        <p:spPr bwMode="auto">
          <a:xfrm>
            <a:off x="5146855" y="6474897"/>
            <a:ext cx="3776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Kelly CM,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228599" y="4911770"/>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ORR RECIST v1.1</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Content Placeholder 26"/>
          <p:cNvSpPr txBox="1">
            <a:spLocks/>
          </p:cNvSpPr>
          <p:nvPr/>
        </p:nvSpPr>
        <p:spPr>
          <a:xfrm>
            <a:off x="4648200" y="491176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Safety, ORR </a:t>
            </a:r>
            <a:r>
              <a:rPr kumimoji="0" lang="en-US" sz="1600" b="0" i="0" u="none" strike="noStrike" kern="1200" cap="none" spc="0" normalizeH="0" baseline="0" noProof="0" dirty="0" err="1" smtClean="0">
                <a:ln>
                  <a:noFill/>
                </a:ln>
                <a:solidFill>
                  <a:srgbClr val="363636"/>
                </a:solidFill>
                <a:effectLst/>
                <a:uLnTx/>
                <a:uFillTx/>
                <a:latin typeface="Arial"/>
                <a:ea typeface="+mn-ea"/>
                <a:cs typeface="Arial"/>
              </a:rPr>
              <a:t>irRECIST</a:t>
            </a:r>
            <a:r>
              <a:rPr kumimoji="0" lang="en-US" sz="1600" b="0" i="0" u="none" strike="noStrike" kern="1200" cap="none" spc="0" normalizeH="0" baseline="0" noProof="0" dirty="0">
                <a:ln>
                  <a:noFill/>
                </a:ln>
                <a:solidFill>
                  <a:srgbClr val="363636"/>
                </a:solidFill>
                <a:effectLst/>
                <a:uLnTx/>
                <a:uFillTx/>
                <a:latin typeface="Arial"/>
                <a:ea typeface="+mn-ea"/>
                <a:cs typeface="Arial"/>
              </a:rPr>
              <a:t>, </a:t>
            </a: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PFS, OS</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9" name="AutoShape 12"/>
          <p:cNvSpPr>
            <a:spLocks noChangeArrowheads="1"/>
          </p:cNvSpPr>
          <p:nvPr/>
        </p:nvSpPr>
        <p:spPr bwMode="auto">
          <a:xfrm>
            <a:off x="4682115" y="3101348"/>
            <a:ext cx="2661386" cy="982369"/>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T-VEC</a:t>
            </a:r>
            <a:r>
              <a:rPr lang="en-GB" altLang="zh-CN" sz="1600" baseline="30000" dirty="0">
                <a:solidFill>
                  <a:srgbClr val="FFFFFF"/>
                </a:solidFill>
                <a:latin typeface="Arial" panose="020B0604020202020204" pitchFamily="34" charset="0"/>
                <a:ea typeface="SimSun" pitchFamily="2" charset="-122"/>
                <a:cs typeface="Arial" panose="020B0604020202020204" pitchFamily="34" charset="0"/>
              </a:rPr>
              <a:t>†</a:t>
            </a: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≤4 mL injection into tumour site(s) + pembrolizumab 200 mg</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a:off x="3729600" y="3592533"/>
            <a:ext cx="952515" cy="0"/>
          </a:xfrm>
          <a:prstGeom prst="straightConnector1">
            <a:avLst/>
          </a:prstGeom>
          <a:noFill/>
          <a:ln w="38100">
            <a:solidFill>
              <a:schemeClr val="bg2"/>
            </a:solidFill>
            <a:round/>
            <a:headEnd/>
            <a:tailEnd type="triangle" w="med" len="med"/>
          </a:ln>
        </p:spPr>
      </p:cxnSp>
      <p:cxnSp>
        <p:nvCxnSpPr>
          <p:cNvPr id="11" name="AutoShape 21"/>
          <p:cNvCxnSpPr>
            <a:cxnSpLocks noChangeShapeType="1"/>
            <a:stCxn id="9" idx="3"/>
            <a:endCxn id="12" idx="1"/>
          </p:cNvCxnSpPr>
          <p:nvPr/>
        </p:nvCxnSpPr>
        <p:spPr bwMode="auto">
          <a:xfrm>
            <a:off x="7343501" y="3592533"/>
            <a:ext cx="890187" cy="0"/>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8233688" y="3328214"/>
            <a:ext cx="834660" cy="528637"/>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GB"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169088" y="2616219"/>
            <a:ext cx="3560512"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Advanced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Cutaneous/subcutaneous nodal lesion ≥10 mm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Failed </a:t>
            </a:r>
            <a:r>
              <a:rPr kumimoji="0" lang="en-GB" altLang="zh-CN" sz="1600" b="0" i="0" u="none" strike="noStrike" kern="1200" cap="none" spc="0" normalizeH="0" baseline="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600" b="0" i="0" u="none" strike="noStrike" kern="1200" cap="none" spc="0" normalizeH="0" baseline="0" dirty="0" smtClean="0">
                <a:ln>
                  <a:noFill/>
                </a:ln>
                <a:solidFill>
                  <a:srgbClr val="FFFFFF"/>
                </a:solidFill>
                <a:effectLst/>
                <a:uLnTx/>
                <a:uFillTx/>
                <a:ea typeface="SimSun" pitchFamily="2" charset="-122"/>
              </a:rPr>
              <a:t>1 prior systemic therapy</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(n=20)</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4" name="TextBox 5"/>
          <p:cNvSpPr txBox="1"/>
          <p:nvPr/>
        </p:nvSpPr>
        <p:spPr>
          <a:xfrm>
            <a:off x="1111111" y="6025766"/>
            <a:ext cx="6455613"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US" sz="1100" b="0" i="0" u="none" strike="noStrike" kern="1200" cap="none" spc="0" normalizeH="0" baseline="0" noProof="0" dirty="0" smtClean="0">
                <a:ln>
                  <a:noFill/>
                </a:ln>
                <a:solidFill>
                  <a:srgbClr val="363636"/>
                </a:solidFill>
                <a:effectLst/>
                <a:uLnTx/>
                <a:uFillTx/>
                <a:latin typeface="Arial"/>
                <a:ea typeface="+mn-ea"/>
                <a:cs typeface="Arial"/>
              </a:rPr>
              <a:t>*Leiomyosarcoma, cutaneous angiosarcoma, sarcoma not otherwise specified, </a:t>
            </a:r>
            <a:br>
              <a:rPr kumimoji="0" lang="en-US" sz="1100" b="0" i="0" u="none" strike="noStrike" kern="1200" cap="none" spc="0" normalizeH="0" baseline="0" noProof="0" dirty="0" smtClean="0">
                <a:ln>
                  <a:noFill/>
                </a:ln>
                <a:solidFill>
                  <a:srgbClr val="363636"/>
                </a:solidFill>
                <a:effectLst/>
                <a:uLnTx/>
                <a:uFillTx/>
                <a:latin typeface="Arial"/>
                <a:ea typeface="+mn-ea"/>
                <a:cs typeface="Arial"/>
              </a:rPr>
            </a:b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undifferentiated pleomorphic sarcoma or other</a:t>
            </a:r>
            <a:r>
              <a:rPr lang="en-US" sz="1100" dirty="0">
                <a:solidFill>
                  <a:srgbClr val="363636"/>
                </a:solidFill>
              </a:rPr>
              <a:t>; </a:t>
            </a:r>
            <a:r>
              <a:rPr lang="en-US" sz="1100" baseline="30000" dirty="0">
                <a:solidFill>
                  <a:srgbClr val="363636"/>
                </a:solidFill>
              </a:rPr>
              <a:t>†</a:t>
            </a:r>
            <a:r>
              <a:rPr lang="en-US" sz="1100" dirty="0">
                <a:solidFill>
                  <a:srgbClr val="363636"/>
                </a:solidFill>
              </a:rPr>
              <a:t>Week </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1: 10</a:t>
            </a:r>
            <a:r>
              <a:rPr kumimoji="0" lang="en-US" sz="1100" b="0" i="0" u="none" strike="noStrike" kern="1200" cap="none" spc="0" normalizeH="0" baseline="30000" noProof="0" dirty="0" smtClean="0">
                <a:ln>
                  <a:noFill/>
                </a:ln>
                <a:solidFill>
                  <a:srgbClr val="363636"/>
                </a:solidFill>
                <a:effectLst/>
                <a:uLnTx/>
                <a:uFillTx/>
                <a:latin typeface="Arial"/>
                <a:ea typeface="+mn-ea"/>
                <a:cs typeface="Arial"/>
              </a:rPr>
              <a:t>6</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a:t>
            </a:r>
            <a:r>
              <a:rPr kumimoji="0" lang="en-US" sz="1100" b="0" i="0" u="none" strike="noStrike" kern="1200" cap="none" spc="0" normalizeH="0" baseline="0" noProof="0" dirty="0" err="1" smtClean="0">
                <a:ln>
                  <a:noFill/>
                </a:ln>
                <a:solidFill>
                  <a:srgbClr val="363636"/>
                </a:solidFill>
                <a:effectLst/>
                <a:uLnTx/>
                <a:uFillTx/>
                <a:latin typeface="Arial"/>
                <a:ea typeface="+mn-ea"/>
                <a:cs typeface="Arial"/>
              </a:rPr>
              <a:t>pfu</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/mL, Week 4+: 10</a:t>
            </a:r>
            <a:r>
              <a:rPr kumimoji="0" lang="en-US" sz="1100" b="0" i="0" u="none" strike="noStrike" kern="1200" cap="none" spc="0" normalizeH="0" baseline="30000" noProof="0" dirty="0" smtClean="0">
                <a:ln>
                  <a:noFill/>
                </a:ln>
                <a:solidFill>
                  <a:srgbClr val="363636"/>
                </a:solidFill>
                <a:effectLst/>
                <a:uLnTx/>
                <a:uFillTx/>
                <a:latin typeface="Arial"/>
                <a:ea typeface="+mn-ea"/>
                <a:cs typeface="Arial"/>
              </a:rPr>
              <a:t>8</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a:t>
            </a:r>
            <a:r>
              <a:rPr kumimoji="0" lang="en-US" sz="1100" b="0" i="0" u="none" strike="noStrike" kern="1200" cap="none" spc="0" normalizeH="0" baseline="0" noProof="0" dirty="0" err="1" smtClean="0">
                <a:ln>
                  <a:noFill/>
                </a:ln>
                <a:solidFill>
                  <a:srgbClr val="363636"/>
                </a:solidFill>
                <a:effectLst/>
                <a:uLnTx/>
                <a:uFillTx/>
                <a:latin typeface="Arial"/>
                <a:ea typeface="+mn-ea"/>
                <a:cs typeface="Arial"/>
              </a:rPr>
              <a:t>pfu</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/mL</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67590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Prof </a:t>
            </a:r>
            <a:r>
              <a:rPr lang="en-GB" dirty="0" smtClean="0"/>
              <a:t>Jean Yves-</a:t>
            </a:r>
            <a:r>
              <a:rPr lang="en-GB" dirty="0" err="1" smtClean="0"/>
              <a:t>Blay</a:t>
            </a:r>
            <a:endParaRPr lang="en-US" dirty="0"/>
          </a:p>
        </p:txBody>
      </p:sp>
      <p:sp>
        <p:nvSpPr>
          <p:cNvPr id="32771" name="Content Placeholder 2"/>
          <p:cNvSpPr>
            <a:spLocks noGrp="1"/>
          </p:cNvSpPr>
          <p:nvPr>
            <p:ph idx="1"/>
          </p:nvPr>
        </p:nvSpPr>
        <p:spPr>
          <a:xfrm>
            <a:off x="2270125" y="1498600"/>
            <a:ext cx="6302375" cy="5188803"/>
          </a:xfrm>
          <a:ln>
            <a:noFill/>
          </a:ln>
        </p:spPr>
        <p:txBody>
          <a:bodyPr lIns="91440" rIns="0"/>
          <a:lstStyle/>
          <a:p>
            <a:pPr marL="0" indent="0">
              <a:spcBef>
                <a:spcPts val="0"/>
              </a:spcBef>
              <a:buFontTx/>
              <a:buNone/>
              <a:tabLst>
                <a:tab pos="441325" algn="l"/>
              </a:tabLst>
              <a:defRPr/>
            </a:pPr>
            <a:r>
              <a:rPr lang="en-GB" sz="1200" dirty="0" smtClean="0"/>
              <a:t>Dear Colleagues</a:t>
            </a:r>
          </a:p>
          <a:p>
            <a:pPr marL="0" indent="0">
              <a:buNone/>
              <a:tabLst>
                <a:tab pos="441325" algn="l"/>
              </a:tabLst>
              <a:defRPr/>
            </a:pPr>
            <a:r>
              <a:rPr lang="en-GB" sz="1200" dirty="0" smtClean="0"/>
              <a:t>It is my pleasure to present this WSN slide set which has been designed to highlight and summarise key findings in sarcoma from the major congresses in 2018. This slide </a:t>
            </a:r>
            <a:br>
              <a:rPr lang="en-GB" sz="1200" dirty="0" smtClean="0"/>
            </a:br>
            <a:r>
              <a:rPr lang="en-GB" sz="1200" dirty="0" smtClean="0"/>
              <a:t>set specifically focuses on the </a:t>
            </a:r>
            <a:r>
              <a:rPr lang="en-GB" sz="1200" b="1" dirty="0" smtClean="0"/>
              <a:t>54th Annual Meeting of the American Society of Clinical Oncology</a:t>
            </a:r>
            <a:r>
              <a:rPr lang="en-GB" sz="1200" dirty="0" smtClean="0"/>
              <a:t>.</a:t>
            </a:r>
          </a:p>
          <a:p>
            <a:pPr marL="0" indent="0">
              <a:buNone/>
              <a:tabLst>
                <a:tab pos="441325" algn="l"/>
              </a:tabLst>
              <a:defRPr/>
            </a:pPr>
            <a:r>
              <a:rPr lang="en-GB" sz="12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sarcoma of benefit to you in your practice. </a:t>
            </a:r>
            <a:endParaRPr lang="en-GB" sz="1200" dirty="0" smtClean="0">
              <a:solidFill>
                <a:srgbClr val="FF0000"/>
              </a:solidFill>
            </a:endParaRPr>
          </a:p>
          <a:p>
            <a:pPr marL="0" indent="0">
              <a:buNone/>
              <a:tabLst>
                <a:tab pos="441325" algn="l"/>
              </a:tabLst>
              <a:defRPr/>
            </a:pPr>
            <a:r>
              <a:rPr lang="en-GB" sz="1200" dirty="0" smtClean="0">
                <a:solidFill>
                  <a:srgbClr val="363636"/>
                </a:solidFill>
              </a:rPr>
              <a:t>I would like to thank our WSN members Drs Piotr Rutkowski and Claudia Valverde for their roles as Editors – for prioritising abstracts and reviewing slide content. The slide set you see before you would not be possible without their commitment and hard work. </a:t>
            </a:r>
          </a:p>
          <a:p>
            <a:pPr marL="0" indent="0">
              <a:spcAft>
                <a:spcPts val="1200"/>
              </a:spcAft>
              <a:buNone/>
              <a:tabLst>
                <a:tab pos="441325" algn="l"/>
              </a:tabLst>
              <a:defRPr/>
            </a:pPr>
            <a:r>
              <a:rPr lang="en-GB" sz="1200" dirty="0" smtClean="0"/>
              <a:t>Finally, we are also very grateful to Lilly Oncology for their financial, administrative and logistical support in the realisation of this activity.</a:t>
            </a:r>
          </a:p>
          <a:p>
            <a:pPr marL="0" indent="0">
              <a:spcBef>
                <a:spcPts val="0"/>
              </a:spcBef>
              <a:spcAft>
                <a:spcPts val="1200"/>
              </a:spcAft>
              <a:buFontTx/>
              <a:buNone/>
              <a:tabLst>
                <a:tab pos="441325" algn="l"/>
              </a:tabLst>
              <a:defRPr/>
            </a:pPr>
            <a:r>
              <a:rPr lang="en-GB" sz="1200" dirty="0" smtClean="0"/>
              <a:t>Yours sincerely,</a:t>
            </a:r>
          </a:p>
          <a:p>
            <a:pPr marL="0" indent="0">
              <a:spcBef>
                <a:spcPts val="0"/>
              </a:spcBef>
              <a:spcAft>
                <a:spcPts val="1200"/>
              </a:spcAft>
              <a:buFontTx/>
              <a:buNone/>
              <a:tabLst>
                <a:tab pos="441325" algn="l"/>
              </a:tabLst>
              <a:defRPr/>
            </a:pPr>
            <a:r>
              <a:rPr lang="en-GB" sz="1200" i="1" dirty="0" smtClean="0"/>
              <a:t>Jean Yves-</a:t>
            </a:r>
            <a:r>
              <a:rPr lang="en-GB" sz="1200" i="1" dirty="0" err="1" smtClean="0"/>
              <a:t>Blay</a:t>
            </a:r>
            <a:r>
              <a:rPr lang="en-GB" sz="1200" i="1" dirty="0" smtClean="0"/>
              <a:t> </a:t>
            </a:r>
            <a:br>
              <a:rPr lang="en-GB" sz="1200" i="1" dirty="0" smtClean="0"/>
            </a:br>
            <a:r>
              <a:rPr lang="en-GB" sz="1200" b="1" dirty="0" smtClean="0"/>
              <a:t>WSN Chairman of the Board</a:t>
            </a:r>
            <a:endParaRPr lang="en-GB" sz="12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6" y="1508125"/>
            <a:ext cx="1276362" cy="1914543"/>
          </a:xfrm>
          <a:prstGeom prst="roundRect">
            <a:avLst>
              <a:gd name="adj" fmla="val 50000"/>
            </a:avLst>
          </a:prstGeom>
        </p:spPr>
      </p:pic>
    </p:spTree>
    <p:custDataLst>
      <p:tags r:id="rId1"/>
    </p:custDataLst>
    <p:extLst>
      <p:ext uri="{BB962C8B-B14F-4D97-AF65-F5344CB8AC3E}">
        <p14:creationId xmlns:p14="http://schemas.microsoft.com/office/powerpoint/2010/main" val="162881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11516</a:t>
            </a:r>
            <a:r>
              <a:rPr lang="en-GB" dirty="0"/>
              <a:t>: A phase II study of </a:t>
            </a:r>
            <a:r>
              <a:rPr lang="en-GB" dirty="0" err="1"/>
              <a:t>talimogene</a:t>
            </a:r>
            <a:r>
              <a:rPr lang="en-GB" dirty="0"/>
              <a:t> </a:t>
            </a:r>
            <a:r>
              <a:rPr lang="en-GB" dirty="0" err="1"/>
              <a:t>laherparepvec</a:t>
            </a:r>
            <a:r>
              <a:rPr lang="en-GB" dirty="0"/>
              <a:t> (T-VEC) and pembrolizumab in patients with metastatic sarcoma </a:t>
            </a:r>
            <a:r>
              <a:rPr lang="en-GB" dirty="0" smtClean="0"/>
              <a:t>– Kelly </a:t>
            </a:r>
            <a:r>
              <a:rPr lang="en-GB" dirty="0"/>
              <a:t>C</a:t>
            </a:r>
            <a:r>
              <a:rPr lang="en-GB" dirty="0" smtClean="0"/>
              <a:t>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r>
              <a:rPr lang="en-US" dirty="0"/>
              <a:t>The median time to response to therapy was 16 weeks (range, 8–32 weeks)</a:t>
            </a:r>
          </a:p>
          <a:p>
            <a:pPr marL="0" indent="0">
              <a:buNone/>
            </a:pPr>
            <a:endParaRPr lang="en-US" b="1" dirty="0">
              <a:solidFill>
                <a:schemeClr val="bg1"/>
              </a:solidFill>
            </a:endParaRPr>
          </a:p>
          <a:p>
            <a:endParaRPr lang="en-GB" dirty="0"/>
          </a:p>
        </p:txBody>
      </p:sp>
      <p:sp>
        <p:nvSpPr>
          <p:cNvPr id="4" name="Text Box 4"/>
          <p:cNvSpPr txBox="1">
            <a:spLocks noChangeArrowheads="1"/>
          </p:cNvSpPr>
          <p:nvPr/>
        </p:nvSpPr>
        <p:spPr bwMode="auto">
          <a:xfrm>
            <a:off x="5146855" y="6474897"/>
            <a:ext cx="3776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Kelly CM,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9848484"/>
              </p:ext>
            </p:extLst>
          </p:nvPr>
        </p:nvGraphicFramePr>
        <p:xfrm>
          <a:off x="6939614" y="1776259"/>
          <a:ext cx="2132386" cy="3327400"/>
        </p:xfrm>
        <a:graphic>
          <a:graphicData uri="http://schemas.openxmlformats.org/drawingml/2006/table">
            <a:tbl>
              <a:tblPr firstRow="1" bandRow="1">
                <a:tableStyleId>{69012ECD-51FC-41F1-AA8D-1B2483CD663E}</a:tableStyleId>
              </a:tblPr>
              <a:tblGrid>
                <a:gridCol w="1275586">
                  <a:extLst>
                    <a:ext uri="{9D8B030D-6E8A-4147-A177-3AD203B41FA5}">
                      <a16:colId xmlns:a16="http://schemas.microsoft.com/office/drawing/2014/main" val="20000"/>
                    </a:ext>
                  </a:extLst>
                </a:gridCol>
                <a:gridCol w="856800">
                  <a:extLst>
                    <a:ext uri="{9D8B030D-6E8A-4147-A177-3AD203B41FA5}">
                      <a16:colId xmlns:a16="http://schemas.microsoft.com/office/drawing/2014/main" val="20001"/>
                    </a:ext>
                  </a:extLst>
                </a:gridCol>
              </a:tblGrid>
              <a:tr h="370840">
                <a:tc>
                  <a:txBody>
                    <a:bodyPr/>
                    <a:lstStyle/>
                    <a:p>
                      <a:r>
                        <a:rPr lang="en-GB" sz="1400" dirty="0" smtClean="0">
                          <a:solidFill>
                            <a:schemeClr val="tx2"/>
                          </a:solidFill>
                        </a:rPr>
                        <a:t>Best objective status, n</a:t>
                      </a:r>
                      <a:r>
                        <a:rPr lang="en-GB" sz="1400" baseline="0" dirty="0" smtClean="0">
                          <a:solidFill>
                            <a:schemeClr val="tx2"/>
                          </a:solidFill>
                        </a:rPr>
                        <a:t> (%)</a:t>
                      </a:r>
                      <a:endParaRPr lang="en-GB" sz="1400" dirty="0">
                        <a:solidFill>
                          <a:schemeClr val="tx2"/>
                        </a:solidFill>
                      </a:endParaRPr>
                    </a:p>
                  </a:txBody>
                  <a:tcPr anchor="ctr"/>
                </a:tc>
                <a:tc>
                  <a:txBody>
                    <a:bodyPr/>
                    <a:lstStyle/>
                    <a:p>
                      <a:pPr algn="ctr"/>
                      <a:r>
                        <a:rPr lang="en-GB" sz="1400" dirty="0" smtClean="0">
                          <a:solidFill>
                            <a:schemeClr val="tx2"/>
                          </a:solidFill>
                        </a:rPr>
                        <a:t>RECIST v1.1</a:t>
                      </a:r>
                    </a:p>
                  </a:txBody>
                  <a:tcPr anchor="ctr"/>
                </a:tc>
                <a:extLst>
                  <a:ext uri="{0D108BD9-81ED-4DB2-BD59-A6C34878D82A}">
                    <a16:rowId xmlns:a16="http://schemas.microsoft.com/office/drawing/2014/main" val="10000"/>
                  </a:ext>
                </a:extLst>
              </a:tr>
              <a:tr h="370840">
                <a:tc>
                  <a:txBody>
                    <a:bodyPr/>
                    <a:lstStyle/>
                    <a:p>
                      <a:r>
                        <a:rPr lang="en-GB" sz="1400" dirty="0" smtClean="0"/>
                        <a:t>CR</a:t>
                      </a:r>
                      <a:endParaRPr lang="en-GB" sz="1400" dirty="0"/>
                    </a:p>
                  </a:txBody>
                  <a:tcPr/>
                </a:tc>
                <a:tc>
                  <a:txBody>
                    <a:bodyPr/>
                    <a:lstStyle/>
                    <a:p>
                      <a:pPr algn="ctr"/>
                      <a:r>
                        <a:rPr lang="en-GB" sz="1400" dirty="0" smtClean="0"/>
                        <a:t>0</a:t>
                      </a:r>
                      <a:endParaRPr lang="en-GB" sz="1400" dirty="0"/>
                    </a:p>
                  </a:txBody>
                  <a:tcPr/>
                </a:tc>
                <a:extLst>
                  <a:ext uri="{0D108BD9-81ED-4DB2-BD59-A6C34878D82A}">
                    <a16:rowId xmlns:a16="http://schemas.microsoft.com/office/drawing/2014/main" val="10001"/>
                  </a:ext>
                </a:extLst>
              </a:tr>
              <a:tr h="370840">
                <a:tc>
                  <a:txBody>
                    <a:bodyPr/>
                    <a:lstStyle/>
                    <a:p>
                      <a:r>
                        <a:rPr lang="en-GB" sz="1400" dirty="0" smtClean="0"/>
                        <a:t>PR</a:t>
                      </a:r>
                      <a:endParaRPr lang="en-GB" sz="1400" dirty="0"/>
                    </a:p>
                  </a:txBody>
                  <a:tcPr/>
                </a:tc>
                <a:tc>
                  <a:txBody>
                    <a:bodyPr/>
                    <a:lstStyle/>
                    <a:p>
                      <a:pPr algn="ctr"/>
                      <a:r>
                        <a:rPr lang="en-GB" sz="1400" dirty="0" smtClean="0"/>
                        <a:t>7 (35)</a:t>
                      </a:r>
                      <a:endParaRPr lang="en-GB" sz="1400" dirty="0"/>
                    </a:p>
                  </a:txBody>
                  <a:tcPr/>
                </a:tc>
                <a:extLst>
                  <a:ext uri="{0D108BD9-81ED-4DB2-BD59-A6C34878D82A}">
                    <a16:rowId xmlns:a16="http://schemas.microsoft.com/office/drawing/2014/main" val="10002"/>
                  </a:ext>
                </a:extLst>
              </a:tr>
              <a:tr h="370840">
                <a:tc>
                  <a:txBody>
                    <a:bodyPr/>
                    <a:lstStyle/>
                    <a:p>
                      <a:r>
                        <a:rPr lang="en-GB" sz="1400" dirty="0" smtClean="0"/>
                        <a:t>SD</a:t>
                      </a:r>
                      <a:endParaRPr lang="en-GB" sz="1400" dirty="0"/>
                    </a:p>
                  </a:txBody>
                  <a:tcPr/>
                </a:tc>
                <a:tc>
                  <a:txBody>
                    <a:bodyPr/>
                    <a:lstStyle/>
                    <a:p>
                      <a:pPr algn="ctr"/>
                      <a:r>
                        <a:rPr lang="en-GB" sz="1400" dirty="0" smtClean="0"/>
                        <a:t>7 (35)*</a:t>
                      </a:r>
                      <a:endParaRPr lang="en-GB" sz="1400" dirty="0"/>
                    </a:p>
                  </a:txBody>
                  <a:tcPr/>
                </a:tc>
                <a:extLst>
                  <a:ext uri="{0D108BD9-81ED-4DB2-BD59-A6C34878D82A}">
                    <a16:rowId xmlns:a16="http://schemas.microsoft.com/office/drawing/2014/main" val="10003"/>
                  </a:ext>
                </a:extLst>
              </a:tr>
              <a:tr h="370840">
                <a:tc>
                  <a:txBody>
                    <a:bodyPr/>
                    <a:lstStyle/>
                    <a:p>
                      <a:r>
                        <a:rPr lang="en-GB" sz="1400" dirty="0" smtClean="0"/>
                        <a:t>PD</a:t>
                      </a:r>
                      <a:endParaRPr lang="en-GB" sz="1400" dirty="0"/>
                    </a:p>
                  </a:txBody>
                  <a:tcPr/>
                </a:tc>
                <a:tc>
                  <a:txBody>
                    <a:bodyPr/>
                    <a:lstStyle/>
                    <a:p>
                      <a:pPr algn="ctr"/>
                      <a:r>
                        <a:rPr lang="en-GB" sz="1400" dirty="0" smtClean="0"/>
                        <a:t>6 (30)</a:t>
                      </a:r>
                      <a:endParaRPr lang="en-GB" sz="1400" dirty="0"/>
                    </a:p>
                  </a:txBody>
                  <a:tcPr/>
                </a:tc>
                <a:extLst>
                  <a:ext uri="{0D108BD9-81ED-4DB2-BD59-A6C34878D82A}">
                    <a16:rowId xmlns:a16="http://schemas.microsoft.com/office/drawing/2014/main" val="10004"/>
                  </a:ext>
                </a:extLst>
              </a:tr>
              <a:tr h="370840">
                <a:tc>
                  <a:txBody>
                    <a:bodyPr/>
                    <a:lstStyle/>
                    <a:p>
                      <a:r>
                        <a:rPr lang="en-GB" sz="1400" dirty="0" smtClean="0"/>
                        <a:t>Death</a:t>
                      </a:r>
                    </a:p>
                  </a:txBody>
                  <a:tcPr/>
                </a:tc>
                <a:tc>
                  <a:txBody>
                    <a:bodyPr/>
                    <a:lstStyle/>
                    <a:p>
                      <a:pPr algn="ctr"/>
                      <a:r>
                        <a:rPr lang="en-GB" sz="1400" dirty="0" smtClean="0"/>
                        <a:t>0</a:t>
                      </a:r>
                      <a:endParaRPr lang="en-GB" sz="1400" dirty="0"/>
                    </a:p>
                  </a:txBody>
                  <a:tcPr/>
                </a:tc>
                <a:extLst>
                  <a:ext uri="{0D108BD9-81ED-4DB2-BD59-A6C34878D82A}">
                    <a16:rowId xmlns:a16="http://schemas.microsoft.com/office/drawing/2014/main" val="10005"/>
                  </a:ext>
                </a:extLst>
              </a:tr>
              <a:tr h="370840">
                <a:tc>
                  <a:txBody>
                    <a:bodyPr/>
                    <a:lstStyle/>
                    <a:p>
                      <a:r>
                        <a:rPr lang="en-GB" sz="1400" dirty="0" smtClean="0"/>
                        <a:t>DCR</a:t>
                      </a:r>
                      <a:endParaRPr lang="en-GB" sz="1400" dirty="0"/>
                    </a:p>
                  </a:txBody>
                  <a:tcPr/>
                </a:tc>
                <a:tc>
                  <a:txBody>
                    <a:bodyPr/>
                    <a:lstStyle/>
                    <a:p>
                      <a:pPr algn="ctr"/>
                      <a:r>
                        <a:rPr lang="en-GB" sz="1400" dirty="0" smtClean="0"/>
                        <a:t>14 (70)</a:t>
                      </a:r>
                      <a:endParaRPr lang="en-GB" sz="1400" dirty="0"/>
                    </a:p>
                  </a:txBody>
                  <a:tcPr/>
                </a:tc>
                <a:extLst>
                  <a:ext uri="{0D108BD9-81ED-4DB2-BD59-A6C34878D82A}">
                    <a16:rowId xmlns:a16="http://schemas.microsoft.com/office/drawing/2014/main" val="10006"/>
                  </a:ext>
                </a:extLst>
              </a:tr>
              <a:tr h="370840">
                <a:tc>
                  <a:txBody>
                    <a:bodyPr/>
                    <a:lstStyle/>
                    <a:p>
                      <a:r>
                        <a:rPr lang="en-GB" sz="1400" dirty="0" smtClean="0"/>
                        <a:t>ORR</a:t>
                      </a:r>
                      <a:endParaRPr lang="en-GB" sz="1400" dirty="0"/>
                    </a:p>
                  </a:txBody>
                  <a:tcPr/>
                </a:tc>
                <a:tc>
                  <a:txBody>
                    <a:bodyPr/>
                    <a:lstStyle/>
                    <a:p>
                      <a:pPr algn="ctr"/>
                      <a:r>
                        <a:rPr lang="en-GB" sz="1400" dirty="0" smtClean="0"/>
                        <a:t>7 (35)</a:t>
                      </a:r>
                      <a:endParaRPr lang="en-GB" sz="1400" dirty="0"/>
                    </a:p>
                  </a:txBody>
                  <a:tcPr/>
                </a:tc>
                <a:extLst>
                  <a:ext uri="{0D108BD9-81ED-4DB2-BD59-A6C34878D82A}">
                    <a16:rowId xmlns:a16="http://schemas.microsoft.com/office/drawing/2014/main" val="10007"/>
                  </a:ext>
                </a:extLst>
              </a:tr>
            </a:tbl>
          </a:graphicData>
        </a:graphic>
      </p:graphicFrame>
      <p:sp>
        <p:nvSpPr>
          <p:cNvPr id="7" name="TextBox 5"/>
          <p:cNvSpPr txBox="1"/>
          <p:nvPr/>
        </p:nvSpPr>
        <p:spPr>
          <a:xfrm>
            <a:off x="1111111" y="6025766"/>
            <a:ext cx="796243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*One patient with unclassified sarcoma had MSI-high disease – best response was SD at week 8 followed by PD at week 16</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
        <p:nvSpPr>
          <p:cNvPr id="9" name="TextBox 8"/>
          <p:cNvSpPr txBox="1"/>
          <p:nvPr/>
        </p:nvSpPr>
        <p:spPr>
          <a:xfrm>
            <a:off x="413672" y="1625789"/>
            <a:ext cx="6578659"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Time to and duration of response to therapy (RECIST v1.1)</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0" name="Group 9"/>
          <p:cNvGrpSpPr/>
          <p:nvPr/>
        </p:nvGrpSpPr>
        <p:grpSpPr>
          <a:xfrm>
            <a:off x="220037" y="1900750"/>
            <a:ext cx="6650340" cy="3637458"/>
            <a:chOff x="220037" y="1828750"/>
            <a:chExt cx="6650340" cy="3637458"/>
          </a:xfrm>
        </p:grpSpPr>
        <p:grpSp>
          <p:nvGrpSpPr>
            <p:cNvPr id="11" name="Group 10"/>
            <p:cNvGrpSpPr/>
            <p:nvPr/>
          </p:nvGrpSpPr>
          <p:grpSpPr>
            <a:xfrm>
              <a:off x="592128" y="1839319"/>
              <a:ext cx="4680520" cy="3101849"/>
              <a:chOff x="683568" y="1839319"/>
              <a:chExt cx="4680520" cy="3101849"/>
            </a:xfrm>
          </p:grpSpPr>
          <p:cxnSp>
            <p:nvCxnSpPr>
              <p:cNvPr id="61" name="Straight Connector 60"/>
              <p:cNvCxnSpPr/>
              <p:nvPr/>
            </p:nvCxnSpPr>
            <p:spPr>
              <a:xfrm>
                <a:off x="683568" y="1839319"/>
                <a:ext cx="0" cy="310184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3568" y="4941168"/>
                <a:ext cx="46805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rot="16200000">
              <a:off x="-389745" y="3244048"/>
              <a:ext cx="1511952"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i="0" u="none" strike="noStrike" kern="1200" cap="none" spc="0" normalizeH="0" baseline="0" noProof="0" dirty="0" smtClean="0">
                  <a:ln>
                    <a:noFill/>
                  </a:ln>
                  <a:solidFill>
                    <a:srgbClr val="363636"/>
                  </a:solidFill>
                  <a:effectLst/>
                  <a:uLnTx/>
                  <a:uFillTx/>
                  <a:latin typeface="Arial" charset="0"/>
                  <a:ea typeface="+mn-ea"/>
                  <a:cs typeface="Arial" charset="0"/>
                </a:rPr>
                <a:t>Study participants</a:t>
              </a:r>
              <a:endParaRPr kumimoji="0" lang="en-GB" sz="130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TextBox 12"/>
            <p:cNvSpPr txBox="1"/>
            <p:nvPr/>
          </p:nvSpPr>
          <p:spPr>
            <a:xfrm>
              <a:off x="1903534" y="5173820"/>
              <a:ext cx="2652136"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300" i="0" u="none" strike="noStrike" kern="1200" cap="none" spc="0" normalizeH="0" baseline="0" noProof="0" dirty="0" smtClean="0">
                  <a:ln>
                    <a:noFill/>
                  </a:ln>
                  <a:solidFill>
                    <a:srgbClr val="363636"/>
                  </a:solidFill>
                  <a:effectLst/>
                  <a:uLnTx/>
                  <a:uFillTx/>
                  <a:latin typeface="Arial" charset="0"/>
                  <a:ea typeface="+mn-ea"/>
                  <a:cs typeface="Arial" charset="0"/>
                </a:rPr>
                <a:t>Duration on study therapy, weeks</a:t>
              </a:r>
              <a:endParaRPr kumimoji="0" lang="en-GB" sz="130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TextBox 13"/>
            <p:cNvSpPr txBox="1"/>
            <p:nvPr/>
          </p:nvSpPr>
          <p:spPr>
            <a:xfrm>
              <a:off x="459832" y="4945341"/>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TextBox 14"/>
            <p:cNvSpPr txBox="1"/>
            <p:nvPr/>
          </p:nvSpPr>
          <p:spPr>
            <a:xfrm>
              <a:off x="1004104" y="4945341"/>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TextBox 15"/>
            <p:cNvSpPr txBox="1"/>
            <p:nvPr/>
          </p:nvSpPr>
          <p:spPr>
            <a:xfrm>
              <a:off x="1510921"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16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p:cNvSpPr txBox="1"/>
            <p:nvPr/>
          </p:nvSpPr>
          <p:spPr>
            <a:xfrm>
              <a:off x="2060217"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24</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TextBox 17"/>
            <p:cNvSpPr txBox="1"/>
            <p:nvPr/>
          </p:nvSpPr>
          <p:spPr>
            <a:xfrm>
              <a:off x="2609513"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32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 name="TextBox 18"/>
            <p:cNvSpPr txBox="1"/>
            <p:nvPr/>
          </p:nvSpPr>
          <p:spPr>
            <a:xfrm>
              <a:off x="3158809"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40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 name="TextBox 19"/>
            <p:cNvSpPr txBox="1"/>
            <p:nvPr/>
          </p:nvSpPr>
          <p:spPr>
            <a:xfrm>
              <a:off x="3708105"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48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 name="TextBox 20"/>
            <p:cNvSpPr txBox="1"/>
            <p:nvPr/>
          </p:nvSpPr>
          <p:spPr>
            <a:xfrm>
              <a:off x="4257401"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56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 name="TextBox 21"/>
            <p:cNvSpPr txBox="1"/>
            <p:nvPr/>
          </p:nvSpPr>
          <p:spPr>
            <a:xfrm>
              <a:off x="4806697" y="4945341"/>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64</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3" name="TextBox 22"/>
            <p:cNvSpPr txBox="1"/>
            <p:nvPr/>
          </p:nvSpPr>
          <p:spPr>
            <a:xfrm>
              <a:off x="4250811" y="2808520"/>
              <a:ext cx="2363147" cy="2031325"/>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Partial response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Progression of disease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Withdrew consent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Partial response starts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Response ends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Continues on study therapy</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4" name="Rectangle 23"/>
            <p:cNvSpPr/>
            <p:nvPr/>
          </p:nvSpPr>
          <p:spPr>
            <a:xfrm>
              <a:off x="4142811" y="3332342"/>
              <a:ext cx="108000" cy="3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5" name="Isosceles Triangle 24"/>
            <p:cNvSpPr/>
            <p:nvPr/>
          </p:nvSpPr>
          <p:spPr>
            <a:xfrm>
              <a:off x="4142811" y="3931454"/>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6" name="Rectangle 25"/>
            <p:cNvSpPr/>
            <p:nvPr/>
          </p:nvSpPr>
          <p:spPr>
            <a:xfrm>
              <a:off x="4142811" y="3648852"/>
              <a:ext cx="108000" cy="36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cxnSp>
          <p:nvCxnSpPr>
            <p:cNvPr id="27" name="Straight Arrow Connector 26"/>
            <p:cNvCxnSpPr/>
            <p:nvPr/>
          </p:nvCxnSpPr>
          <p:spPr>
            <a:xfrm>
              <a:off x="3944103" y="4652010"/>
              <a:ext cx="306708" cy="0"/>
            </a:xfrm>
            <a:prstGeom prst="straightConnector1">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2128" y="1898650"/>
              <a:ext cx="4019857"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1178" y="2051050"/>
              <a:ext cx="3704282"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2128" y="2203450"/>
              <a:ext cx="2124000"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2128" y="2355850"/>
              <a:ext cx="1944000"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2128" y="2508250"/>
              <a:ext cx="1764000"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2128" y="2660650"/>
              <a:ext cx="1656000"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2128" y="2813050"/>
              <a:ext cx="1476000" cy="0"/>
            </a:xfrm>
            <a:prstGeom prst="line">
              <a:avLst/>
            </a:prstGeom>
            <a:ln w="38100">
              <a:solidFill>
                <a:srgbClr val="23246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2128" y="2965450"/>
              <a:ext cx="1620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2128" y="3117850"/>
              <a:ext cx="1584000" cy="0"/>
            </a:xfrm>
            <a:prstGeom prst="line">
              <a:avLst/>
            </a:prstGeom>
            <a:ln w="38100">
              <a:solidFill>
                <a:srgbClr val="969696"/>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92127" y="3270250"/>
              <a:ext cx="1404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2128" y="3422650"/>
              <a:ext cx="1044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2128" y="3575050"/>
              <a:ext cx="1044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2128" y="3727450"/>
              <a:ext cx="1044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2128" y="3879850"/>
              <a:ext cx="1044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2128" y="4032250"/>
              <a:ext cx="828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2128" y="4184650"/>
              <a:ext cx="900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2128" y="4337050"/>
              <a:ext cx="612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2128" y="4489450"/>
              <a:ext cx="612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2128" y="4641850"/>
              <a:ext cx="576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92128" y="4794250"/>
              <a:ext cx="576000" cy="0"/>
            </a:xfrm>
            <a:prstGeom prst="line">
              <a:avLst/>
            </a:prstGeom>
            <a:ln w="38100">
              <a:solidFill>
                <a:srgbClr val="FF6600"/>
              </a:solidFill>
              <a:tailEnd type="none"/>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a:off x="1103123" y="18287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Isosceles Triangle 48"/>
            <p:cNvSpPr/>
            <p:nvPr/>
          </p:nvSpPr>
          <p:spPr>
            <a:xfrm>
              <a:off x="2732805" y="19970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0" name="Isosceles Triangle 49"/>
            <p:cNvSpPr/>
            <p:nvPr/>
          </p:nvSpPr>
          <p:spPr>
            <a:xfrm>
              <a:off x="1641905" y="213680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1" name="Isosceles Triangle 50"/>
            <p:cNvSpPr/>
            <p:nvPr/>
          </p:nvSpPr>
          <p:spPr>
            <a:xfrm>
              <a:off x="1097105" y="22765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2" name="Isosceles Triangle 51"/>
            <p:cNvSpPr/>
            <p:nvPr/>
          </p:nvSpPr>
          <p:spPr>
            <a:xfrm>
              <a:off x="2184255" y="24353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3" name="Isosceles Triangle 52"/>
            <p:cNvSpPr/>
            <p:nvPr/>
          </p:nvSpPr>
          <p:spPr>
            <a:xfrm>
              <a:off x="1633105" y="25941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4" name="Isosceles Triangle 53"/>
            <p:cNvSpPr/>
            <p:nvPr/>
          </p:nvSpPr>
          <p:spPr>
            <a:xfrm>
              <a:off x="1647105" y="2752950"/>
              <a:ext cx="108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5" name="Rectangle 54"/>
            <p:cNvSpPr/>
            <p:nvPr/>
          </p:nvSpPr>
          <p:spPr>
            <a:xfrm>
              <a:off x="2194128" y="2149500"/>
              <a:ext cx="108000" cy="108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6" name="Rectangle 55"/>
            <p:cNvSpPr/>
            <p:nvPr/>
          </p:nvSpPr>
          <p:spPr>
            <a:xfrm>
              <a:off x="2183509" y="2301850"/>
              <a:ext cx="108000" cy="108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7" name="Oval 56"/>
            <p:cNvSpPr/>
            <p:nvPr/>
          </p:nvSpPr>
          <p:spPr>
            <a:xfrm>
              <a:off x="2567660" y="1936750"/>
              <a:ext cx="427969" cy="254050"/>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8" name="TextBox 57"/>
            <p:cNvSpPr txBox="1"/>
            <p:nvPr/>
          </p:nvSpPr>
          <p:spPr>
            <a:xfrm>
              <a:off x="4342121" y="2018055"/>
              <a:ext cx="2528256" cy="323165"/>
            </a:xfrm>
            <a:prstGeom prst="rect">
              <a:avLst/>
            </a:prstGeom>
            <a:noFill/>
            <a:ln>
              <a:solidFill>
                <a:srgbClr val="23246D"/>
              </a:solidFill>
            </a:ln>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363636"/>
                  </a:solidFill>
                  <a:effectLst/>
                  <a:uLnTx/>
                  <a:uFillTx/>
                  <a:latin typeface="Arial" charset="0"/>
                  <a:ea typeface="+mn-ea"/>
                  <a:cs typeface="Arial" charset="0"/>
                </a:rPr>
                <a:t>Late response was observed at 32 weeks</a:t>
              </a:r>
            </a:p>
          </p:txBody>
        </p:sp>
        <p:sp>
          <p:nvSpPr>
            <p:cNvPr id="59" name="Rectangle 58"/>
            <p:cNvSpPr/>
            <p:nvPr/>
          </p:nvSpPr>
          <p:spPr>
            <a:xfrm>
              <a:off x="4147435" y="3004470"/>
              <a:ext cx="108000" cy="36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0" name="Rectangle 59"/>
            <p:cNvSpPr/>
            <p:nvPr/>
          </p:nvSpPr>
          <p:spPr>
            <a:xfrm>
              <a:off x="4138241" y="4255319"/>
              <a:ext cx="108000" cy="108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Tree>
    <p:extLst>
      <p:ext uri="{BB962C8B-B14F-4D97-AF65-F5344CB8AC3E}">
        <p14:creationId xmlns:p14="http://schemas.microsoft.com/office/powerpoint/2010/main" val="2972488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11516</a:t>
            </a:r>
            <a:r>
              <a:rPr lang="en-GB" dirty="0"/>
              <a:t>: A phase II study of </a:t>
            </a:r>
            <a:r>
              <a:rPr lang="en-GB" dirty="0" err="1"/>
              <a:t>talimogene</a:t>
            </a:r>
            <a:r>
              <a:rPr lang="en-GB" dirty="0"/>
              <a:t> </a:t>
            </a:r>
            <a:r>
              <a:rPr lang="en-GB" dirty="0" err="1"/>
              <a:t>laherparepvec</a:t>
            </a:r>
            <a:r>
              <a:rPr lang="en-GB" dirty="0"/>
              <a:t> (T-VEC) and pembrolizumab in patients with metastatic sarcoma </a:t>
            </a:r>
            <a:r>
              <a:rPr lang="en-GB" dirty="0" smtClean="0"/>
              <a:t>– Kelly </a:t>
            </a:r>
            <a:r>
              <a:rPr lang="en-GB" dirty="0"/>
              <a:t>C</a:t>
            </a:r>
            <a:r>
              <a:rPr lang="en-GB" dirty="0" smtClean="0"/>
              <a:t>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r>
              <a:rPr lang="en-US" b="1" dirty="0" smtClean="0">
                <a:solidFill>
                  <a:schemeClr val="bg1"/>
                </a:solidFill>
              </a:rPr>
              <a:t>.)</a:t>
            </a: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CONCLUSION</a:t>
            </a:r>
            <a:endParaRPr lang="en-US" b="1" dirty="0">
              <a:solidFill>
                <a:schemeClr val="bg1"/>
              </a:solidFill>
            </a:endParaRPr>
          </a:p>
          <a:p>
            <a:r>
              <a:rPr lang="en-US" dirty="0"/>
              <a:t>In </a:t>
            </a:r>
            <a:r>
              <a:rPr lang="en-US" dirty="0" smtClean="0"/>
              <a:t>patients with advanced sarcoma, T-VEC combined with pembrolizumab had an acceptable safety profile and demonstrated promising activity</a:t>
            </a:r>
            <a:endParaRPr lang="en-US" dirty="0"/>
          </a:p>
        </p:txBody>
      </p:sp>
      <p:sp>
        <p:nvSpPr>
          <p:cNvPr id="4" name="Text Box 4"/>
          <p:cNvSpPr txBox="1">
            <a:spLocks noChangeArrowheads="1"/>
          </p:cNvSpPr>
          <p:nvPr/>
        </p:nvSpPr>
        <p:spPr bwMode="auto">
          <a:xfrm>
            <a:off x="5146855" y="6474897"/>
            <a:ext cx="37764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Kelly CM,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57939521"/>
              </p:ext>
            </p:extLst>
          </p:nvPr>
        </p:nvGraphicFramePr>
        <p:xfrm>
          <a:off x="220716" y="1680779"/>
          <a:ext cx="4288221" cy="3064021"/>
        </p:xfrm>
        <a:graphic>
          <a:graphicData uri="http://schemas.openxmlformats.org/drawingml/2006/table">
            <a:tbl>
              <a:tblPr firstRow="1" bandRow="1">
                <a:tableStyleId>{69012ECD-51FC-41F1-AA8D-1B2483CD663E}</a:tableStyleId>
              </a:tblPr>
              <a:tblGrid>
                <a:gridCol w="1839312">
                  <a:extLst>
                    <a:ext uri="{9D8B030D-6E8A-4147-A177-3AD203B41FA5}">
                      <a16:colId xmlns:a16="http://schemas.microsoft.com/office/drawing/2014/main" val="20000"/>
                    </a:ext>
                  </a:extLst>
                </a:gridCol>
                <a:gridCol w="1366344">
                  <a:extLst>
                    <a:ext uri="{9D8B030D-6E8A-4147-A177-3AD203B41FA5}">
                      <a16:colId xmlns:a16="http://schemas.microsoft.com/office/drawing/2014/main" val="20001"/>
                    </a:ext>
                  </a:extLst>
                </a:gridCol>
                <a:gridCol w="1082565">
                  <a:extLst>
                    <a:ext uri="{9D8B030D-6E8A-4147-A177-3AD203B41FA5}">
                      <a16:colId xmlns:a16="http://schemas.microsoft.com/office/drawing/2014/main" val="20002"/>
                    </a:ext>
                  </a:extLst>
                </a:gridCol>
              </a:tblGrid>
              <a:tr h="320821">
                <a:tc>
                  <a:txBody>
                    <a:bodyPr/>
                    <a:lstStyle/>
                    <a:p>
                      <a:r>
                        <a:rPr lang="en-GB" sz="1400" dirty="0" smtClean="0">
                          <a:solidFill>
                            <a:schemeClr val="tx2"/>
                          </a:solidFill>
                        </a:rPr>
                        <a:t>AE, n (%)</a:t>
                      </a:r>
                      <a:endParaRPr lang="en-GB" sz="1400" dirty="0">
                        <a:solidFill>
                          <a:schemeClr val="tx2"/>
                        </a:solidFill>
                      </a:endParaRPr>
                    </a:p>
                  </a:txBody>
                  <a:tcPr anchor="ctr"/>
                </a:tc>
                <a:tc>
                  <a:txBody>
                    <a:bodyPr/>
                    <a:lstStyle/>
                    <a:p>
                      <a:pPr algn="ctr"/>
                      <a:r>
                        <a:rPr lang="en-GB" sz="1400" dirty="0" smtClean="0">
                          <a:solidFill>
                            <a:schemeClr val="tx2"/>
                          </a:solidFill>
                        </a:rPr>
                        <a:t>All grades</a:t>
                      </a:r>
                      <a:endParaRPr lang="en-GB" sz="1400" baseline="0" dirty="0" smtClean="0">
                        <a:solidFill>
                          <a:schemeClr val="tx2"/>
                        </a:solidFill>
                      </a:endParaRPr>
                    </a:p>
                  </a:txBody>
                  <a:tcPr anchor="ctr"/>
                </a:tc>
                <a:tc>
                  <a:txBody>
                    <a:bodyPr/>
                    <a:lstStyle/>
                    <a:p>
                      <a:pPr algn="ctr"/>
                      <a:r>
                        <a:rPr lang="en-GB" sz="1400" dirty="0" smtClean="0">
                          <a:solidFill>
                            <a:schemeClr val="tx2"/>
                          </a:solidFill>
                        </a:rPr>
                        <a:t>Grade 3/4</a:t>
                      </a:r>
                      <a:endParaRPr lang="en-GB" sz="1400" dirty="0">
                        <a:solidFill>
                          <a:schemeClr val="tx2"/>
                        </a:solidFill>
                      </a:endParaRPr>
                    </a:p>
                  </a:txBody>
                  <a:tcPr anchor="ctr"/>
                </a:tc>
                <a:extLst>
                  <a:ext uri="{0D108BD9-81ED-4DB2-BD59-A6C34878D82A}">
                    <a16:rowId xmlns:a16="http://schemas.microsoft.com/office/drawing/2014/main" val="10000"/>
                  </a:ext>
                </a:extLst>
              </a:tr>
              <a:tr h="302675">
                <a:tc>
                  <a:txBody>
                    <a:bodyPr/>
                    <a:lstStyle/>
                    <a:p>
                      <a:r>
                        <a:rPr lang="en-GB" sz="1400" dirty="0" smtClean="0"/>
                        <a:t>Anaemia</a:t>
                      </a:r>
                      <a:endParaRPr lang="en-GB" sz="1400" dirty="0"/>
                    </a:p>
                  </a:txBody>
                  <a:tcPr/>
                </a:tc>
                <a:tc>
                  <a:txBody>
                    <a:bodyPr/>
                    <a:lstStyle/>
                    <a:p>
                      <a:pPr algn="ctr"/>
                      <a:r>
                        <a:rPr lang="en-GB" sz="1400" dirty="0" smtClean="0"/>
                        <a:t>7 (44)</a:t>
                      </a:r>
                      <a:endParaRPr lang="en-GB" sz="1400" dirty="0"/>
                    </a:p>
                  </a:txBody>
                  <a:tcPr/>
                </a:tc>
                <a:tc>
                  <a:txBody>
                    <a:bodyPr/>
                    <a:lstStyle/>
                    <a:p>
                      <a:pPr algn="ctr"/>
                      <a:r>
                        <a:rPr lang="en-GB" sz="1400" dirty="0" smtClean="0"/>
                        <a:t>1 (6)</a:t>
                      </a:r>
                      <a:endParaRPr lang="en-GB" sz="1400" dirty="0"/>
                    </a:p>
                  </a:txBody>
                  <a:tcPr/>
                </a:tc>
                <a:extLst>
                  <a:ext uri="{0D108BD9-81ED-4DB2-BD59-A6C34878D82A}">
                    <a16:rowId xmlns:a16="http://schemas.microsoft.com/office/drawing/2014/main" val="10001"/>
                  </a:ext>
                </a:extLst>
              </a:tr>
              <a:tr h="302675">
                <a:tc>
                  <a:txBody>
                    <a:bodyPr/>
                    <a:lstStyle/>
                    <a:p>
                      <a:r>
                        <a:rPr lang="en-GB" sz="1400" dirty="0" smtClean="0"/>
                        <a:t>Anorexia</a:t>
                      </a:r>
                      <a:endParaRPr lang="en-GB" sz="1400" dirty="0"/>
                    </a:p>
                  </a:txBody>
                  <a:tcPr/>
                </a:tc>
                <a:tc>
                  <a:txBody>
                    <a:bodyPr/>
                    <a:lstStyle/>
                    <a:p>
                      <a:pPr algn="ctr"/>
                      <a:r>
                        <a:rPr lang="en-GB" sz="1400" dirty="0" smtClean="0"/>
                        <a:t>3 (19)</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2"/>
                  </a:ext>
                </a:extLst>
              </a:tr>
              <a:tr h="302675">
                <a:tc>
                  <a:txBody>
                    <a:bodyPr/>
                    <a:lstStyle/>
                    <a:p>
                      <a:r>
                        <a:rPr lang="en-GB" sz="1400" dirty="0" smtClean="0"/>
                        <a:t>Arthralgia</a:t>
                      </a:r>
                      <a:endParaRPr lang="en-GB" sz="1400" dirty="0"/>
                    </a:p>
                  </a:txBody>
                  <a:tcPr/>
                </a:tc>
                <a:tc>
                  <a:txBody>
                    <a:bodyPr/>
                    <a:lstStyle/>
                    <a:p>
                      <a:pPr algn="ctr"/>
                      <a:r>
                        <a:rPr lang="en-GB" sz="1400" dirty="0" smtClean="0"/>
                        <a:t>4 (25)</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3"/>
                  </a:ext>
                </a:extLst>
              </a:tr>
              <a:tr h="302675">
                <a:tc>
                  <a:txBody>
                    <a:bodyPr/>
                    <a:lstStyle/>
                    <a:p>
                      <a:r>
                        <a:rPr lang="en-GB" sz="1400" dirty="0" smtClean="0"/>
                        <a:t>AST increase</a:t>
                      </a:r>
                      <a:endParaRPr lang="en-GB" sz="1400" dirty="0"/>
                    </a:p>
                  </a:txBody>
                  <a:tcPr/>
                </a:tc>
                <a:tc>
                  <a:txBody>
                    <a:bodyPr/>
                    <a:lstStyle/>
                    <a:p>
                      <a:pPr algn="ctr"/>
                      <a:r>
                        <a:rPr lang="en-GB" sz="1400" dirty="0" smtClean="0"/>
                        <a:t>3 (19)</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4"/>
                  </a:ext>
                </a:extLst>
              </a:tr>
              <a:tr h="302675">
                <a:tc>
                  <a:txBody>
                    <a:bodyPr/>
                    <a:lstStyle/>
                    <a:p>
                      <a:r>
                        <a:rPr lang="en-GB" sz="1400" dirty="0" smtClean="0"/>
                        <a:t>Chills</a:t>
                      </a:r>
                      <a:endParaRPr lang="en-GB" sz="1400" dirty="0"/>
                    </a:p>
                  </a:txBody>
                  <a:tcPr/>
                </a:tc>
                <a:tc>
                  <a:txBody>
                    <a:bodyPr/>
                    <a:lstStyle/>
                    <a:p>
                      <a:pPr algn="ctr"/>
                      <a:r>
                        <a:rPr lang="en-GB" sz="1400" dirty="0" smtClean="0"/>
                        <a:t>11 (69)</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5"/>
                  </a:ext>
                </a:extLst>
              </a:tr>
              <a:tr h="302675">
                <a:tc>
                  <a:txBody>
                    <a:bodyPr/>
                    <a:lstStyle/>
                    <a:p>
                      <a:r>
                        <a:rPr lang="en-GB" sz="1400" dirty="0" smtClean="0"/>
                        <a:t>Fatigue</a:t>
                      </a:r>
                      <a:endParaRPr lang="en-GB" sz="1400" dirty="0"/>
                    </a:p>
                  </a:txBody>
                  <a:tcPr/>
                </a:tc>
                <a:tc>
                  <a:txBody>
                    <a:bodyPr/>
                    <a:lstStyle/>
                    <a:p>
                      <a:pPr algn="ctr"/>
                      <a:r>
                        <a:rPr lang="en-GB" sz="1400" dirty="0" smtClean="0"/>
                        <a:t>14 (88)</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p>
                  </a:txBody>
                  <a:tcPr/>
                </a:tc>
                <a:extLst>
                  <a:ext uri="{0D108BD9-81ED-4DB2-BD59-A6C34878D82A}">
                    <a16:rowId xmlns:a16="http://schemas.microsoft.com/office/drawing/2014/main" val="10006"/>
                  </a:ext>
                </a:extLst>
              </a:tr>
              <a:tr h="302675">
                <a:tc>
                  <a:txBody>
                    <a:bodyPr/>
                    <a:lstStyle/>
                    <a:p>
                      <a:r>
                        <a:rPr lang="en-GB" sz="1400" dirty="0" smtClean="0"/>
                        <a:t>Fever</a:t>
                      </a:r>
                      <a:endParaRPr lang="en-GB" sz="1400" dirty="0"/>
                    </a:p>
                  </a:txBody>
                  <a:tcPr/>
                </a:tc>
                <a:tc>
                  <a:txBody>
                    <a:bodyPr/>
                    <a:lstStyle/>
                    <a:p>
                      <a:pPr algn="ctr"/>
                      <a:r>
                        <a:rPr lang="en-GB" sz="1400" dirty="0" smtClean="0"/>
                        <a:t>12 (77)</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r>
                        <a:rPr lang="en-GB" sz="1400" baseline="30000" dirty="0" smtClean="0"/>
                        <a:t>†</a:t>
                      </a:r>
                    </a:p>
                  </a:txBody>
                  <a:tcPr/>
                </a:tc>
                <a:extLst>
                  <a:ext uri="{0D108BD9-81ED-4DB2-BD59-A6C34878D82A}">
                    <a16:rowId xmlns:a16="http://schemas.microsoft.com/office/drawing/2014/main" val="10007"/>
                  </a:ext>
                </a:extLst>
              </a:tr>
              <a:tr h="302675">
                <a:tc>
                  <a:txBody>
                    <a:bodyPr/>
                    <a:lstStyle/>
                    <a:p>
                      <a:r>
                        <a:rPr lang="en-GB" sz="1400" dirty="0" err="1" smtClean="0"/>
                        <a:t>Hypophosphataemia</a:t>
                      </a:r>
                      <a:endParaRPr lang="en-GB" sz="1400" dirty="0"/>
                    </a:p>
                  </a:txBody>
                  <a:tcPr/>
                </a:tc>
                <a:tc>
                  <a:txBody>
                    <a:bodyPr/>
                    <a:lstStyle/>
                    <a:p>
                      <a:pPr algn="ctr"/>
                      <a:r>
                        <a:rPr lang="en-GB" sz="1400" dirty="0" smtClean="0"/>
                        <a:t>2 (13)</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8"/>
                  </a:ext>
                </a:extLst>
              </a:tr>
              <a:tr h="302675">
                <a:tc>
                  <a:txBody>
                    <a:bodyPr/>
                    <a:lstStyle/>
                    <a:p>
                      <a:r>
                        <a:rPr lang="en-GB" sz="1400" dirty="0" smtClean="0"/>
                        <a:t>Nausea</a:t>
                      </a:r>
                      <a:endParaRPr lang="en-GB" sz="1400" dirty="0"/>
                    </a:p>
                  </a:txBody>
                  <a:tcPr/>
                </a:tc>
                <a:tc>
                  <a:txBody>
                    <a:bodyPr/>
                    <a:lstStyle/>
                    <a:p>
                      <a:pPr algn="ctr"/>
                      <a:r>
                        <a:rPr lang="en-GB" sz="1400" dirty="0" smtClean="0"/>
                        <a:t>6 (38)</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6398291"/>
              </p:ext>
            </p:extLst>
          </p:nvPr>
        </p:nvGraphicFramePr>
        <p:xfrm>
          <a:off x="4635117" y="1675524"/>
          <a:ext cx="4288221" cy="3076476"/>
        </p:xfrm>
        <a:graphic>
          <a:graphicData uri="http://schemas.openxmlformats.org/drawingml/2006/table">
            <a:tbl>
              <a:tblPr firstRow="1" bandRow="1">
                <a:tableStyleId>{69012ECD-51FC-41F1-AA8D-1B2483CD663E}</a:tableStyleId>
              </a:tblPr>
              <a:tblGrid>
                <a:gridCol w="1839312">
                  <a:extLst>
                    <a:ext uri="{9D8B030D-6E8A-4147-A177-3AD203B41FA5}">
                      <a16:colId xmlns:a16="http://schemas.microsoft.com/office/drawing/2014/main" val="20000"/>
                    </a:ext>
                  </a:extLst>
                </a:gridCol>
                <a:gridCol w="1366344">
                  <a:extLst>
                    <a:ext uri="{9D8B030D-6E8A-4147-A177-3AD203B41FA5}">
                      <a16:colId xmlns:a16="http://schemas.microsoft.com/office/drawing/2014/main" val="20001"/>
                    </a:ext>
                  </a:extLst>
                </a:gridCol>
                <a:gridCol w="1082565">
                  <a:extLst>
                    <a:ext uri="{9D8B030D-6E8A-4147-A177-3AD203B41FA5}">
                      <a16:colId xmlns:a16="http://schemas.microsoft.com/office/drawing/2014/main" val="20002"/>
                    </a:ext>
                  </a:extLst>
                </a:gridCol>
              </a:tblGrid>
              <a:tr h="333276">
                <a:tc>
                  <a:txBody>
                    <a:bodyPr/>
                    <a:lstStyle/>
                    <a:p>
                      <a:r>
                        <a:rPr lang="en-GB" sz="1400" dirty="0" smtClean="0">
                          <a:solidFill>
                            <a:schemeClr val="tx2"/>
                          </a:solidFill>
                        </a:rPr>
                        <a:t>AE, n (%)</a:t>
                      </a:r>
                      <a:endParaRPr lang="en-GB" sz="1400" dirty="0">
                        <a:solidFill>
                          <a:schemeClr val="tx2"/>
                        </a:solidFill>
                      </a:endParaRPr>
                    </a:p>
                  </a:txBody>
                  <a:tcPr anchor="ctr"/>
                </a:tc>
                <a:tc>
                  <a:txBody>
                    <a:bodyPr/>
                    <a:lstStyle/>
                    <a:p>
                      <a:pPr algn="ctr"/>
                      <a:r>
                        <a:rPr lang="en-GB" sz="1400" dirty="0" smtClean="0">
                          <a:solidFill>
                            <a:schemeClr val="tx2"/>
                          </a:solidFill>
                        </a:rPr>
                        <a:t>All grades</a:t>
                      </a:r>
                      <a:endParaRPr lang="en-GB" sz="1400" baseline="0" dirty="0" smtClean="0">
                        <a:solidFill>
                          <a:schemeClr val="tx2"/>
                        </a:solidFill>
                      </a:endParaRPr>
                    </a:p>
                  </a:txBody>
                  <a:tcPr anchor="ctr"/>
                </a:tc>
                <a:tc>
                  <a:txBody>
                    <a:bodyPr/>
                    <a:lstStyle/>
                    <a:p>
                      <a:pPr algn="ctr"/>
                      <a:r>
                        <a:rPr lang="en-GB" sz="1400" dirty="0" smtClean="0">
                          <a:solidFill>
                            <a:schemeClr val="tx2"/>
                          </a:solidFill>
                        </a:rPr>
                        <a:t>Grade 3/4</a:t>
                      </a:r>
                      <a:endParaRPr lang="en-GB" sz="1400" dirty="0">
                        <a:solidFill>
                          <a:schemeClr val="tx2"/>
                        </a:solidFill>
                      </a:endParaRPr>
                    </a:p>
                  </a:txBody>
                  <a:tcPr anchor="ctr"/>
                </a:tc>
                <a:extLst>
                  <a:ext uri="{0D108BD9-81ED-4DB2-BD59-A6C34878D82A}">
                    <a16:rowId xmlns:a16="http://schemas.microsoft.com/office/drawing/2014/main" val="10000"/>
                  </a:ext>
                </a:extLst>
              </a:tr>
              <a:tr h="302675">
                <a:tc>
                  <a:txBody>
                    <a:bodyPr/>
                    <a:lstStyle/>
                    <a:p>
                      <a:r>
                        <a:rPr lang="en-GB" sz="1400" dirty="0" smtClean="0"/>
                        <a:t>Pruritus</a:t>
                      </a:r>
                      <a:endParaRPr lang="en-GB" sz="1400" dirty="0"/>
                    </a:p>
                  </a:txBody>
                  <a:tcPr/>
                </a:tc>
                <a:tc>
                  <a:txBody>
                    <a:bodyPr/>
                    <a:lstStyle/>
                    <a:p>
                      <a:pPr algn="ctr"/>
                      <a:r>
                        <a:rPr lang="en-GB" sz="1400" dirty="0" smtClean="0"/>
                        <a:t>3 (19)</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1"/>
                  </a:ext>
                </a:extLst>
              </a:tr>
              <a:tr h="302675">
                <a:tc>
                  <a:txBody>
                    <a:bodyPr/>
                    <a:lstStyle/>
                    <a:p>
                      <a:r>
                        <a:rPr lang="en-GB" sz="1400" dirty="0" smtClean="0"/>
                        <a:t>Rash</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3 (19)</a:t>
                      </a:r>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2"/>
                  </a:ext>
                </a:extLst>
              </a:tr>
              <a:tr h="302675">
                <a:tc>
                  <a:txBody>
                    <a:bodyPr/>
                    <a:lstStyle/>
                    <a:p>
                      <a:r>
                        <a:rPr lang="en-GB" sz="1400" dirty="0" smtClean="0"/>
                        <a:t>Vomiting</a:t>
                      </a:r>
                      <a:endParaRPr lang="en-GB" sz="1400" dirty="0"/>
                    </a:p>
                  </a:txBody>
                  <a:tcPr/>
                </a:tc>
                <a:tc>
                  <a:txBody>
                    <a:bodyPr/>
                    <a:lstStyle/>
                    <a:p>
                      <a:pPr algn="ctr"/>
                      <a:r>
                        <a:rPr lang="en-GB" sz="1400" dirty="0" smtClean="0"/>
                        <a:t>4 (25)</a:t>
                      </a:r>
                      <a:endParaRPr lang="en-GB" sz="1400" dirty="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3"/>
                  </a:ext>
                </a:extLst>
              </a:tr>
              <a:tr h="302675">
                <a:tc gridSpan="3">
                  <a:txBody>
                    <a:bodyPr/>
                    <a:lstStyle/>
                    <a:p>
                      <a:r>
                        <a:rPr lang="en-GB" sz="1400" b="1" dirty="0" smtClean="0">
                          <a:solidFill>
                            <a:schemeClr val="tx2"/>
                          </a:solidFill>
                        </a:rPr>
                        <a:t>AEs of special interest (immune)*</a:t>
                      </a:r>
                      <a:endParaRPr lang="en-GB" sz="1400" b="1" dirty="0">
                        <a:solidFill>
                          <a:schemeClr val="tx2"/>
                        </a:solidFill>
                      </a:endParaRPr>
                    </a:p>
                  </a:txBody>
                  <a:tcPr anchor="ctr">
                    <a:solidFill>
                      <a:schemeClr val="accent1"/>
                    </a:solidFill>
                  </a:tcPr>
                </a:tc>
                <a:tc hMerge="1">
                  <a:txBody>
                    <a:bodyPr/>
                    <a:lstStyle/>
                    <a:p>
                      <a:pPr algn="ctr"/>
                      <a:endParaRPr lang="en-GB" sz="1400" b="1" baseline="0" dirty="0" smtClean="0">
                        <a:solidFill>
                          <a:schemeClr val="tx2"/>
                        </a:solidFill>
                      </a:endParaRPr>
                    </a:p>
                  </a:txBody>
                  <a:tcPr anchor="ctr">
                    <a:solidFill>
                      <a:schemeClr val="accent1"/>
                    </a:solidFill>
                  </a:tcPr>
                </a:tc>
                <a:tc hMerge="1">
                  <a:txBody>
                    <a:bodyPr/>
                    <a:lstStyle/>
                    <a:p>
                      <a:pPr algn="ctr"/>
                      <a:endParaRPr lang="en-GB" sz="1400" b="1" dirty="0">
                        <a:solidFill>
                          <a:schemeClr val="tx2"/>
                        </a:solidFill>
                      </a:endParaRPr>
                    </a:p>
                  </a:txBody>
                  <a:tcPr anchor="ctr">
                    <a:solidFill>
                      <a:schemeClr val="accent1"/>
                    </a:solidFill>
                  </a:tcPr>
                </a:tc>
                <a:extLst>
                  <a:ext uri="{0D108BD9-81ED-4DB2-BD59-A6C34878D82A}">
                    <a16:rowId xmlns:a16="http://schemas.microsoft.com/office/drawing/2014/main" val="10004"/>
                  </a:ext>
                </a:extLst>
              </a:tr>
              <a:tr h="302675">
                <a:tc>
                  <a:txBody>
                    <a:bodyPr/>
                    <a:lstStyle/>
                    <a:p>
                      <a:r>
                        <a:rPr lang="en-GB" sz="1400" dirty="0" smtClean="0"/>
                        <a:t>Pneumonitis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p>
                  </a:txBody>
                  <a:tcPr/>
                </a:tc>
                <a:extLst>
                  <a:ext uri="{0D108BD9-81ED-4DB2-BD59-A6C34878D82A}">
                    <a16:rowId xmlns:a16="http://schemas.microsoft.com/office/drawing/2014/main" val="10005"/>
                  </a:ext>
                </a:extLst>
              </a:tr>
              <a:tr h="302675">
                <a:tc>
                  <a:txBody>
                    <a:bodyPr/>
                    <a:lstStyle/>
                    <a:p>
                      <a:r>
                        <a:rPr lang="en-GB" sz="1400" dirty="0" smtClean="0"/>
                        <a:t>Optic neuritis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r>
                        <a:rPr lang="en-GB" sz="1400" baseline="30000" dirty="0" smtClean="0">
                          <a:latin typeface="Arial" panose="020B0604020202020204" pitchFamily="34" charset="0"/>
                          <a:cs typeface="Arial" panose="020B0604020202020204" pitchFamily="34" charset="0"/>
                        </a:rPr>
                        <a:t>‡</a:t>
                      </a:r>
                      <a:endParaRPr lang="en-GB" sz="1400" baseline="30000" dirty="0" smtClean="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6"/>
                  </a:ext>
                </a:extLst>
              </a:tr>
              <a:tr h="302675">
                <a:tc>
                  <a:txBody>
                    <a:bodyPr/>
                    <a:lstStyle/>
                    <a:p>
                      <a:r>
                        <a:rPr lang="en-GB" sz="1400" dirty="0" smtClean="0"/>
                        <a:t>Uveitis</a:t>
                      </a: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r>
                        <a:rPr lang="en-GB" sz="1400" baseline="30000" dirty="0" smtClean="0">
                          <a:latin typeface="Arial" panose="020B0604020202020204" pitchFamily="34" charset="0"/>
                          <a:cs typeface="Arial" panose="020B0604020202020204" pitchFamily="34" charset="0"/>
                        </a:rPr>
                        <a:t> ‡</a:t>
                      </a:r>
                      <a:endParaRPr lang="en-GB" sz="1400" baseline="30000" dirty="0" smtClean="0"/>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7"/>
                  </a:ext>
                </a:extLst>
              </a:tr>
              <a:tr h="302675">
                <a:tc>
                  <a:txBody>
                    <a:bodyPr/>
                    <a:lstStyle/>
                    <a:p>
                      <a:r>
                        <a:rPr lang="en-GB" sz="1400" dirty="0" smtClean="0"/>
                        <a:t>Hypothyroidism</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 (13)</a:t>
                      </a:r>
                    </a:p>
                  </a:txBody>
                  <a:tcPr/>
                </a:tc>
                <a:tc>
                  <a:txBody>
                    <a:bodyPr/>
                    <a:lstStyle/>
                    <a:p>
                      <a:pPr algn="ctr"/>
                      <a:r>
                        <a:rPr lang="en-GB" sz="1400" dirty="0" smtClean="0"/>
                        <a:t>-</a:t>
                      </a:r>
                      <a:endParaRPr lang="en-GB" sz="1400" dirty="0"/>
                    </a:p>
                  </a:txBody>
                  <a:tcPr/>
                </a:tc>
                <a:extLst>
                  <a:ext uri="{0D108BD9-81ED-4DB2-BD59-A6C34878D82A}">
                    <a16:rowId xmlns:a16="http://schemas.microsoft.com/office/drawing/2014/main" val="10008"/>
                  </a:ext>
                </a:extLst>
              </a:tr>
              <a:tr h="302675">
                <a:tc>
                  <a:txBody>
                    <a:bodyPr/>
                    <a:lstStyle/>
                    <a:p>
                      <a:r>
                        <a:rPr lang="en-GB" sz="1400" dirty="0" smtClean="0"/>
                        <a:t>Thrombocytopenia</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(6)</a:t>
                      </a:r>
                    </a:p>
                  </a:txBody>
                  <a:tcPr/>
                </a:tc>
                <a:tc>
                  <a:txBody>
                    <a:bodyPr/>
                    <a:lstStyle/>
                    <a:p>
                      <a:pPr algn="ctr"/>
                      <a:endParaRPr lang="en-GB" sz="1400" dirty="0"/>
                    </a:p>
                  </a:txBody>
                  <a:tcPr/>
                </a:tc>
                <a:extLst>
                  <a:ext uri="{0D108BD9-81ED-4DB2-BD59-A6C34878D82A}">
                    <a16:rowId xmlns:a16="http://schemas.microsoft.com/office/drawing/2014/main" val="10009"/>
                  </a:ext>
                </a:extLst>
              </a:tr>
            </a:tbl>
          </a:graphicData>
        </a:graphic>
      </p:graphicFrame>
      <p:sp>
        <p:nvSpPr>
          <p:cNvPr id="12" name="TextBox 5"/>
          <p:cNvSpPr txBox="1"/>
          <p:nvPr/>
        </p:nvSpPr>
        <p:spPr>
          <a:xfrm>
            <a:off x="1111111" y="6025766"/>
            <a:ext cx="513954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US" sz="1100" b="0" i="0" u="none" strike="noStrike" kern="1200" cap="none" spc="0" normalizeH="0" baseline="0" noProof="0" dirty="0" smtClean="0">
                <a:ln>
                  <a:noFill/>
                </a:ln>
                <a:solidFill>
                  <a:srgbClr val="363636"/>
                </a:solidFill>
                <a:effectLst/>
                <a:uLnTx/>
                <a:uFillTx/>
                <a:latin typeface="Arial"/>
                <a:ea typeface="+mn-ea"/>
                <a:cs typeface="Arial"/>
              </a:rPr>
              <a:t>*Related to pembrolizumab; </a:t>
            </a:r>
            <a:r>
              <a:rPr kumimoji="0" lang="en-US" sz="1100" b="0" i="0" u="none" strike="noStrike" kern="1200" cap="none" spc="0" normalizeH="0" baseline="30000" noProof="0" dirty="0" smtClean="0">
                <a:ln>
                  <a:noFill/>
                </a:ln>
                <a:solidFill>
                  <a:srgbClr val="363636"/>
                </a:solidFill>
                <a:effectLst/>
                <a:uLnTx/>
                <a:uFillTx/>
                <a:latin typeface="Arial" panose="020B0604020202020204" pitchFamily="34" charset="0"/>
                <a:cs typeface="Arial" panose="020B0604020202020204" pitchFamily="34" charset="0"/>
              </a:rPr>
              <a:t>†</a:t>
            </a:r>
            <a:r>
              <a:rPr lang="en-US" sz="1100" dirty="0">
                <a:solidFill>
                  <a:srgbClr val="363636"/>
                </a:solidFill>
                <a:latin typeface="Arial"/>
                <a:cs typeface="Arial"/>
              </a:rPr>
              <a:t>r</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elated to T-VEC</a:t>
            </a:r>
            <a:r>
              <a:rPr lang="en-US" sz="1100" dirty="0">
                <a:solidFill>
                  <a:srgbClr val="363636"/>
                </a:solidFill>
              </a:rPr>
              <a:t>; </a:t>
            </a:r>
            <a:r>
              <a:rPr lang="en-US" sz="1100" baseline="30000" dirty="0" smtClean="0">
                <a:solidFill>
                  <a:srgbClr val="363636"/>
                </a:solidFill>
              </a:rPr>
              <a:t>‡</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occurred in the same individual</a:t>
            </a:r>
          </a:p>
        </p:txBody>
      </p:sp>
    </p:spTree>
    <p:extLst>
      <p:ext uri="{BB962C8B-B14F-4D97-AF65-F5344CB8AC3E}">
        <p14:creationId xmlns:p14="http://schemas.microsoft.com/office/powerpoint/2010/main" val="288837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11517</a:t>
            </a:r>
            <a:r>
              <a:rPr lang="en-GB" dirty="0"/>
              <a:t>: Compared descriptive analysis of immunologic landscape in soft tissue sarcoma and </a:t>
            </a:r>
            <a:r>
              <a:rPr lang="en-GB" dirty="0" smtClean="0"/>
              <a:t>GIST – Dufresne A, et al</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 </a:t>
            </a:r>
          </a:p>
          <a:p>
            <a:r>
              <a:rPr lang="en-GB" dirty="0" smtClean="0"/>
              <a:t>To describe the immunologic landscape of sarcoma in order to provide guidance on future clinical trials of immune therapies</a:t>
            </a:r>
          </a:p>
          <a:p>
            <a:endParaRPr lang="en-GB" dirty="0" smtClean="0"/>
          </a:p>
          <a:p>
            <a:pPr marL="0" indent="0">
              <a:buNone/>
            </a:pPr>
            <a:r>
              <a:rPr lang="en-GB" b="1" dirty="0" smtClean="0">
                <a:solidFill>
                  <a:schemeClr val="bg1"/>
                </a:solidFill>
              </a:rPr>
              <a:t>METHODS</a:t>
            </a:r>
            <a:endParaRPr lang="en-GB" dirty="0" smtClean="0"/>
          </a:p>
          <a:p>
            <a:r>
              <a:rPr lang="en-GB" dirty="0" smtClean="0"/>
              <a:t>Tumour samples were obtained at surgical resection from patients with STS who were managed at French Sarcoma Group expert centres</a:t>
            </a:r>
          </a:p>
          <a:p>
            <a:r>
              <a:rPr lang="en-GB" dirty="0" smtClean="0"/>
              <a:t>Details of patient’s clinical characteristics, tumour and disease evolution were taken from the </a:t>
            </a:r>
            <a:r>
              <a:rPr lang="en-GB" dirty="0" err="1" smtClean="0"/>
              <a:t>Conticabase</a:t>
            </a:r>
            <a:r>
              <a:rPr lang="en-GB" dirty="0" smtClean="0"/>
              <a:t> and </a:t>
            </a:r>
            <a:r>
              <a:rPr lang="en-GB" dirty="0" err="1" smtClean="0"/>
              <a:t>Conticagist</a:t>
            </a:r>
            <a:r>
              <a:rPr lang="en-GB" dirty="0" smtClean="0"/>
              <a:t> databases </a:t>
            </a:r>
          </a:p>
          <a:p>
            <a:r>
              <a:rPr lang="en-GB" dirty="0" smtClean="0"/>
              <a:t>Gene expression of 90 immune checkpoint (ICP) and membrane markers (MM) of immune cells were correlated with pathological diagnosis and survival using whole human genome microarrays</a:t>
            </a:r>
          </a:p>
          <a:p>
            <a:endParaRPr lang="en-GB" dirty="0"/>
          </a:p>
        </p:txBody>
      </p:sp>
      <p:sp>
        <p:nvSpPr>
          <p:cNvPr id="4" name="Text Box 4"/>
          <p:cNvSpPr txBox="1">
            <a:spLocks noChangeArrowheads="1"/>
          </p:cNvSpPr>
          <p:nvPr/>
        </p:nvSpPr>
        <p:spPr bwMode="auto">
          <a:xfrm>
            <a:off x="4967768" y="6474897"/>
            <a:ext cx="39555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Dufresne A,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118810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11517</a:t>
            </a:r>
            <a:r>
              <a:rPr lang="en-GB" dirty="0"/>
              <a:t>: Compared descriptive analysis of immunologic landscape in soft tissue sarcoma and </a:t>
            </a:r>
            <a:r>
              <a:rPr lang="en-GB" dirty="0" smtClean="0"/>
              <a:t>GIST – Dufresne A, et al</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r>
              <a:rPr lang="en-GB" dirty="0" smtClean="0"/>
              <a:t>255 STS tumour </a:t>
            </a:r>
            <a:r>
              <a:rPr lang="en-GB" dirty="0"/>
              <a:t>samples were </a:t>
            </a:r>
            <a:r>
              <a:rPr lang="en-GB" dirty="0" smtClean="0"/>
              <a:t>analysed: 87 </a:t>
            </a:r>
            <a:r>
              <a:rPr lang="en-GB" dirty="0"/>
              <a:t>STS with complex genetics; 60 GIST; 58 synovial sarcoma; 50 myxoid </a:t>
            </a:r>
            <a:r>
              <a:rPr lang="en-GB" dirty="0" smtClean="0"/>
              <a:t>liposarcoma</a:t>
            </a:r>
            <a:endParaRPr lang="en-GB" dirty="0"/>
          </a:p>
          <a:p>
            <a:r>
              <a:rPr lang="en-GB" dirty="0" smtClean="0"/>
              <a:t>Heterogeneity of expression of each of the 90 ICP/MM was observed across sarcoma subtypes and across patients within the same tumour type</a:t>
            </a:r>
          </a:p>
          <a:p>
            <a:pPr marL="0" indent="0">
              <a:buNone/>
            </a:pPr>
            <a:endParaRPr lang="en-GB" b="1" dirty="0" smtClean="0">
              <a:solidFill>
                <a:schemeClr val="bg1"/>
              </a:solidFill>
            </a:endParaRPr>
          </a:p>
          <a:p>
            <a:pPr marL="0" indent="0">
              <a:buNone/>
            </a:pPr>
            <a:endParaRPr lang="en-GB" b="1" dirty="0" smtClean="0">
              <a:solidFill>
                <a:schemeClr val="bg1"/>
              </a:solidFill>
            </a:endParaRPr>
          </a:p>
          <a:p>
            <a:pPr marL="0" indent="0">
              <a:buNone/>
            </a:pPr>
            <a:endParaRPr lang="en-GB" b="1" dirty="0" smtClean="0">
              <a:solidFill>
                <a:schemeClr val="bg1"/>
              </a:solidFill>
            </a:endParaRPr>
          </a:p>
          <a:p>
            <a:pPr>
              <a:spcBef>
                <a:spcPts val="1200"/>
              </a:spcBef>
            </a:pPr>
            <a:r>
              <a:rPr lang="en-GB" dirty="0" smtClean="0"/>
              <a:t>For metastasis-free survival, B7H2, GITRL and N2DL2 were associated with poor prognosis and CD155 and JAM-c with good prognosis in GIST, and OX40 with </a:t>
            </a:r>
            <a:r>
              <a:rPr lang="en-GB" dirty="0"/>
              <a:t>poor prognosis </a:t>
            </a:r>
            <a:r>
              <a:rPr lang="en-GB" dirty="0" smtClean="0"/>
              <a:t>and TNFR1 and TRAILR1 with good prognosis in synovial sarcoma</a:t>
            </a:r>
            <a:endParaRPr lang="en-GB" dirty="0"/>
          </a:p>
          <a:p>
            <a:pPr marL="0" indent="0">
              <a:spcBef>
                <a:spcPts val="600"/>
              </a:spcBef>
              <a:buNone/>
            </a:pPr>
            <a:r>
              <a:rPr lang="en-GB" b="1" dirty="0" smtClean="0">
                <a:solidFill>
                  <a:schemeClr val="bg1"/>
                </a:solidFill>
              </a:rPr>
              <a:t>CONCLUSION</a:t>
            </a:r>
          </a:p>
          <a:p>
            <a:r>
              <a:rPr lang="en-GB" dirty="0" smtClean="0"/>
              <a:t>A strong correlation existed between specific ICP/MM expression profiles and the four different sarcoma subtypes allowing unsupervised hierarchical clustering to discriminate the histological subtypes</a:t>
            </a:r>
            <a:endParaRPr lang="en-GB" dirty="0"/>
          </a:p>
        </p:txBody>
      </p:sp>
      <p:sp>
        <p:nvSpPr>
          <p:cNvPr id="4" name="Text Box 4"/>
          <p:cNvSpPr txBox="1">
            <a:spLocks noChangeArrowheads="1"/>
          </p:cNvSpPr>
          <p:nvPr/>
        </p:nvSpPr>
        <p:spPr bwMode="auto">
          <a:xfrm>
            <a:off x="4967768" y="6474897"/>
            <a:ext cx="39555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Dufresne A,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3937022"/>
              </p:ext>
            </p:extLst>
          </p:nvPr>
        </p:nvGraphicFramePr>
        <p:xfrm>
          <a:off x="252547" y="2862580"/>
          <a:ext cx="8473440" cy="1112520"/>
        </p:xfrm>
        <a:graphic>
          <a:graphicData uri="http://schemas.openxmlformats.org/drawingml/2006/table">
            <a:tbl>
              <a:tblPr firstRow="1" bandRow="1">
                <a:tableStyleId>{69012ECD-51FC-41F1-AA8D-1B2483CD663E}</a:tableStyleId>
              </a:tblPr>
              <a:tblGrid>
                <a:gridCol w="4236720">
                  <a:extLst>
                    <a:ext uri="{9D8B030D-6E8A-4147-A177-3AD203B41FA5}">
                      <a16:colId xmlns:a16="http://schemas.microsoft.com/office/drawing/2014/main" val="20000"/>
                    </a:ext>
                  </a:extLst>
                </a:gridCol>
                <a:gridCol w="4236720">
                  <a:extLst>
                    <a:ext uri="{9D8B030D-6E8A-4147-A177-3AD203B41FA5}">
                      <a16:colId xmlns:a16="http://schemas.microsoft.com/office/drawing/2014/main" val="20001"/>
                    </a:ext>
                  </a:extLst>
                </a:gridCol>
              </a:tblGrid>
              <a:tr h="370840">
                <a:tc>
                  <a:txBody>
                    <a:bodyPr/>
                    <a:lstStyle/>
                    <a:p>
                      <a:pPr algn="l"/>
                      <a:r>
                        <a:rPr lang="en-GB" sz="1600" dirty="0" smtClean="0">
                          <a:solidFill>
                            <a:schemeClr val="tx2"/>
                          </a:solidFill>
                        </a:rPr>
                        <a:t>Gene</a:t>
                      </a:r>
                      <a:r>
                        <a:rPr lang="en-GB" sz="1600" baseline="0" dirty="0" smtClean="0">
                          <a:solidFill>
                            <a:schemeClr val="tx2"/>
                          </a:solidFill>
                        </a:rPr>
                        <a:t> </a:t>
                      </a:r>
                      <a:r>
                        <a:rPr lang="en-GB" sz="1600" dirty="0" smtClean="0">
                          <a:solidFill>
                            <a:schemeClr val="tx2"/>
                          </a:solidFill>
                        </a:rPr>
                        <a:t>expression across all subtypes</a:t>
                      </a:r>
                      <a:endParaRPr lang="en-GB" sz="1600" dirty="0">
                        <a:solidFill>
                          <a:schemeClr val="tx2"/>
                        </a:solidFill>
                      </a:endParaRPr>
                    </a:p>
                  </a:txBody>
                  <a:tcPr anchor="ctr"/>
                </a:tc>
                <a:tc>
                  <a:txBody>
                    <a:bodyPr/>
                    <a:lstStyle/>
                    <a:p>
                      <a:pPr algn="ctr"/>
                      <a:r>
                        <a:rPr lang="en-GB" sz="1600" dirty="0" smtClean="0">
                          <a:solidFill>
                            <a:schemeClr val="tx2"/>
                          </a:solidFill>
                        </a:rPr>
                        <a:t>Genes</a:t>
                      </a:r>
                      <a:endParaRPr lang="en-GB" sz="1600" dirty="0">
                        <a:solidFill>
                          <a:schemeClr val="tx2"/>
                        </a:solidFill>
                      </a:endParaRPr>
                    </a:p>
                  </a:txBody>
                  <a:tcPr anchor="ctr"/>
                </a:tc>
                <a:extLst>
                  <a:ext uri="{0D108BD9-81ED-4DB2-BD59-A6C34878D82A}">
                    <a16:rowId xmlns:a16="http://schemas.microsoft.com/office/drawing/2014/main" val="10000"/>
                  </a:ext>
                </a:extLst>
              </a:tr>
              <a:tr h="370840">
                <a:tc>
                  <a:txBody>
                    <a:bodyPr/>
                    <a:lstStyle/>
                    <a:p>
                      <a:pPr algn="l"/>
                      <a:r>
                        <a:rPr lang="en-GB" sz="1600" dirty="0" smtClean="0"/>
                        <a:t>High</a:t>
                      </a:r>
                      <a:endParaRPr lang="en-GB" sz="1600" dirty="0"/>
                    </a:p>
                  </a:txBody>
                  <a:tcPr/>
                </a:tc>
                <a:tc>
                  <a:txBody>
                    <a:bodyPr/>
                    <a:lstStyle/>
                    <a:p>
                      <a:pPr algn="ctr"/>
                      <a:r>
                        <a:rPr lang="en-GB" sz="1600" dirty="0" smtClean="0"/>
                        <a:t>CD4, HVEM, CSR, 1R, TNFR1</a:t>
                      </a:r>
                    </a:p>
                  </a:txBody>
                  <a:tcPr/>
                </a:tc>
                <a:extLst>
                  <a:ext uri="{0D108BD9-81ED-4DB2-BD59-A6C34878D82A}">
                    <a16:rowId xmlns:a16="http://schemas.microsoft.com/office/drawing/2014/main" val="10001"/>
                  </a:ext>
                </a:extLst>
              </a:tr>
              <a:tr h="370840">
                <a:tc>
                  <a:txBody>
                    <a:bodyPr/>
                    <a:lstStyle/>
                    <a:p>
                      <a:pPr algn="l"/>
                      <a:r>
                        <a:rPr lang="en-GB" sz="1600" dirty="0" smtClean="0"/>
                        <a:t>Low</a:t>
                      </a:r>
                      <a:endParaRPr lang="en-GB" sz="1600" dirty="0"/>
                    </a:p>
                  </a:txBody>
                  <a:tcPr/>
                </a:tc>
                <a:tc>
                  <a:txBody>
                    <a:bodyPr/>
                    <a:lstStyle/>
                    <a:p>
                      <a:pPr algn="ctr"/>
                      <a:r>
                        <a:rPr lang="en-GB" sz="1600" dirty="0" smtClean="0"/>
                        <a:t>GITRL, CCR9, FoxP3, N2DL1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0464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11518</a:t>
            </a:r>
            <a:r>
              <a:rPr lang="en-GB" dirty="0"/>
              <a:t>: Prognostic stratification using the nomogram </a:t>
            </a:r>
            <a:r>
              <a:rPr lang="en-GB" dirty="0" smtClean="0"/>
              <a:t/>
            </a:r>
            <a:br>
              <a:rPr lang="en-GB" dirty="0" smtClean="0"/>
            </a:br>
            <a:r>
              <a:rPr lang="en-GB" dirty="0" err="1"/>
              <a:t>S</a:t>
            </a:r>
            <a:r>
              <a:rPr lang="en-GB" dirty="0" err="1" smtClean="0"/>
              <a:t>arculator</a:t>
            </a:r>
            <a:r>
              <a:rPr lang="en-GB" dirty="0" smtClean="0"/>
              <a:t> </a:t>
            </a:r>
            <a:r>
              <a:rPr lang="en-GB" dirty="0"/>
              <a:t>and its impact on study results in a randomized </a:t>
            </a:r>
            <a:r>
              <a:rPr lang="en-GB" dirty="0" smtClean="0"/>
              <a:t>controlled </a:t>
            </a:r>
            <a:r>
              <a:rPr lang="en-GB" dirty="0"/>
              <a:t>trial (RCT) for localized soft tissue sarcomas (STS): A secondary analysis of the EORTC-STBSG </a:t>
            </a:r>
            <a:r>
              <a:rPr lang="en-GB" dirty="0" smtClean="0"/>
              <a:t>62931 – </a:t>
            </a:r>
            <a:r>
              <a:rPr lang="en-GB" dirty="0" err="1" smtClean="0"/>
              <a:t>Pasquali</a:t>
            </a:r>
            <a:r>
              <a:rPr lang="en-GB" dirty="0"/>
              <a:t> </a:t>
            </a:r>
            <a:r>
              <a:rPr lang="en-GB" dirty="0" smtClean="0"/>
              <a:t>S, et al</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 </a:t>
            </a:r>
          </a:p>
          <a:p>
            <a:r>
              <a:rPr lang="en-GB" dirty="0" smtClean="0"/>
              <a:t>To assess whether adjuvant chemotherapy benefits patients with high-risk STS who were identified using individual data and </a:t>
            </a:r>
            <a:r>
              <a:rPr lang="en-GB" dirty="0" err="1" smtClean="0"/>
              <a:t>Sarculator</a:t>
            </a:r>
            <a:r>
              <a:rPr lang="en-GB" dirty="0" smtClean="0"/>
              <a:t> nomogram</a:t>
            </a:r>
          </a:p>
          <a:p>
            <a:endParaRPr lang="en-GB" dirty="0" smtClean="0"/>
          </a:p>
          <a:p>
            <a:pPr marL="0" indent="0">
              <a:buNone/>
            </a:pPr>
            <a:r>
              <a:rPr lang="en-GB" b="1" dirty="0" smtClean="0">
                <a:solidFill>
                  <a:schemeClr val="bg1"/>
                </a:solidFill>
              </a:rPr>
              <a:t>METHODS</a:t>
            </a:r>
          </a:p>
          <a:p>
            <a:r>
              <a:rPr lang="en-GB" dirty="0" smtClean="0"/>
              <a:t>Data from patients included in the EORTC 62931 trial* was analysed to determine the 10-year predicted probability of OS using the </a:t>
            </a:r>
            <a:r>
              <a:rPr lang="en-GB" dirty="0" err="1" smtClean="0"/>
              <a:t>Sarculator</a:t>
            </a:r>
            <a:r>
              <a:rPr lang="en-GB" dirty="0" smtClean="0"/>
              <a:t> nomogram and compared with the median OS and DFS</a:t>
            </a:r>
          </a:p>
          <a:p>
            <a:r>
              <a:rPr lang="en-GB" dirty="0"/>
              <a:t>P</a:t>
            </a:r>
            <a:r>
              <a:rPr lang="en-GB" dirty="0" smtClean="0"/>
              <a:t>atients were included if their STS was located in an extremity or trunk wall (n=290)</a:t>
            </a:r>
          </a:p>
          <a:p>
            <a:pPr marL="0" indent="0">
              <a:buNone/>
            </a:pPr>
            <a:endParaRPr lang="en-GB" dirty="0"/>
          </a:p>
        </p:txBody>
      </p:sp>
      <p:sp>
        <p:nvSpPr>
          <p:cNvPr id="4" name="Text Box 4"/>
          <p:cNvSpPr txBox="1">
            <a:spLocks noChangeArrowheads="1"/>
          </p:cNvSpPr>
          <p:nvPr/>
        </p:nvSpPr>
        <p:spPr bwMode="auto">
          <a:xfrm>
            <a:off x="4994570" y="6474897"/>
            <a:ext cx="3928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Pasquali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 name="TextBox 5"/>
          <p:cNvSpPr txBox="1"/>
          <p:nvPr/>
        </p:nvSpPr>
        <p:spPr>
          <a:xfrm>
            <a:off x="1111111" y="6025766"/>
            <a:ext cx="786728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*Patients (n=351) </a:t>
            </a:r>
            <a:r>
              <a:rPr kumimoji="0" lang="en-GB" sz="1200" b="0" i="0" u="none" strike="noStrike" kern="1200" cap="none" spc="0" normalizeH="0" baseline="0" noProof="0" dirty="0">
                <a:ln>
                  <a:noFill/>
                </a:ln>
                <a:solidFill>
                  <a:srgbClr val="363636"/>
                </a:solidFill>
                <a:effectLst/>
                <a:uLnTx/>
                <a:uFillTx/>
                <a:latin typeface="Arial"/>
                <a:ea typeface="+mn-ea"/>
                <a:cs typeface="Arial"/>
              </a:rPr>
              <a:t>were randomised to </a:t>
            </a: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observation or doxorubicin 75 mg/m² + </a:t>
            </a:r>
            <a:r>
              <a:rPr kumimoji="0" lang="en-GB" sz="1200" b="0" i="0" u="none" strike="noStrike" kern="1200" cap="none" spc="0" normalizeH="0" baseline="0" noProof="0" dirty="0">
                <a:ln>
                  <a:noFill/>
                </a:ln>
                <a:solidFill>
                  <a:srgbClr val="363636"/>
                </a:solidFill>
                <a:effectLst/>
                <a:uLnTx/>
                <a:uFillTx/>
                <a:latin typeface="Arial"/>
                <a:ea typeface="+mn-ea"/>
                <a:cs typeface="Arial"/>
              </a:rPr>
              <a:t>ifosfamide </a:t>
            </a: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5 g/m²</a:t>
            </a:r>
            <a:r>
              <a:rPr kumimoji="0" lang="en-GB" sz="1200" b="0" i="0" u="none" strike="noStrike" kern="1200" cap="none" spc="0" normalizeH="0" noProof="0" dirty="0" smtClean="0">
                <a:ln>
                  <a:noFill/>
                </a:ln>
                <a:solidFill>
                  <a:srgbClr val="363636"/>
                </a:solidFill>
                <a:effectLst/>
                <a:uLnTx/>
                <a:uFillTx/>
                <a:latin typeface="Arial"/>
                <a:ea typeface="+mn-ea"/>
                <a:cs typeface="Arial"/>
              </a:rPr>
              <a:t> </a:t>
            </a:r>
          </a:p>
          <a:p>
            <a:pPr marL="446088" marR="0" lvl="0" indent="-446088"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	with </a:t>
            </a:r>
            <a:r>
              <a:rPr kumimoji="0" lang="en-GB" sz="1200" b="0" i="0" u="none" strike="noStrike" kern="1200" cap="none" spc="0" normalizeH="0" baseline="0" noProof="0" dirty="0" err="1">
                <a:ln>
                  <a:noFill/>
                </a:ln>
                <a:solidFill>
                  <a:srgbClr val="363636"/>
                </a:solidFill>
                <a:effectLst/>
                <a:uLnTx/>
                <a:uFillTx/>
                <a:latin typeface="Arial"/>
                <a:ea typeface="+mn-ea"/>
                <a:cs typeface="Arial"/>
              </a:rPr>
              <a:t>mesna</a:t>
            </a:r>
            <a:r>
              <a:rPr kumimoji="0" lang="en-GB" sz="1200" b="0" i="0" u="none" strike="noStrike" kern="1200" cap="none" spc="0" normalizeH="0" baseline="0" noProof="0" dirty="0">
                <a:ln>
                  <a:noFill/>
                </a:ln>
                <a:solidFill>
                  <a:srgbClr val="363636"/>
                </a:solidFill>
                <a:effectLst/>
                <a:uLnTx/>
                <a:uFillTx/>
                <a:latin typeface="Arial"/>
                <a:ea typeface="+mn-ea"/>
                <a:cs typeface="Arial"/>
              </a:rPr>
              <a:t> and </a:t>
            </a:r>
            <a:r>
              <a:rPr kumimoji="0" lang="en-GB" sz="1200" b="0" i="0" u="none" strike="noStrike" kern="1200" cap="none" spc="0" normalizeH="0" baseline="0" noProof="0" dirty="0" err="1">
                <a:ln>
                  <a:noFill/>
                </a:ln>
                <a:solidFill>
                  <a:srgbClr val="363636"/>
                </a:solidFill>
                <a:effectLst/>
                <a:uLnTx/>
                <a:uFillTx/>
                <a:latin typeface="Arial"/>
                <a:ea typeface="+mn-ea"/>
                <a:cs typeface="Arial"/>
              </a:rPr>
              <a:t>lenograstim</a:t>
            </a:r>
            <a:r>
              <a:rPr kumimoji="0" lang="en-GB" sz="1200" b="0" i="0" u="none" strike="noStrike" kern="1200" cap="none" spc="0" normalizeH="0" baseline="0" noProof="0" dirty="0">
                <a:ln>
                  <a:noFill/>
                </a:ln>
                <a:solidFill>
                  <a:srgbClr val="363636"/>
                </a:solidFill>
                <a:effectLst/>
                <a:uLnTx/>
                <a:uFillTx/>
                <a:latin typeface="Arial"/>
                <a:ea typeface="+mn-ea"/>
                <a:cs typeface="Arial"/>
              </a:rPr>
              <a:t> </a:t>
            </a: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3 </a:t>
            </a:r>
            <a:r>
              <a:rPr kumimoji="0" lang="el-GR" sz="1200" b="0" i="0" u="none" strike="noStrike" kern="1200" cap="none" spc="0" normalizeH="0" baseline="0" noProof="0" dirty="0">
                <a:ln>
                  <a:noFill/>
                </a:ln>
                <a:solidFill>
                  <a:srgbClr val="363636"/>
                </a:solidFill>
                <a:effectLst/>
                <a:uLnTx/>
                <a:uFillTx/>
                <a:latin typeface="Arial"/>
                <a:ea typeface="+mn-ea"/>
                <a:cs typeface="Arial"/>
              </a:rPr>
              <a:t>μ</a:t>
            </a: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g/kg q3w</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34772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p>
          <a:p>
            <a:r>
              <a:rPr lang="en-GB" dirty="0"/>
              <a:t>Predicted </a:t>
            </a:r>
            <a:r>
              <a:rPr lang="en-GB" dirty="0" smtClean="0"/>
              <a:t>OS (</a:t>
            </a:r>
            <a:r>
              <a:rPr lang="en-GB" dirty="0" err="1" smtClean="0"/>
              <a:t>pr</a:t>
            </a:r>
            <a:r>
              <a:rPr lang="en-GB" dirty="0" smtClean="0"/>
              <a:t>-OS) </a:t>
            </a:r>
            <a:r>
              <a:rPr lang="en-GB" dirty="0"/>
              <a:t>showed wide variation across trial participants,</a:t>
            </a:r>
            <a:endParaRPr lang="en-US" b="1" dirty="0" smtClean="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71822555"/>
              </p:ext>
            </p:extLst>
          </p:nvPr>
        </p:nvGraphicFramePr>
        <p:xfrm>
          <a:off x="2062263" y="5153227"/>
          <a:ext cx="5272393" cy="1097280"/>
        </p:xfrm>
        <a:graphic>
          <a:graphicData uri="http://schemas.openxmlformats.org/drawingml/2006/table">
            <a:tbl>
              <a:tblPr firstRow="1" bandRow="1">
                <a:tableStyleId>{69012ECD-51FC-41F1-AA8D-1B2483CD663E}</a:tableStyleId>
              </a:tblPr>
              <a:tblGrid>
                <a:gridCol w="2747337">
                  <a:extLst>
                    <a:ext uri="{9D8B030D-6E8A-4147-A177-3AD203B41FA5}">
                      <a16:colId xmlns:a16="http://schemas.microsoft.com/office/drawing/2014/main" val="20000"/>
                    </a:ext>
                  </a:extLst>
                </a:gridCol>
                <a:gridCol w="1099953">
                  <a:extLst>
                    <a:ext uri="{9D8B030D-6E8A-4147-A177-3AD203B41FA5}">
                      <a16:colId xmlns:a16="http://schemas.microsoft.com/office/drawing/2014/main" val="20001"/>
                    </a:ext>
                  </a:extLst>
                </a:gridCol>
                <a:gridCol w="1425103">
                  <a:extLst>
                    <a:ext uri="{9D8B030D-6E8A-4147-A177-3AD203B41FA5}">
                      <a16:colId xmlns:a16="http://schemas.microsoft.com/office/drawing/2014/main" val="20002"/>
                    </a:ext>
                  </a:extLst>
                </a:gridCol>
              </a:tblGrid>
              <a:tr h="270000">
                <a:tc>
                  <a:txBody>
                    <a:bodyPr/>
                    <a:lstStyle/>
                    <a:p>
                      <a:endParaRPr lang="en-GB" sz="1200" dirty="0"/>
                    </a:p>
                  </a:txBody>
                  <a:tcPr/>
                </a:tc>
                <a:tc>
                  <a:txBody>
                    <a:bodyPr/>
                    <a:lstStyle/>
                    <a:p>
                      <a:pPr algn="ctr"/>
                      <a:r>
                        <a:rPr lang="en-GB" sz="1200" dirty="0" smtClean="0">
                          <a:solidFill>
                            <a:schemeClr val="tx2"/>
                          </a:solidFill>
                        </a:rPr>
                        <a:t>HR</a:t>
                      </a:r>
                      <a:endParaRPr lang="en-GB" sz="1200" dirty="0">
                        <a:solidFill>
                          <a:schemeClr val="tx2"/>
                        </a:solidFill>
                      </a:endParaRPr>
                    </a:p>
                  </a:txBody>
                  <a:tcPr/>
                </a:tc>
                <a:tc>
                  <a:txBody>
                    <a:bodyPr/>
                    <a:lstStyle/>
                    <a:p>
                      <a:pPr algn="ctr"/>
                      <a:r>
                        <a:rPr lang="en-GB" sz="1200" dirty="0" smtClean="0">
                          <a:solidFill>
                            <a:schemeClr val="tx2"/>
                          </a:solidFill>
                        </a:rPr>
                        <a:t>p-value</a:t>
                      </a:r>
                      <a:endParaRPr lang="en-GB" sz="1200" dirty="0">
                        <a:solidFill>
                          <a:schemeClr val="tx2"/>
                        </a:solidFill>
                      </a:endParaRPr>
                    </a:p>
                  </a:txBody>
                  <a:tcPr/>
                </a:tc>
                <a:extLst>
                  <a:ext uri="{0D108BD9-81ED-4DB2-BD59-A6C34878D82A}">
                    <a16:rowId xmlns:a16="http://schemas.microsoft.com/office/drawing/2014/main" val="10000"/>
                  </a:ext>
                </a:extLst>
              </a:tr>
              <a:tr h="270000">
                <a:tc>
                  <a:txBody>
                    <a:bodyPr/>
                    <a:lstStyle/>
                    <a:p>
                      <a:r>
                        <a:rPr lang="en-GB" sz="1200" dirty="0" smtClean="0"/>
                        <a:t>Low </a:t>
                      </a:r>
                      <a:r>
                        <a:rPr lang="en-GB" sz="1200" dirty="0" err="1" smtClean="0"/>
                        <a:t>pr</a:t>
                      </a:r>
                      <a:r>
                        <a:rPr lang="en-GB" sz="1200" dirty="0" smtClean="0"/>
                        <a:t>-OS (&lt;51)</a:t>
                      </a:r>
                      <a:endParaRPr lang="en-GB" sz="1200" dirty="0"/>
                    </a:p>
                  </a:txBody>
                  <a:tcPr/>
                </a:tc>
                <a:tc>
                  <a:txBody>
                    <a:bodyPr/>
                    <a:lstStyle/>
                    <a:p>
                      <a:pPr algn="ctr"/>
                      <a:r>
                        <a:rPr lang="en-GB" sz="1200" dirty="0" smtClean="0"/>
                        <a:t>0.46</a:t>
                      </a:r>
                      <a:endParaRPr lang="en-GB" sz="1200" dirty="0"/>
                    </a:p>
                  </a:txBody>
                  <a:tcPr/>
                </a:tc>
                <a:tc>
                  <a:txBody>
                    <a:bodyPr/>
                    <a:lstStyle/>
                    <a:p>
                      <a:pPr algn="ctr"/>
                      <a:r>
                        <a:rPr lang="en-GB" sz="1200" dirty="0" smtClean="0"/>
                        <a:t>0.033</a:t>
                      </a:r>
                      <a:endParaRPr lang="en-GB" sz="1200" dirty="0"/>
                    </a:p>
                  </a:txBody>
                  <a:tcPr/>
                </a:tc>
                <a:extLst>
                  <a:ext uri="{0D108BD9-81ED-4DB2-BD59-A6C34878D82A}">
                    <a16:rowId xmlns:a16="http://schemas.microsoft.com/office/drawing/2014/main" val="10001"/>
                  </a:ext>
                </a:extLst>
              </a:tr>
              <a:tr h="270000">
                <a:tc>
                  <a:txBody>
                    <a:bodyPr/>
                    <a:lstStyle/>
                    <a:p>
                      <a:r>
                        <a:rPr lang="en-GB" sz="1200" dirty="0" smtClean="0"/>
                        <a:t>Intermediate</a:t>
                      </a:r>
                      <a:r>
                        <a:rPr lang="en-GB" sz="1200" baseline="0" dirty="0" smtClean="0"/>
                        <a:t> </a:t>
                      </a:r>
                      <a:r>
                        <a:rPr lang="en-GB" sz="1200" baseline="0" dirty="0" err="1" smtClean="0"/>
                        <a:t>pr</a:t>
                      </a:r>
                      <a:r>
                        <a:rPr lang="en-GB" sz="1200" baseline="0" dirty="0" smtClean="0"/>
                        <a:t>-OS (≥51, ≤66)</a:t>
                      </a:r>
                      <a:endParaRPr lang="en-GB" sz="1200" dirty="0"/>
                    </a:p>
                  </a:txBody>
                  <a:tcPr/>
                </a:tc>
                <a:tc>
                  <a:txBody>
                    <a:bodyPr/>
                    <a:lstStyle/>
                    <a:p>
                      <a:pPr algn="ctr"/>
                      <a:r>
                        <a:rPr lang="en-GB" sz="1200" dirty="0" smtClean="0"/>
                        <a:t>1.00</a:t>
                      </a:r>
                      <a:endParaRPr lang="en-GB" sz="1200" dirty="0"/>
                    </a:p>
                  </a:txBody>
                  <a:tcPr/>
                </a:tc>
                <a:tc>
                  <a:txBody>
                    <a:bodyPr/>
                    <a:lstStyle/>
                    <a:p>
                      <a:pPr algn="ctr"/>
                      <a:r>
                        <a:rPr lang="en-GB" sz="1200" dirty="0" smtClean="0"/>
                        <a:t>0.987</a:t>
                      </a:r>
                      <a:endParaRPr lang="en-GB" sz="1200" dirty="0"/>
                    </a:p>
                  </a:txBody>
                  <a:tcPr/>
                </a:tc>
                <a:extLst>
                  <a:ext uri="{0D108BD9-81ED-4DB2-BD59-A6C34878D82A}">
                    <a16:rowId xmlns:a16="http://schemas.microsoft.com/office/drawing/2014/main" val="10002"/>
                  </a:ext>
                </a:extLst>
              </a:tr>
              <a:tr h="270000">
                <a:tc>
                  <a:txBody>
                    <a:bodyPr/>
                    <a:lstStyle/>
                    <a:p>
                      <a:r>
                        <a:rPr lang="en-GB" sz="1200" dirty="0" smtClean="0"/>
                        <a:t>High</a:t>
                      </a:r>
                      <a:r>
                        <a:rPr lang="en-GB" sz="1200" baseline="0" dirty="0" smtClean="0"/>
                        <a:t> </a:t>
                      </a:r>
                      <a:r>
                        <a:rPr lang="en-GB" sz="1200" baseline="0" dirty="0" err="1" smtClean="0"/>
                        <a:t>pr</a:t>
                      </a:r>
                      <a:r>
                        <a:rPr lang="en-GB" sz="1200" baseline="0" dirty="0" smtClean="0"/>
                        <a:t>-OS (&gt;66)</a:t>
                      </a:r>
                      <a:endParaRPr lang="en-GB" sz="1200" dirty="0"/>
                    </a:p>
                  </a:txBody>
                  <a:tcPr/>
                </a:tc>
                <a:tc>
                  <a:txBody>
                    <a:bodyPr/>
                    <a:lstStyle/>
                    <a:p>
                      <a:pPr algn="ctr"/>
                      <a:r>
                        <a:rPr lang="en-GB" sz="1200" dirty="0" smtClean="0"/>
                        <a:t>1.08</a:t>
                      </a:r>
                      <a:endParaRPr lang="en-GB" sz="1200" dirty="0"/>
                    </a:p>
                  </a:txBody>
                  <a:tcPr/>
                </a:tc>
                <a:tc>
                  <a:txBody>
                    <a:bodyPr/>
                    <a:lstStyle/>
                    <a:p>
                      <a:pPr algn="ctr"/>
                      <a:r>
                        <a:rPr lang="en-GB" sz="1200" dirty="0" smtClean="0"/>
                        <a:t>0.801</a:t>
                      </a:r>
                      <a:endParaRPr lang="en-GB" sz="1200"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228600" y="228600"/>
            <a:ext cx="7792200" cy="939801"/>
          </a:xfrm>
        </p:spPr>
        <p:txBody>
          <a:bodyPr/>
          <a:lstStyle/>
          <a:p>
            <a:r>
              <a:rPr lang="en-GB" dirty="0" smtClean="0"/>
              <a:t>11518</a:t>
            </a:r>
            <a:r>
              <a:rPr lang="en-GB" dirty="0"/>
              <a:t>: Prognostic stratification using the nomogram </a:t>
            </a:r>
            <a:r>
              <a:rPr lang="en-GB" dirty="0" smtClean="0"/>
              <a:t/>
            </a:r>
            <a:br>
              <a:rPr lang="en-GB" dirty="0" smtClean="0"/>
            </a:br>
            <a:r>
              <a:rPr lang="en-GB" dirty="0" err="1"/>
              <a:t>S</a:t>
            </a:r>
            <a:r>
              <a:rPr lang="en-GB" dirty="0" err="1" smtClean="0"/>
              <a:t>arculator</a:t>
            </a:r>
            <a:r>
              <a:rPr lang="en-GB" dirty="0" smtClean="0"/>
              <a:t> </a:t>
            </a:r>
            <a:r>
              <a:rPr lang="en-GB" dirty="0"/>
              <a:t>and its impact on study results in a randomized </a:t>
            </a:r>
            <a:r>
              <a:rPr lang="en-GB" dirty="0" smtClean="0"/>
              <a:t>controlled </a:t>
            </a:r>
            <a:r>
              <a:rPr lang="en-GB" dirty="0"/>
              <a:t>trial (RCT) for localized soft tissue sarcomas (STS): A secondary analysis of the EORTC-STBSG </a:t>
            </a:r>
            <a:r>
              <a:rPr lang="en-GB" dirty="0" smtClean="0"/>
              <a:t>62931 – </a:t>
            </a:r>
            <a:r>
              <a:rPr lang="en-GB" dirty="0" err="1" smtClean="0"/>
              <a:t>Pasquali</a:t>
            </a:r>
            <a:r>
              <a:rPr lang="en-GB" dirty="0" smtClean="0"/>
              <a:t> S, et al</a:t>
            </a:r>
            <a:endParaRPr lang="en-GB" dirty="0"/>
          </a:p>
        </p:txBody>
      </p:sp>
      <p:sp>
        <p:nvSpPr>
          <p:cNvPr id="4" name="Text Box 4"/>
          <p:cNvSpPr txBox="1">
            <a:spLocks noChangeArrowheads="1"/>
          </p:cNvSpPr>
          <p:nvPr/>
        </p:nvSpPr>
        <p:spPr bwMode="auto">
          <a:xfrm>
            <a:off x="4994570" y="6474897"/>
            <a:ext cx="3928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Pasquali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1488592" y="1965269"/>
            <a:ext cx="6578659"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 for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Sarculator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 predictions (low, intermediate and high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pr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431" name="Group 430"/>
          <p:cNvGrpSpPr/>
          <p:nvPr/>
        </p:nvGrpSpPr>
        <p:grpSpPr>
          <a:xfrm>
            <a:off x="326942" y="2073970"/>
            <a:ext cx="7905198" cy="3014494"/>
            <a:chOff x="326942" y="1799650"/>
            <a:chExt cx="7905198" cy="3014494"/>
          </a:xfrm>
        </p:grpSpPr>
        <p:sp>
          <p:nvSpPr>
            <p:cNvPr id="432" name="TextBox 431">
              <a:extLst>
                <a:ext uri="{FF2B5EF4-FFF2-40B4-BE49-F238E27FC236}">
                  <a16:creationId xmlns:a16="http://schemas.microsoft.com/office/drawing/2014/main" id="{8BD61D9C-06F5-45B0-93E1-0261228B7F2D}"/>
                </a:ext>
              </a:extLst>
            </p:cNvPr>
            <p:cNvSpPr txBox="1"/>
            <p:nvPr/>
          </p:nvSpPr>
          <p:spPr>
            <a:xfrm rot="16200000">
              <a:off x="-744870" y="2990071"/>
              <a:ext cx="2405234"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Overall </a:t>
              </a: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survival,</a:t>
              </a:r>
              <a:r>
                <a:rPr kumimoji="0" lang="en-GB" sz="1100" b="0" i="0" u="none" strike="noStrike" kern="1200" cap="none" spc="0" normalizeH="0" noProof="0" dirty="0" smtClean="0">
                  <a:ln>
                    <a:noFill/>
                  </a:ln>
                  <a:solidFill>
                    <a:srgbClr val="363636"/>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probability</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33" name="TextBox 432">
              <a:extLst>
                <a:ext uri="{FF2B5EF4-FFF2-40B4-BE49-F238E27FC236}">
                  <a16:creationId xmlns:a16="http://schemas.microsoft.com/office/drawing/2014/main" id="{253A26A6-AEEA-44D7-8664-1D841D4C35E3}"/>
                </a:ext>
              </a:extLst>
            </p:cNvPr>
            <p:cNvSpPr txBox="1"/>
            <p:nvPr/>
          </p:nvSpPr>
          <p:spPr>
            <a:xfrm>
              <a:off x="659197" y="1799650"/>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1.00</a:t>
              </a:r>
            </a:p>
          </p:txBody>
        </p:sp>
        <p:sp>
          <p:nvSpPr>
            <p:cNvPr id="434" name="TextBox 433">
              <a:extLst>
                <a:ext uri="{FF2B5EF4-FFF2-40B4-BE49-F238E27FC236}">
                  <a16:creationId xmlns:a16="http://schemas.microsoft.com/office/drawing/2014/main" id="{941A6785-6F8A-4914-A1B8-33B3FCF6787C}"/>
                </a:ext>
              </a:extLst>
            </p:cNvPr>
            <p:cNvSpPr txBox="1"/>
            <p:nvPr/>
          </p:nvSpPr>
          <p:spPr>
            <a:xfrm>
              <a:off x="659197" y="2396761"/>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0.75</a:t>
              </a:r>
            </a:p>
          </p:txBody>
        </p:sp>
        <p:sp>
          <p:nvSpPr>
            <p:cNvPr id="435" name="TextBox 434">
              <a:extLst>
                <a:ext uri="{FF2B5EF4-FFF2-40B4-BE49-F238E27FC236}">
                  <a16:creationId xmlns:a16="http://schemas.microsoft.com/office/drawing/2014/main" id="{B79CAB04-7C76-4776-B89D-D7B13166816B}"/>
                </a:ext>
              </a:extLst>
            </p:cNvPr>
            <p:cNvSpPr txBox="1"/>
            <p:nvPr/>
          </p:nvSpPr>
          <p:spPr>
            <a:xfrm>
              <a:off x="659197" y="299387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0.50</a:t>
              </a:r>
            </a:p>
          </p:txBody>
        </p:sp>
        <p:sp>
          <p:nvSpPr>
            <p:cNvPr id="436" name="TextBox 435">
              <a:extLst>
                <a:ext uri="{FF2B5EF4-FFF2-40B4-BE49-F238E27FC236}">
                  <a16:creationId xmlns:a16="http://schemas.microsoft.com/office/drawing/2014/main" id="{E40B52AF-CCE4-45E3-9026-6E1F0C12E01C}"/>
                </a:ext>
              </a:extLst>
            </p:cNvPr>
            <p:cNvSpPr txBox="1"/>
            <p:nvPr/>
          </p:nvSpPr>
          <p:spPr>
            <a:xfrm>
              <a:off x="659197" y="359098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0.25</a:t>
              </a:r>
            </a:p>
          </p:txBody>
        </p:sp>
        <p:sp>
          <p:nvSpPr>
            <p:cNvPr id="437" name="TextBox 436">
              <a:extLst>
                <a:ext uri="{FF2B5EF4-FFF2-40B4-BE49-F238E27FC236}">
                  <a16:creationId xmlns:a16="http://schemas.microsoft.com/office/drawing/2014/main" id="{59C685DF-F589-41AF-AD1B-EE99CDEAA4CA}"/>
                </a:ext>
              </a:extLst>
            </p:cNvPr>
            <p:cNvSpPr txBox="1"/>
            <p:nvPr/>
          </p:nvSpPr>
          <p:spPr>
            <a:xfrm>
              <a:off x="659197" y="418809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0.00</a:t>
              </a:r>
            </a:p>
          </p:txBody>
        </p:sp>
        <p:cxnSp>
          <p:nvCxnSpPr>
            <p:cNvPr id="438" name="Straight Connector 437">
              <a:extLst>
                <a:ext uri="{FF2B5EF4-FFF2-40B4-BE49-F238E27FC236}">
                  <a16:creationId xmlns:a16="http://schemas.microsoft.com/office/drawing/2014/main" id="{4864461D-F826-4BFC-A554-785140889EA0}"/>
                </a:ext>
              </a:extLst>
            </p:cNvPr>
            <p:cNvCxnSpPr>
              <a:cxnSpLocks/>
            </p:cNvCxnSpPr>
            <p:nvPr/>
          </p:nvCxnSpPr>
          <p:spPr>
            <a:xfrm flipV="1">
              <a:off x="1071879" y="251650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9" name="Straight Connector 438">
              <a:extLst>
                <a:ext uri="{FF2B5EF4-FFF2-40B4-BE49-F238E27FC236}">
                  <a16:creationId xmlns:a16="http://schemas.microsoft.com/office/drawing/2014/main" id="{2F8D62F1-F20B-466D-81A1-90C09EA1A7E8}"/>
                </a:ext>
              </a:extLst>
            </p:cNvPr>
            <p:cNvCxnSpPr>
              <a:cxnSpLocks/>
            </p:cNvCxnSpPr>
            <p:nvPr/>
          </p:nvCxnSpPr>
          <p:spPr>
            <a:xfrm flipV="1">
              <a:off x="1071879" y="311475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0" name="Straight Connector 439">
              <a:extLst>
                <a:ext uri="{FF2B5EF4-FFF2-40B4-BE49-F238E27FC236}">
                  <a16:creationId xmlns:a16="http://schemas.microsoft.com/office/drawing/2014/main" id="{AB73A6C3-5FE2-4A2F-99C9-58A7925702EE}"/>
                </a:ext>
              </a:extLst>
            </p:cNvPr>
            <p:cNvCxnSpPr>
              <a:cxnSpLocks/>
            </p:cNvCxnSpPr>
            <p:nvPr/>
          </p:nvCxnSpPr>
          <p:spPr>
            <a:xfrm flipV="1">
              <a:off x="1071879" y="37130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1" name="Straight Connector 440">
              <a:extLst>
                <a:ext uri="{FF2B5EF4-FFF2-40B4-BE49-F238E27FC236}">
                  <a16:creationId xmlns:a16="http://schemas.microsoft.com/office/drawing/2014/main" id="{BBAEFEE2-F0AF-4AC9-AC42-892C77EEDFA3}"/>
                </a:ext>
              </a:extLst>
            </p:cNvPr>
            <p:cNvCxnSpPr>
              <a:cxnSpLocks/>
            </p:cNvCxnSpPr>
            <p:nvPr/>
          </p:nvCxnSpPr>
          <p:spPr>
            <a:xfrm flipV="1">
              <a:off x="1071879" y="43112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2" name="TextBox 441">
              <a:extLst>
                <a:ext uri="{FF2B5EF4-FFF2-40B4-BE49-F238E27FC236}">
                  <a16:creationId xmlns:a16="http://schemas.microsoft.com/office/drawing/2014/main" id="{5005FB11-6CE0-4A2F-898F-CC67EDC028AB}"/>
                </a:ext>
              </a:extLst>
            </p:cNvPr>
            <p:cNvSpPr txBox="1"/>
            <p:nvPr/>
          </p:nvSpPr>
          <p:spPr>
            <a:xfrm>
              <a:off x="4693371" y="4572164"/>
              <a:ext cx="459595" cy="241980"/>
            </a:xfrm>
            <a:prstGeom prst="rect">
              <a:avLst/>
            </a:prstGeom>
            <a:noFill/>
          </p:spPr>
          <p:txBody>
            <a:bodyPr wrap="none" lIns="72000" tIns="36000" rIns="72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Time</a:t>
              </a:r>
            </a:p>
          </p:txBody>
        </p:sp>
        <p:cxnSp>
          <p:nvCxnSpPr>
            <p:cNvPr id="443" name="Straight Connector 442">
              <a:extLst>
                <a:ext uri="{FF2B5EF4-FFF2-40B4-BE49-F238E27FC236}">
                  <a16:creationId xmlns:a16="http://schemas.microsoft.com/office/drawing/2014/main" id="{770FD3A0-75A0-40D5-990E-33159F56710F}"/>
                </a:ext>
              </a:extLst>
            </p:cNvPr>
            <p:cNvCxnSpPr>
              <a:cxnSpLocks/>
            </p:cNvCxnSpPr>
            <p:nvPr/>
          </p:nvCxnSpPr>
          <p:spPr>
            <a:xfrm flipV="1">
              <a:off x="1071879" y="19182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4" name="Straight Connector 443">
              <a:extLst>
                <a:ext uri="{FF2B5EF4-FFF2-40B4-BE49-F238E27FC236}">
                  <a16:creationId xmlns:a16="http://schemas.microsoft.com/office/drawing/2014/main" id="{6FB6B6A1-E070-4825-B978-F3EB098D7707}"/>
                </a:ext>
              </a:extLst>
            </p:cNvPr>
            <p:cNvCxnSpPr>
              <a:cxnSpLocks/>
            </p:cNvCxnSpPr>
            <p:nvPr/>
          </p:nvCxnSpPr>
          <p:spPr>
            <a:xfrm rot="5400000" flipV="1">
              <a:off x="113295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5" name="TextBox 444">
              <a:extLst>
                <a:ext uri="{FF2B5EF4-FFF2-40B4-BE49-F238E27FC236}">
                  <a16:creationId xmlns:a16="http://schemas.microsoft.com/office/drawing/2014/main" id="{166CF4E5-8EF8-42F2-8637-AB075DD408A4}"/>
                </a:ext>
              </a:extLst>
            </p:cNvPr>
            <p:cNvSpPr txBox="1"/>
            <p:nvPr/>
          </p:nvSpPr>
          <p:spPr>
            <a:xfrm>
              <a:off x="102466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a:t>
              </a:r>
            </a:p>
          </p:txBody>
        </p:sp>
        <p:cxnSp>
          <p:nvCxnSpPr>
            <p:cNvPr id="446" name="Straight Connector 445">
              <a:extLst>
                <a:ext uri="{FF2B5EF4-FFF2-40B4-BE49-F238E27FC236}">
                  <a16:creationId xmlns:a16="http://schemas.microsoft.com/office/drawing/2014/main" id="{B42F1846-163C-4E16-9F91-5979E2EA0D3C}"/>
                </a:ext>
              </a:extLst>
            </p:cNvPr>
            <p:cNvCxnSpPr>
              <a:cxnSpLocks/>
            </p:cNvCxnSpPr>
            <p:nvPr/>
          </p:nvCxnSpPr>
          <p:spPr>
            <a:xfrm rot="5400000" flipV="1">
              <a:off x="196818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7" name="TextBox 446">
              <a:extLst>
                <a:ext uri="{FF2B5EF4-FFF2-40B4-BE49-F238E27FC236}">
                  <a16:creationId xmlns:a16="http://schemas.microsoft.com/office/drawing/2014/main" id="{0962C70B-C849-4CD8-B4DB-86D666B886B7}"/>
                </a:ext>
              </a:extLst>
            </p:cNvPr>
            <p:cNvSpPr txBox="1"/>
            <p:nvPr/>
          </p:nvSpPr>
          <p:spPr>
            <a:xfrm>
              <a:off x="185989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a:t>
              </a:r>
            </a:p>
          </p:txBody>
        </p:sp>
        <p:cxnSp>
          <p:nvCxnSpPr>
            <p:cNvPr id="448" name="Straight Connector 447">
              <a:extLst>
                <a:ext uri="{FF2B5EF4-FFF2-40B4-BE49-F238E27FC236}">
                  <a16:creationId xmlns:a16="http://schemas.microsoft.com/office/drawing/2014/main" id="{F3422638-E0FE-4FA5-9457-99A28FA54F34}"/>
                </a:ext>
              </a:extLst>
            </p:cNvPr>
            <p:cNvCxnSpPr>
              <a:cxnSpLocks/>
            </p:cNvCxnSpPr>
            <p:nvPr/>
          </p:nvCxnSpPr>
          <p:spPr>
            <a:xfrm rot="5400000" flipV="1">
              <a:off x="280342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9" name="TextBox 448">
              <a:extLst>
                <a:ext uri="{FF2B5EF4-FFF2-40B4-BE49-F238E27FC236}">
                  <a16:creationId xmlns:a16="http://schemas.microsoft.com/office/drawing/2014/main" id="{D0F361BA-F491-4E2C-8FCC-16F4E40F4088}"/>
                </a:ext>
              </a:extLst>
            </p:cNvPr>
            <p:cNvSpPr txBox="1"/>
            <p:nvPr/>
          </p:nvSpPr>
          <p:spPr>
            <a:xfrm>
              <a:off x="269513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2</a:t>
              </a:r>
            </a:p>
          </p:txBody>
        </p:sp>
        <p:cxnSp>
          <p:nvCxnSpPr>
            <p:cNvPr id="450" name="Straight Connector 449">
              <a:extLst>
                <a:ext uri="{FF2B5EF4-FFF2-40B4-BE49-F238E27FC236}">
                  <a16:creationId xmlns:a16="http://schemas.microsoft.com/office/drawing/2014/main" id="{B9847751-14CA-4B89-AF06-1A20FAE7871B}"/>
                </a:ext>
              </a:extLst>
            </p:cNvPr>
            <p:cNvCxnSpPr>
              <a:cxnSpLocks/>
            </p:cNvCxnSpPr>
            <p:nvPr/>
          </p:nvCxnSpPr>
          <p:spPr>
            <a:xfrm rot="5400000" flipV="1">
              <a:off x="3638661"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1" name="TextBox 450">
              <a:extLst>
                <a:ext uri="{FF2B5EF4-FFF2-40B4-BE49-F238E27FC236}">
                  <a16:creationId xmlns:a16="http://schemas.microsoft.com/office/drawing/2014/main" id="{43E5DD33-1C95-4DF2-9725-234E34FC06B0}"/>
                </a:ext>
              </a:extLst>
            </p:cNvPr>
            <p:cNvSpPr txBox="1"/>
            <p:nvPr/>
          </p:nvSpPr>
          <p:spPr>
            <a:xfrm>
              <a:off x="3530371"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3</a:t>
              </a:r>
            </a:p>
          </p:txBody>
        </p:sp>
        <p:cxnSp>
          <p:nvCxnSpPr>
            <p:cNvPr id="452" name="Straight Connector 451">
              <a:extLst>
                <a:ext uri="{FF2B5EF4-FFF2-40B4-BE49-F238E27FC236}">
                  <a16:creationId xmlns:a16="http://schemas.microsoft.com/office/drawing/2014/main" id="{728C7CAC-9B87-429D-AD10-93386CE170A8}"/>
                </a:ext>
              </a:extLst>
            </p:cNvPr>
            <p:cNvCxnSpPr>
              <a:cxnSpLocks/>
            </p:cNvCxnSpPr>
            <p:nvPr/>
          </p:nvCxnSpPr>
          <p:spPr>
            <a:xfrm rot="5400000" flipV="1">
              <a:off x="530913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3" name="TextBox 452">
              <a:extLst>
                <a:ext uri="{FF2B5EF4-FFF2-40B4-BE49-F238E27FC236}">
                  <a16:creationId xmlns:a16="http://schemas.microsoft.com/office/drawing/2014/main" id="{F9E8182D-6372-4B78-906D-9228A1BA2928}"/>
                </a:ext>
              </a:extLst>
            </p:cNvPr>
            <p:cNvSpPr txBox="1"/>
            <p:nvPr/>
          </p:nvSpPr>
          <p:spPr>
            <a:xfrm>
              <a:off x="520084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5</a:t>
              </a:r>
            </a:p>
          </p:txBody>
        </p:sp>
        <p:cxnSp>
          <p:nvCxnSpPr>
            <p:cNvPr id="454" name="Straight Connector 453">
              <a:extLst>
                <a:ext uri="{FF2B5EF4-FFF2-40B4-BE49-F238E27FC236}">
                  <a16:creationId xmlns:a16="http://schemas.microsoft.com/office/drawing/2014/main" id="{B2D311C0-F3E2-47D9-97D2-13522CBCB7E0}"/>
                </a:ext>
              </a:extLst>
            </p:cNvPr>
            <p:cNvCxnSpPr>
              <a:cxnSpLocks/>
            </p:cNvCxnSpPr>
            <p:nvPr/>
          </p:nvCxnSpPr>
          <p:spPr>
            <a:xfrm rot="5400000" flipV="1">
              <a:off x="614436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5" name="TextBox 454">
              <a:extLst>
                <a:ext uri="{FF2B5EF4-FFF2-40B4-BE49-F238E27FC236}">
                  <a16:creationId xmlns:a16="http://schemas.microsoft.com/office/drawing/2014/main" id="{65CFC1D1-EA21-4DD3-AABD-3A875F87C1E2}"/>
                </a:ext>
              </a:extLst>
            </p:cNvPr>
            <p:cNvSpPr txBox="1"/>
            <p:nvPr/>
          </p:nvSpPr>
          <p:spPr>
            <a:xfrm>
              <a:off x="603607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6</a:t>
              </a:r>
            </a:p>
          </p:txBody>
        </p:sp>
        <p:cxnSp>
          <p:nvCxnSpPr>
            <p:cNvPr id="456" name="Straight Connector 455">
              <a:extLst>
                <a:ext uri="{FF2B5EF4-FFF2-40B4-BE49-F238E27FC236}">
                  <a16:creationId xmlns:a16="http://schemas.microsoft.com/office/drawing/2014/main" id="{0C73E89D-BD1E-4AFD-8703-BEBF2C534BC8}"/>
                </a:ext>
              </a:extLst>
            </p:cNvPr>
            <p:cNvCxnSpPr>
              <a:cxnSpLocks/>
            </p:cNvCxnSpPr>
            <p:nvPr/>
          </p:nvCxnSpPr>
          <p:spPr>
            <a:xfrm rot="5400000" flipV="1">
              <a:off x="697960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7" name="TextBox 456">
              <a:extLst>
                <a:ext uri="{FF2B5EF4-FFF2-40B4-BE49-F238E27FC236}">
                  <a16:creationId xmlns:a16="http://schemas.microsoft.com/office/drawing/2014/main" id="{6DF9001B-AA86-407F-8EEF-FEAAF55FAEEC}"/>
                </a:ext>
              </a:extLst>
            </p:cNvPr>
            <p:cNvSpPr txBox="1"/>
            <p:nvPr/>
          </p:nvSpPr>
          <p:spPr>
            <a:xfrm>
              <a:off x="687131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7</a:t>
              </a:r>
            </a:p>
          </p:txBody>
        </p:sp>
        <p:cxnSp>
          <p:nvCxnSpPr>
            <p:cNvPr id="458" name="Straight Connector 457">
              <a:extLst>
                <a:ext uri="{FF2B5EF4-FFF2-40B4-BE49-F238E27FC236}">
                  <a16:creationId xmlns:a16="http://schemas.microsoft.com/office/drawing/2014/main" id="{E2917CF3-5D26-4AB3-856C-DBA872CFEF17}"/>
                </a:ext>
              </a:extLst>
            </p:cNvPr>
            <p:cNvCxnSpPr>
              <a:cxnSpLocks/>
            </p:cNvCxnSpPr>
            <p:nvPr/>
          </p:nvCxnSpPr>
          <p:spPr>
            <a:xfrm rot="5400000" flipV="1">
              <a:off x="7814842"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9" name="TextBox 458">
              <a:extLst>
                <a:ext uri="{FF2B5EF4-FFF2-40B4-BE49-F238E27FC236}">
                  <a16:creationId xmlns:a16="http://schemas.microsoft.com/office/drawing/2014/main" id="{02BF2C90-CE63-45B1-BEE8-2F54ED92C6EC}"/>
                </a:ext>
              </a:extLst>
            </p:cNvPr>
            <p:cNvSpPr txBox="1"/>
            <p:nvPr/>
          </p:nvSpPr>
          <p:spPr>
            <a:xfrm>
              <a:off x="770655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8</a:t>
              </a:r>
            </a:p>
          </p:txBody>
        </p:sp>
        <p:sp>
          <p:nvSpPr>
            <p:cNvPr id="460" name="Freeform: Shape 51">
              <a:extLst>
                <a:ext uri="{FF2B5EF4-FFF2-40B4-BE49-F238E27FC236}">
                  <a16:creationId xmlns:a16="http://schemas.microsoft.com/office/drawing/2014/main" id="{57298E1C-C610-47B6-8518-D889BF2F54C0}"/>
                </a:ext>
              </a:extLst>
            </p:cNvPr>
            <p:cNvSpPr/>
            <p:nvPr/>
          </p:nvSpPr>
          <p:spPr>
            <a:xfrm>
              <a:off x="1177954" y="1918261"/>
              <a:ext cx="7054186" cy="2392989"/>
            </a:xfrm>
            <a:custGeom>
              <a:avLst/>
              <a:gdLst>
                <a:gd name="connsiteX0" fmla="*/ 0 w 4467225"/>
                <a:gd name="connsiteY0" fmla="*/ 0 h 2486025"/>
                <a:gd name="connsiteX1" fmla="*/ 0 w 4467225"/>
                <a:gd name="connsiteY1" fmla="*/ 2486025 h 2486025"/>
                <a:gd name="connsiteX2" fmla="*/ 4467225 w 4467225"/>
                <a:gd name="connsiteY2" fmla="*/ 2486025 h 2486025"/>
              </a:gdLst>
              <a:ahLst/>
              <a:cxnLst>
                <a:cxn ang="0">
                  <a:pos x="connsiteX0" y="connsiteY0"/>
                </a:cxn>
                <a:cxn ang="0">
                  <a:pos x="connsiteX1" y="connsiteY1"/>
                </a:cxn>
                <a:cxn ang="0">
                  <a:pos x="connsiteX2" y="connsiteY2"/>
                </a:cxn>
              </a:cxnLst>
              <a:rect l="l" t="t" r="r" b="b"/>
              <a:pathLst>
                <a:path w="4467225" h="2486025">
                  <a:moveTo>
                    <a:pt x="0" y="0"/>
                  </a:moveTo>
                  <a:lnTo>
                    <a:pt x="0" y="2486025"/>
                  </a:lnTo>
                  <a:lnTo>
                    <a:pt x="4467225" y="2486025"/>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cxnSp>
          <p:nvCxnSpPr>
            <p:cNvPr id="461" name="Straight Connector 460">
              <a:extLst>
                <a:ext uri="{FF2B5EF4-FFF2-40B4-BE49-F238E27FC236}">
                  <a16:creationId xmlns:a16="http://schemas.microsoft.com/office/drawing/2014/main" id="{D9BCEB2E-F846-4648-BD08-ECA0F1EE73D3}"/>
                </a:ext>
              </a:extLst>
            </p:cNvPr>
            <p:cNvCxnSpPr>
              <a:cxnSpLocks/>
            </p:cNvCxnSpPr>
            <p:nvPr/>
          </p:nvCxnSpPr>
          <p:spPr>
            <a:xfrm rot="5400000" flipV="1">
              <a:off x="4473897"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62" name="TextBox 461">
              <a:extLst>
                <a:ext uri="{FF2B5EF4-FFF2-40B4-BE49-F238E27FC236}">
                  <a16:creationId xmlns:a16="http://schemas.microsoft.com/office/drawing/2014/main" id="{86AA2926-133C-4426-B9AA-3B53D6E50EF1}"/>
                </a:ext>
              </a:extLst>
            </p:cNvPr>
            <p:cNvSpPr txBox="1"/>
            <p:nvPr/>
          </p:nvSpPr>
          <p:spPr>
            <a:xfrm>
              <a:off x="4365607"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4</a:t>
              </a:r>
            </a:p>
          </p:txBody>
        </p:sp>
        <p:sp>
          <p:nvSpPr>
            <p:cNvPr id="463" name="TextBox 462">
              <a:extLst>
                <a:ext uri="{FF2B5EF4-FFF2-40B4-BE49-F238E27FC236}">
                  <a16:creationId xmlns:a16="http://schemas.microsoft.com/office/drawing/2014/main" id="{3F74C964-2FAB-44AF-8319-D09EA7B84C92}"/>
                </a:ext>
              </a:extLst>
            </p:cNvPr>
            <p:cNvSpPr txBox="1"/>
            <p:nvPr/>
          </p:nvSpPr>
          <p:spPr>
            <a:xfrm>
              <a:off x="1455893" y="3173368"/>
              <a:ext cx="1812529" cy="1088366"/>
            </a:xfrm>
            <a:prstGeom prst="rect">
              <a:avLst/>
            </a:prstGeom>
            <a:noFill/>
          </p:spPr>
          <p:txBody>
            <a:bodyPr wrap="none" lIns="72000" tIns="36000" rIns="72000" bIns="3600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Intermediate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Intermediate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p:txBody>
        </p:sp>
        <p:cxnSp>
          <p:nvCxnSpPr>
            <p:cNvPr id="464" name="Straight Connector 463">
              <a:extLst>
                <a:ext uri="{FF2B5EF4-FFF2-40B4-BE49-F238E27FC236}">
                  <a16:creationId xmlns:a16="http://schemas.microsoft.com/office/drawing/2014/main" id="{6ADDD76E-9F52-4D98-AEF4-A624A846AC8A}"/>
                </a:ext>
              </a:extLst>
            </p:cNvPr>
            <p:cNvCxnSpPr>
              <a:cxnSpLocks/>
            </p:cNvCxnSpPr>
            <p:nvPr/>
          </p:nvCxnSpPr>
          <p:spPr>
            <a:xfrm flipH="1" flipV="1">
              <a:off x="1297781" y="3305156"/>
              <a:ext cx="176515" cy="0"/>
            </a:xfrm>
            <a:prstGeom prst="line">
              <a:avLst/>
            </a:prstGeom>
            <a:noFill/>
            <a:ln w="26035" cap="flat">
              <a:solidFill>
                <a:schemeClr val="accent1"/>
              </a:solidFill>
              <a:prstDash val="solid"/>
              <a:miter/>
            </a:ln>
          </p:spPr>
        </p:cxnSp>
        <p:cxnSp>
          <p:nvCxnSpPr>
            <p:cNvPr id="465" name="Straight Connector 464">
              <a:extLst>
                <a:ext uri="{FF2B5EF4-FFF2-40B4-BE49-F238E27FC236}">
                  <a16:creationId xmlns:a16="http://schemas.microsoft.com/office/drawing/2014/main" id="{2A9F6B2F-7FC5-4EF2-A026-55EAB9D82F81}"/>
                </a:ext>
              </a:extLst>
            </p:cNvPr>
            <p:cNvCxnSpPr>
              <a:cxnSpLocks/>
            </p:cNvCxnSpPr>
            <p:nvPr/>
          </p:nvCxnSpPr>
          <p:spPr>
            <a:xfrm flipH="1" flipV="1">
              <a:off x="1297781" y="3471368"/>
              <a:ext cx="176515" cy="0"/>
            </a:xfrm>
            <a:prstGeom prst="line">
              <a:avLst/>
            </a:prstGeom>
            <a:noFill/>
            <a:ln w="26035" cap="flat">
              <a:solidFill>
                <a:schemeClr val="accent1"/>
              </a:solidFill>
              <a:prstDash val="sysDash"/>
              <a:miter/>
            </a:ln>
          </p:spPr>
        </p:cxnSp>
        <p:cxnSp>
          <p:nvCxnSpPr>
            <p:cNvPr id="466" name="Straight Connector 465">
              <a:extLst>
                <a:ext uri="{FF2B5EF4-FFF2-40B4-BE49-F238E27FC236}">
                  <a16:creationId xmlns:a16="http://schemas.microsoft.com/office/drawing/2014/main" id="{18AED774-B45C-43A9-AB21-FE1FB5E03BE5}"/>
                </a:ext>
              </a:extLst>
            </p:cNvPr>
            <p:cNvCxnSpPr>
              <a:cxnSpLocks/>
            </p:cNvCxnSpPr>
            <p:nvPr/>
          </p:nvCxnSpPr>
          <p:spPr>
            <a:xfrm flipH="1" flipV="1">
              <a:off x="1297781" y="3637580"/>
              <a:ext cx="176515" cy="0"/>
            </a:xfrm>
            <a:prstGeom prst="line">
              <a:avLst/>
            </a:prstGeom>
            <a:noFill/>
            <a:ln w="26035" cap="flat">
              <a:solidFill>
                <a:schemeClr val="accent2"/>
              </a:solidFill>
              <a:prstDash val="solid"/>
              <a:miter/>
            </a:ln>
          </p:spPr>
        </p:cxnSp>
        <p:cxnSp>
          <p:nvCxnSpPr>
            <p:cNvPr id="467" name="Straight Connector 466">
              <a:extLst>
                <a:ext uri="{FF2B5EF4-FFF2-40B4-BE49-F238E27FC236}">
                  <a16:creationId xmlns:a16="http://schemas.microsoft.com/office/drawing/2014/main" id="{90F434CB-D057-492F-AD9D-DE3DE70B3AF1}"/>
                </a:ext>
              </a:extLst>
            </p:cNvPr>
            <p:cNvCxnSpPr>
              <a:cxnSpLocks/>
            </p:cNvCxnSpPr>
            <p:nvPr/>
          </p:nvCxnSpPr>
          <p:spPr>
            <a:xfrm flipH="1" flipV="1">
              <a:off x="1297781" y="3803792"/>
              <a:ext cx="176515" cy="0"/>
            </a:xfrm>
            <a:prstGeom prst="line">
              <a:avLst/>
            </a:prstGeom>
            <a:noFill/>
            <a:ln w="26035" cap="flat">
              <a:solidFill>
                <a:schemeClr val="accent2"/>
              </a:solidFill>
              <a:prstDash val="sysDash"/>
              <a:miter/>
            </a:ln>
          </p:spPr>
        </p:cxnSp>
        <p:cxnSp>
          <p:nvCxnSpPr>
            <p:cNvPr id="468" name="Straight Connector 467">
              <a:extLst>
                <a:ext uri="{FF2B5EF4-FFF2-40B4-BE49-F238E27FC236}">
                  <a16:creationId xmlns:a16="http://schemas.microsoft.com/office/drawing/2014/main" id="{3A3E568C-976D-448D-B96D-C21D29A12DC3}"/>
                </a:ext>
              </a:extLst>
            </p:cNvPr>
            <p:cNvCxnSpPr>
              <a:cxnSpLocks/>
            </p:cNvCxnSpPr>
            <p:nvPr/>
          </p:nvCxnSpPr>
          <p:spPr>
            <a:xfrm flipH="1" flipV="1">
              <a:off x="1297781" y="3970004"/>
              <a:ext cx="176515" cy="0"/>
            </a:xfrm>
            <a:prstGeom prst="line">
              <a:avLst/>
            </a:prstGeom>
            <a:noFill/>
            <a:ln w="26035" cap="flat">
              <a:solidFill>
                <a:schemeClr val="accent3"/>
              </a:solidFill>
              <a:prstDash val="solid"/>
              <a:miter/>
            </a:ln>
          </p:spPr>
        </p:cxnSp>
        <p:cxnSp>
          <p:nvCxnSpPr>
            <p:cNvPr id="469" name="Straight Connector 468">
              <a:extLst>
                <a:ext uri="{FF2B5EF4-FFF2-40B4-BE49-F238E27FC236}">
                  <a16:creationId xmlns:a16="http://schemas.microsoft.com/office/drawing/2014/main" id="{B6FF3479-AEF0-41F9-856C-EE76848649D5}"/>
                </a:ext>
              </a:extLst>
            </p:cNvPr>
            <p:cNvCxnSpPr>
              <a:cxnSpLocks/>
            </p:cNvCxnSpPr>
            <p:nvPr/>
          </p:nvCxnSpPr>
          <p:spPr>
            <a:xfrm flipH="1" flipV="1">
              <a:off x="1297781" y="4136214"/>
              <a:ext cx="176515" cy="0"/>
            </a:xfrm>
            <a:prstGeom prst="line">
              <a:avLst/>
            </a:prstGeom>
            <a:noFill/>
            <a:ln w="26035" cap="flat">
              <a:solidFill>
                <a:schemeClr val="accent3"/>
              </a:solidFill>
              <a:prstDash val="sysDash"/>
              <a:miter/>
            </a:ln>
          </p:spPr>
        </p:cxnSp>
        <p:grpSp>
          <p:nvGrpSpPr>
            <p:cNvPr id="470" name="Group 469">
              <a:extLst>
                <a:ext uri="{FF2B5EF4-FFF2-40B4-BE49-F238E27FC236}">
                  <a16:creationId xmlns:a16="http://schemas.microsoft.com/office/drawing/2014/main" id="{E209CE78-757D-4E67-84F2-BB26CE0AE5E9}"/>
                </a:ext>
              </a:extLst>
            </p:cNvPr>
            <p:cNvGrpSpPr/>
            <p:nvPr/>
          </p:nvGrpSpPr>
          <p:grpSpPr>
            <a:xfrm>
              <a:off x="1175770" y="1883700"/>
              <a:ext cx="7046961" cy="822146"/>
              <a:chOff x="1175770" y="1883700"/>
              <a:chExt cx="7046961" cy="822146"/>
            </a:xfrm>
          </p:grpSpPr>
          <p:sp>
            <p:nvSpPr>
              <p:cNvPr id="605" name="Freeform: Shape 76">
                <a:extLst>
                  <a:ext uri="{FF2B5EF4-FFF2-40B4-BE49-F238E27FC236}">
                    <a16:creationId xmlns:a16="http://schemas.microsoft.com/office/drawing/2014/main" id="{DB831EC0-225C-453D-9651-09502BE2CDB0}"/>
                  </a:ext>
                </a:extLst>
              </p:cNvPr>
              <p:cNvSpPr/>
              <p:nvPr/>
            </p:nvSpPr>
            <p:spPr>
              <a:xfrm>
                <a:off x="1175770" y="1913871"/>
                <a:ext cx="7036186" cy="754262"/>
              </a:xfrm>
              <a:custGeom>
                <a:avLst/>
                <a:gdLst>
                  <a:gd name="connsiteX0" fmla="*/ 7144 w 6219825"/>
                  <a:gd name="connsiteY0" fmla="*/ 7144 h 666750"/>
                  <a:gd name="connsiteX1" fmla="*/ 106204 w 6219825"/>
                  <a:gd name="connsiteY1" fmla="*/ 7144 h 666750"/>
                  <a:gd name="connsiteX2" fmla="*/ 106204 w 6219825"/>
                  <a:gd name="connsiteY2" fmla="*/ 15716 h 666750"/>
                  <a:gd name="connsiteX3" fmla="*/ 182404 w 6219825"/>
                  <a:gd name="connsiteY3" fmla="*/ 15716 h 666750"/>
                  <a:gd name="connsiteX4" fmla="*/ 182404 w 6219825"/>
                  <a:gd name="connsiteY4" fmla="*/ 34766 h 666750"/>
                  <a:gd name="connsiteX5" fmla="*/ 449104 w 6219825"/>
                  <a:gd name="connsiteY5" fmla="*/ 34766 h 666750"/>
                  <a:gd name="connsiteX6" fmla="*/ 449104 w 6219825"/>
                  <a:gd name="connsiteY6" fmla="*/ 59531 h 666750"/>
                  <a:gd name="connsiteX7" fmla="*/ 498634 w 6219825"/>
                  <a:gd name="connsiteY7" fmla="*/ 59531 h 666750"/>
                  <a:gd name="connsiteX8" fmla="*/ 498634 w 6219825"/>
                  <a:gd name="connsiteY8" fmla="*/ 82391 h 666750"/>
                  <a:gd name="connsiteX9" fmla="*/ 599599 w 6219825"/>
                  <a:gd name="connsiteY9" fmla="*/ 82391 h 666750"/>
                  <a:gd name="connsiteX10" fmla="*/ 599599 w 6219825"/>
                  <a:gd name="connsiteY10" fmla="*/ 107156 h 666750"/>
                  <a:gd name="connsiteX11" fmla="*/ 734854 w 6219825"/>
                  <a:gd name="connsiteY11" fmla="*/ 107156 h 666750"/>
                  <a:gd name="connsiteX12" fmla="*/ 734854 w 6219825"/>
                  <a:gd name="connsiteY12" fmla="*/ 126206 h 666750"/>
                  <a:gd name="connsiteX13" fmla="*/ 1209199 w 6219825"/>
                  <a:gd name="connsiteY13" fmla="*/ 126206 h 666750"/>
                  <a:gd name="connsiteX14" fmla="*/ 1209199 w 6219825"/>
                  <a:gd name="connsiteY14" fmla="*/ 171926 h 666750"/>
                  <a:gd name="connsiteX15" fmla="*/ 1284446 w 6219825"/>
                  <a:gd name="connsiteY15" fmla="*/ 171926 h 666750"/>
                  <a:gd name="connsiteX16" fmla="*/ 1284446 w 6219825"/>
                  <a:gd name="connsiteY16" fmla="*/ 201454 h 666750"/>
                  <a:gd name="connsiteX17" fmla="*/ 1583531 w 6219825"/>
                  <a:gd name="connsiteY17" fmla="*/ 201454 h 666750"/>
                  <a:gd name="connsiteX18" fmla="*/ 1583531 w 6219825"/>
                  <a:gd name="connsiteY18" fmla="*/ 221456 h 666750"/>
                  <a:gd name="connsiteX19" fmla="*/ 1803559 w 6219825"/>
                  <a:gd name="connsiteY19" fmla="*/ 221456 h 666750"/>
                  <a:gd name="connsiteX20" fmla="*/ 1803559 w 6219825"/>
                  <a:gd name="connsiteY20" fmla="*/ 249079 h 666750"/>
                  <a:gd name="connsiteX21" fmla="*/ 1905476 w 6219825"/>
                  <a:gd name="connsiteY21" fmla="*/ 249079 h 666750"/>
                  <a:gd name="connsiteX22" fmla="*/ 1905476 w 6219825"/>
                  <a:gd name="connsiteY22" fmla="*/ 271939 h 666750"/>
                  <a:gd name="connsiteX23" fmla="*/ 2195036 w 6219825"/>
                  <a:gd name="connsiteY23" fmla="*/ 271939 h 666750"/>
                  <a:gd name="connsiteX24" fmla="*/ 2195036 w 6219825"/>
                  <a:gd name="connsiteY24" fmla="*/ 291941 h 666750"/>
                  <a:gd name="connsiteX25" fmla="*/ 2837974 w 6219825"/>
                  <a:gd name="connsiteY25" fmla="*/ 291941 h 666750"/>
                  <a:gd name="connsiteX26" fmla="*/ 2837974 w 6219825"/>
                  <a:gd name="connsiteY26" fmla="*/ 317659 h 666750"/>
                  <a:gd name="connsiteX27" fmla="*/ 2888456 w 6219825"/>
                  <a:gd name="connsiteY27" fmla="*/ 317659 h 666750"/>
                  <a:gd name="connsiteX28" fmla="*/ 2888456 w 6219825"/>
                  <a:gd name="connsiteY28" fmla="*/ 346234 h 666750"/>
                  <a:gd name="connsiteX29" fmla="*/ 3379946 w 6219825"/>
                  <a:gd name="connsiteY29" fmla="*/ 346234 h 666750"/>
                  <a:gd name="connsiteX30" fmla="*/ 3379946 w 6219825"/>
                  <a:gd name="connsiteY30" fmla="*/ 370046 h 666750"/>
                  <a:gd name="connsiteX31" fmla="*/ 3736181 w 6219825"/>
                  <a:gd name="connsiteY31" fmla="*/ 370046 h 666750"/>
                  <a:gd name="connsiteX32" fmla="*/ 3736181 w 6219825"/>
                  <a:gd name="connsiteY32" fmla="*/ 399574 h 666750"/>
                  <a:gd name="connsiteX33" fmla="*/ 3888581 w 6219825"/>
                  <a:gd name="connsiteY33" fmla="*/ 399574 h 666750"/>
                  <a:gd name="connsiteX34" fmla="*/ 3888581 w 6219825"/>
                  <a:gd name="connsiteY34" fmla="*/ 425291 h 666750"/>
                  <a:gd name="connsiteX35" fmla="*/ 4059079 w 6219825"/>
                  <a:gd name="connsiteY35" fmla="*/ 425291 h 666750"/>
                  <a:gd name="connsiteX36" fmla="*/ 4059079 w 6219825"/>
                  <a:gd name="connsiteY36" fmla="*/ 449104 h 666750"/>
                  <a:gd name="connsiteX37" fmla="*/ 4149566 w 6219825"/>
                  <a:gd name="connsiteY37" fmla="*/ 449104 h 666750"/>
                  <a:gd name="connsiteX38" fmla="*/ 4149566 w 6219825"/>
                  <a:gd name="connsiteY38" fmla="*/ 455771 h 666750"/>
                  <a:gd name="connsiteX39" fmla="*/ 4296252 w 6219825"/>
                  <a:gd name="connsiteY39" fmla="*/ 455771 h 666750"/>
                  <a:gd name="connsiteX40" fmla="*/ 4296252 w 6219825"/>
                  <a:gd name="connsiteY40" fmla="*/ 485299 h 666750"/>
                  <a:gd name="connsiteX41" fmla="*/ 4675346 w 6219825"/>
                  <a:gd name="connsiteY41" fmla="*/ 485299 h 666750"/>
                  <a:gd name="connsiteX42" fmla="*/ 4675346 w 6219825"/>
                  <a:gd name="connsiteY42" fmla="*/ 509111 h 666750"/>
                  <a:gd name="connsiteX43" fmla="*/ 4685824 w 6219825"/>
                  <a:gd name="connsiteY43" fmla="*/ 509111 h 666750"/>
                  <a:gd name="connsiteX44" fmla="*/ 4685824 w 6219825"/>
                  <a:gd name="connsiteY44" fmla="*/ 518636 h 666750"/>
                  <a:gd name="connsiteX45" fmla="*/ 5261134 w 6219825"/>
                  <a:gd name="connsiteY45" fmla="*/ 518636 h 666750"/>
                  <a:gd name="connsiteX46" fmla="*/ 5261134 w 6219825"/>
                  <a:gd name="connsiteY46" fmla="*/ 548164 h 666750"/>
                  <a:gd name="connsiteX47" fmla="*/ 5743099 w 6219825"/>
                  <a:gd name="connsiteY47" fmla="*/ 548164 h 666750"/>
                  <a:gd name="connsiteX48" fmla="*/ 5743099 w 6219825"/>
                  <a:gd name="connsiteY48" fmla="*/ 587216 h 666750"/>
                  <a:gd name="connsiteX49" fmla="*/ 6108859 w 6219825"/>
                  <a:gd name="connsiteY49" fmla="*/ 587216 h 666750"/>
                  <a:gd name="connsiteX50" fmla="*/ 6108859 w 6219825"/>
                  <a:gd name="connsiteY50" fmla="*/ 631031 h 666750"/>
                  <a:gd name="connsiteX51" fmla="*/ 6145054 w 6219825"/>
                  <a:gd name="connsiteY51" fmla="*/ 631031 h 666750"/>
                  <a:gd name="connsiteX52" fmla="*/ 6145054 w 6219825"/>
                  <a:gd name="connsiteY52" fmla="*/ 663416 h 666750"/>
                  <a:gd name="connsiteX53" fmla="*/ 6213634 w 6219825"/>
                  <a:gd name="connsiteY53" fmla="*/ 663416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19825" h="666750">
                    <a:moveTo>
                      <a:pt x="7144" y="7144"/>
                    </a:moveTo>
                    <a:lnTo>
                      <a:pt x="106204" y="7144"/>
                    </a:lnTo>
                    <a:lnTo>
                      <a:pt x="106204" y="15716"/>
                    </a:lnTo>
                    <a:lnTo>
                      <a:pt x="182404" y="15716"/>
                    </a:lnTo>
                    <a:lnTo>
                      <a:pt x="182404" y="34766"/>
                    </a:lnTo>
                    <a:lnTo>
                      <a:pt x="449104" y="34766"/>
                    </a:lnTo>
                    <a:lnTo>
                      <a:pt x="449104" y="59531"/>
                    </a:lnTo>
                    <a:lnTo>
                      <a:pt x="498634" y="59531"/>
                    </a:lnTo>
                    <a:lnTo>
                      <a:pt x="498634" y="82391"/>
                    </a:lnTo>
                    <a:lnTo>
                      <a:pt x="599599" y="82391"/>
                    </a:lnTo>
                    <a:lnTo>
                      <a:pt x="599599" y="107156"/>
                    </a:lnTo>
                    <a:lnTo>
                      <a:pt x="734854" y="107156"/>
                    </a:lnTo>
                    <a:lnTo>
                      <a:pt x="734854" y="126206"/>
                    </a:lnTo>
                    <a:lnTo>
                      <a:pt x="1209199" y="126206"/>
                    </a:lnTo>
                    <a:lnTo>
                      <a:pt x="1209199" y="171926"/>
                    </a:lnTo>
                    <a:lnTo>
                      <a:pt x="1284446" y="171926"/>
                    </a:lnTo>
                    <a:lnTo>
                      <a:pt x="1284446" y="201454"/>
                    </a:lnTo>
                    <a:lnTo>
                      <a:pt x="1583531" y="201454"/>
                    </a:lnTo>
                    <a:lnTo>
                      <a:pt x="1583531" y="221456"/>
                    </a:lnTo>
                    <a:lnTo>
                      <a:pt x="1803559" y="221456"/>
                    </a:lnTo>
                    <a:lnTo>
                      <a:pt x="1803559" y="249079"/>
                    </a:lnTo>
                    <a:lnTo>
                      <a:pt x="1905476" y="249079"/>
                    </a:lnTo>
                    <a:lnTo>
                      <a:pt x="1905476" y="271939"/>
                    </a:lnTo>
                    <a:lnTo>
                      <a:pt x="2195036" y="271939"/>
                    </a:lnTo>
                    <a:lnTo>
                      <a:pt x="2195036" y="291941"/>
                    </a:lnTo>
                    <a:lnTo>
                      <a:pt x="2837974" y="291941"/>
                    </a:lnTo>
                    <a:lnTo>
                      <a:pt x="2837974" y="317659"/>
                    </a:lnTo>
                    <a:lnTo>
                      <a:pt x="2888456" y="317659"/>
                    </a:lnTo>
                    <a:lnTo>
                      <a:pt x="2888456" y="346234"/>
                    </a:lnTo>
                    <a:lnTo>
                      <a:pt x="3379946" y="346234"/>
                    </a:lnTo>
                    <a:lnTo>
                      <a:pt x="3379946" y="370046"/>
                    </a:lnTo>
                    <a:lnTo>
                      <a:pt x="3736181" y="370046"/>
                    </a:lnTo>
                    <a:lnTo>
                      <a:pt x="3736181" y="399574"/>
                    </a:lnTo>
                    <a:lnTo>
                      <a:pt x="3888581" y="399574"/>
                    </a:lnTo>
                    <a:lnTo>
                      <a:pt x="3888581" y="425291"/>
                    </a:lnTo>
                    <a:lnTo>
                      <a:pt x="4059079" y="425291"/>
                    </a:lnTo>
                    <a:lnTo>
                      <a:pt x="4059079" y="449104"/>
                    </a:lnTo>
                    <a:lnTo>
                      <a:pt x="4149566" y="449104"/>
                    </a:lnTo>
                    <a:lnTo>
                      <a:pt x="4149566" y="455771"/>
                    </a:lnTo>
                    <a:lnTo>
                      <a:pt x="4296252" y="455771"/>
                    </a:lnTo>
                    <a:lnTo>
                      <a:pt x="4296252" y="485299"/>
                    </a:lnTo>
                    <a:lnTo>
                      <a:pt x="4675346" y="485299"/>
                    </a:lnTo>
                    <a:lnTo>
                      <a:pt x="4675346" y="509111"/>
                    </a:lnTo>
                    <a:lnTo>
                      <a:pt x="4685824" y="509111"/>
                    </a:lnTo>
                    <a:lnTo>
                      <a:pt x="4685824" y="518636"/>
                    </a:lnTo>
                    <a:lnTo>
                      <a:pt x="5261134" y="518636"/>
                    </a:lnTo>
                    <a:lnTo>
                      <a:pt x="5261134" y="548164"/>
                    </a:lnTo>
                    <a:lnTo>
                      <a:pt x="5743099" y="548164"/>
                    </a:lnTo>
                    <a:lnTo>
                      <a:pt x="5743099" y="587216"/>
                    </a:lnTo>
                    <a:lnTo>
                      <a:pt x="6108859" y="587216"/>
                    </a:lnTo>
                    <a:lnTo>
                      <a:pt x="6108859" y="631031"/>
                    </a:lnTo>
                    <a:lnTo>
                      <a:pt x="6145054" y="631031"/>
                    </a:lnTo>
                    <a:lnTo>
                      <a:pt x="6145054" y="663416"/>
                    </a:lnTo>
                    <a:lnTo>
                      <a:pt x="6213634" y="663416"/>
                    </a:lnTo>
                  </a:path>
                </a:pathLst>
              </a:custGeom>
              <a:noFill/>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6" name="Freeform: Shape 77">
                <a:extLst>
                  <a:ext uri="{FF2B5EF4-FFF2-40B4-BE49-F238E27FC236}">
                    <a16:creationId xmlns:a16="http://schemas.microsoft.com/office/drawing/2014/main" id="{66F8091E-F0C6-4F78-8931-C4CCC6977494}"/>
                  </a:ext>
                </a:extLst>
              </p:cNvPr>
              <p:cNvSpPr/>
              <p:nvPr/>
            </p:nvSpPr>
            <p:spPr>
              <a:xfrm>
                <a:off x="7828360" y="253344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7" name="Freeform: Shape 78">
                <a:extLst>
                  <a:ext uri="{FF2B5EF4-FFF2-40B4-BE49-F238E27FC236}">
                    <a16:creationId xmlns:a16="http://schemas.microsoft.com/office/drawing/2014/main" id="{0F2E2714-499F-4B85-93D9-C1FFC57B2103}"/>
                  </a:ext>
                </a:extLst>
              </p:cNvPr>
              <p:cNvSpPr/>
              <p:nvPr/>
            </p:nvSpPr>
            <p:spPr>
              <a:xfrm>
                <a:off x="7790648" y="257007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8" name="Freeform: Shape 79">
                <a:extLst>
                  <a:ext uri="{FF2B5EF4-FFF2-40B4-BE49-F238E27FC236}">
                    <a16:creationId xmlns:a16="http://schemas.microsoft.com/office/drawing/2014/main" id="{DCAE94F2-9756-41EE-8580-4351856F9AE4}"/>
                  </a:ext>
                </a:extLst>
              </p:cNvPr>
              <p:cNvSpPr/>
              <p:nvPr/>
            </p:nvSpPr>
            <p:spPr>
              <a:xfrm>
                <a:off x="7677508" y="253344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9" name="Freeform: Shape 80">
                <a:extLst>
                  <a:ext uri="{FF2B5EF4-FFF2-40B4-BE49-F238E27FC236}">
                    <a16:creationId xmlns:a16="http://schemas.microsoft.com/office/drawing/2014/main" id="{2229069D-149F-487E-AB8A-2917642E5125}"/>
                  </a:ext>
                </a:extLst>
              </p:cNvPr>
              <p:cNvSpPr/>
              <p:nvPr/>
            </p:nvSpPr>
            <p:spPr>
              <a:xfrm>
                <a:off x="7639795" y="2570079"/>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0" name="Freeform: Shape 81">
                <a:extLst>
                  <a:ext uri="{FF2B5EF4-FFF2-40B4-BE49-F238E27FC236}">
                    <a16:creationId xmlns:a16="http://schemas.microsoft.com/office/drawing/2014/main" id="{88B30F1A-A0A9-4BF3-8E26-C24133BEEC86}"/>
                  </a:ext>
                </a:extLst>
              </p:cNvPr>
              <p:cNvSpPr/>
              <p:nvPr/>
            </p:nvSpPr>
            <p:spPr>
              <a:xfrm>
                <a:off x="7618245" y="2488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1" name="Freeform: Shape 82">
                <a:extLst>
                  <a:ext uri="{FF2B5EF4-FFF2-40B4-BE49-F238E27FC236}">
                    <a16:creationId xmlns:a16="http://schemas.microsoft.com/office/drawing/2014/main" id="{38251E81-20A5-4B00-A17B-AAF353D58A8B}"/>
                  </a:ext>
                </a:extLst>
              </p:cNvPr>
              <p:cNvSpPr/>
              <p:nvPr/>
            </p:nvSpPr>
            <p:spPr>
              <a:xfrm>
                <a:off x="7581610" y="2525900"/>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2" name="Freeform: Shape 83">
                <a:extLst>
                  <a:ext uri="{FF2B5EF4-FFF2-40B4-BE49-F238E27FC236}">
                    <a16:creationId xmlns:a16="http://schemas.microsoft.com/office/drawing/2014/main" id="{FE40CB1F-78D8-482B-9211-22901C89859A}"/>
                  </a:ext>
                </a:extLst>
              </p:cNvPr>
              <p:cNvSpPr/>
              <p:nvPr/>
            </p:nvSpPr>
            <p:spPr>
              <a:xfrm>
                <a:off x="7521269" y="2488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3" name="Freeform: Shape 84">
                <a:extLst>
                  <a:ext uri="{FF2B5EF4-FFF2-40B4-BE49-F238E27FC236}">
                    <a16:creationId xmlns:a16="http://schemas.microsoft.com/office/drawing/2014/main" id="{6BC4565D-BAD7-4629-928B-E3BB2E926B61}"/>
                  </a:ext>
                </a:extLst>
              </p:cNvPr>
              <p:cNvSpPr/>
              <p:nvPr/>
            </p:nvSpPr>
            <p:spPr>
              <a:xfrm>
                <a:off x="7484633" y="2525900"/>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4" name="Freeform: Shape 85">
                <a:extLst>
                  <a:ext uri="{FF2B5EF4-FFF2-40B4-BE49-F238E27FC236}">
                    <a16:creationId xmlns:a16="http://schemas.microsoft.com/office/drawing/2014/main" id="{20C504E3-2039-4FEB-89A6-5D204F5C53C2}"/>
                  </a:ext>
                </a:extLst>
              </p:cNvPr>
              <p:cNvSpPr/>
              <p:nvPr/>
            </p:nvSpPr>
            <p:spPr>
              <a:xfrm>
                <a:off x="7291757" y="2488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5" name="Freeform: Shape 86">
                <a:extLst>
                  <a:ext uri="{FF2B5EF4-FFF2-40B4-BE49-F238E27FC236}">
                    <a16:creationId xmlns:a16="http://schemas.microsoft.com/office/drawing/2014/main" id="{E1E7C524-8D21-4AF2-9298-970666757184}"/>
                  </a:ext>
                </a:extLst>
              </p:cNvPr>
              <p:cNvSpPr/>
              <p:nvPr/>
            </p:nvSpPr>
            <p:spPr>
              <a:xfrm>
                <a:off x="7254044" y="2525900"/>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6" name="Freeform: Shape 87">
                <a:extLst>
                  <a:ext uri="{FF2B5EF4-FFF2-40B4-BE49-F238E27FC236}">
                    <a16:creationId xmlns:a16="http://schemas.microsoft.com/office/drawing/2014/main" id="{A9EDC75C-9ECC-44DA-9F07-D5627305215D}"/>
                  </a:ext>
                </a:extLst>
              </p:cNvPr>
              <p:cNvSpPr/>
              <p:nvPr/>
            </p:nvSpPr>
            <p:spPr>
              <a:xfrm>
                <a:off x="7121509" y="2488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7" name="Freeform: Shape 88">
                <a:extLst>
                  <a:ext uri="{FF2B5EF4-FFF2-40B4-BE49-F238E27FC236}">
                    <a16:creationId xmlns:a16="http://schemas.microsoft.com/office/drawing/2014/main" id="{8D0AE5C3-F863-46C4-AD7F-8375639E47EF}"/>
                  </a:ext>
                </a:extLst>
              </p:cNvPr>
              <p:cNvSpPr/>
              <p:nvPr/>
            </p:nvSpPr>
            <p:spPr>
              <a:xfrm>
                <a:off x="7083797" y="2525900"/>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8" name="Freeform: Shape 89">
                <a:extLst>
                  <a:ext uri="{FF2B5EF4-FFF2-40B4-BE49-F238E27FC236}">
                    <a16:creationId xmlns:a16="http://schemas.microsoft.com/office/drawing/2014/main" id="{4F5F15E8-CCE9-46CE-B7AD-8FC9FF93E23B}"/>
                  </a:ext>
                </a:extLst>
              </p:cNvPr>
              <p:cNvSpPr/>
              <p:nvPr/>
            </p:nvSpPr>
            <p:spPr>
              <a:xfrm>
                <a:off x="6927556" y="245478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9" name="Freeform: Shape 90">
                <a:extLst>
                  <a:ext uri="{FF2B5EF4-FFF2-40B4-BE49-F238E27FC236}">
                    <a16:creationId xmlns:a16="http://schemas.microsoft.com/office/drawing/2014/main" id="{957AF3B0-C515-4D63-811D-3D637144F0B4}"/>
                  </a:ext>
                </a:extLst>
              </p:cNvPr>
              <p:cNvSpPr/>
              <p:nvPr/>
            </p:nvSpPr>
            <p:spPr>
              <a:xfrm>
                <a:off x="6889844" y="249249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0" name="Freeform: Shape 91">
                <a:extLst>
                  <a:ext uri="{FF2B5EF4-FFF2-40B4-BE49-F238E27FC236}">
                    <a16:creationId xmlns:a16="http://schemas.microsoft.com/office/drawing/2014/main" id="{D1B4F270-13F3-4667-B3B6-CCC282E81D3B}"/>
                  </a:ext>
                </a:extLst>
              </p:cNvPr>
              <p:cNvSpPr/>
              <p:nvPr/>
            </p:nvSpPr>
            <p:spPr>
              <a:xfrm>
                <a:off x="6726061" y="245478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1" name="Freeform: Shape 92">
                <a:extLst>
                  <a:ext uri="{FF2B5EF4-FFF2-40B4-BE49-F238E27FC236}">
                    <a16:creationId xmlns:a16="http://schemas.microsoft.com/office/drawing/2014/main" id="{9F0902C6-4CCD-44EF-A7DD-16474784718E}"/>
                  </a:ext>
                </a:extLst>
              </p:cNvPr>
              <p:cNvSpPr/>
              <p:nvPr/>
            </p:nvSpPr>
            <p:spPr>
              <a:xfrm>
                <a:off x="6689425" y="2492498"/>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2" name="Freeform: Shape 93">
                <a:extLst>
                  <a:ext uri="{FF2B5EF4-FFF2-40B4-BE49-F238E27FC236}">
                    <a16:creationId xmlns:a16="http://schemas.microsoft.com/office/drawing/2014/main" id="{F8DAEFB5-123B-4364-BEA7-71D06602A27A}"/>
                  </a:ext>
                </a:extLst>
              </p:cNvPr>
              <p:cNvSpPr/>
              <p:nvPr/>
            </p:nvSpPr>
            <p:spPr>
              <a:xfrm>
                <a:off x="6679727" y="245478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3" name="Freeform: Shape 94">
                <a:extLst>
                  <a:ext uri="{FF2B5EF4-FFF2-40B4-BE49-F238E27FC236}">
                    <a16:creationId xmlns:a16="http://schemas.microsoft.com/office/drawing/2014/main" id="{CEEA9624-073A-4E7A-B9C4-247AAFF372B9}"/>
                  </a:ext>
                </a:extLst>
              </p:cNvPr>
              <p:cNvSpPr/>
              <p:nvPr/>
            </p:nvSpPr>
            <p:spPr>
              <a:xfrm>
                <a:off x="6642015" y="249249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4" name="Freeform: Shape 3071">
                <a:extLst>
                  <a:ext uri="{FF2B5EF4-FFF2-40B4-BE49-F238E27FC236}">
                    <a16:creationId xmlns:a16="http://schemas.microsoft.com/office/drawing/2014/main" id="{F567B1BA-A5B4-4F29-BFE5-28170487A19E}"/>
                  </a:ext>
                </a:extLst>
              </p:cNvPr>
              <p:cNvSpPr/>
              <p:nvPr/>
            </p:nvSpPr>
            <p:spPr>
              <a:xfrm>
                <a:off x="6546115" y="245478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5" name="Freeform: Shape 3072">
                <a:extLst>
                  <a:ext uri="{FF2B5EF4-FFF2-40B4-BE49-F238E27FC236}">
                    <a16:creationId xmlns:a16="http://schemas.microsoft.com/office/drawing/2014/main" id="{3FAF81B5-1F9D-4AF0-9D32-672ED4A20F2B}"/>
                  </a:ext>
                </a:extLst>
              </p:cNvPr>
              <p:cNvSpPr/>
              <p:nvPr/>
            </p:nvSpPr>
            <p:spPr>
              <a:xfrm>
                <a:off x="6508403" y="249249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6" name="Freeform: Shape 3074">
                <a:extLst>
                  <a:ext uri="{FF2B5EF4-FFF2-40B4-BE49-F238E27FC236}">
                    <a16:creationId xmlns:a16="http://schemas.microsoft.com/office/drawing/2014/main" id="{8DA89228-7894-4D7A-904F-69D7369B6DE2}"/>
                  </a:ext>
                </a:extLst>
              </p:cNvPr>
              <p:cNvSpPr/>
              <p:nvPr/>
            </p:nvSpPr>
            <p:spPr>
              <a:xfrm>
                <a:off x="5890985" y="238366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7" name="Freeform: Shape 3075">
                <a:extLst>
                  <a:ext uri="{FF2B5EF4-FFF2-40B4-BE49-F238E27FC236}">
                    <a16:creationId xmlns:a16="http://schemas.microsoft.com/office/drawing/2014/main" id="{1F383C4F-3147-4BE8-95EE-9601B4CB062F}"/>
                  </a:ext>
                </a:extLst>
              </p:cNvPr>
              <p:cNvSpPr/>
              <p:nvPr/>
            </p:nvSpPr>
            <p:spPr>
              <a:xfrm>
                <a:off x="5853272" y="242138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8" name="Freeform: Shape 3076">
                <a:extLst>
                  <a:ext uri="{FF2B5EF4-FFF2-40B4-BE49-F238E27FC236}">
                    <a16:creationId xmlns:a16="http://schemas.microsoft.com/office/drawing/2014/main" id="{17EF0740-A892-4DAD-ACE0-AF372F9B426E}"/>
                  </a:ext>
                </a:extLst>
              </p:cNvPr>
              <p:cNvSpPr/>
              <p:nvPr/>
            </p:nvSpPr>
            <p:spPr>
              <a:xfrm>
                <a:off x="5997660" y="238366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9" name="Freeform: Shape 3077">
                <a:extLst>
                  <a:ext uri="{FF2B5EF4-FFF2-40B4-BE49-F238E27FC236}">
                    <a16:creationId xmlns:a16="http://schemas.microsoft.com/office/drawing/2014/main" id="{ED3FC2C5-AD05-4B23-8F0D-8A8F9DF1522B}"/>
                  </a:ext>
                </a:extLst>
              </p:cNvPr>
              <p:cNvSpPr/>
              <p:nvPr/>
            </p:nvSpPr>
            <p:spPr>
              <a:xfrm>
                <a:off x="5959946" y="242138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0" name="Freeform: Shape 3078">
                <a:extLst>
                  <a:ext uri="{FF2B5EF4-FFF2-40B4-BE49-F238E27FC236}">
                    <a16:creationId xmlns:a16="http://schemas.microsoft.com/office/drawing/2014/main" id="{89E7FC53-BB4E-49F1-AC2A-65CDB42A4F32}"/>
                  </a:ext>
                </a:extLst>
              </p:cNvPr>
              <p:cNvSpPr/>
              <p:nvPr/>
            </p:nvSpPr>
            <p:spPr>
              <a:xfrm>
                <a:off x="5700265" y="2349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1" name="Freeform: Shape 3079">
                <a:extLst>
                  <a:ext uri="{FF2B5EF4-FFF2-40B4-BE49-F238E27FC236}">
                    <a16:creationId xmlns:a16="http://schemas.microsoft.com/office/drawing/2014/main" id="{F6166D63-4CE4-4DC0-B9E6-E1C2EC57F18D}"/>
                  </a:ext>
                </a:extLst>
              </p:cNvPr>
              <p:cNvSpPr/>
              <p:nvPr/>
            </p:nvSpPr>
            <p:spPr>
              <a:xfrm>
                <a:off x="5662551" y="238690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2" name="Freeform: Shape 3080">
                <a:extLst>
                  <a:ext uri="{FF2B5EF4-FFF2-40B4-BE49-F238E27FC236}">
                    <a16:creationId xmlns:a16="http://schemas.microsoft.com/office/drawing/2014/main" id="{602085B6-BDCA-46BA-ADC4-BC4A24F63A6A}"/>
                  </a:ext>
                </a:extLst>
              </p:cNvPr>
              <p:cNvSpPr/>
              <p:nvPr/>
            </p:nvSpPr>
            <p:spPr>
              <a:xfrm>
                <a:off x="5606520" y="234918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3" name="Freeform: Shape 3081">
                <a:extLst>
                  <a:ext uri="{FF2B5EF4-FFF2-40B4-BE49-F238E27FC236}">
                    <a16:creationId xmlns:a16="http://schemas.microsoft.com/office/drawing/2014/main" id="{73DD9E9E-13BA-4AB1-8F94-158064FF13B7}"/>
                  </a:ext>
                </a:extLst>
              </p:cNvPr>
              <p:cNvSpPr/>
              <p:nvPr/>
            </p:nvSpPr>
            <p:spPr>
              <a:xfrm>
                <a:off x="5568808" y="238690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4" name="Freeform: Shape 3082">
                <a:extLst>
                  <a:ext uri="{FF2B5EF4-FFF2-40B4-BE49-F238E27FC236}">
                    <a16:creationId xmlns:a16="http://schemas.microsoft.com/office/drawing/2014/main" id="{621B4859-B06F-4461-9474-83B5600E9EF7}"/>
                  </a:ext>
                </a:extLst>
              </p:cNvPr>
              <p:cNvSpPr/>
              <p:nvPr/>
            </p:nvSpPr>
            <p:spPr>
              <a:xfrm>
                <a:off x="5431963" y="2321172"/>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5" name="Freeform: Shape 3083">
                <a:extLst>
                  <a:ext uri="{FF2B5EF4-FFF2-40B4-BE49-F238E27FC236}">
                    <a16:creationId xmlns:a16="http://schemas.microsoft.com/office/drawing/2014/main" id="{6211358C-60CA-4877-8206-14FB46537E45}"/>
                  </a:ext>
                </a:extLst>
              </p:cNvPr>
              <p:cNvSpPr/>
              <p:nvPr/>
            </p:nvSpPr>
            <p:spPr>
              <a:xfrm>
                <a:off x="5394250" y="235780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6" name="Freeform: Shape 3084">
                <a:extLst>
                  <a:ext uri="{FF2B5EF4-FFF2-40B4-BE49-F238E27FC236}">
                    <a16:creationId xmlns:a16="http://schemas.microsoft.com/office/drawing/2014/main" id="{F3B010AE-F834-48AA-BC40-FDF88783449C}"/>
                  </a:ext>
                </a:extLst>
              </p:cNvPr>
              <p:cNvSpPr/>
              <p:nvPr/>
            </p:nvSpPr>
            <p:spPr>
              <a:xfrm>
                <a:off x="5316669" y="2286692"/>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7" name="Freeform: Shape 3085">
                <a:extLst>
                  <a:ext uri="{FF2B5EF4-FFF2-40B4-BE49-F238E27FC236}">
                    <a16:creationId xmlns:a16="http://schemas.microsoft.com/office/drawing/2014/main" id="{5E9CBAD9-916D-4554-B216-17B40285C8F2}"/>
                  </a:ext>
                </a:extLst>
              </p:cNvPr>
              <p:cNvSpPr/>
              <p:nvPr/>
            </p:nvSpPr>
            <p:spPr>
              <a:xfrm>
                <a:off x="5278955" y="2324405"/>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8" name="Freeform: Shape 3086">
                <a:extLst>
                  <a:ext uri="{FF2B5EF4-FFF2-40B4-BE49-F238E27FC236}">
                    <a16:creationId xmlns:a16="http://schemas.microsoft.com/office/drawing/2014/main" id="{9243DA83-6267-4EB5-BBD7-350833C27A7B}"/>
                  </a:ext>
                </a:extLst>
              </p:cNvPr>
              <p:cNvSpPr/>
              <p:nvPr/>
            </p:nvSpPr>
            <p:spPr>
              <a:xfrm>
                <a:off x="4780065" y="2259754"/>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9" name="Freeform: Shape 3087">
                <a:extLst>
                  <a:ext uri="{FF2B5EF4-FFF2-40B4-BE49-F238E27FC236}">
                    <a16:creationId xmlns:a16="http://schemas.microsoft.com/office/drawing/2014/main" id="{2F9E5951-AA62-4863-9475-F7D805666AD9}"/>
                  </a:ext>
                </a:extLst>
              </p:cNvPr>
              <p:cNvSpPr/>
              <p:nvPr/>
            </p:nvSpPr>
            <p:spPr>
              <a:xfrm>
                <a:off x="4743430" y="229746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0" name="Freeform: Shape 3088">
                <a:extLst>
                  <a:ext uri="{FF2B5EF4-FFF2-40B4-BE49-F238E27FC236}">
                    <a16:creationId xmlns:a16="http://schemas.microsoft.com/office/drawing/2014/main" id="{6BBB9795-ACD3-4AB2-BCB9-FEC37F45061C}"/>
                  </a:ext>
                </a:extLst>
              </p:cNvPr>
              <p:cNvSpPr/>
              <p:nvPr/>
            </p:nvSpPr>
            <p:spPr>
              <a:xfrm>
                <a:off x="4627058" y="2259754"/>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1" name="Freeform: Shape 3089">
                <a:extLst>
                  <a:ext uri="{FF2B5EF4-FFF2-40B4-BE49-F238E27FC236}">
                    <a16:creationId xmlns:a16="http://schemas.microsoft.com/office/drawing/2014/main" id="{03C5E4B6-945E-4BC4-9EEC-735EBB73D63D}"/>
                  </a:ext>
                </a:extLst>
              </p:cNvPr>
              <p:cNvSpPr/>
              <p:nvPr/>
            </p:nvSpPr>
            <p:spPr>
              <a:xfrm>
                <a:off x="4590422" y="229746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2" name="Freeform: Shape 3090">
                <a:extLst>
                  <a:ext uri="{FF2B5EF4-FFF2-40B4-BE49-F238E27FC236}">
                    <a16:creationId xmlns:a16="http://schemas.microsoft.com/office/drawing/2014/main" id="{BFF231BC-CADA-46C2-B782-922689E858D9}"/>
                  </a:ext>
                </a:extLst>
              </p:cNvPr>
              <p:cNvSpPr/>
              <p:nvPr/>
            </p:nvSpPr>
            <p:spPr>
              <a:xfrm>
                <a:off x="4493446" y="2259754"/>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3" name="Freeform: Shape 3091">
                <a:extLst>
                  <a:ext uri="{FF2B5EF4-FFF2-40B4-BE49-F238E27FC236}">
                    <a16:creationId xmlns:a16="http://schemas.microsoft.com/office/drawing/2014/main" id="{BCFD9627-F366-4C28-BE29-F5CC7AAD71B9}"/>
                  </a:ext>
                </a:extLst>
              </p:cNvPr>
              <p:cNvSpPr/>
              <p:nvPr/>
            </p:nvSpPr>
            <p:spPr>
              <a:xfrm>
                <a:off x="4455732" y="2297467"/>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4" name="Freeform: Shape 3092">
                <a:extLst>
                  <a:ext uri="{FF2B5EF4-FFF2-40B4-BE49-F238E27FC236}">
                    <a16:creationId xmlns:a16="http://schemas.microsoft.com/office/drawing/2014/main" id="{72B77D55-67EA-4544-91FF-D6A93DBAA233}"/>
                  </a:ext>
                </a:extLst>
              </p:cNvPr>
              <p:cNvSpPr/>
              <p:nvPr/>
            </p:nvSpPr>
            <p:spPr>
              <a:xfrm>
                <a:off x="4203593" y="219833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5" name="Freeform: Shape 3093">
                <a:extLst>
                  <a:ext uri="{FF2B5EF4-FFF2-40B4-BE49-F238E27FC236}">
                    <a16:creationId xmlns:a16="http://schemas.microsoft.com/office/drawing/2014/main" id="{8AC68A56-93F6-4B4D-9825-DA131C09591F}"/>
                  </a:ext>
                </a:extLst>
              </p:cNvPr>
              <p:cNvSpPr/>
              <p:nvPr/>
            </p:nvSpPr>
            <p:spPr>
              <a:xfrm>
                <a:off x="4165881" y="223604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6" name="Freeform: Shape 3094">
                <a:extLst>
                  <a:ext uri="{FF2B5EF4-FFF2-40B4-BE49-F238E27FC236}">
                    <a16:creationId xmlns:a16="http://schemas.microsoft.com/office/drawing/2014/main" id="{A0F93727-BCBB-4641-A046-F5ED3B0243BE}"/>
                  </a:ext>
                </a:extLst>
              </p:cNvPr>
              <p:cNvSpPr/>
              <p:nvPr/>
            </p:nvSpPr>
            <p:spPr>
              <a:xfrm>
                <a:off x="2802821" y="2095972"/>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7" name="Freeform: Shape 3095">
                <a:extLst>
                  <a:ext uri="{FF2B5EF4-FFF2-40B4-BE49-F238E27FC236}">
                    <a16:creationId xmlns:a16="http://schemas.microsoft.com/office/drawing/2014/main" id="{27B19530-24DE-4710-AFF8-8125744A9B9B}"/>
                  </a:ext>
                </a:extLst>
              </p:cNvPr>
              <p:cNvSpPr/>
              <p:nvPr/>
            </p:nvSpPr>
            <p:spPr>
              <a:xfrm>
                <a:off x="2765109" y="2133684"/>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8" name="Freeform: Shape 3096">
                <a:extLst>
                  <a:ext uri="{FF2B5EF4-FFF2-40B4-BE49-F238E27FC236}">
                    <a16:creationId xmlns:a16="http://schemas.microsoft.com/office/drawing/2014/main" id="{3C33F06F-00BD-4176-B79B-A110237E73DD}"/>
                  </a:ext>
                </a:extLst>
              </p:cNvPr>
              <p:cNvSpPr/>
              <p:nvPr/>
            </p:nvSpPr>
            <p:spPr>
              <a:xfrm>
                <a:off x="1283522" y="1883700"/>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9" name="Freeform: Shape 3097">
                <a:extLst>
                  <a:ext uri="{FF2B5EF4-FFF2-40B4-BE49-F238E27FC236}">
                    <a16:creationId xmlns:a16="http://schemas.microsoft.com/office/drawing/2014/main" id="{2C2F05A6-9C49-4C4B-A572-2D2914DCDDDE}"/>
                  </a:ext>
                </a:extLst>
              </p:cNvPr>
              <p:cNvSpPr/>
              <p:nvPr/>
            </p:nvSpPr>
            <p:spPr>
              <a:xfrm>
                <a:off x="1245810" y="1921414"/>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0" name="Freeform: Shape 3098">
                <a:extLst>
                  <a:ext uri="{FF2B5EF4-FFF2-40B4-BE49-F238E27FC236}">
                    <a16:creationId xmlns:a16="http://schemas.microsoft.com/office/drawing/2014/main" id="{A6D7E74E-F705-443E-BDC8-9A4E87C5112D}"/>
                  </a:ext>
                </a:extLst>
              </p:cNvPr>
              <p:cNvSpPr/>
              <p:nvPr/>
            </p:nvSpPr>
            <p:spPr>
              <a:xfrm>
                <a:off x="3802757" y="219833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1" name="Freeform: Shape 3099">
                <a:extLst>
                  <a:ext uri="{FF2B5EF4-FFF2-40B4-BE49-F238E27FC236}">
                    <a16:creationId xmlns:a16="http://schemas.microsoft.com/office/drawing/2014/main" id="{1875FFE2-58DF-4C52-B50B-EEBF1AAFAC8E}"/>
                  </a:ext>
                </a:extLst>
              </p:cNvPr>
              <p:cNvSpPr/>
              <p:nvPr/>
            </p:nvSpPr>
            <p:spPr>
              <a:xfrm>
                <a:off x="3765044" y="223604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2" name="Freeform: Shape 3100">
                <a:extLst>
                  <a:ext uri="{FF2B5EF4-FFF2-40B4-BE49-F238E27FC236}">
                    <a16:creationId xmlns:a16="http://schemas.microsoft.com/office/drawing/2014/main" id="{28491DC2-CB1A-4D3E-9560-701A70CBE0F3}"/>
                  </a:ext>
                </a:extLst>
              </p:cNvPr>
              <p:cNvSpPr/>
              <p:nvPr/>
            </p:nvSpPr>
            <p:spPr>
              <a:xfrm>
                <a:off x="5549412" y="2321172"/>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3" name="Freeform: Shape 3101">
                <a:extLst>
                  <a:ext uri="{FF2B5EF4-FFF2-40B4-BE49-F238E27FC236}">
                    <a16:creationId xmlns:a16="http://schemas.microsoft.com/office/drawing/2014/main" id="{1C7D8AAD-9A68-4BF9-867E-6FEC2BB47168}"/>
                  </a:ext>
                </a:extLst>
              </p:cNvPr>
              <p:cNvSpPr/>
              <p:nvPr/>
            </p:nvSpPr>
            <p:spPr>
              <a:xfrm>
                <a:off x="5511699" y="235780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4" name="Freeform: Shape 3102">
                <a:extLst>
                  <a:ext uri="{FF2B5EF4-FFF2-40B4-BE49-F238E27FC236}">
                    <a16:creationId xmlns:a16="http://schemas.microsoft.com/office/drawing/2014/main" id="{7C04D7F3-687D-470A-96CC-AD9815306293}"/>
                  </a:ext>
                </a:extLst>
              </p:cNvPr>
              <p:cNvSpPr/>
              <p:nvPr/>
            </p:nvSpPr>
            <p:spPr>
              <a:xfrm>
                <a:off x="7964127" y="253344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5" name="Freeform: Shape 3103">
                <a:extLst>
                  <a:ext uri="{FF2B5EF4-FFF2-40B4-BE49-F238E27FC236}">
                    <a16:creationId xmlns:a16="http://schemas.microsoft.com/office/drawing/2014/main" id="{E4C09503-1C1A-45F6-9E83-A076A1C8F800}"/>
                  </a:ext>
                </a:extLst>
              </p:cNvPr>
              <p:cNvSpPr/>
              <p:nvPr/>
            </p:nvSpPr>
            <p:spPr>
              <a:xfrm>
                <a:off x="7927492" y="257007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6" name="Freeform: Shape 3104">
                <a:extLst>
                  <a:ext uri="{FF2B5EF4-FFF2-40B4-BE49-F238E27FC236}">
                    <a16:creationId xmlns:a16="http://schemas.microsoft.com/office/drawing/2014/main" id="{EB3E762B-55EF-473B-A1FE-47C24BDF0802}"/>
                  </a:ext>
                </a:extLst>
              </p:cNvPr>
              <p:cNvSpPr/>
              <p:nvPr/>
            </p:nvSpPr>
            <p:spPr>
              <a:xfrm>
                <a:off x="8040632" y="2533444"/>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7" name="Freeform: Shape 3105">
                <a:extLst>
                  <a:ext uri="{FF2B5EF4-FFF2-40B4-BE49-F238E27FC236}">
                    <a16:creationId xmlns:a16="http://schemas.microsoft.com/office/drawing/2014/main" id="{C5DBF057-BADD-4570-B34C-87A65BB11A52}"/>
                  </a:ext>
                </a:extLst>
              </p:cNvPr>
              <p:cNvSpPr/>
              <p:nvPr/>
            </p:nvSpPr>
            <p:spPr>
              <a:xfrm>
                <a:off x="8002918" y="257007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8" name="Freeform: Shape 3106">
                <a:extLst>
                  <a:ext uri="{FF2B5EF4-FFF2-40B4-BE49-F238E27FC236}">
                    <a16:creationId xmlns:a16="http://schemas.microsoft.com/office/drawing/2014/main" id="{F5B599B3-C2BA-471F-8656-BC61DDC0DC70}"/>
                  </a:ext>
                </a:extLst>
              </p:cNvPr>
              <p:cNvSpPr/>
              <p:nvPr/>
            </p:nvSpPr>
            <p:spPr>
              <a:xfrm>
                <a:off x="8174244" y="26196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9" name="Freeform: Shape 3107">
                <a:extLst>
                  <a:ext uri="{FF2B5EF4-FFF2-40B4-BE49-F238E27FC236}">
                    <a16:creationId xmlns:a16="http://schemas.microsoft.com/office/drawing/2014/main" id="{34774960-8CF1-4394-A53A-967946CE4335}"/>
                  </a:ext>
                </a:extLst>
              </p:cNvPr>
              <p:cNvSpPr/>
              <p:nvPr/>
            </p:nvSpPr>
            <p:spPr>
              <a:xfrm>
                <a:off x="8136530" y="265628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71" name="Group 470">
              <a:extLst>
                <a:ext uri="{FF2B5EF4-FFF2-40B4-BE49-F238E27FC236}">
                  <a16:creationId xmlns:a16="http://schemas.microsoft.com/office/drawing/2014/main" id="{E45C07A7-1D02-4E6F-A2C5-2CAEE86B0D40}"/>
                </a:ext>
              </a:extLst>
            </p:cNvPr>
            <p:cNvGrpSpPr/>
            <p:nvPr/>
          </p:nvGrpSpPr>
          <p:grpSpPr>
            <a:xfrm>
              <a:off x="1330933" y="1912794"/>
              <a:ext cx="6885334" cy="1939530"/>
              <a:chOff x="1330933" y="1912794"/>
              <a:chExt cx="6885334" cy="1939530"/>
            </a:xfrm>
          </p:grpSpPr>
          <p:sp>
            <p:nvSpPr>
              <p:cNvPr id="596" name="Freeform: Shape 3169">
                <a:extLst>
                  <a:ext uri="{FF2B5EF4-FFF2-40B4-BE49-F238E27FC236}">
                    <a16:creationId xmlns:a16="http://schemas.microsoft.com/office/drawing/2014/main" id="{6CB4F506-8F8C-4F89-84A5-221E610D7C77}"/>
                  </a:ext>
                </a:extLst>
              </p:cNvPr>
              <p:cNvSpPr/>
              <p:nvPr/>
            </p:nvSpPr>
            <p:spPr>
              <a:xfrm>
                <a:off x="1330933" y="1912794"/>
                <a:ext cx="6885334" cy="1896430"/>
              </a:xfrm>
              <a:custGeom>
                <a:avLst/>
                <a:gdLst>
                  <a:gd name="connsiteX0" fmla="*/ 7144 w 6086475"/>
                  <a:gd name="connsiteY0" fmla="*/ 7144 h 1676400"/>
                  <a:gd name="connsiteX1" fmla="*/ 7144 w 6086475"/>
                  <a:gd name="connsiteY1" fmla="*/ 97631 h 1676400"/>
                  <a:gd name="connsiteX2" fmla="*/ 509111 w 6086475"/>
                  <a:gd name="connsiteY2" fmla="*/ 97631 h 1676400"/>
                  <a:gd name="connsiteX3" fmla="*/ 509111 w 6086475"/>
                  <a:gd name="connsiteY3" fmla="*/ 184309 h 1676400"/>
                  <a:gd name="connsiteX4" fmla="*/ 698659 w 6086475"/>
                  <a:gd name="connsiteY4" fmla="*/ 184309 h 1676400"/>
                  <a:gd name="connsiteX5" fmla="*/ 698659 w 6086475"/>
                  <a:gd name="connsiteY5" fmla="*/ 270986 h 1676400"/>
                  <a:gd name="connsiteX6" fmla="*/ 802481 w 6086475"/>
                  <a:gd name="connsiteY6" fmla="*/ 270986 h 1676400"/>
                  <a:gd name="connsiteX7" fmla="*/ 802481 w 6086475"/>
                  <a:gd name="connsiteY7" fmla="*/ 363379 h 1676400"/>
                  <a:gd name="connsiteX8" fmla="*/ 837724 w 6086475"/>
                  <a:gd name="connsiteY8" fmla="*/ 363379 h 1676400"/>
                  <a:gd name="connsiteX9" fmla="*/ 837724 w 6086475"/>
                  <a:gd name="connsiteY9" fmla="*/ 451009 h 1676400"/>
                  <a:gd name="connsiteX10" fmla="*/ 937736 w 6086475"/>
                  <a:gd name="connsiteY10" fmla="*/ 451009 h 1676400"/>
                  <a:gd name="connsiteX11" fmla="*/ 937736 w 6086475"/>
                  <a:gd name="connsiteY11" fmla="*/ 540544 h 1676400"/>
                  <a:gd name="connsiteX12" fmla="*/ 1089184 w 6086475"/>
                  <a:gd name="connsiteY12" fmla="*/ 540544 h 1676400"/>
                  <a:gd name="connsiteX13" fmla="*/ 1089184 w 6086475"/>
                  <a:gd name="connsiteY13" fmla="*/ 627221 h 1676400"/>
                  <a:gd name="connsiteX14" fmla="*/ 1225391 w 6086475"/>
                  <a:gd name="connsiteY14" fmla="*/ 627221 h 1676400"/>
                  <a:gd name="connsiteX15" fmla="*/ 1225391 w 6086475"/>
                  <a:gd name="connsiteY15" fmla="*/ 799624 h 1676400"/>
                  <a:gd name="connsiteX16" fmla="*/ 1246346 w 6086475"/>
                  <a:gd name="connsiteY16" fmla="*/ 799624 h 1676400"/>
                  <a:gd name="connsiteX17" fmla="*/ 1246346 w 6086475"/>
                  <a:gd name="connsiteY17" fmla="*/ 889159 h 1676400"/>
                  <a:gd name="connsiteX18" fmla="*/ 1531144 w 6086475"/>
                  <a:gd name="connsiteY18" fmla="*/ 889159 h 1676400"/>
                  <a:gd name="connsiteX19" fmla="*/ 1531144 w 6086475"/>
                  <a:gd name="connsiteY19" fmla="*/ 978694 h 1676400"/>
                  <a:gd name="connsiteX20" fmla="*/ 1598771 w 6086475"/>
                  <a:gd name="connsiteY20" fmla="*/ 978694 h 1676400"/>
                  <a:gd name="connsiteX21" fmla="*/ 1598771 w 6086475"/>
                  <a:gd name="connsiteY21" fmla="*/ 1064419 h 1676400"/>
                  <a:gd name="connsiteX22" fmla="*/ 2064544 w 6086475"/>
                  <a:gd name="connsiteY22" fmla="*/ 1064419 h 1676400"/>
                  <a:gd name="connsiteX23" fmla="*/ 2064544 w 6086475"/>
                  <a:gd name="connsiteY23" fmla="*/ 1153001 h 1676400"/>
                  <a:gd name="connsiteX24" fmla="*/ 2558891 w 6086475"/>
                  <a:gd name="connsiteY24" fmla="*/ 1153001 h 1676400"/>
                  <a:gd name="connsiteX25" fmla="*/ 2558891 w 6086475"/>
                  <a:gd name="connsiteY25" fmla="*/ 1238726 h 1676400"/>
                  <a:gd name="connsiteX26" fmla="*/ 2811304 w 6086475"/>
                  <a:gd name="connsiteY26" fmla="*/ 1238726 h 1676400"/>
                  <a:gd name="connsiteX27" fmla="*/ 2811304 w 6086475"/>
                  <a:gd name="connsiteY27" fmla="*/ 1330166 h 1676400"/>
                  <a:gd name="connsiteX28" fmla="*/ 4066699 w 6086475"/>
                  <a:gd name="connsiteY28" fmla="*/ 1330166 h 1676400"/>
                  <a:gd name="connsiteX29" fmla="*/ 4066699 w 6086475"/>
                  <a:gd name="connsiteY29" fmla="*/ 1414939 h 1676400"/>
                  <a:gd name="connsiteX30" fmla="*/ 4650581 w 6086475"/>
                  <a:gd name="connsiteY30" fmla="*/ 1414939 h 1676400"/>
                  <a:gd name="connsiteX31" fmla="*/ 4650581 w 6086475"/>
                  <a:gd name="connsiteY31" fmla="*/ 1527334 h 1676400"/>
                  <a:gd name="connsiteX32" fmla="*/ 5291614 w 6086475"/>
                  <a:gd name="connsiteY32" fmla="*/ 1527334 h 1676400"/>
                  <a:gd name="connsiteX33" fmla="*/ 5291614 w 6086475"/>
                  <a:gd name="connsiteY33" fmla="*/ 1678781 h 1676400"/>
                  <a:gd name="connsiteX34" fmla="*/ 6084094 w 6086475"/>
                  <a:gd name="connsiteY34" fmla="*/ 1678781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86475" h="1676400">
                    <a:moveTo>
                      <a:pt x="7144" y="7144"/>
                    </a:moveTo>
                    <a:lnTo>
                      <a:pt x="7144" y="97631"/>
                    </a:lnTo>
                    <a:lnTo>
                      <a:pt x="509111" y="97631"/>
                    </a:lnTo>
                    <a:lnTo>
                      <a:pt x="509111" y="184309"/>
                    </a:lnTo>
                    <a:lnTo>
                      <a:pt x="698659" y="184309"/>
                    </a:lnTo>
                    <a:lnTo>
                      <a:pt x="698659" y="270986"/>
                    </a:lnTo>
                    <a:lnTo>
                      <a:pt x="802481" y="270986"/>
                    </a:lnTo>
                    <a:lnTo>
                      <a:pt x="802481" y="363379"/>
                    </a:lnTo>
                    <a:lnTo>
                      <a:pt x="837724" y="363379"/>
                    </a:lnTo>
                    <a:lnTo>
                      <a:pt x="837724" y="451009"/>
                    </a:lnTo>
                    <a:lnTo>
                      <a:pt x="937736" y="451009"/>
                    </a:lnTo>
                    <a:lnTo>
                      <a:pt x="937736" y="540544"/>
                    </a:lnTo>
                    <a:lnTo>
                      <a:pt x="1089184" y="540544"/>
                    </a:lnTo>
                    <a:lnTo>
                      <a:pt x="1089184" y="627221"/>
                    </a:lnTo>
                    <a:lnTo>
                      <a:pt x="1225391" y="627221"/>
                    </a:lnTo>
                    <a:lnTo>
                      <a:pt x="1225391" y="799624"/>
                    </a:lnTo>
                    <a:lnTo>
                      <a:pt x="1246346" y="799624"/>
                    </a:lnTo>
                    <a:lnTo>
                      <a:pt x="1246346" y="889159"/>
                    </a:lnTo>
                    <a:lnTo>
                      <a:pt x="1531144" y="889159"/>
                    </a:lnTo>
                    <a:lnTo>
                      <a:pt x="1531144" y="978694"/>
                    </a:lnTo>
                    <a:lnTo>
                      <a:pt x="1598771" y="978694"/>
                    </a:lnTo>
                    <a:lnTo>
                      <a:pt x="1598771" y="1064419"/>
                    </a:lnTo>
                    <a:lnTo>
                      <a:pt x="2064544" y="1064419"/>
                    </a:lnTo>
                    <a:lnTo>
                      <a:pt x="2064544" y="1153001"/>
                    </a:lnTo>
                    <a:lnTo>
                      <a:pt x="2558891" y="1153001"/>
                    </a:lnTo>
                    <a:lnTo>
                      <a:pt x="2558891" y="1238726"/>
                    </a:lnTo>
                    <a:lnTo>
                      <a:pt x="2811304" y="1238726"/>
                    </a:lnTo>
                    <a:lnTo>
                      <a:pt x="2811304" y="1330166"/>
                    </a:lnTo>
                    <a:lnTo>
                      <a:pt x="4066699" y="1330166"/>
                    </a:lnTo>
                    <a:lnTo>
                      <a:pt x="4066699" y="1414939"/>
                    </a:lnTo>
                    <a:lnTo>
                      <a:pt x="4650581" y="1414939"/>
                    </a:lnTo>
                    <a:lnTo>
                      <a:pt x="4650581" y="1527334"/>
                    </a:lnTo>
                    <a:lnTo>
                      <a:pt x="5291614" y="1527334"/>
                    </a:lnTo>
                    <a:lnTo>
                      <a:pt x="5291614" y="1678781"/>
                    </a:lnTo>
                    <a:lnTo>
                      <a:pt x="6084094" y="1678781"/>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7" name="Freeform: Shape 3170">
                <a:extLst>
                  <a:ext uri="{FF2B5EF4-FFF2-40B4-BE49-F238E27FC236}">
                    <a16:creationId xmlns:a16="http://schemas.microsoft.com/office/drawing/2014/main" id="{F16E34D8-C1C1-45A3-81FB-A4C2ACF92FC2}"/>
                  </a:ext>
                </a:extLst>
              </p:cNvPr>
              <p:cNvSpPr/>
              <p:nvPr/>
            </p:nvSpPr>
            <p:spPr>
              <a:xfrm>
                <a:off x="7868229" y="3766123"/>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8" name="Freeform: Shape 3171">
                <a:extLst>
                  <a:ext uri="{FF2B5EF4-FFF2-40B4-BE49-F238E27FC236}">
                    <a16:creationId xmlns:a16="http://schemas.microsoft.com/office/drawing/2014/main" id="{B329B146-203E-4E6C-83CF-6CF4FA9040E9}"/>
                  </a:ext>
                </a:extLst>
              </p:cNvPr>
              <p:cNvSpPr/>
              <p:nvPr/>
            </p:nvSpPr>
            <p:spPr>
              <a:xfrm>
                <a:off x="7830515" y="3803836"/>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9" name="Freeform: Shape 3172">
                <a:extLst>
                  <a:ext uri="{FF2B5EF4-FFF2-40B4-BE49-F238E27FC236}">
                    <a16:creationId xmlns:a16="http://schemas.microsoft.com/office/drawing/2014/main" id="{7C7388E7-8657-42EF-9D96-45A8B19C8479}"/>
                  </a:ext>
                </a:extLst>
              </p:cNvPr>
              <p:cNvSpPr/>
              <p:nvPr/>
            </p:nvSpPr>
            <p:spPr>
              <a:xfrm>
                <a:off x="7158145" y="3594797"/>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0" name="Freeform: Shape 3173">
                <a:extLst>
                  <a:ext uri="{FF2B5EF4-FFF2-40B4-BE49-F238E27FC236}">
                    <a16:creationId xmlns:a16="http://schemas.microsoft.com/office/drawing/2014/main" id="{181FF3F7-571E-4C2D-A49C-8BB7144D4EF2}"/>
                  </a:ext>
                </a:extLst>
              </p:cNvPr>
              <p:cNvSpPr/>
              <p:nvPr/>
            </p:nvSpPr>
            <p:spPr>
              <a:xfrm>
                <a:off x="7120432" y="363251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1" name="Freeform: Shape 3174">
                <a:extLst>
                  <a:ext uri="{FF2B5EF4-FFF2-40B4-BE49-F238E27FC236}">
                    <a16:creationId xmlns:a16="http://schemas.microsoft.com/office/drawing/2014/main" id="{E695AB0B-938D-411E-9407-41E7D85227BA}"/>
                  </a:ext>
                </a:extLst>
              </p:cNvPr>
              <p:cNvSpPr/>
              <p:nvPr/>
            </p:nvSpPr>
            <p:spPr>
              <a:xfrm>
                <a:off x="6409271" y="346872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2" name="Freeform: Shape 3175">
                <a:extLst>
                  <a:ext uri="{FF2B5EF4-FFF2-40B4-BE49-F238E27FC236}">
                    <a16:creationId xmlns:a16="http://schemas.microsoft.com/office/drawing/2014/main" id="{0F7CD4D4-4B77-4D4E-9460-EF3FE1DDCA3C}"/>
                  </a:ext>
                </a:extLst>
              </p:cNvPr>
              <p:cNvSpPr/>
              <p:nvPr/>
            </p:nvSpPr>
            <p:spPr>
              <a:xfrm>
                <a:off x="6372635" y="3505364"/>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3" name="Freeform: Shape 3176">
                <a:extLst>
                  <a:ext uri="{FF2B5EF4-FFF2-40B4-BE49-F238E27FC236}">
                    <a16:creationId xmlns:a16="http://schemas.microsoft.com/office/drawing/2014/main" id="{BE12FF8A-615D-4BE7-B8EF-ACC54AAB8A81}"/>
                  </a:ext>
                </a:extLst>
              </p:cNvPr>
              <p:cNvSpPr/>
              <p:nvPr/>
            </p:nvSpPr>
            <p:spPr>
              <a:xfrm>
                <a:off x="6129117" y="346872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4" name="Freeform: Shape 3177">
                <a:extLst>
                  <a:ext uri="{FF2B5EF4-FFF2-40B4-BE49-F238E27FC236}">
                    <a16:creationId xmlns:a16="http://schemas.microsoft.com/office/drawing/2014/main" id="{1B37CC18-7ECF-4287-81DB-016302D1EF63}"/>
                  </a:ext>
                </a:extLst>
              </p:cNvPr>
              <p:cNvSpPr/>
              <p:nvPr/>
            </p:nvSpPr>
            <p:spPr>
              <a:xfrm>
                <a:off x="6092481" y="3505364"/>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72" name="Group 471">
              <a:extLst>
                <a:ext uri="{FF2B5EF4-FFF2-40B4-BE49-F238E27FC236}">
                  <a16:creationId xmlns:a16="http://schemas.microsoft.com/office/drawing/2014/main" id="{F484B3DA-411B-4201-B49B-CC45D0862374}"/>
                </a:ext>
              </a:extLst>
            </p:cNvPr>
            <p:cNvGrpSpPr/>
            <p:nvPr/>
          </p:nvGrpSpPr>
          <p:grpSpPr>
            <a:xfrm>
              <a:off x="1244731" y="1918181"/>
              <a:ext cx="6971535" cy="1429865"/>
              <a:chOff x="1244731" y="1918181"/>
              <a:chExt cx="6971535" cy="1429865"/>
            </a:xfrm>
          </p:grpSpPr>
          <p:sp>
            <p:nvSpPr>
              <p:cNvPr id="571" name="Freeform: Shape 3178">
                <a:extLst>
                  <a:ext uri="{FF2B5EF4-FFF2-40B4-BE49-F238E27FC236}">
                    <a16:creationId xmlns:a16="http://schemas.microsoft.com/office/drawing/2014/main" id="{CAEB877C-684A-4102-9E7E-53A1BFF26FEB}"/>
                  </a:ext>
                </a:extLst>
              </p:cNvPr>
              <p:cNvSpPr/>
              <p:nvPr/>
            </p:nvSpPr>
            <p:spPr>
              <a:xfrm>
                <a:off x="1244731" y="1918181"/>
                <a:ext cx="6971535" cy="1389997"/>
              </a:xfrm>
              <a:custGeom>
                <a:avLst/>
                <a:gdLst>
                  <a:gd name="connsiteX0" fmla="*/ 7144 w 6162675"/>
                  <a:gd name="connsiteY0" fmla="*/ 7144 h 1228725"/>
                  <a:gd name="connsiteX1" fmla="*/ 675799 w 6162675"/>
                  <a:gd name="connsiteY1" fmla="*/ 7144 h 1228725"/>
                  <a:gd name="connsiteX2" fmla="*/ 675799 w 6162675"/>
                  <a:gd name="connsiteY2" fmla="*/ 84296 h 1228725"/>
                  <a:gd name="connsiteX3" fmla="*/ 854869 w 6162675"/>
                  <a:gd name="connsiteY3" fmla="*/ 84296 h 1228725"/>
                  <a:gd name="connsiteX4" fmla="*/ 854869 w 6162675"/>
                  <a:gd name="connsiteY4" fmla="*/ 158591 h 1228725"/>
                  <a:gd name="connsiteX5" fmla="*/ 1557814 w 6162675"/>
                  <a:gd name="connsiteY5" fmla="*/ 158591 h 1228725"/>
                  <a:gd name="connsiteX6" fmla="*/ 1557814 w 6162675"/>
                  <a:gd name="connsiteY6" fmla="*/ 236696 h 1228725"/>
                  <a:gd name="connsiteX7" fmla="*/ 1761649 w 6162675"/>
                  <a:gd name="connsiteY7" fmla="*/ 236696 h 1228725"/>
                  <a:gd name="connsiteX8" fmla="*/ 1761649 w 6162675"/>
                  <a:gd name="connsiteY8" fmla="*/ 312896 h 1228725"/>
                  <a:gd name="connsiteX9" fmla="*/ 1816894 w 6162675"/>
                  <a:gd name="connsiteY9" fmla="*/ 312896 h 1228725"/>
                  <a:gd name="connsiteX10" fmla="*/ 1816894 w 6162675"/>
                  <a:gd name="connsiteY10" fmla="*/ 392906 h 1228725"/>
                  <a:gd name="connsiteX11" fmla="*/ 1996916 w 6162675"/>
                  <a:gd name="connsiteY11" fmla="*/ 392906 h 1228725"/>
                  <a:gd name="connsiteX12" fmla="*/ 1996916 w 6162675"/>
                  <a:gd name="connsiteY12" fmla="*/ 476726 h 1228725"/>
                  <a:gd name="connsiteX13" fmla="*/ 2035969 w 6162675"/>
                  <a:gd name="connsiteY13" fmla="*/ 476726 h 1228725"/>
                  <a:gd name="connsiteX14" fmla="*/ 2035969 w 6162675"/>
                  <a:gd name="connsiteY14" fmla="*/ 544354 h 1228725"/>
                  <a:gd name="connsiteX15" fmla="*/ 2301716 w 6162675"/>
                  <a:gd name="connsiteY15" fmla="*/ 544354 h 1228725"/>
                  <a:gd name="connsiteX16" fmla="*/ 2301716 w 6162675"/>
                  <a:gd name="connsiteY16" fmla="*/ 627221 h 1228725"/>
                  <a:gd name="connsiteX17" fmla="*/ 2709386 w 6162675"/>
                  <a:gd name="connsiteY17" fmla="*/ 627221 h 1228725"/>
                  <a:gd name="connsiteX18" fmla="*/ 2709386 w 6162675"/>
                  <a:gd name="connsiteY18" fmla="*/ 705326 h 1228725"/>
                  <a:gd name="connsiteX19" fmla="*/ 3433286 w 6162675"/>
                  <a:gd name="connsiteY19" fmla="*/ 705326 h 1228725"/>
                  <a:gd name="connsiteX20" fmla="*/ 3433286 w 6162675"/>
                  <a:gd name="connsiteY20" fmla="*/ 800576 h 1228725"/>
                  <a:gd name="connsiteX21" fmla="*/ 3493294 w 6162675"/>
                  <a:gd name="connsiteY21" fmla="*/ 800576 h 1228725"/>
                  <a:gd name="connsiteX22" fmla="*/ 3493294 w 6162675"/>
                  <a:gd name="connsiteY22" fmla="*/ 880586 h 1228725"/>
                  <a:gd name="connsiteX23" fmla="*/ 4973479 w 6162675"/>
                  <a:gd name="connsiteY23" fmla="*/ 880586 h 1228725"/>
                  <a:gd name="connsiteX24" fmla="*/ 4973479 w 6162675"/>
                  <a:gd name="connsiteY24" fmla="*/ 1008221 h 1228725"/>
                  <a:gd name="connsiteX25" fmla="*/ 5524024 w 6162675"/>
                  <a:gd name="connsiteY25" fmla="*/ 1008221 h 1228725"/>
                  <a:gd name="connsiteX26" fmla="*/ 5524024 w 6162675"/>
                  <a:gd name="connsiteY26" fmla="*/ 1227296 h 1228725"/>
                  <a:gd name="connsiteX27" fmla="*/ 6157436 w 6162675"/>
                  <a:gd name="connsiteY27" fmla="*/ 1227296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62675" h="1228725">
                    <a:moveTo>
                      <a:pt x="7144" y="7144"/>
                    </a:moveTo>
                    <a:lnTo>
                      <a:pt x="675799" y="7144"/>
                    </a:lnTo>
                    <a:lnTo>
                      <a:pt x="675799" y="84296"/>
                    </a:lnTo>
                    <a:lnTo>
                      <a:pt x="854869" y="84296"/>
                    </a:lnTo>
                    <a:lnTo>
                      <a:pt x="854869" y="158591"/>
                    </a:lnTo>
                    <a:lnTo>
                      <a:pt x="1557814" y="158591"/>
                    </a:lnTo>
                    <a:lnTo>
                      <a:pt x="1557814" y="236696"/>
                    </a:lnTo>
                    <a:lnTo>
                      <a:pt x="1761649" y="236696"/>
                    </a:lnTo>
                    <a:lnTo>
                      <a:pt x="1761649" y="312896"/>
                    </a:lnTo>
                    <a:lnTo>
                      <a:pt x="1816894" y="312896"/>
                    </a:lnTo>
                    <a:lnTo>
                      <a:pt x="1816894" y="392906"/>
                    </a:lnTo>
                    <a:lnTo>
                      <a:pt x="1996916" y="392906"/>
                    </a:lnTo>
                    <a:lnTo>
                      <a:pt x="1996916" y="476726"/>
                    </a:lnTo>
                    <a:lnTo>
                      <a:pt x="2035969" y="476726"/>
                    </a:lnTo>
                    <a:lnTo>
                      <a:pt x="2035969" y="544354"/>
                    </a:lnTo>
                    <a:lnTo>
                      <a:pt x="2301716" y="544354"/>
                    </a:lnTo>
                    <a:lnTo>
                      <a:pt x="2301716" y="627221"/>
                    </a:lnTo>
                    <a:lnTo>
                      <a:pt x="2709386" y="627221"/>
                    </a:lnTo>
                    <a:lnTo>
                      <a:pt x="2709386" y="705326"/>
                    </a:lnTo>
                    <a:lnTo>
                      <a:pt x="3433286" y="705326"/>
                    </a:lnTo>
                    <a:lnTo>
                      <a:pt x="3433286" y="800576"/>
                    </a:lnTo>
                    <a:lnTo>
                      <a:pt x="3493294" y="800576"/>
                    </a:lnTo>
                    <a:lnTo>
                      <a:pt x="3493294" y="880586"/>
                    </a:lnTo>
                    <a:lnTo>
                      <a:pt x="4973479" y="880586"/>
                    </a:lnTo>
                    <a:lnTo>
                      <a:pt x="4973479" y="1008221"/>
                    </a:lnTo>
                    <a:lnTo>
                      <a:pt x="5524024" y="1008221"/>
                    </a:lnTo>
                    <a:lnTo>
                      <a:pt x="5524024" y="1227296"/>
                    </a:lnTo>
                    <a:lnTo>
                      <a:pt x="6157436" y="1227296"/>
                    </a:lnTo>
                  </a:path>
                </a:pathLst>
              </a:custGeom>
              <a:noFill/>
              <a:ln w="26035" cap="flat">
                <a:solidFill>
                  <a:schemeClr val="accent1"/>
                </a:solidFill>
                <a:prstDash val="sysDash"/>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72" name="Freeform: Shape 3179">
                <a:extLst>
                  <a:ext uri="{FF2B5EF4-FFF2-40B4-BE49-F238E27FC236}">
                    <a16:creationId xmlns:a16="http://schemas.microsoft.com/office/drawing/2014/main" id="{104A349F-2F07-4D3F-A12C-CEB08D4EE264}"/>
                  </a:ext>
                </a:extLst>
              </p:cNvPr>
              <p:cNvSpPr/>
              <p:nvPr/>
            </p:nvSpPr>
            <p:spPr>
              <a:xfrm>
                <a:off x="7626865" y="3261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3" name="Freeform: Shape 3180">
                <a:extLst>
                  <a:ext uri="{FF2B5EF4-FFF2-40B4-BE49-F238E27FC236}">
                    <a16:creationId xmlns:a16="http://schemas.microsoft.com/office/drawing/2014/main" id="{1B1DD6D8-FB00-4CD4-B23A-0195C3C81E66}"/>
                  </a:ext>
                </a:extLst>
              </p:cNvPr>
              <p:cNvSpPr/>
              <p:nvPr/>
            </p:nvSpPr>
            <p:spPr>
              <a:xfrm>
                <a:off x="7590230" y="329848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4" name="Freeform: Shape 3181">
                <a:extLst>
                  <a:ext uri="{FF2B5EF4-FFF2-40B4-BE49-F238E27FC236}">
                    <a16:creationId xmlns:a16="http://schemas.microsoft.com/office/drawing/2014/main" id="{AF9B4F98-68BD-49AE-9E78-23530621B5B4}"/>
                  </a:ext>
                </a:extLst>
              </p:cNvPr>
              <p:cNvSpPr/>
              <p:nvPr/>
            </p:nvSpPr>
            <p:spPr>
              <a:xfrm>
                <a:off x="7254044" y="301293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5" name="Freeform: Shape 3182">
                <a:extLst>
                  <a:ext uri="{FF2B5EF4-FFF2-40B4-BE49-F238E27FC236}">
                    <a16:creationId xmlns:a16="http://schemas.microsoft.com/office/drawing/2014/main" id="{208E586A-3B46-4F93-B5C2-A70727ECB401}"/>
                  </a:ext>
                </a:extLst>
              </p:cNvPr>
              <p:cNvSpPr/>
              <p:nvPr/>
            </p:nvSpPr>
            <p:spPr>
              <a:xfrm>
                <a:off x="7217409" y="305065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6" name="Freeform: Shape 3183">
                <a:extLst>
                  <a:ext uri="{FF2B5EF4-FFF2-40B4-BE49-F238E27FC236}">
                    <a16:creationId xmlns:a16="http://schemas.microsoft.com/office/drawing/2014/main" id="{0A0FAFE2-28AC-4D90-9EF4-73A3BAD3683A}"/>
                  </a:ext>
                </a:extLst>
              </p:cNvPr>
              <p:cNvSpPr/>
              <p:nvPr/>
            </p:nvSpPr>
            <p:spPr>
              <a:xfrm>
                <a:off x="7366106" y="301293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7" name="Freeform: Shape 3184">
                <a:extLst>
                  <a:ext uri="{FF2B5EF4-FFF2-40B4-BE49-F238E27FC236}">
                    <a16:creationId xmlns:a16="http://schemas.microsoft.com/office/drawing/2014/main" id="{6B8CCD96-5A7F-4A99-8AEE-0E16C922CD86}"/>
                  </a:ext>
                </a:extLst>
              </p:cNvPr>
              <p:cNvSpPr/>
              <p:nvPr/>
            </p:nvSpPr>
            <p:spPr>
              <a:xfrm>
                <a:off x="7329471" y="305065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8" name="Freeform: Shape 3185">
                <a:extLst>
                  <a:ext uri="{FF2B5EF4-FFF2-40B4-BE49-F238E27FC236}">
                    <a16:creationId xmlns:a16="http://schemas.microsoft.com/office/drawing/2014/main" id="{11573186-A413-4A7B-9408-B2F4180CAA08}"/>
                  </a:ext>
                </a:extLst>
              </p:cNvPr>
              <p:cNvSpPr/>
              <p:nvPr/>
            </p:nvSpPr>
            <p:spPr>
              <a:xfrm>
                <a:off x="7466315" y="301293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9" name="Freeform: Shape 3186">
                <a:extLst>
                  <a:ext uri="{FF2B5EF4-FFF2-40B4-BE49-F238E27FC236}">
                    <a16:creationId xmlns:a16="http://schemas.microsoft.com/office/drawing/2014/main" id="{994833F5-C75E-4108-9D71-51EDA79991BC}"/>
                  </a:ext>
                </a:extLst>
              </p:cNvPr>
              <p:cNvSpPr/>
              <p:nvPr/>
            </p:nvSpPr>
            <p:spPr>
              <a:xfrm>
                <a:off x="7428602" y="3050652"/>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0" name="Freeform: Shape 3187">
                <a:extLst>
                  <a:ext uri="{FF2B5EF4-FFF2-40B4-BE49-F238E27FC236}">
                    <a16:creationId xmlns:a16="http://schemas.microsoft.com/office/drawing/2014/main" id="{A01428D4-5C86-4B87-99CF-10BE584C8C79}"/>
                  </a:ext>
                </a:extLst>
              </p:cNvPr>
              <p:cNvSpPr/>
              <p:nvPr/>
            </p:nvSpPr>
            <p:spPr>
              <a:xfrm>
                <a:off x="6909239" y="3012938"/>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1" name="Freeform: Shape 3188">
                <a:extLst>
                  <a:ext uri="{FF2B5EF4-FFF2-40B4-BE49-F238E27FC236}">
                    <a16:creationId xmlns:a16="http://schemas.microsoft.com/office/drawing/2014/main" id="{CDA56ABC-89DE-4EFA-9912-9D81AE25933B}"/>
                  </a:ext>
                </a:extLst>
              </p:cNvPr>
              <p:cNvSpPr/>
              <p:nvPr/>
            </p:nvSpPr>
            <p:spPr>
              <a:xfrm>
                <a:off x="6871525" y="3050652"/>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2" name="Freeform: Shape 3189">
                <a:extLst>
                  <a:ext uri="{FF2B5EF4-FFF2-40B4-BE49-F238E27FC236}">
                    <a16:creationId xmlns:a16="http://schemas.microsoft.com/office/drawing/2014/main" id="{E6A9FDF9-700F-4A2D-953F-C6B04D87B7F3}"/>
                  </a:ext>
                </a:extLst>
              </p:cNvPr>
              <p:cNvSpPr/>
              <p:nvPr/>
            </p:nvSpPr>
            <p:spPr>
              <a:xfrm>
                <a:off x="6749766" y="286962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3" name="Freeform: Shape 3190">
                <a:extLst>
                  <a:ext uri="{FF2B5EF4-FFF2-40B4-BE49-F238E27FC236}">
                    <a16:creationId xmlns:a16="http://schemas.microsoft.com/office/drawing/2014/main" id="{A5DAD714-1D67-4C91-BFA0-3F4504A9BFCB}"/>
                  </a:ext>
                </a:extLst>
              </p:cNvPr>
              <p:cNvSpPr/>
              <p:nvPr/>
            </p:nvSpPr>
            <p:spPr>
              <a:xfrm>
                <a:off x="6712053" y="2906265"/>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4" name="Freeform: Shape 3191">
                <a:extLst>
                  <a:ext uri="{FF2B5EF4-FFF2-40B4-BE49-F238E27FC236}">
                    <a16:creationId xmlns:a16="http://schemas.microsoft.com/office/drawing/2014/main" id="{74F05E65-6881-4D3D-BF89-09EB751A08BA}"/>
                  </a:ext>
                </a:extLst>
              </p:cNvPr>
              <p:cNvSpPr/>
              <p:nvPr/>
            </p:nvSpPr>
            <p:spPr>
              <a:xfrm>
                <a:off x="6351085" y="286962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5" name="Freeform: Shape 3192">
                <a:extLst>
                  <a:ext uri="{FF2B5EF4-FFF2-40B4-BE49-F238E27FC236}">
                    <a16:creationId xmlns:a16="http://schemas.microsoft.com/office/drawing/2014/main" id="{41CDBA86-CCA9-4327-AFEF-F67F76F5F1EE}"/>
                  </a:ext>
                </a:extLst>
              </p:cNvPr>
              <p:cNvSpPr/>
              <p:nvPr/>
            </p:nvSpPr>
            <p:spPr>
              <a:xfrm>
                <a:off x="6313371" y="2906265"/>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6" name="Freeform: Shape 3193">
                <a:extLst>
                  <a:ext uri="{FF2B5EF4-FFF2-40B4-BE49-F238E27FC236}">
                    <a16:creationId xmlns:a16="http://schemas.microsoft.com/office/drawing/2014/main" id="{AE79CE30-BA9F-4CCA-92CC-BA7139F7D105}"/>
                  </a:ext>
                </a:extLst>
              </p:cNvPr>
              <p:cNvSpPr/>
              <p:nvPr/>
            </p:nvSpPr>
            <p:spPr>
              <a:xfrm>
                <a:off x="6070931" y="286962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7" name="Freeform: Shape 3194">
                <a:extLst>
                  <a:ext uri="{FF2B5EF4-FFF2-40B4-BE49-F238E27FC236}">
                    <a16:creationId xmlns:a16="http://schemas.microsoft.com/office/drawing/2014/main" id="{6498BCF2-C05C-40F8-AF72-292E38E3696D}"/>
                  </a:ext>
                </a:extLst>
              </p:cNvPr>
              <p:cNvSpPr/>
              <p:nvPr/>
            </p:nvSpPr>
            <p:spPr>
              <a:xfrm>
                <a:off x="6033217" y="2906265"/>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8" name="Freeform: Shape 3195">
                <a:extLst>
                  <a:ext uri="{FF2B5EF4-FFF2-40B4-BE49-F238E27FC236}">
                    <a16:creationId xmlns:a16="http://schemas.microsoft.com/office/drawing/2014/main" id="{50A30E62-E8A9-4565-8100-3A4305B711B6}"/>
                  </a:ext>
                </a:extLst>
              </p:cNvPr>
              <p:cNvSpPr/>
              <p:nvPr/>
            </p:nvSpPr>
            <p:spPr>
              <a:xfrm>
                <a:off x="5413645" y="286962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9" name="Freeform: Shape 3196">
                <a:extLst>
                  <a:ext uri="{FF2B5EF4-FFF2-40B4-BE49-F238E27FC236}">
                    <a16:creationId xmlns:a16="http://schemas.microsoft.com/office/drawing/2014/main" id="{3C346C7C-A8D5-4CA7-B163-4A6E75AA6F3B}"/>
                  </a:ext>
                </a:extLst>
              </p:cNvPr>
              <p:cNvSpPr/>
              <p:nvPr/>
            </p:nvSpPr>
            <p:spPr>
              <a:xfrm>
                <a:off x="5375932" y="2906265"/>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0" name="Freeform: Shape 3197">
                <a:extLst>
                  <a:ext uri="{FF2B5EF4-FFF2-40B4-BE49-F238E27FC236}">
                    <a16:creationId xmlns:a16="http://schemas.microsoft.com/office/drawing/2014/main" id="{B5A427F1-32E3-44E3-B78F-FF268A5DDD95}"/>
                  </a:ext>
                </a:extLst>
              </p:cNvPr>
              <p:cNvSpPr/>
              <p:nvPr/>
            </p:nvSpPr>
            <p:spPr>
              <a:xfrm>
                <a:off x="4988026" y="267028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1" name="Freeform: Shape 3198">
                <a:extLst>
                  <a:ext uri="{FF2B5EF4-FFF2-40B4-BE49-F238E27FC236}">
                    <a16:creationId xmlns:a16="http://schemas.microsoft.com/office/drawing/2014/main" id="{3E86E323-43F0-4B88-B9F6-2497475AD03F}"/>
                  </a:ext>
                </a:extLst>
              </p:cNvPr>
              <p:cNvSpPr/>
              <p:nvPr/>
            </p:nvSpPr>
            <p:spPr>
              <a:xfrm>
                <a:off x="4950313" y="270800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2" name="Freeform: Shape 3199">
                <a:extLst>
                  <a:ext uri="{FF2B5EF4-FFF2-40B4-BE49-F238E27FC236}">
                    <a16:creationId xmlns:a16="http://schemas.microsoft.com/office/drawing/2014/main" id="{8EB0E462-4BD5-4826-A9C4-24B7165795A9}"/>
                  </a:ext>
                </a:extLst>
              </p:cNvPr>
              <p:cNvSpPr/>
              <p:nvPr/>
            </p:nvSpPr>
            <p:spPr>
              <a:xfrm>
                <a:off x="4685244" y="267028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3" name="Freeform: Shape 3200">
                <a:extLst>
                  <a:ext uri="{FF2B5EF4-FFF2-40B4-BE49-F238E27FC236}">
                    <a16:creationId xmlns:a16="http://schemas.microsoft.com/office/drawing/2014/main" id="{E3A57679-DEAF-44D4-BB8C-C7E0E8EE7F9C}"/>
                  </a:ext>
                </a:extLst>
              </p:cNvPr>
              <p:cNvSpPr/>
              <p:nvPr/>
            </p:nvSpPr>
            <p:spPr>
              <a:xfrm>
                <a:off x="4647530" y="270800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4" name="Freeform: Shape 3201">
                <a:extLst>
                  <a:ext uri="{FF2B5EF4-FFF2-40B4-BE49-F238E27FC236}">
                    <a16:creationId xmlns:a16="http://schemas.microsoft.com/office/drawing/2014/main" id="{CB9C959D-A075-4569-9969-2795E04708DE}"/>
                  </a:ext>
                </a:extLst>
              </p:cNvPr>
              <p:cNvSpPr/>
              <p:nvPr/>
            </p:nvSpPr>
            <p:spPr>
              <a:xfrm>
                <a:off x="2080885" y="1967747"/>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5" name="Freeform: Shape 3202">
                <a:extLst>
                  <a:ext uri="{FF2B5EF4-FFF2-40B4-BE49-F238E27FC236}">
                    <a16:creationId xmlns:a16="http://schemas.microsoft.com/office/drawing/2014/main" id="{F7B4B2FF-B8E0-4B00-9C1A-8FDEBF2BDEAE}"/>
                  </a:ext>
                </a:extLst>
              </p:cNvPr>
              <p:cNvSpPr/>
              <p:nvPr/>
            </p:nvSpPr>
            <p:spPr>
              <a:xfrm>
                <a:off x="2043172" y="2005460"/>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73" name="Group 472">
              <a:extLst>
                <a:ext uri="{FF2B5EF4-FFF2-40B4-BE49-F238E27FC236}">
                  <a16:creationId xmlns:a16="http://schemas.microsoft.com/office/drawing/2014/main" id="{DCBCFAFB-DE40-4554-A848-9C6B3A0353AA}"/>
                </a:ext>
              </a:extLst>
            </p:cNvPr>
            <p:cNvGrpSpPr/>
            <p:nvPr/>
          </p:nvGrpSpPr>
          <p:grpSpPr>
            <a:xfrm>
              <a:off x="1171460" y="1914949"/>
              <a:ext cx="7050194" cy="769347"/>
              <a:chOff x="1171460" y="1914949"/>
              <a:chExt cx="7050194" cy="769347"/>
            </a:xfrm>
          </p:grpSpPr>
          <p:sp>
            <p:nvSpPr>
              <p:cNvPr id="510" name="Freeform: Shape 3108">
                <a:extLst>
                  <a:ext uri="{FF2B5EF4-FFF2-40B4-BE49-F238E27FC236}">
                    <a16:creationId xmlns:a16="http://schemas.microsoft.com/office/drawing/2014/main" id="{07C528F3-1C4A-4322-994E-887E3356AEA4}"/>
                  </a:ext>
                </a:extLst>
              </p:cNvPr>
              <p:cNvSpPr/>
              <p:nvPr/>
            </p:nvSpPr>
            <p:spPr>
              <a:xfrm>
                <a:off x="1171460" y="1914949"/>
                <a:ext cx="7025411" cy="732712"/>
              </a:xfrm>
              <a:custGeom>
                <a:avLst/>
                <a:gdLst>
                  <a:gd name="connsiteX0" fmla="*/ 7144 w 6210300"/>
                  <a:gd name="connsiteY0" fmla="*/ 7144 h 647700"/>
                  <a:gd name="connsiteX1" fmla="*/ 365284 w 6210300"/>
                  <a:gd name="connsiteY1" fmla="*/ 7144 h 647700"/>
                  <a:gd name="connsiteX2" fmla="*/ 365284 w 6210300"/>
                  <a:gd name="connsiteY2" fmla="*/ 30956 h 647700"/>
                  <a:gd name="connsiteX3" fmla="*/ 779621 w 6210300"/>
                  <a:gd name="connsiteY3" fmla="*/ 30956 h 647700"/>
                  <a:gd name="connsiteX4" fmla="*/ 779621 w 6210300"/>
                  <a:gd name="connsiteY4" fmla="*/ 58579 h 647700"/>
                  <a:gd name="connsiteX5" fmla="*/ 910114 w 6210300"/>
                  <a:gd name="connsiteY5" fmla="*/ 58579 h 647700"/>
                  <a:gd name="connsiteX6" fmla="*/ 910114 w 6210300"/>
                  <a:gd name="connsiteY6" fmla="*/ 87154 h 647700"/>
                  <a:gd name="connsiteX7" fmla="*/ 1032034 w 6210300"/>
                  <a:gd name="connsiteY7" fmla="*/ 87154 h 647700"/>
                  <a:gd name="connsiteX8" fmla="*/ 1032034 w 6210300"/>
                  <a:gd name="connsiteY8" fmla="*/ 95726 h 647700"/>
                  <a:gd name="connsiteX9" fmla="*/ 1074896 w 6210300"/>
                  <a:gd name="connsiteY9" fmla="*/ 95726 h 647700"/>
                  <a:gd name="connsiteX10" fmla="*/ 1074896 w 6210300"/>
                  <a:gd name="connsiteY10" fmla="*/ 123349 h 647700"/>
                  <a:gd name="connsiteX11" fmla="*/ 1166336 w 6210300"/>
                  <a:gd name="connsiteY11" fmla="*/ 123349 h 647700"/>
                  <a:gd name="connsiteX12" fmla="*/ 1166336 w 6210300"/>
                  <a:gd name="connsiteY12" fmla="*/ 144304 h 647700"/>
                  <a:gd name="connsiteX13" fmla="*/ 1212056 w 6210300"/>
                  <a:gd name="connsiteY13" fmla="*/ 144304 h 647700"/>
                  <a:gd name="connsiteX14" fmla="*/ 1212056 w 6210300"/>
                  <a:gd name="connsiteY14" fmla="*/ 156686 h 647700"/>
                  <a:gd name="connsiteX15" fmla="*/ 1253014 w 6210300"/>
                  <a:gd name="connsiteY15" fmla="*/ 156686 h 647700"/>
                  <a:gd name="connsiteX16" fmla="*/ 1253014 w 6210300"/>
                  <a:gd name="connsiteY16" fmla="*/ 165259 h 647700"/>
                  <a:gd name="connsiteX17" fmla="*/ 1441609 w 6210300"/>
                  <a:gd name="connsiteY17" fmla="*/ 165259 h 647700"/>
                  <a:gd name="connsiteX18" fmla="*/ 1441609 w 6210300"/>
                  <a:gd name="connsiteY18" fmla="*/ 193834 h 647700"/>
                  <a:gd name="connsiteX19" fmla="*/ 1636871 w 6210300"/>
                  <a:gd name="connsiteY19" fmla="*/ 193834 h 647700"/>
                  <a:gd name="connsiteX20" fmla="*/ 1636871 w 6210300"/>
                  <a:gd name="connsiteY20" fmla="*/ 250031 h 647700"/>
                  <a:gd name="connsiteX21" fmla="*/ 1894046 w 6210300"/>
                  <a:gd name="connsiteY21" fmla="*/ 250031 h 647700"/>
                  <a:gd name="connsiteX22" fmla="*/ 1894046 w 6210300"/>
                  <a:gd name="connsiteY22" fmla="*/ 275749 h 647700"/>
                  <a:gd name="connsiteX23" fmla="*/ 2287429 w 6210300"/>
                  <a:gd name="connsiteY23" fmla="*/ 275749 h 647700"/>
                  <a:gd name="connsiteX24" fmla="*/ 2287429 w 6210300"/>
                  <a:gd name="connsiteY24" fmla="*/ 287179 h 647700"/>
                  <a:gd name="connsiteX25" fmla="*/ 2300764 w 6210300"/>
                  <a:gd name="connsiteY25" fmla="*/ 287179 h 647700"/>
                  <a:gd name="connsiteX26" fmla="*/ 2300764 w 6210300"/>
                  <a:gd name="connsiteY26" fmla="*/ 296704 h 647700"/>
                  <a:gd name="connsiteX27" fmla="*/ 2356009 w 6210300"/>
                  <a:gd name="connsiteY27" fmla="*/ 296704 h 647700"/>
                  <a:gd name="connsiteX28" fmla="*/ 2356009 w 6210300"/>
                  <a:gd name="connsiteY28" fmla="*/ 305276 h 647700"/>
                  <a:gd name="connsiteX29" fmla="*/ 2389346 w 6210300"/>
                  <a:gd name="connsiteY29" fmla="*/ 305276 h 647700"/>
                  <a:gd name="connsiteX30" fmla="*/ 2389346 w 6210300"/>
                  <a:gd name="connsiteY30" fmla="*/ 329089 h 647700"/>
                  <a:gd name="connsiteX31" fmla="*/ 2651284 w 6210300"/>
                  <a:gd name="connsiteY31" fmla="*/ 329089 h 647700"/>
                  <a:gd name="connsiteX32" fmla="*/ 2651284 w 6210300"/>
                  <a:gd name="connsiteY32" fmla="*/ 352901 h 647700"/>
                  <a:gd name="connsiteX33" fmla="*/ 2783681 w 6210300"/>
                  <a:gd name="connsiteY33" fmla="*/ 352901 h 647700"/>
                  <a:gd name="connsiteX34" fmla="*/ 2783681 w 6210300"/>
                  <a:gd name="connsiteY34" fmla="*/ 363379 h 647700"/>
                  <a:gd name="connsiteX35" fmla="*/ 2890361 w 6210300"/>
                  <a:gd name="connsiteY35" fmla="*/ 363379 h 647700"/>
                  <a:gd name="connsiteX36" fmla="*/ 2890361 w 6210300"/>
                  <a:gd name="connsiteY36" fmla="*/ 376714 h 647700"/>
                  <a:gd name="connsiteX37" fmla="*/ 2917984 w 6210300"/>
                  <a:gd name="connsiteY37" fmla="*/ 376714 h 647700"/>
                  <a:gd name="connsiteX38" fmla="*/ 2917984 w 6210300"/>
                  <a:gd name="connsiteY38" fmla="*/ 411004 h 647700"/>
                  <a:gd name="connsiteX39" fmla="*/ 3011329 w 6210300"/>
                  <a:gd name="connsiteY39" fmla="*/ 411004 h 647700"/>
                  <a:gd name="connsiteX40" fmla="*/ 3011329 w 6210300"/>
                  <a:gd name="connsiteY40" fmla="*/ 439579 h 647700"/>
                  <a:gd name="connsiteX41" fmla="*/ 3034189 w 6210300"/>
                  <a:gd name="connsiteY41" fmla="*/ 439579 h 647700"/>
                  <a:gd name="connsiteX42" fmla="*/ 3034189 w 6210300"/>
                  <a:gd name="connsiteY42" fmla="*/ 463391 h 647700"/>
                  <a:gd name="connsiteX43" fmla="*/ 3555206 w 6210300"/>
                  <a:gd name="connsiteY43" fmla="*/ 463391 h 647700"/>
                  <a:gd name="connsiteX44" fmla="*/ 3555206 w 6210300"/>
                  <a:gd name="connsiteY44" fmla="*/ 496729 h 647700"/>
                  <a:gd name="connsiteX45" fmla="*/ 4684872 w 6210300"/>
                  <a:gd name="connsiteY45" fmla="*/ 496729 h 647700"/>
                  <a:gd name="connsiteX46" fmla="*/ 4684872 w 6210300"/>
                  <a:gd name="connsiteY46" fmla="*/ 524351 h 647700"/>
                  <a:gd name="connsiteX47" fmla="*/ 4795362 w 6210300"/>
                  <a:gd name="connsiteY47" fmla="*/ 524351 h 647700"/>
                  <a:gd name="connsiteX48" fmla="*/ 4795362 w 6210300"/>
                  <a:gd name="connsiteY48" fmla="*/ 566261 h 647700"/>
                  <a:gd name="connsiteX49" fmla="*/ 4982051 w 6210300"/>
                  <a:gd name="connsiteY49" fmla="*/ 566261 h 647700"/>
                  <a:gd name="connsiteX50" fmla="*/ 4982051 w 6210300"/>
                  <a:gd name="connsiteY50" fmla="*/ 594836 h 647700"/>
                  <a:gd name="connsiteX51" fmla="*/ 5019199 w 6210300"/>
                  <a:gd name="connsiteY51" fmla="*/ 594836 h 647700"/>
                  <a:gd name="connsiteX52" fmla="*/ 5019199 w 6210300"/>
                  <a:gd name="connsiteY52" fmla="*/ 644366 h 647700"/>
                  <a:gd name="connsiteX53" fmla="*/ 6209824 w 6210300"/>
                  <a:gd name="connsiteY53" fmla="*/ 644366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10300" h="647700">
                    <a:moveTo>
                      <a:pt x="7144" y="7144"/>
                    </a:moveTo>
                    <a:lnTo>
                      <a:pt x="365284" y="7144"/>
                    </a:lnTo>
                    <a:lnTo>
                      <a:pt x="365284" y="30956"/>
                    </a:lnTo>
                    <a:lnTo>
                      <a:pt x="779621" y="30956"/>
                    </a:lnTo>
                    <a:lnTo>
                      <a:pt x="779621" y="58579"/>
                    </a:lnTo>
                    <a:lnTo>
                      <a:pt x="910114" y="58579"/>
                    </a:lnTo>
                    <a:lnTo>
                      <a:pt x="910114" y="87154"/>
                    </a:lnTo>
                    <a:lnTo>
                      <a:pt x="1032034" y="87154"/>
                    </a:lnTo>
                    <a:lnTo>
                      <a:pt x="1032034" y="95726"/>
                    </a:lnTo>
                    <a:lnTo>
                      <a:pt x="1074896" y="95726"/>
                    </a:lnTo>
                    <a:lnTo>
                      <a:pt x="1074896" y="123349"/>
                    </a:lnTo>
                    <a:lnTo>
                      <a:pt x="1166336" y="123349"/>
                    </a:lnTo>
                    <a:lnTo>
                      <a:pt x="1166336" y="144304"/>
                    </a:lnTo>
                    <a:lnTo>
                      <a:pt x="1212056" y="144304"/>
                    </a:lnTo>
                    <a:lnTo>
                      <a:pt x="1212056" y="156686"/>
                    </a:lnTo>
                    <a:lnTo>
                      <a:pt x="1253014" y="156686"/>
                    </a:lnTo>
                    <a:lnTo>
                      <a:pt x="1253014" y="165259"/>
                    </a:lnTo>
                    <a:lnTo>
                      <a:pt x="1441609" y="165259"/>
                    </a:lnTo>
                    <a:lnTo>
                      <a:pt x="1441609" y="193834"/>
                    </a:lnTo>
                    <a:lnTo>
                      <a:pt x="1636871" y="193834"/>
                    </a:lnTo>
                    <a:lnTo>
                      <a:pt x="1636871" y="250031"/>
                    </a:lnTo>
                    <a:lnTo>
                      <a:pt x="1894046" y="250031"/>
                    </a:lnTo>
                    <a:lnTo>
                      <a:pt x="1894046" y="275749"/>
                    </a:lnTo>
                    <a:lnTo>
                      <a:pt x="2287429" y="275749"/>
                    </a:lnTo>
                    <a:lnTo>
                      <a:pt x="2287429" y="287179"/>
                    </a:lnTo>
                    <a:lnTo>
                      <a:pt x="2300764" y="287179"/>
                    </a:lnTo>
                    <a:lnTo>
                      <a:pt x="2300764" y="296704"/>
                    </a:lnTo>
                    <a:lnTo>
                      <a:pt x="2356009" y="296704"/>
                    </a:lnTo>
                    <a:lnTo>
                      <a:pt x="2356009" y="305276"/>
                    </a:lnTo>
                    <a:lnTo>
                      <a:pt x="2389346" y="305276"/>
                    </a:lnTo>
                    <a:lnTo>
                      <a:pt x="2389346" y="329089"/>
                    </a:lnTo>
                    <a:lnTo>
                      <a:pt x="2651284" y="329089"/>
                    </a:lnTo>
                    <a:lnTo>
                      <a:pt x="2651284" y="352901"/>
                    </a:lnTo>
                    <a:lnTo>
                      <a:pt x="2783681" y="352901"/>
                    </a:lnTo>
                    <a:lnTo>
                      <a:pt x="2783681" y="363379"/>
                    </a:lnTo>
                    <a:lnTo>
                      <a:pt x="2890361" y="363379"/>
                    </a:lnTo>
                    <a:lnTo>
                      <a:pt x="2890361" y="376714"/>
                    </a:lnTo>
                    <a:lnTo>
                      <a:pt x="2917984" y="376714"/>
                    </a:lnTo>
                    <a:lnTo>
                      <a:pt x="2917984" y="411004"/>
                    </a:lnTo>
                    <a:lnTo>
                      <a:pt x="3011329" y="411004"/>
                    </a:lnTo>
                    <a:lnTo>
                      <a:pt x="3011329" y="439579"/>
                    </a:lnTo>
                    <a:lnTo>
                      <a:pt x="3034189" y="439579"/>
                    </a:lnTo>
                    <a:lnTo>
                      <a:pt x="3034189" y="463391"/>
                    </a:lnTo>
                    <a:lnTo>
                      <a:pt x="3555206" y="463391"/>
                    </a:lnTo>
                    <a:lnTo>
                      <a:pt x="3555206" y="496729"/>
                    </a:lnTo>
                    <a:lnTo>
                      <a:pt x="4684872" y="496729"/>
                    </a:lnTo>
                    <a:lnTo>
                      <a:pt x="4684872" y="524351"/>
                    </a:lnTo>
                    <a:lnTo>
                      <a:pt x="4795362" y="524351"/>
                    </a:lnTo>
                    <a:lnTo>
                      <a:pt x="4795362" y="566261"/>
                    </a:lnTo>
                    <a:lnTo>
                      <a:pt x="4982051" y="566261"/>
                    </a:lnTo>
                    <a:lnTo>
                      <a:pt x="4982051" y="594836"/>
                    </a:lnTo>
                    <a:lnTo>
                      <a:pt x="5019199" y="594836"/>
                    </a:lnTo>
                    <a:lnTo>
                      <a:pt x="5019199" y="644366"/>
                    </a:lnTo>
                    <a:lnTo>
                      <a:pt x="6209824" y="644366"/>
                    </a:lnTo>
                  </a:path>
                </a:pathLst>
              </a:custGeom>
              <a:noFill/>
              <a:ln w="26035" cap="flat">
                <a:solidFill>
                  <a:schemeClr val="accent3"/>
                </a:solidFill>
                <a:prstDash val="sysDash"/>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1" name="Freeform: Shape 3109">
                <a:extLst>
                  <a:ext uri="{FF2B5EF4-FFF2-40B4-BE49-F238E27FC236}">
                    <a16:creationId xmlns:a16="http://schemas.microsoft.com/office/drawing/2014/main" id="{786089AB-0478-42EF-9A36-AFB3B689F846}"/>
                  </a:ext>
                </a:extLst>
              </p:cNvPr>
              <p:cNvSpPr/>
              <p:nvPr/>
            </p:nvSpPr>
            <p:spPr>
              <a:xfrm>
                <a:off x="2326559" y="196882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2" name="Freeform: Shape 3110">
                <a:extLst>
                  <a:ext uri="{FF2B5EF4-FFF2-40B4-BE49-F238E27FC236}">
                    <a16:creationId xmlns:a16="http://schemas.microsoft.com/office/drawing/2014/main" id="{C9C835F4-0B98-4385-9E20-F74D13B20E11}"/>
                  </a:ext>
                </a:extLst>
              </p:cNvPr>
              <p:cNvSpPr/>
              <p:nvPr/>
            </p:nvSpPr>
            <p:spPr>
              <a:xfrm>
                <a:off x="2289923" y="2005460"/>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3" name="Freeform: Shape 3111">
                <a:extLst>
                  <a:ext uri="{FF2B5EF4-FFF2-40B4-BE49-F238E27FC236}">
                    <a16:creationId xmlns:a16="http://schemas.microsoft.com/office/drawing/2014/main" id="{D24D86E7-7B7F-4765-B196-FF8035C0BE85}"/>
                  </a:ext>
                </a:extLst>
              </p:cNvPr>
              <p:cNvSpPr/>
              <p:nvPr/>
            </p:nvSpPr>
            <p:spPr>
              <a:xfrm>
                <a:off x="3800602" y="2204800"/>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4" name="Freeform: Shape 3112">
                <a:extLst>
                  <a:ext uri="{FF2B5EF4-FFF2-40B4-BE49-F238E27FC236}">
                    <a16:creationId xmlns:a16="http://schemas.microsoft.com/office/drawing/2014/main" id="{9F7E190F-CDC3-45AE-8A51-783417286AEE}"/>
                  </a:ext>
                </a:extLst>
              </p:cNvPr>
              <p:cNvSpPr/>
              <p:nvPr/>
            </p:nvSpPr>
            <p:spPr>
              <a:xfrm>
                <a:off x="3763966" y="2242514"/>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5" name="Freeform: Shape 3113">
                <a:extLst>
                  <a:ext uri="{FF2B5EF4-FFF2-40B4-BE49-F238E27FC236}">
                    <a16:creationId xmlns:a16="http://schemas.microsoft.com/office/drawing/2014/main" id="{40A0A695-28EA-46D0-A980-9F60DB77DF9A}"/>
                  </a:ext>
                </a:extLst>
              </p:cNvPr>
              <p:cNvSpPr/>
              <p:nvPr/>
            </p:nvSpPr>
            <p:spPr>
              <a:xfrm>
                <a:off x="4321043" y="228130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6" name="Freeform: Shape 3114">
                <a:extLst>
                  <a:ext uri="{FF2B5EF4-FFF2-40B4-BE49-F238E27FC236}">
                    <a16:creationId xmlns:a16="http://schemas.microsoft.com/office/drawing/2014/main" id="{24A8B43B-90B4-4CBA-94CA-57908EC5F484}"/>
                  </a:ext>
                </a:extLst>
              </p:cNvPr>
              <p:cNvSpPr/>
              <p:nvPr/>
            </p:nvSpPr>
            <p:spPr>
              <a:xfrm>
                <a:off x="4284408" y="2317940"/>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7" name="Freeform: Shape 3115">
                <a:extLst>
                  <a:ext uri="{FF2B5EF4-FFF2-40B4-BE49-F238E27FC236}">
                    <a16:creationId xmlns:a16="http://schemas.microsoft.com/office/drawing/2014/main" id="{E8908701-05B0-4AE6-A0BE-6DB9C5F95795}"/>
                  </a:ext>
                </a:extLst>
              </p:cNvPr>
              <p:cNvSpPr/>
              <p:nvPr/>
            </p:nvSpPr>
            <p:spPr>
              <a:xfrm>
                <a:off x="4424485" y="228130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8" name="Freeform: Shape 3116">
                <a:extLst>
                  <a:ext uri="{FF2B5EF4-FFF2-40B4-BE49-F238E27FC236}">
                    <a16:creationId xmlns:a16="http://schemas.microsoft.com/office/drawing/2014/main" id="{991DDF5D-4B0C-47C3-AC99-687550A36100}"/>
                  </a:ext>
                </a:extLst>
              </p:cNvPr>
              <p:cNvSpPr/>
              <p:nvPr/>
            </p:nvSpPr>
            <p:spPr>
              <a:xfrm>
                <a:off x="4386771" y="2317940"/>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9" name="Freeform: Shape 3117">
                <a:extLst>
                  <a:ext uri="{FF2B5EF4-FFF2-40B4-BE49-F238E27FC236}">
                    <a16:creationId xmlns:a16="http://schemas.microsoft.com/office/drawing/2014/main" id="{16514BC5-0D20-4F27-8C18-491C03EB7DAB}"/>
                  </a:ext>
                </a:extLst>
              </p:cNvPr>
              <p:cNvSpPr/>
              <p:nvPr/>
            </p:nvSpPr>
            <p:spPr>
              <a:xfrm>
                <a:off x="5066685" y="2394443"/>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0" name="Freeform: Shape 3118">
                <a:extLst>
                  <a:ext uri="{FF2B5EF4-FFF2-40B4-BE49-F238E27FC236}">
                    <a16:creationId xmlns:a16="http://schemas.microsoft.com/office/drawing/2014/main" id="{CE404D51-1F7A-42B6-87E1-006AAD271D51}"/>
                  </a:ext>
                </a:extLst>
              </p:cNvPr>
              <p:cNvSpPr/>
              <p:nvPr/>
            </p:nvSpPr>
            <p:spPr>
              <a:xfrm>
                <a:off x="5028971" y="2431079"/>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1" name="Freeform: Shape 3119">
                <a:extLst>
                  <a:ext uri="{FF2B5EF4-FFF2-40B4-BE49-F238E27FC236}">
                    <a16:creationId xmlns:a16="http://schemas.microsoft.com/office/drawing/2014/main" id="{2365B7F5-2EC8-48D6-A754-46EFC9FF428E}"/>
                  </a:ext>
                </a:extLst>
              </p:cNvPr>
              <p:cNvSpPr/>
              <p:nvPr/>
            </p:nvSpPr>
            <p:spPr>
              <a:xfrm>
                <a:off x="5164738" y="2394443"/>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2" name="Freeform: Shape 3121">
                <a:extLst>
                  <a:ext uri="{FF2B5EF4-FFF2-40B4-BE49-F238E27FC236}">
                    <a16:creationId xmlns:a16="http://schemas.microsoft.com/office/drawing/2014/main" id="{52DF8E60-B822-4EC6-8F9C-E5C5E5D2A4F7}"/>
                  </a:ext>
                </a:extLst>
              </p:cNvPr>
              <p:cNvSpPr/>
              <p:nvPr/>
            </p:nvSpPr>
            <p:spPr>
              <a:xfrm>
                <a:off x="5220769"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3" name="Freeform: Shape 3122">
                <a:extLst>
                  <a:ext uri="{FF2B5EF4-FFF2-40B4-BE49-F238E27FC236}">
                    <a16:creationId xmlns:a16="http://schemas.microsoft.com/office/drawing/2014/main" id="{654A0146-92F5-41B3-AD08-249FA00898AD}"/>
                  </a:ext>
                </a:extLst>
              </p:cNvPr>
              <p:cNvSpPr/>
              <p:nvPr/>
            </p:nvSpPr>
            <p:spPr>
              <a:xfrm>
                <a:off x="5184134"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4" name="Freeform: Shape 3123">
                <a:extLst>
                  <a:ext uri="{FF2B5EF4-FFF2-40B4-BE49-F238E27FC236}">
                    <a16:creationId xmlns:a16="http://schemas.microsoft.com/office/drawing/2014/main" id="{18CA68E0-2261-454B-B689-ADD8A9D9FF45}"/>
                  </a:ext>
                </a:extLst>
              </p:cNvPr>
              <p:cNvSpPr/>
              <p:nvPr/>
            </p:nvSpPr>
            <p:spPr>
              <a:xfrm>
                <a:off x="5277878"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5" name="Freeform: Shape 3124">
                <a:extLst>
                  <a:ext uri="{FF2B5EF4-FFF2-40B4-BE49-F238E27FC236}">
                    <a16:creationId xmlns:a16="http://schemas.microsoft.com/office/drawing/2014/main" id="{4E19623D-E362-4158-B086-13216E59A075}"/>
                  </a:ext>
                </a:extLst>
              </p:cNvPr>
              <p:cNvSpPr/>
              <p:nvPr/>
            </p:nvSpPr>
            <p:spPr>
              <a:xfrm>
                <a:off x="5240165"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6" name="Freeform: Shape 3125">
                <a:extLst>
                  <a:ext uri="{FF2B5EF4-FFF2-40B4-BE49-F238E27FC236}">
                    <a16:creationId xmlns:a16="http://schemas.microsoft.com/office/drawing/2014/main" id="{585FB482-5F6D-4270-AF3D-291A747B7EEB}"/>
                  </a:ext>
                </a:extLst>
              </p:cNvPr>
              <p:cNvSpPr/>
              <p:nvPr/>
            </p:nvSpPr>
            <p:spPr>
              <a:xfrm>
                <a:off x="5374855"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7" name="Freeform: Shape 3126">
                <a:extLst>
                  <a:ext uri="{FF2B5EF4-FFF2-40B4-BE49-F238E27FC236}">
                    <a16:creationId xmlns:a16="http://schemas.microsoft.com/office/drawing/2014/main" id="{86D9923F-FB6F-4119-9BA2-E135D1A2A618}"/>
                  </a:ext>
                </a:extLst>
              </p:cNvPr>
              <p:cNvSpPr/>
              <p:nvPr/>
            </p:nvSpPr>
            <p:spPr>
              <a:xfrm>
                <a:off x="5337141"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8" name="Freeform: Shape 3127">
                <a:extLst>
                  <a:ext uri="{FF2B5EF4-FFF2-40B4-BE49-F238E27FC236}">
                    <a16:creationId xmlns:a16="http://schemas.microsoft.com/office/drawing/2014/main" id="{BF1E5644-C146-407A-A4B9-FFE11E64856C}"/>
                  </a:ext>
                </a:extLst>
              </p:cNvPr>
              <p:cNvSpPr/>
              <p:nvPr/>
            </p:nvSpPr>
            <p:spPr>
              <a:xfrm>
                <a:off x="5431963"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9" name="Freeform: Shape 3128">
                <a:extLst>
                  <a:ext uri="{FF2B5EF4-FFF2-40B4-BE49-F238E27FC236}">
                    <a16:creationId xmlns:a16="http://schemas.microsoft.com/office/drawing/2014/main" id="{663D076D-49BD-45F0-8A7D-DDB20D5A9406}"/>
                  </a:ext>
                </a:extLst>
              </p:cNvPr>
              <p:cNvSpPr/>
              <p:nvPr/>
            </p:nvSpPr>
            <p:spPr>
              <a:xfrm>
                <a:off x="5394250"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0" name="Freeform: Shape 3129">
                <a:extLst>
                  <a:ext uri="{FF2B5EF4-FFF2-40B4-BE49-F238E27FC236}">
                    <a16:creationId xmlns:a16="http://schemas.microsoft.com/office/drawing/2014/main" id="{3B5D10E7-4B03-4527-966B-4D3E90E4D547}"/>
                  </a:ext>
                </a:extLst>
              </p:cNvPr>
              <p:cNvSpPr/>
              <p:nvPr/>
            </p:nvSpPr>
            <p:spPr>
              <a:xfrm>
                <a:off x="5540792"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1" name="Freeform: Shape 3130">
                <a:extLst>
                  <a:ext uri="{FF2B5EF4-FFF2-40B4-BE49-F238E27FC236}">
                    <a16:creationId xmlns:a16="http://schemas.microsoft.com/office/drawing/2014/main" id="{AACA65BA-31C3-4076-967E-50810243392F}"/>
                  </a:ext>
                </a:extLst>
              </p:cNvPr>
              <p:cNvSpPr/>
              <p:nvPr/>
            </p:nvSpPr>
            <p:spPr>
              <a:xfrm>
                <a:off x="5503079"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2" name="Freeform: Shape 3131">
                <a:extLst>
                  <a:ext uri="{FF2B5EF4-FFF2-40B4-BE49-F238E27FC236}">
                    <a16:creationId xmlns:a16="http://schemas.microsoft.com/office/drawing/2014/main" id="{35724F79-07AE-4E01-85D2-907327765C3A}"/>
                  </a:ext>
                </a:extLst>
              </p:cNvPr>
              <p:cNvSpPr/>
              <p:nvPr/>
            </p:nvSpPr>
            <p:spPr>
              <a:xfrm>
                <a:off x="5563420"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3" name="Freeform: Shape 3132">
                <a:extLst>
                  <a:ext uri="{FF2B5EF4-FFF2-40B4-BE49-F238E27FC236}">
                    <a16:creationId xmlns:a16="http://schemas.microsoft.com/office/drawing/2014/main" id="{EA16CF0A-4878-4B4D-ADA3-DBBA7D831049}"/>
                  </a:ext>
                </a:extLst>
              </p:cNvPr>
              <p:cNvSpPr/>
              <p:nvPr/>
            </p:nvSpPr>
            <p:spPr>
              <a:xfrm>
                <a:off x="5525707"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4" name="Freeform: Shape 3133">
                <a:extLst>
                  <a:ext uri="{FF2B5EF4-FFF2-40B4-BE49-F238E27FC236}">
                    <a16:creationId xmlns:a16="http://schemas.microsoft.com/office/drawing/2014/main" id="{1C08516A-E4F6-4937-A135-A6BE4D4F5834}"/>
                  </a:ext>
                </a:extLst>
              </p:cNvPr>
              <p:cNvSpPr/>
              <p:nvPr/>
            </p:nvSpPr>
            <p:spPr>
              <a:xfrm>
                <a:off x="5586048"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5" name="Freeform: Shape 3134">
                <a:extLst>
                  <a:ext uri="{FF2B5EF4-FFF2-40B4-BE49-F238E27FC236}">
                    <a16:creationId xmlns:a16="http://schemas.microsoft.com/office/drawing/2014/main" id="{1D1CEFFC-0137-488F-8967-F154AF5CB74C}"/>
                  </a:ext>
                </a:extLst>
              </p:cNvPr>
              <p:cNvSpPr/>
              <p:nvPr/>
            </p:nvSpPr>
            <p:spPr>
              <a:xfrm>
                <a:off x="5548334"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6" name="Freeform: Shape 3135">
                <a:extLst>
                  <a:ext uri="{FF2B5EF4-FFF2-40B4-BE49-F238E27FC236}">
                    <a16:creationId xmlns:a16="http://schemas.microsoft.com/office/drawing/2014/main" id="{594B3427-CFCF-4544-AA90-AA7B492B7F07}"/>
                  </a:ext>
                </a:extLst>
              </p:cNvPr>
              <p:cNvSpPr/>
              <p:nvPr/>
            </p:nvSpPr>
            <p:spPr>
              <a:xfrm>
                <a:off x="5857582"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7" name="Freeform: Shape 3136">
                <a:extLst>
                  <a:ext uri="{FF2B5EF4-FFF2-40B4-BE49-F238E27FC236}">
                    <a16:creationId xmlns:a16="http://schemas.microsoft.com/office/drawing/2014/main" id="{0A798180-F1B6-455E-8756-11F84C18DBEF}"/>
                  </a:ext>
                </a:extLst>
              </p:cNvPr>
              <p:cNvSpPr/>
              <p:nvPr/>
            </p:nvSpPr>
            <p:spPr>
              <a:xfrm>
                <a:off x="5820947"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8" name="Freeform: Shape 3137">
                <a:extLst>
                  <a:ext uri="{FF2B5EF4-FFF2-40B4-BE49-F238E27FC236}">
                    <a16:creationId xmlns:a16="http://schemas.microsoft.com/office/drawing/2014/main" id="{CCABEBCF-446E-4AFC-BF64-34C3B110DC6A}"/>
                  </a:ext>
                </a:extLst>
              </p:cNvPr>
              <p:cNvSpPr/>
              <p:nvPr/>
            </p:nvSpPr>
            <p:spPr>
              <a:xfrm>
                <a:off x="6024597"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9" name="Freeform: Shape 3138">
                <a:extLst>
                  <a:ext uri="{FF2B5EF4-FFF2-40B4-BE49-F238E27FC236}">
                    <a16:creationId xmlns:a16="http://schemas.microsoft.com/office/drawing/2014/main" id="{E6C2B17B-C7F6-43A8-8FBE-5F8DFC98658A}"/>
                  </a:ext>
                </a:extLst>
              </p:cNvPr>
              <p:cNvSpPr/>
              <p:nvPr/>
            </p:nvSpPr>
            <p:spPr>
              <a:xfrm>
                <a:off x="5986884"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0" name="Freeform: Shape 3139">
                <a:extLst>
                  <a:ext uri="{FF2B5EF4-FFF2-40B4-BE49-F238E27FC236}">
                    <a16:creationId xmlns:a16="http://schemas.microsoft.com/office/drawing/2014/main" id="{5D703DBD-BA9E-4E8C-B077-9D6F3195AFA3}"/>
                  </a:ext>
                </a:extLst>
              </p:cNvPr>
              <p:cNvSpPr/>
              <p:nvPr/>
            </p:nvSpPr>
            <p:spPr>
              <a:xfrm>
                <a:off x="6068776"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1" name="Freeform: Shape 3140">
                <a:extLst>
                  <a:ext uri="{FF2B5EF4-FFF2-40B4-BE49-F238E27FC236}">
                    <a16:creationId xmlns:a16="http://schemas.microsoft.com/office/drawing/2014/main" id="{91D1E151-8F66-4559-9EEC-190DDE4AC2D6}"/>
                  </a:ext>
                </a:extLst>
              </p:cNvPr>
              <p:cNvSpPr/>
              <p:nvPr/>
            </p:nvSpPr>
            <p:spPr>
              <a:xfrm>
                <a:off x="6032140" y="2468793"/>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2" name="Freeform: Shape 3141">
                <a:extLst>
                  <a:ext uri="{FF2B5EF4-FFF2-40B4-BE49-F238E27FC236}">
                    <a16:creationId xmlns:a16="http://schemas.microsoft.com/office/drawing/2014/main" id="{3D411785-502F-4921-B420-36BAE34D9D5F}"/>
                  </a:ext>
                </a:extLst>
              </p:cNvPr>
              <p:cNvSpPr/>
              <p:nvPr/>
            </p:nvSpPr>
            <p:spPr>
              <a:xfrm>
                <a:off x="6195923"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3" name="Freeform: Shape 3142">
                <a:extLst>
                  <a:ext uri="{FF2B5EF4-FFF2-40B4-BE49-F238E27FC236}">
                    <a16:creationId xmlns:a16="http://schemas.microsoft.com/office/drawing/2014/main" id="{A88B115A-D2C2-4147-83F0-0E6361C27BC0}"/>
                  </a:ext>
                </a:extLst>
              </p:cNvPr>
              <p:cNvSpPr/>
              <p:nvPr/>
            </p:nvSpPr>
            <p:spPr>
              <a:xfrm>
                <a:off x="6158209"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4" name="Freeform: Shape 3143">
                <a:extLst>
                  <a:ext uri="{FF2B5EF4-FFF2-40B4-BE49-F238E27FC236}">
                    <a16:creationId xmlns:a16="http://schemas.microsoft.com/office/drawing/2014/main" id="{0A42C701-490B-4D68-88D0-5C669EBEE7CE}"/>
                  </a:ext>
                </a:extLst>
              </p:cNvPr>
              <p:cNvSpPr/>
              <p:nvPr/>
            </p:nvSpPr>
            <p:spPr>
              <a:xfrm>
                <a:off x="6276736" y="2431079"/>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5" name="Freeform: Shape 3144">
                <a:extLst>
                  <a:ext uri="{FF2B5EF4-FFF2-40B4-BE49-F238E27FC236}">
                    <a16:creationId xmlns:a16="http://schemas.microsoft.com/office/drawing/2014/main" id="{2F64D69E-521E-46E1-BF85-7ADE6B2DFA6F}"/>
                  </a:ext>
                </a:extLst>
              </p:cNvPr>
              <p:cNvSpPr/>
              <p:nvPr/>
            </p:nvSpPr>
            <p:spPr>
              <a:xfrm>
                <a:off x="6239023" y="2468793"/>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6" name="Freeform: Shape 3145">
                <a:extLst>
                  <a:ext uri="{FF2B5EF4-FFF2-40B4-BE49-F238E27FC236}">
                    <a16:creationId xmlns:a16="http://schemas.microsoft.com/office/drawing/2014/main" id="{03778516-0E76-4151-BA82-27D70331B818}"/>
                  </a:ext>
                </a:extLst>
              </p:cNvPr>
              <p:cNvSpPr/>
              <p:nvPr/>
            </p:nvSpPr>
            <p:spPr>
              <a:xfrm>
                <a:off x="6601069" y="250973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7" name="Freeform: Shape 3146">
                <a:extLst>
                  <a:ext uri="{FF2B5EF4-FFF2-40B4-BE49-F238E27FC236}">
                    <a16:creationId xmlns:a16="http://schemas.microsoft.com/office/drawing/2014/main" id="{F49AC4A4-824A-423C-BA59-22B74C081075}"/>
                  </a:ext>
                </a:extLst>
              </p:cNvPr>
              <p:cNvSpPr/>
              <p:nvPr/>
            </p:nvSpPr>
            <p:spPr>
              <a:xfrm>
                <a:off x="6563355" y="254745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8" name="Freeform: Shape 3147">
                <a:extLst>
                  <a:ext uri="{FF2B5EF4-FFF2-40B4-BE49-F238E27FC236}">
                    <a16:creationId xmlns:a16="http://schemas.microsoft.com/office/drawing/2014/main" id="{6E4EF850-3FA9-4AA7-87B8-6146B1CC8210}"/>
                  </a:ext>
                </a:extLst>
              </p:cNvPr>
              <p:cNvSpPr/>
              <p:nvPr/>
            </p:nvSpPr>
            <p:spPr>
              <a:xfrm>
                <a:off x="6663565" y="250973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9" name="Freeform: Shape 3148">
                <a:extLst>
                  <a:ext uri="{FF2B5EF4-FFF2-40B4-BE49-F238E27FC236}">
                    <a16:creationId xmlns:a16="http://schemas.microsoft.com/office/drawing/2014/main" id="{1B29F927-B418-4E9E-8D51-B5BF92137494}"/>
                  </a:ext>
                </a:extLst>
              </p:cNvPr>
              <p:cNvSpPr/>
              <p:nvPr/>
            </p:nvSpPr>
            <p:spPr>
              <a:xfrm>
                <a:off x="6625851" y="254745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0" name="Freeform: Shape 3149">
                <a:extLst>
                  <a:ext uri="{FF2B5EF4-FFF2-40B4-BE49-F238E27FC236}">
                    <a16:creationId xmlns:a16="http://schemas.microsoft.com/office/drawing/2014/main" id="{F1DA25D8-A5E3-43C2-A600-D44B3BB7685C}"/>
                  </a:ext>
                </a:extLst>
              </p:cNvPr>
              <p:cNvSpPr/>
              <p:nvPr/>
            </p:nvSpPr>
            <p:spPr>
              <a:xfrm>
                <a:off x="6677572" y="250973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1" name="Freeform: Shape 3150">
                <a:extLst>
                  <a:ext uri="{FF2B5EF4-FFF2-40B4-BE49-F238E27FC236}">
                    <a16:creationId xmlns:a16="http://schemas.microsoft.com/office/drawing/2014/main" id="{80A30B05-D806-441B-BD02-A4F1E82FFB58}"/>
                  </a:ext>
                </a:extLst>
              </p:cNvPr>
              <p:cNvSpPr/>
              <p:nvPr/>
            </p:nvSpPr>
            <p:spPr>
              <a:xfrm>
                <a:off x="6640937" y="254745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2" name="Freeform: Shape 3151">
                <a:extLst>
                  <a:ext uri="{FF2B5EF4-FFF2-40B4-BE49-F238E27FC236}">
                    <a16:creationId xmlns:a16="http://schemas.microsoft.com/office/drawing/2014/main" id="{721EB347-0E0B-4DA7-9A35-EF6E522F3486}"/>
                  </a:ext>
                </a:extLst>
              </p:cNvPr>
              <p:cNvSpPr/>
              <p:nvPr/>
            </p:nvSpPr>
            <p:spPr>
              <a:xfrm>
                <a:off x="6735758" y="2509738"/>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3" name="Freeform: Shape 3152">
                <a:extLst>
                  <a:ext uri="{FF2B5EF4-FFF2-40B4-BE49-F238E27FC236}">
                    <a16:creationId xmlns:a16="http://schemas.microsoft.com/office/drawing/2014/main" id="{EA1BE533-0AFA-4B01-A1FA-C3F4FCF093A6}"/>
                  </a:ext>
                </a:extLst>
              </p:cNvPr>
              <p:cNvSpPr/>
              <p:nvPr/>
            </p:nvSpPr>
            <p:spPr>
              <a:xfrm>
                <a:off x="6698046" y="254745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4" name="Freeform: Shape 3153">
                <a:extLst>
                  <a:ext uri="{FF2B5EF4-FFF2-40B4-BE49-F238E27FC236}">
                    <a16:creationId xmlns:a16="http://schemas.microsoft.com/office/drawing/2014/main" id="{36A8D734-35BA-4104-930A-A46D29EDABB5}"/>
                  </a:ext>
                </a:extLst>
              </p:cNvPr>
              <p:cNvSpPr/>
              <p:nvPr/>
            </p:nvSpPr>
            <p:spPr>
              <a:xfrm>
                <a:off x="7064401"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5" name="Freeform: Shape 3154">
                <a:extLst>
                  <a:ext uri="{FF2B5EF4-FFF2-40B4-BE49-F238E27FC236}">
                    <a16:creationId xmlns:a16="http://schemas.microsoft.com/office/drawing/2014/main" id="{BB83734E-BEA8-418C-8E4C-3E740416675A}"/>
                  </a:ext>
                </a:extLst>
              </p:cNvPr>
              <p:cNvSpPr/>
              <p:nvPr/>
            </p:nvSpPr>
            <p:spPr>
              <a:xfrm>
                <a:off x="7026688" y="263580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6" name="Freeform: Shape 3155">
                <a:extLst>
                  <a:ext uri="{FF2B5EF4-FFF2-40B4-BE49-F238E27FC236}">
                    <a16:creationId xmlns:a16="http://schemas.microsoft.com/office/drawing/2014/main" id="{833DB34F-0BE6-4556-8D14-6BC6980C5569}"/>
                  </a:ext>
                </a:extLst>
              </p:cNvPr>
              <p:cNvSpPr/>
              <p:nvPr/>
            </p:nvSpPr>
            <p:spPr>
              <a:xfrm>
                <a:off x="7079487"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7" name="Freeform: Shape 3156">
                <a:extLst>
                  <a:ext uri="{FF2B5EF4-FFF2-40B4-BE49-F238E27FC236}">
                    <a16:creationId xmlns:a16="http://schemas.microsoft.com/office/drawing/2014/main" id="{D50FF8DB-32CD-4297-98AD-6A5B80E87817}"/>
                  </a:ext>
                </a:extLst>
              </p:cNvPr>
              <p:cNvSpPr/>
              <p:nvPr/>
            </p:nvSpPr>
            <p:spPr>
              <a:xfrm>
                <a:off x="7041773" y="2635807"/>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8" name="Freeform: Shape 3157">
                <a:extLst>
                  <a:ext uri="{FF2B5EF4-FFF2-40B4-BE49-F238E27FC236}">
                    <a16:creationId xmlns:a16="http://schemas.microsoft.com/office/drawing/2014/main" id="{A2966F2D-9EC5-4608-AA80-23CD76E68989}"/>
                  </a:ext>
                </a:extLst>
              </p:cNvPr>
              <p:cNvSpPr/>
              <p:nvPr/>
            </p:nvSpPr>
            <p:spPr>
              <a:xfrm>
                <a:off x="7120432"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9" name="Freeform: Shape 3158">
                <a:extLst>
                  <a:ext uri="{FF2B5EF4-FFF2-40B4-BE49-F238E27FC236}">
                    <a16:creationId xmlns:a16="http://schemas.microsoft.com/office/drawing/2014/main" id="{68B6BB90-4E63-4A14-BA92-486E78ADB207}"/>
                  </a:ext>
                </a:extLst>
              </p:cNvPr>
              <p:cNvSpPr/>
              <p:nvPr/>
            </p:nvSpPr>
            <p:spPr>
              <a:xfrm>
                <a:off x="7082719" y="263580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0" name="Freeform: Shape 3159">
                <a:extLst>
                  <a:ext uri="{FF2B5EF4-FFF2-40B4-BE49-F238E27FC236}">
                    <a16:creationId xmlns:a16="http://schemas.microsoft.com/office/drawing/2014/main" id="{7AED3BD7-E5DF-41F6-ADB4-C486403EBFD0}"/>
                  </a:ext>
                </a:extLst>
              </p:cNvPr>
              <p:cNvSpPr/>
              <p:nvPr/>
            </p:nvSpPr>
            <p:spPr>
              <a:xfrm>
                <a:off x="7349943"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1" name="Freeform: Shape 3160">
                <a:extLst>
                  <a:ext uri="{FF2B5EF4-FFF2-40B4-BE49-F238E27FC236}">
                    <a16:creationId xmlns:a16="http://schemas.microsoft.com/office/drawing/2014/main" id="{D242121D-026A-4DF6-AE9B-ABF9F618A69E}"/>
                  </a:ext>
                </a:extLst>
              </p:cNvPr>
              <p:cNvSpPr/>
              <p:nvPr/>
            </p:nvSpPr>
            <p:spPr>
              <a:xfrm>
                <a:off x="7312230" y="2635807"/>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2" name="Freeform: Shape 3161">
                <a:extLst>
                  <a:ext uri="{FF2B5EF4-FFF2-40B4-BE49-F238E27FC236}">
                    <a16:creationId xmlns:a16="http://schemas.microsoft.com/office/drawing/2014/main" id="{AA2FD323-701D-4FE5-9FD9-9FC7CE6817D8}"/>
                  </a:ext>
                </a:extLst>
              </p:cNvPr>
              <p:cNvSpPr/>
              <p:nvPr/>
            </p:nvSpPr>
            <p:spPr>
              <a:xfrm>
                <a:off x="7558981"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3" name="Freeform: Shape 3162">
                <a:extLst>
                  <a:ext uri="{FF2B5EF4-FFF2-40B4-BE49-F238E27FC236}">
                    <a16:creationId xmlns:a16="http://schemas.microsoft.com/office/drawing/2014/main" id="{B0557081-D84C-4836-8D6B-EF6B1BEC2BF6}"/>
                  </a:ext>
                </a:extLst>
              </p:cNvPr>
              <p:cNvSpPr/>
              <p:nvPr/>
            </p:nvSpPr>
            <p:spPr>
              <a:xfrm>
                <a:off x="7522346" y="263580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4" name="Freeform: Shape 3163">
                <a:extLst>
                  <a:ext uri="{FF2B5EF4-FFF2-40B4-BE49-F238E27FC236}">
                    <a16:creationId xmlns:a16="http://schemas.microsoft.com/office/drawing/2014/main" id="{DAF131A6-0904-4002-A800-5DE329EE3A5F}"/>
                  </a:ext>
                </a:extLst>
              </p:cNvPr>
              <p:cNvSpPr/>
              <p:nvPr/>
            </p:nvSpPr>
            <p:spPr>
              <a:xfrm>
                <a:off x="7599927"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5" name="Freeform: Shape 3164">
                <a:extLst>
                  <a:ext uri="{FF2B5EF4-FFF2-40B4-BE49-F238E27FC236}">
                    <a16:creationId xmlns:a16="http://schemas.microsoft.com/office/drawing/2014/main" id="{6600AF2F-5F8E-4E7A-AA6A-EF3833298D03}"/>
                  </a:ext>
                </a:extLst>
              </p:cNvPr>
              <p:cNvSpPr/>
              <p:nvPr/>
            </p:nvSpPr>
            <p:spPr>
              <a:xfrm>
                <a:off x="7563291" y="2635807"/>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6" name="Freeform: Shape 3165">
                <a:extLst>
                  <a:ext uri="{FF2B5EF4-FFF2-40B4-BE49-F238E27FC236}">
                    <a16:creationId xmlns:a16="http://schemas.microsoft.com/office/drawing/2014/main" id="{DE6CCC93-D644-4767-9C0A-2FA8207366B2}"/>
                  </a:ext>
                </a:extLst>
              </p:cNvPr>
              <p:cNvSpPr/>
              <p:nvPr/>
            </p:nvSpPr>
            <p:spPr>
              <a:xfrm>
                <a:off x="8054639"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7" name="Freeform: Shape 3166">
                <a:extLst>
                  <a:ext uri="{FF2B5EF4-FFF2-40B4-BE49-F238E27FC236}">
                    <a16:creationId xmlns:a16="http://schemas.microsoft.com/office/drawing/2014/main" id="{ADADBBD2-A1C0-47FA-8FAA-6DE80A3E533F}"/>
                  </a:ext>
                </a:extLst>
              </p:cNvPr>
              <p:cNvSpPr/>
              <p:nvPr/>
            </p:nvSpPr>
            <p:spPr>
              <a:xfrm>
                <a:off x="8016926" y="2635807"/>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8" name="Freeform: Shape 3167">
                <a:extLst>
                  <a:ext uri="{FF2B5EF4-FFF2-40B4-BE49-F238E27FC236}">
                    <a16:creationId xmlns:a16="http://schemas.microsoft.com/office/drawing/2014/main" id="{736C6753-B80F-4627-AB81-639D104C4387}"/>
                  </a:ext>
                </a:extLst>
              </p:cNvPr>
              <p:cNvSpPr/>
              <p:nvPr/>
            </p:nvSpPr>
            <p:spPr>
              <a:xfrm>
                <a:off x="8173166" y="259809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9" name="Freeform: Shape 3168">
                <a:extLst>
                  <a:ext uri="{FF2B5EF4-FFF2-40B4-BE49-F238E27FC236}">
                    <a16:creationId xmlns:a16="http://schemas.microsoft.com/office/drawing/2014/main" id="{F1ABACB9-2BB0-45A0-9D2B-2B34B7D392EB}"/>
                  </a:ext>
                </a:extLst>
              </p:cNvPr>
              <p:cNvSpPr/>
              <p:nvPr/>
            </p:nvSpPr>
            <p:spPr>
              <a:xfrm>
                <a:off x="8135453" y="2635807"/>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0" name="Freeform: Shape 3120">
                <a:extLst>
                  <a:ext uri="{FF2B5EF4-FFF2-40B4-BE49-F238E27FC236}">
                    <a16:creationId xmlns:a16="http://schemas.microsoft.com/office/drawing/2014/main" id="{5AC479D2-C508-403F-9B00-EC2A6AC6FA4F}"/>
                  </a:ext>
                </a:extLst>
              </p:cNvPr>
              <p:cNvSpPr/>
              <p:nvPr/>
            </p:nvSpPr>
            <p:spPr>
              <a:xfrm>
                <a:off x="5127026" y="2431079"/>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74" name="Group 473">
              <a:extLst>
                <a:ext uri="{FF2B5EF4-FFF2-40B4-BE49-F238E27FC236}">
                  <a16:creationId xmlns:a16="http://schemas.microsoft.com/office/drawing/2014/main" id="{B1EE6B4A-9E4F-4BB9-8673-01731AB5B255}"/>
                </a:ext>
              </a:extLst>
            </p:cNvPr>
            <p:cNvGrpSpPr/>
            <p:nvPr/>
          </p:nvGrpSpPr>
          <p:grpSpPr>
            <a:xfrm>
              <a:off x="1266282" y="1919259"/>
              <a:ext cx="6917659" cy="1409392"/>
              <a:chOff x="1266282" y="1919259"/>
              <a:chExt cx="6917659" cy="1409392"/>
            </a:xfrm>
          </p:grpSpPr>
          <p:sp>
            <p:nvSpPr>
              <p:cNvPr id="491" name="Freeform: Shape 3203">
                <a:extLst>
                  <a:ext uri="{FF2B5EF4-FFF2-40B4-BE49-F238E27FC236}">
                    <a16:creationId xmlns:a16="http://schemas.microsoft.com/office/drawing/2014/main" id="{B17120EA-C630-4A4E-801E-4366B4B1DE0A}"/>
                  </a:ext>
                </a:extLst>
              </p:cNvPr>
              <p:cNvSpPr/>
              <p:nvPr/>
            </p:nvSpPr>
            <p:spPr>
              <a:xfrm>
                <a:off x="1266282" y="1919259"/>
                <a:ext cx="6917659" cy="1368447"/>
              </a:xfrm>
              <a:custGeom>
                <a:avLst/>
                <a:gdLst>
                  <a:gd name="connsiteX0" fmla="*/ 7144 w 6115050"/>
                  <a:gd name="connsiteY0" fmla="*/ 7144 h 1209675"/>
                  <a:gd name="connsiteX1" fmla="*/ 184309 w 6115050"/>
                  <a:gd name="connsiteY1" fmla="*/ 7144 h 1209675"/>
                  <a:gd name="connsiteX2" fmla="*/ 184309 w 6115050"/>
                  <a:gd name="connsiteY2" fmla="*/ 70009 h 1209675"/>
                  <a:gd name="connsiteX3" fmla="*/ 520541 w 6115050"/>
                  <a:gd name="connsiteY3" fmla="*/ 70009 h 1209675"/>
                  <a:gd name="connsiteX4" fmla="*/ 520541 w 6115050"/>
                  <a:gd name="connsiteY4" fmla="*/ 130969 h 1209675"/>
                  <a:gd name="connsiteX5" fmla="*/ 707231 w 6115050"/>
                  <a:gd name="connsiteY5" fmla="*/ 130969 h 1209675"/>
                  <a:gd name="connsiteX6" fmla="*/ 707231 w 6115050"/>
                  <a:gd name="connsiteY6" fmla="*/ 190976 h 1209675"/>
                  <a:gd name="connsiteX7" fmla="*/ 754856 w 6115050"/>
                  <a:gd name="connsiteY7" fmla="*/ 190976 h 1209675"/>
                  <a:gd name="connsiteX8" fmla="*/ 754856 w 6115050"/>
                  <a:gd name="connsiteY8" fmla="*/ 255746 h 1209675"/>
                  <a:gd name="connsiteX9" fmla="*/ 875824 w 6115050"/>
                  <a:gd name="connsiteY9" fmla="*/ 255746 h 1209675"/>
                  <a:gd name="connsiteX10" fmla="*/ 875824 w 6115050"/>
                  <a:gd name="connsiteY10" fmla="*/ 315754 h 1209675"/>
                  <a:gd name="connsiteX11" fmla="*/ 972026 w 6115050"/>
                  <a:gd name="connsiteY11" fmla="*/ 315754 h 1209675"/>
                  <a:gd name="connsiteX12" fmla="*/ 972026 w 6115050"/>
                  <a:gd name="connsiteY12" fmla="*/ 375761 h 1209675"/>
                  <a:gd name="connsiteX13" fmla="*/ 1040606 w 6115050"/>
                  <a:gd name="connsiteY13" fmla="*/ 375761 h 1209675"/>
                  <a:gd name="connsiteX14" fmla="*/ 1040606 w 6115050"/>
                  <a:gd name="connsiteY14" fmla="*/ 436721 h 1209675"/>
                  <a:gd name="connsiteX15" fmla="*/ 1092994 w 6115050"/>
                  <a:gd name="connsiteY15" fmla="*/ 436721 h 1209675"/>
                  <a:gd name="connsiteX16" fmla="*/ 1092994 w 6115050"/>
                  <a:gd name="connsiteY16" fmla="*/ 498634 h 1209675"/>
                  <a:gd name="connsiteX17" fmla="*/ 1113949 w 6115050"/>
                  <a:gd name="connsiteY17" fmla="*/ 498634 h 1209675"/>
                  <a:gd name="connsiteX18" fmla="*/ 1113949 w 6115050"/>
                  <a:gd name="connsiteY18" fmla="*/ 562451 h 1209675"/>
                  <a:gd name="connsiteX19" fmla="*/ 1130141 w 6115050"/>
                  <a:gd name="connsiteY19" fmla="*/ 562451 h 1209675"/>
                  <a:gd name="connsiteX20" fmla="*/ 1130141 w 6115050"/>
                  <a:gd name="connsiteY20" fmla="*/ 621506 h 1209675"/>
                  <a:gd name="connsiteX21" fmla="*/ 1271111 w 6115050"/>
                  <a:gd name="connsiteY21" fmla="*/ 621506 h 1209675"/>
                  <a:gd name="connsiteX22" fmla="*/ 1271111 w 6115050"/>
                  <a:gd name="connsiteY22" fmla="*/ 687229 h 1209675"/>
                  <a:gd name="connsiteX23" fmla="*/ 1580674 w 6115050"/>
                  <a:gd name="connsiteY23" fmla="*/ 687229 h 1209675"/>
                  <a:gd name="connsiteX24" fmla="*/ 1580674 w 6115050"/>
                  <a:gd name="connsiteY24" fmla="*/ 745331 h 1209675"/>
                  <a:gd name="connsiteX25" fmla="*/ 1812131 w 6115050"/>
                  <a:gd name="connsiteY25" fmla="*/ 745331 h 1209675"/>
                  <a:gd name="connsiteX26" fmla="*/ 1812131 w 6115050"/>
                  <a:gd name="connsiteY26" fmla="*/ 810101 h 1209675"/>
                  <a:gd name="connsiteX27" fmla="*/ 1884521 w 6115050"/>
                  <a:gd name="connsiteY27" fmla="*/ 810101 h 1209675"/>
                  <a:gd name="connsiteX28" fmla="*/ 1884521 w 6115050"/>
                  <a:gd name="connsiteY28" fmla="*/ 870109 h 1209675"/>
                  <a:gd name="connsiteX29" fmla="*/ 2025491 w 6115050"/>
                  <a:gd name="connsiteY29" fmla="*/ 870109 h 1209675"/>
                  <a:gd name="connsiteX30" fmla="*/ 2025491 w 6115050"/>
                  <a:gd name="connsiteY30" fmla="*/ 933926 h 1209675"/>
                  <a:gd name="connsiteX31" fmla="*/ 2299811 w 6115050"/>
                  <a:gd name="connsiteY31" fmla="*/ 933926 h 1209675"/>
                  <a:gd name="connsiteX32" fmla="*/ 2299811 w 6115050"/>
                  <a:gd name="connsiteY32" fmla="*/ 994886 h 1209675"/>
                  <a:gd name="connsiteX33" fmla="*/ 2540794 w 6115050"/>
                  <a:gd name="connsiteY33" fmla="*/ 994886 h 1209675"/>
                  <a:gd name="connsiteX34" fmla="*/ 2540794 w 6115050"/>
                  <a:gd name="connsiteY34" fmla="*/ 1054894 h 1209675"/>
                  <a:gd name="connsiteX35" fmla="*/ 3927634 w 6115050"/>
                  <a:gd name="connsiteY35" fmla="*/ 1054894 h 1209675"/>
                  <a:gd name="connsiteX36" fmla="*/ 3927634 w 6115050"/>
                  <a:gd name="connsiteY36" fmla="*/ 1132999 h 1209675"/>
                  <a:gd name="connsiteX37" fmla="*/ 4098131 w 6115050"/>
                  <a:gd name="connsiteY37" fmla="*/ 1132999 h 1209675"/>
                  <a:gd name="connsiteX38" fmla="*/ 4098131 w 6115050"/>
                  <a:gd name="connsiteY38" fmla="*/ 1210151 h 1209675"/>
                  <a:gd name="connsiteX39" fmla="*/ 6109811 w 6115050"/>
                  <a:gd name="connsiteY39" fmla="*/ 1210151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15050" h="1209675">
                    <a:moveTo>
                      <a:pt x="7144" y="7144"/>
                    </a:moveTo>
                    <a:lnTo>
                      <a:pt x="184309" y="7144"/>
                    </a:lnTo>
                    <a:lnTo>
                      <a:pt x="184309" y="70009"/>
                    </a:lnTo>
                    <a:lnTo>
                      <a:pt x="520541" y="70009"/>
                    </a:lnTo>
                    <a:lnTo>
                      <a:pt x="520541" y="130969"/>
                    </a:lnTo>
                    <a:lnTo>
                      <a:pt x="707231" y="130969"/>
                    </a:lnTo>
                    <a:lnTo>
                      <a:pt x="707231" y="190976"/>
                    </a:lnTo>
                    <a:lnTo>
                      <a:pt x="754856" y="190976"/>
                    </a:lnTo>
                    <a:lnTo>
                      <a:pt x="754856" y="255746"/>
                    </a:lnTo>
                    <a:lnTo>
                      <a:pt x="875824" y="255746"/>
                    </a:lnTo>
                    <a:lnTo>
                      <a:pt x="875824" y="315754"/>
                    </a:lnTo>
                    <a:lnTo>
                      <a:pt x="972026" y="315754"/>
                    </a:lnTo>
                    <a:lnTo>
                      <a:pt x="972026" y="375761"/>
                    </a:lnTo>
                    <a:lnTo>
                      <a:pt x="1040606" y="375761"/>
                    </a:lnTo>
                    <a:lnTo>
                      <a:pt x="1040606" y="436721"/>
                    </a:lnTo>
                    <a:lnTo>
                      <a:pt x="1092994" y="436721"/>
                    </a:lnTo>
                    <a:lnTo>
                      <a:pt x="1092994" y="498634"/>
                    </a:lnTo>
                    <a:lnTo>
                      <a:pt x="1113949" y="498634"/>
                    </a:lnTo>
                    <a:lnTo>
                      <a:pt x="1113949" y="562451"/>
                    </a:lnTo>
                    <a:lnTo>
                      <a:pt x="1130141" y="562451"/>
                    </a:lnTo>
                    <a:lnTo>
                      <a:pt x="1130141" y="621506"/>
                    </a:lnTo>
                    <a:lnTo>
                      <a:pt x="1271111" y="621506"/>
                    </a:lnTo>
                    <a:lnTo>
                      <a:pt x="1271111" y="687229"/>
                    </a:lnTo>
                    <a:lnTo>
                      <a:pt x="1580674" y="687229"/>
                    </a:lnTo>
                    <a:lnTo>
                      <a:pt x="1580674" y="745331"/>
                    </a:lnTo>
                    <a:lnTo>
                      <a:pt x="1812131" y="745331"/>
                    </a:lnTo>
                    <a:lnTo>
                      <a:pt x="1812131" y="810101"/>
                    </a:lnTo>
                    <a:lnTo>
                      <a:pt x="1884521" y="810101"/>
                    </a:lnTo>
                    <a:lnTo>
                      <a:pt x="1884521" y="870109"/>
                    </a:lnTo>
                    <a:lnTo>
                      <a:pt x="2025491" y="870109"/>
                    </a:lnTo>
                    <a:lnTo>
                      <a:pt x="2025491" y="933926"/>
                    </a:lnTo>
                    <a:lnTo>
                      <a:pt x="2299811" y="933926"/>
                    </a:lnTo>
                    <a:lnTo>
                      <a:pt x="2299811" y="994886"/>
                    </a:lnTo>
                    <a:lnTo>
                      <a:pt x="2540794" y="994886"/>
                    </a:lnTo>
                    <a:lnTo>
                      <a:pt x="2540794" y="1054894"/>
                    </a:lnTo>
                    <a:lnTo>
                      <a:pt x="3927634" y="1054894"/>
                    </a:lnTo>
                    <a:lnTo>
                      <a:pt x="3927634" y="1132999"/>
                    </a:lnTo>
                    <a:lnTo>
                      <a:pt x="4098131" y="1132999"/>
                    </a:lnTo>
                    <a:lnTo>
                      <a:pt x="4098131" y="1210151"/>
                    </a:lnTo>
                    <a:lnTo>
                      <a:pt x="6109811" y="1210151"/>
                    </a:lnTo>
                  </a:path>
                </a:pathLst>
              </a:custGeom>
              <a:no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2" name="Freeform: Shape 3204">
                <a:extLst>
                  <a:ext uri="{FF2B5EF4-FFF2-40B4-BE49-F238E27FC236}">
                    <a16:creationId xmlns:a16="http://schemas.microsoft.com/office/drawing/2014/main" id="{2C95B844-3DAF-42C7-8B5E-6AE542E2FFAF}"/>
                  </a:ext>
                </a:extLst>
              </p:cNvPr>
              <p:cNvSpPr/>
              <p:nvPr/>
            </p:nvSpPr>
            <p:spPr>
              <a:xfrm>
                <a:off x="8117135"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3" name="Freeform: Shape 3205">
                <a:extLst>
                  <a:ext uri="{FF2B5EF4-FFF2-40B4-BE49-F238E27FC236}">
                    <a16:creationId xmlns:a16="http://schemas.microsoft.com/office/drawing/2014/main" id="{B3741D13-9950-47A9-B337-23398D1EABAE}"/>
                  </a:ext>
                </a:extLst>
              </p:cNvPr>
              <p:cNvSpPr/>
              <p:nvPr/>
            </p:nvSpPr>
            <p:spPr>
              <a:xfrm>
                <a:off x="8079422" y="3280162"/>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4" name="Freeform: Shape 3206">
                <a:extLst>
                  <a:ext uri="{FF2B5EF4-FFF2-40B4-BE49-F238E27FC236}">
                    <a16:creationId xmlns:a16="http://schemas.microsoft.com/office/drawing/2014/main" id="{4206674D-83CE-4C54-A028-5952A92AFB88}"/>
                  </a:ext>
                </a:extLst>
              </p:cNvPr>
              <p:cNvSpPr/>
              <p:nvPr/>
            </p:nvSpPr>
            <p:spPr>
              <a:xfrm>
                <a:off x="7174308"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5" name="Freeform: Shape 3207">
                <a:extLst>
                  <a:ext uri="{FF2B5EF4-FFF2-40B4-BE49-F238E27FC236}">
                    <a16:creationId xmlns:a16="http://schemas.microsoft.com/office/drawing/2014/main" id="{AC0D7707-278D-43CB-A3C1-95FF6B61B540}"/>
                  </a:ext>
                </a:extLst>
              </p:cNvPr>
              <p:cNvSpPr/>
              <p:nvPr/>
            </p:nvSpPr>
            <p:spPr>
              <a:xfrm>
                <a:off x="7136594" y="3280162"/>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6" name="Freeform: Shape 3208">
                <a:extLst>
                  <a:ext uri="{FF2B5EF4-FFF2-40B4-BE49-F238E27FC236}">
                    <a16:creationId xmlns:a16="http://schemas.microsoft.com/office/drawing/2014/main" id="{FC20333A-3CD1-4F91-9B21-9BA3A08587A2}"/>
                  </a:ext>
                </a:extLst>
              </p:cNvPr>
              <p:cNvSpPr/>
              <p:nvPr/>
            </p:nvSpPr>
            <p:spPr>
              <a:xfrm>
                <a:off x="7323005"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7" name="Freeform: Shape 3209">
                <a:extLst>
                  <a:ext uri="{FF2B5EF4-FFF2-40B4-BE49-F238E27FC236}">
                    <a16:creationId xmlns:a16="http://schemas.microsoft.com/office/drawing/2014/main" id="{B3F2DF91-8C04-4884-9E30-D82AADEFA74C}"/>
                  </a:ext>
                </a:extLst>
              </p:cNvPr>
              <p:cNvSpPr/>
              <p:nvPr/>
            </p:nvSpPr>
            <p:spPr>
              <a:xfrm>
                <a:off x="7285292" y="328016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8" name="Freeform: Shape 3210">
                <a:extLst>
                  <a:ext uri="{FF2B5EF4-FFF2-40B4-BE49-F238E27FC236}">
                    <a16:creationId xmlns:a16="http://schemas.microsoft.com/office/drawing/2014/main" id="{3A8C8701-BF28-4422-97DF-B7EAD305D261}"/>
                  </a:ext>
                </a:extLst>
              </p:cNvPr>
              <p:cNvSpPr/>
              <p:nvPr/>
            </p:nvSpPr>
            <p:spPr>
              <a:xfrm>
                <a:off x="7550361"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9" name="Freeform: Shape 3211">
                <a:extLst>
                  <a:ext uri="{FF2B5EF4-FFF2-40B4-BE49-F238E27FC236}">
                    <a16:creationId xmlns:a16="http://schemas.microsoft.com/office/drawing/2014/main" id="{2EB5F5F5-A20E-4454-BD5B-58CB79FD0158}"/>
                  </a:ext>
                </a:extLst>
              </p:cNvPr>
              <p:cNvSpPr/>
              <p:nvPr/>
            </p:nvSpPr>
            <p:spPr>
              <a:xfrm>
                <a:off x="7512648" y="328016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0" name="Freeform: Shape 3212">
                <a:extLst>
                  <a:ext uri="{FF2B5EF4-FFF2-40B4-BE49-F238E27FC236}">
                    <a16:creationId xmlns:a16="http://schemas.microsoft.com/office/drawing/2014/main" id="{7E2F89AE-42F4-4150-A49B-5929FCF908E3}"/>
                  </a:ext>
                </a:extLst>
              </p:cNvPr>
              <p:cNvSpPr/>
              <p:nvPr/>
            </p:nvSpPr>
            <p:spPr>
              <a:xfrm>
                <a:off x="6948030"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1" name="Freeform: Shape 3213">
                <a:extLst>
                  <a:ext uri="{FF2B5EF4-FFF2-40B4-BE49-F238E27FC236}">
                    <a16:creationId xmlns:a16="http://schemas.microsoft.com/office/drawing/2014/main" id="{A10E2730-6254-4C81-AA56-2DB5F0FC5D58}"/>
                  </a:ext>
                </a:extLst>
              </p:cNvPr>
              <p:cNvSpPr/>
              <p:nvPr/>
            </p:nvSpPr>
            <p:spPr>
              <a:xfrm>
                <a:off x="6911394" y="328016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2" name="Freeform: Shape 3214">
                <a:extLst>
                  <a:ext uri="{FF2B5EF4-FFF2-40B4-BE49-F238E27FC236}">
                    <a16:creationId xmlns:a16="http://schemas.microsoft.com/office/drawing/2014/main" id="{9DC8EF04-2F35-4AD2-9C9A-06DA76833750}"/>
                  </a:ext>
                </a:extLst>
              </p:cNvPr>
              <p:cNvSpPr/>
              <p:nvPr/>
            </p:nvSpPr>
            <p:spPr>
              <a:xfrm>
                <a:off x="6772394"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3" name="Freeform: Shape 3215">
                <a:extLst>
                  <a:ext uri="{FF2B5EF4-FFF2-40B4-BE49-F238E27FC236}">
                    <a16:creationId xmlns:a16="http://schemas.microsoft.com/office/drawing/2014/main" id="{F4297008-13B8-4C81-A010-E7F6333C9412}"/>
                  </a:ext>
                </a:extLst>
              </p:cNvPr>
              <p:cNvSpPr/>
              <p:nvPr/>
            </p:nvSpPr>
            <p:spPr>
              <a:xfrm>
                <a:off x="6734681" y="3280162"/>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4" name="Freeform: Shape 3216">
                <a:extLst>
                  <a:ext uri="{FF2B5EF4-FFF2-40B4-BE49-F238E27FC236}">
                    <a16:creationId xmlns:a16="http://schemas.microsoft.com/office/drawing/2014/main" id="{7762A48B-7EBB-49C8-B4FE-E01920882C39}"/>
                  </a:ext>
                </a:extLst>
              </p:cNvPr>
              <p:cNvSpPr/>
              <p:nvPr/>
            </p:nvSpPr>
            <p:spPr>
              <a:xfrm>
                <a:off x="6198078" y="3242450"/>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5" name="Freeform: Shape 3217">
                <a:extLst>
                  <a:ext uri="{FF2B5EF4-FFF2-40B4-BE49-F238E27FC236}">
                    <a16:creationId xmlns:a16="http://schemas.microsoft.com/office/drawing/2014/main" id="{F7EBA937-1B1A-43C6-B962-2B096BC58F77}"/>
                  </a:ext>
                </a:extLst>
              </p:cNvPr>
              <p:cNvSpPr/>
              <p:nvPr/>
            </p:nvSpPr>
            <p:spPr>
              <a:xfrm>
                <a:off x="6160364" y="3280162"/>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6" name="Freeform: Shape 3218">
                <a:extLst>
                  <a:ext uri="{FF2B5EF4-FFF2-40B4-BE49-F238E27FC236}">
                    <a16:creationId xmlns:a16="http://schemas.microsoft.com/office/drawing/2014/main" id="{B3625FAC-2814-4A88-A84A-25A16E56ED30}"/>
                  </a:ext>
                </a:extLst>
              </p:cNvPr>
              <p:cNvSpPr/>
              <p:nvPr/>
            </p:nvSpPr>
            <p:spPr>
              <a:xfrm>
                <a:off x="5007421" y="3067892"/>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7" name="Freeform: Shape 3219">
                <a:extLst>
                  <a:ext uri="{FF2B5EF4-FFF2-40B4-BE49-F238E27FC236}">
                    <a16:creationId xmlns:a16="http://schemas.microsoft.com/office/drawing/2014/main" id="{E5DC9085-2E5C-41A8-B387-BF87AA52A7C7}"/>
                  </a:ext>
                </a:extLst>
              </p:cNvPr>
              <p:cNvSpPr/>
              <p:nvPr/>
            </p:nvSpPr>
            <p:spPr>
              <a:xfrm>
                <a:off x="4969708" y="310452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8" name="Freeform: Shape 3220">
                <a:extLst>
                  <a:ext uri="{FF2B5EF4-FFF2-40B4-BE49-F238E27FC236}">
                    <a16:creationId xmlns:a16="http://schemas.microsoft.com/office/drawing/2014/main" id="{512FED03-3156-43A4-A54C-CBE519B9AA35}"/>
                  </a:ext>
                </a:extLst>
              </p:cNvPr>
              <p:cNvSpPr/>
              <p:nvPr/>
            </p:nvSpPr>
            <p:spPr>
              <a:xfrm>
                <a:off x="5108707" y="3067892"/>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9" name="Freeform: Shape 3221">
                <a:extLst>
                  <a:ext uri="{FF2B5EF4-FFF2-40B4-BE49-F238E27FC236}">
                    <a16:creationId xmlns:a16="http://schemas.microsoft.com/office/drawing/2014/main" id="{E0898806-40FF-4A6A-95DE-ED51870F5EB3}"/>
                  </a:ext>
                </a:extLst>
              </p:cNvPr>
              <p:cNvSpPr/>
              <p:nvPr/>
            </p:nvSpPr>
            <p:spPr>
              <a:xfrm>
                <a:off x="5070995" y="3104528"/>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75" name="Group 474">
              <a:extLst>
                <a:ext uri="{FF2B5EF4-FFF2-40B4-BE49-F238E27FC236}">
                  <a16:creationId xmlns:a16="http://schemas.microsoft.com/office/drawing/2014/main" id="{5C90F9CB-3C15-4398-B52C-C400C2397519}"/>
                </a:ext>
              </a:extLst>
            </p:cNvPr>
            <p:cNvGrpSpPr/>
            <p:nvPr/>
          </p:nvGrpSpPr>
          <p:grpSpPr>
            <a:xfrm>
              <a:off x="1263050" y="1920336"/>
              <a:ext cx="6928434" cy="1368447"/>
              <a:chOff x="1263050" y="1920336"/>
              <a:chExt cx="6928434" cy="1368447"/>
            </a:xfrm>
          </p:grpSpPr>
          <p:sp>
            <p:nvSpPr>
              <p:cNvPr id="476" name="Freeform: Shape 3222">
                <a:extLst>
                  <a:ext uri="{FF2B5EF4-FFF2-40B4-BE49-F238E27FC236}">
                    <a16:creationId xmlns:a16="http://schemas.microsoft.com/office/drawing/2014/main" id="{85C48659-35A9-4F1F-B39E-0CF0A3D68373}"/>
                  </a:ext>
                </a:extLst>
              </p:cNvPr>
              <p:cNvSpPr/>
              <p:nvPr/>
            </p:nvSpPr>
            <p:spPr>
              <a:xfrm>
                <a:off x="1263050" y="1920336"/>
                <a:ext cx="6928434" cy="1368447"/>
              </a:xfrm>
              <a:custGeom>
                <a:avLst/>
                <a:gdLst>
                  <a:gd name="connsiteX0" fmla="*/ 7144 w 6124575"/>
                  <a:gd name="connsiteY0" fmla="*/ 7144 h 1209675"/>
                  <a:gd name="connsiteX1" fmla="*/ 81439 w 6124575"/>
                  <a:gd name="connsiteY1" fmla="*/ 7144 h 1209675"/>
                  <a:gd name="connsiteX2" fmla="*/ 81439 w 6124575"/>
                  <a:gd name="connsiteY2" fmla="*/ 70961 h 1209675"/>
                  <a:gd name="connsiteX3" fmla="*/ 726281 w 6124575"/>
                  <a:gd name="connsiteY3" fmla="*/ 70961 h 1209675"/>
                  <a:gd name="connsiteX4" fmla="*/ 726281 w 6124575"/>
                  <a:gd name="connsiteY4" fmla="*/ 135731 h 1209675"/>
                  <a:gd name="connsiteX5" fmla="*/ 831056 w 6124575"/>
                  <a:gd name="connsiteY5" fmla="*/ 135731 h 1209675"/>
                  <a:gd name="connsiteX6" fmla="*/ 831056 w 6124575"/>
                  <a:gd name="connsiteY6" fmla="*/ 196691 h 1209675"/>
                  <a:gd name="connsiteX7" fmla="*/ 1097756 w 6124575"/>
                  <a:gd name="connsiteY7" fmla="*/ 196691 h 1209675"/>
                  <a:gd name="connsiteX8" fmla="*/ 1097756 w 6124575"/>
                  <a:gd name="connsiteY8" fmla="*/ 261461 h 1209675"/>
                  <a:gd name="connsiteX9" fmla="*/ 1153001 w 6124575"/>
                  <a:gd name="connsiteY9" fmla="*/ 261461 h 1209675"/>
                  <a:gd name="connsiteX10" fmla="*/ 1153001 w 6124575"/>
                  <a:gd name="connsiteY10" fmla="*/ 321469 h 1209675"/>
                  <a:gd name="connsiteX11" fmla="*/ 1305401 w 6124575"/>
                  <a:gd name="connsiteY11" fmla="*/ 321469 h 1209675"/>
                  <a:gd name="connsiteX12" fmla="*/ 1305401 w 6124575"/>
                  <a:gd name="connsiteY12" fmla="*/ 387191 h 1209675"/>
                  <a:gd name="connsiteX13" fmla="*/ 1669256 w 6124575"/>
                  <a:gd name="connsiteY13" fmla="*/ 387191 h 1209675"/>
                  <a:gd name="connsiteX14" fmla="*/ 1669256 w 6124575"/>
                  <a:gd name="connsiteY14" fmla="*/ 454819 h 1209675"/>
                  <a:gd name="connsiteX15" fmla="*/ 1698784 w 6124575"/>
                  <a:gd name="connsiteY15" fmla="*/ 454819 h 1209675"/>
                  <a:gd name="connsiteX16" fmla="*/ 1698784 w 6124575"/>
                  <a:gd name="connsiteY16" fmla="*/ 513874 h 1209675"/>
                  <a:gd name="connsiteX17" fmla="*/ 1802606 w 6124575"/>
                  <a:gd name="connsiteY17" fmla="*/ 513874 h 1209675"/>
                  <a:gd name="connsiteX18" fmla="*/ 1802606 w 6124575"/>
                  <a:gd name="connsiteY18" fmla="*/ 576739 h 1209675"/>
                  <a:gd name="connsiteX19" fmla="*/ 2028349 w 6124575"/>
                  <a:gd name="connsiteY19" fmla="*/ 576739 h 1209675"/>
                  <a:gd name="connsiteX20" fmla="*/ 2028349 w 6124575"/>
                  <a:gd name="connsiteY20" fmla="*/ 642461 h 1209675"/>
                  <a:gd name="connsiteX21" fmla="*/ 2143601 w 6124575"/>
                  <a:gd name="connsiteY21" fmla="*/ 642461 h 1209675"/>
                  <a:gd name="connsiteX22" fmla="*/ 2143601 w 6124575"/>
                  <a:gd name="connsiteY22" fmla="*/ 709136 h 1209675"/>
                  <a:gd name="connsiteX23" fmla="*/ 2412206 w 6124575"/>
                  <a:gd name="connsiteY23" fmla="*/ 709136 h 1209675"/>
                  <a:gd name="connsiteX24" fmla="*/ 2412206 w 6124575"/>
                  <a:gd name="connsiteY24" fmla="*/ 769144 h 1209675"/>
                  <a:gd name="connsiteX25" fmla="*/ 2473166 w 6124575"/>
                  <a:gd name="connsiteY25" fmla="*/ 769144 h 1209675"/>
                  <a:gd name="connsiteX26" fmla="*/ 2473166 w 6124575"/>
                  <a:gd name="connsiteY26" fmla="*/ 834866 h 1209675"/>
                  <a:gd name="connsiteX27" fmla="*/ 2767489 w 6124575"/>
                  <a:gd name="connsiteY27" fmla="*/ 834866 h 1209675"/>
                  <a:gd name="connsiteX28" fmla="*/ 2767489 w 6124575"/>
                  <a:gd name="connsiteY28" fmla="*/ 887254 h 1209675"/>
                  <a:gd name="connsiteX29" fmla="*/ 2817971 w 6124575"/>
                  <a:gd name="connsiteY29" fmla="*/ 887254 h 1209675"/>
                  <a:gd name="connsiteX30" fmla="*/ 2817971 w 6124575"/>
                  <a:gd name="connsiteY30" fmla="*/ 964406 h 1209675"/>
                  <a:gd name="connsiteX31" fmla="*/ 3412331 w 6124575"/>
                  <a:gd name="connsiteY31" fmla="*/ 964406 h 1209675"/>
                  <a:gd name="connsiteX32" fmla="*/ 3412331 w 6124575"/>
                  <a:gd name="connsiteY32" fmla="*/ 1032986 h 1209675"/>
                  <a:gd name="connsiteX33" fmla="*/ 3559016 w 6124575"/>
                  <a:gd name="connsiteY33" fmla="*/ 1032986 h 1209675"/>
                  <a:gd name="connsiteX34" fmla="*/ 3559016 w 6124575"/>
                  <a:gd name="connsiteY34" fmla="*/ 1103471 h 1209675"/>
                  <a:gd name="connsiteX35" fmla="*/ 4529614 w 6124575"/>
                  <a:gd name="connsiteY35" fmla="*/ 1103471 h 1209675"/>
                  <a:gd name="connsiteX36" fmla="*/ 4529614 w 6124575"/>
                  <a:gd name="connsiteY36" fmla="*/ 1204436 h 1209675"/>
                  <a:gd name="connsiteX37" fmla="*/ 6121242 w 6124575"/>
                  <a:gd name="connsiteY37" fmla="*/ 1204436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24575" h="1209675">
                    <a:moveTo>
                      <a:pt x="7144" y="7144"/>
                    </a:moveTo>
                    <a:lnTo>
                      <a:pt x="81439" y="7144"/>
                    </a:lnTo>
                    <a:lnTo>
                      <a:pt x="81439" y="70961"/>
                    </a:lnTo>
                    <a:lnTo>
                      <a:pt x="726281" y="70961"/>
                    </a:lnTo>
                    <a:lnTo>
                      <a:pt x="726281" y="135731"/>
                    </a:lnTo>
                    <a:lnTo>
                      <a:pt x="831056" y="135731"/>
                    </a:lnTo>
                    <a:lnTo>
                      <a:pt x="831056" y="196691"/>
                    </a:lnTo>
                    <a:lnTo>
                      <a:pt x="1097756" y="196691"/>
                    </a:lnTo>
                    <a:lnTo>
                      <a:pt x="1097756" y="261461"/>
                    </a:lnTo>
                    <a:lnTo>
                      <a:pt x="1153001" y="261461"/>
                    </a:lnTo>
                    <a:lnTo>
                      <a:pt x="1153001" y="321469"/>
                    </a:lnTo>
                    <a:lnTo>
                      <a:pt x="1305401" y="321469"/>
                    </a:lnTo>
                    <a:lnTo>
                      <a:pt x="1305401" y="387191"/>
                    </a:lnTo>
                    <a:lnTo>
                      <a:pt x="1669256" y="387191"/>
                    </a:lnTo>
                    <a:lnTo>
                      <a:pt x="1669256" y="454819"/>
                    </a:lnTo>
                    <a:lnTo>
                      <a:pt x="1698784" y="454819"/>
                    </a:lnTo>
                    <a:lnTo>
                      <a:pt x="1698784" y="513874"/>
                    </a:lnTo>
                    <a:lnTo>
                      <a:pt x="1802606" y="513874"/>
                    </a:lnTo>
                    <a:lnTo>
                      <a:pt x="1802606" y="576739"/>
                    </a:lnTo>
                    <a:lnTo>
                      <a:pt x="2028349" y="576739"/>
                    </a:lnTo>
                    <a:lnTo>
                      <a:pt x="2028349" y="642461"/>
                    </a:lnTo>
                    <a:lnTo>
                      <a:pt x="2143601" y="642461"/>
                    </a:lnTo>
                    <a:lnTo>
                      <a:pt x="2143601" y="709136"/>
                    </a:lnTo>
                    <a:lnTo>
                      <a:pt x="2412206" y="709136"/>
                    </a:lnTo>
                    <a:lnTo>
                      <a:pt x="2412206" y="769144"/>
                    </a:lnTo>
                    <a:lnTo>
                      <a:pt x="2473166" y="769144"/>
                    </a:lnTo>
                    <a:lnTo>
                      <a:pt x="2473166" y="834866"/>
                    </a:lnTo>
                    <a:lnTo>
                      <a:pt x="2767489" y="834866"/>
                    </a:lnTo>
                    <a:lnTo>
                      <a:pt x="2767489" y="887254"/>
                    </a:lnTo>
                    <a:lnTo>
                      <a:pt x="2817971" y="887254"/>
                    </a:lnTo>
                    <a:lnTo>
                      <a:pt x="2817971" y="964406"/>
                    </a:lnTo>
                    <a:lnTo>
                      <a:pt x="3412331" y="964406"/>
                    </a:lnTo>
                    <a:lnTo>
                      <a:pt x="3412331" y="1032986"/>
                    </a:lnTo>
                    <a:lnTo>
                      <a:pt x="3559016" y="1032986"/>
                    </a:lnTo>
                    <a:lnTo>
                      <a:pt x="3559016" y="1103471"/>
                    </a:lnTo>
                    <a:lnTo>
                      <a:pt x="4529614" y="1103471"/>
                    </a:lnTo>
                    <a:lnTo>
                      <a:pt x="4529614" y="1204436"/>
                    </a:lnTo>
                    <a:lnTo>
                      <a:pt x="6121242" y="1204436"/>
                    </a:lnTo>
                  </a:path>
                </a:pathLst>
              </a:custGeom>
              <a:noFill/>
              <a:ln w="26035" cap="flat">
                <a:solidFill>
                  <a:schemeClr val="accent2"/>
                </a:solidFill>
                <a:prstDash val="sysDash"/>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7" name="Freeform: Shape 3223">
                <a:extLst>
                  <a:ext uri="{FF2B5EF4-FFF2-40B4-BE49-F238E27FC236}">
                    <a16:creationId xmlns:a16="http://schemas.microsoft.com/office/drawing/2014/main" id="{157526F5-18A7-4B97-B6B7-B7B4FFBB14B5}"/>
                  </a:ext>
                </a:extLst>
              </p:cNvPr>
              <p:cNvSpPr/>
              <p:nvPr/>
            </p:nvSpPr>
            <p:spPr>
              <a:xfrm>
                <a:off x="4745585" y="2965527"/>
                <a:ext cx="10775" cy="86201"/>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8" name="Freeform: Shape 3224">
                <a:extLst>
                  <a:ext uri="{FF2B5EF4-FFF2-40B4-BE49-F238E27FC236}">
                    <a16:creationId xmlns:a16="http://schemas.microsoft.com/office/drawing/2014/main" id="{455970E6-0691-489C-9E4B-99A785EE417A}"/>
                  </a:ext>
                </a:extLst>
              </p:cNvPr>
              <p:cNvSpPr/>
              <p:nvPr/>
            </p:nvSpPr>
            <p:spPr>
              <a:xfrm>
                <a:off x="4707871" y="300324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9" name="Freeform: Shape 3225">
                <a:extLst>
                  <a:ext uri="{FF2B5EF4-FFF2-40B4-BE49-F238E27FC236}">
                    <a16:creationId xmlns:a16="http://schemas.microsoft.com/office/drawing/2014/main" id="{2E91BA46-2948-4E53-AD3D-3D533917B86E}"/>
                  </a:ext>
                </a:extLst>
              </p:cNvPr>
              <p:cNvSpPr/>
              <p:nvPr/>
            </p:nvSpPr>
            <p:spPr>
              <a:xfrm>
                <a:off x="5299429"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0" name="Freeform: Shape 3226">
                <a:extLst>
                  <a:ext uri="{FF2B5EF4-FFF2-40B4-BE49-F238E27FC236}">
                    <a16:creationId xmlns:a16="http://schemas.microsoft.com/office/drawing/2014/main" id="{F333A350-59FB-411C-8954-4EE8798BE88E}"/>
                  </a:ext>
                </a:extLst>
              </p:cNvPr>
              <p:cNvSpPr/>
              <p:nvPr/>
            </p:nvSpPr>
            <p:spPr>
              <a:xfrm>
                <a:off x="5262793" y="315948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1" name="Freeform: Shape 3227">
                <a:extLst>
                  <a:ext uri="{FF2B5EF4-FFF2-40B4-BE49-F238E27FC236}">
                    <a16:creationId xmlns:a16="http://schemas.microsoft.com/office/drawing/2014/main" id="{E84CBA16-002D-47C0-9203-D49456E7D83D}"/>
                  </a:ext>
                </a:extLst>
              </p:cNvPr>
              <p:cNvSpPr/>
              <p:nvPr/>
            </p:nvSpPr>
            <p:spPr>
              <a:xfrm>
                <a:off x="5316669"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2" name="Freeform: Shape 3228">
                <a:extLst>
                  <a:ext uri="{FF2B5EF4-FFF2-40B4-BE49-F238E27FC236}">
                    <a16:creationId xmlns:a16="http://schemas.microsoft.com/office/drawing/2014/main" id="{CBF7FEE3-4FD9-4275-97DE-D73F466B89E0}"/>
                  </a:ext>
                </a:extLst>
              </p:cNvPr>
              <p:cNvSpPr/>
              <p:nvPr/>
            </p:nvSpPr>
            <p:spPr>
              <a:xfrm>
                <a:off x="5278955" y="315948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3" name="Freeform: Shape 3229">
                <a:extLst>
                  <a:ext uri="{FF2B5EF4-FFF2-40B4-BE49-F238E27FC236}">
                    <a16:creationId xmlns:a16="http://schemas.microsoft.com/office/drawing/2014/main" id="{5FC7D554-5678-4572-BA2E-D688DC431DF1}"/>
                  </a:ext>
                </a:extLst>
              </p:cNvPr>
              <p:cNvSpPr/>
              <p:nvPr/>
            </p:nvSpPr>
            <p:spPr>
              <a:xfrm>
                <a:off x="5410412"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4" name="Freeform: Shape 3230">
                <a:extLst>
                  <a:ext uri="{FF2B5EF4-FFF2-40B4-BE49-F238E27FC236}">
                    <a16:creationId xmlns:a16="http://schemas.microsoft.com/office/drawing/2014/main" id="{DA60BF40-78A0-43BF-BF9B-3D79D716DAFD}"/>
                  </a:ext>
                </a:extLst>
              </p:cNvPr>
              <p:cNvSpPr/>
              <p:nvPr/>
            </p:nvSpPr>
            <p:spPr>
              <a:xfrm>
                <a:off x="5372700" y="315948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5" name="Freeform: Shape 3231">
                <a:extLst>
                  <a:ext uri="{FF2B5EF4-FFF2-40B4-BE49-F238E27FC236}">
                    <a16:creationId xmlns:a16="http://schemas.microsoft.com/office/drawing/2014/main" id="{92703BB4-2145-4D54-ACDB-15B9B7D3B81A}"/>
                  </a:ext>
                </a:extLst>
              </p:cNvPr>
              <p:cNvSpPr/>
              <p:nvPr/>
            </p:nvSpPr>
            <p:spPr>
              <a:xfrm>
                <a:off x="5454591"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6" name="Freeform: Shape 3232">
                <a:extLst>
                  <a:ext uri="{FF2B5EF4-FFF2-40B4-BE49-F238E27FC236}">
                    <a16:creationId xmlns:a16="http://schemas.microsoft.com/office/drawing/2014/main" id="{9165170C-BD54-46B6-BF94-C86BF3B5DA18}"/>
                  </a:ext>
                </a:extLst>
              </p:cNvPr>
              <p:cNvSpPr/>
              <p:nvPr/>
            </p:nvSpPr>
            <p:spPr>
              <a:xfrm>
                <a:off x="5417955" y="3159481"/>
                <a:ext cx="86201" cy="10775"/>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7" name="Freeform: Shape 3233">
                <a:extLst>
                  <a:ext uri="{FF2B5EF4-FFF2-40B4-BE49-F238E27FC236}">
                    <a16:creationId xmlns:a16="http://schemas.microsoft.com/office/drawing/2014/main" id="{6D4331A1-8C74-492F-95BA-045B6F3ACCBF}"/>
                  </a:ext>
                </a:extLst>
              </p:cNvPr>
              <p:cNvSpPr/>
              <p:nvPr/>
            </p:nvSpPr>
            <p:spPr>
              <a:xfrm>
                <a:off x="5592513"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8" name="Freeform: Shape 3234">
                <a:extLst>
                  <a:ext uri="{FF2B5EF4-FFF2-40B4-BE49-F238E27FC236}">
                    <a16:creationId xmlns:a16="http://schemas.microsoft.com/office/drawing/2014/main" id="{BFECBEB1-AE91-46AC-BE19-277809B8CBCA}"/>
                  </a:ext>
                </a:extLst>
              </p:cNvPr>
              <p:cNvSpPr/>
              <p:nvPr/>
            </p:nvSpPr>
            <p:spPr>
              <a:xfrm>
                <a:off x="5554799" y="315948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9" name="Freeform: Shape 3235">
                <a:extLst>
                  <a:ext uri="{FF2B5EF4-FFF2-40B4-BE49-F238E27FC236}">
                    <a16:creationId xmlns:a16="http://schemas.microsoft.com/office/drawing/2014/main" id="{CE90645A-3B0E-488D-9B20-F9C2F163B41D}"/>
                  </a:ext>
                </a:extLst>
              </p:cNvPr>
              <p:cNvSpPr/>
              <p:nvPr/>
            </p:nvSpPr>
            <p:spPr>
              <a:xfrm>
                <a:off x="5610830" y="3122845"/>
                <a:ext cx="10775" cy="86201"/>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0" name="Freeform: Shape 3236">
                <a:extLst>
                  <a:ext uri="{FF2B5EF4-FFF2-40B4-BE49-F238E27FC236}">
                    <a16:creationId xmlns:a16="http://schemas.microsoft.com/office/drawing/2014/main" id="{EC1D334B-22EF-4410-B04F-497C050C199D}"/>
                  </a:ext>
                </a:extLst>
              </p:cNvPr>
              <p:cNvSpPr/>
              <p:nvPr/>
            </p:nvSpPr>
            <p:spPr>
              <a:xfrm>
                <a:off x="5573118" y="3159481"/>
                <a:ext cx="86201" cy="10775"/>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123843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 (CONT.)</a:t>
            </a:r>
            <a:endParaRPr lang="en-US" b="1" dirty="0">
              <a:solidFill>
                <a:schemeClr val="bg1"/>
              </a:solidFill>
            </a:endParaRPr>
          </a:p>
          <a:p>
            <a:pPr marL="0" indent="0">
              <a:buNone/>
            </a:pPr>
            <a:endParaRPr lang="en-GB" dirty="0"/>
          </a:p>
          <a:p>
            <a:endParaRPr lang="en-GB" dirty="0"/>
          </a:p>
        </p:txBody>
      </p:sp>
      <p:sp>
        <p:nvSpPr>
          <p:cNvPr id="7" name="TextBox 6"/>
          <p:cNvSpPr txBox="1"/>
          <p:nvPr/>
        </p:nvSpPr>
        <p:spPr>
          <a:xfrm>
            <a:off x="861160" y="1904445"/>
            <a:ext cx="6578659"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 for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Sarculator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 predictions (low and high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pr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 name="Title 1"/>
          <p:cNvSpPr>
            <a:spLocks noGrp="1"/>
          </p:cNvSpPr>
          <p:nvPr>
            <p:ph type="title"/>
          </p:nvPr>
        </p:nvSpPr>
        <p:spPr>
          <a:xfrm>
            <a:off x="228600" y="228600"/>
            <a:ext cx="7792200" cy="939801"/>
          </a:xfrm>
        </p:spPr>
        <p:txBody>
          <a:bodyPr/>
          <a:lstStyle/>
          <a:p>
            <a:r>
              <a:rPr lang="en-GB" dirty="0" smtClean="0"/>
              <a:t>11518</a:t>
            </a:r>
            <a:r>
              <a:rPr lang="en-GB" dirty="0"/>
              <a:t>: Prognostic stratification using the nomogram </a:t>
            </a:r>
            <a:r>
              <a:rPr lang="en-GB" dirty="0" smtClean="0"/>
              <a:t/>
            </a:r>
            <a:br>
              <a:rPr lang="en-GB" dirty="0" smtClean="0"/>
            </a:br>
            <a:r>
              <a:rPr lang="en-GB" dirty="0" err="1"/>
              <a:t>S</a:t>
            </a:r>
            <a:r>
              <a:rPr lang="en-GB" dirty="0" err="1" smtClean="0"/>
              <a:t>arculator</a:t>
            </a:r>
            <a:r>
              <a:rPr lang="en-GB" dirty="0" smtClean="0"/>
              <a:t> </a:t>
            </a:r>
            <a:r>
              <a:rPr lang="en-GB" dirty="0"/>
              <a:t>and its impact on study results in a randomized </a:t>
            </a:r>
            <a:r>
              <a:rPr lang="en-GB" dirty="0" smtClean="0"/>
              <a:t>controlled </a:t>
            </a:r>
            <a:r>
              <a:rPr lang="en-GB" dirty="0"/>
              <a:t>trial (RCT) for localized soft tissue sarcomas (STS): A secondary analysis of the EORTC-STBSG </a:t>
            </a:r>
            <a:r>
              <a:rPr lang="en-GB" dirty="0" smtClean="0"/>
              <a:t>62931 – </a:t>
            </a:r>
            <a:r>
              <a:rPr lang="en-GB" dirty="0" err="1" smtClean="0"/>
              <a:t>Pasquali</a:t>
            </a:r>
            <a:r>
              <a:rPr lang="en-GB" dirty="0" smtClean="0"/>
              <a:t> S, et al</a:t>
            </a:r>
            <a:endParaRPr lang="en-GB" dirty="0"/>
          </a:p>
        </p:txBody>
      </p:sp>
      <p:sp>
        <p:nvSpPr>
          <p:cNvPr id="4" name="Text Box 4"/>
          <p:cNvSpPr txBox="1">
            <a:spLocks noChangeArrowheads="1"/>
          </p:cNvSpPr>
          <p:nvPr/>
        </p:nvSpPr>
        <p:spPr bwMode="auto">
          <a:xfrm>
            <a:off x="4994570" y="6474897"/>
            <a:ext cx="3928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Pasquali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16798944"/>
              </p:ext>
            </p:extLst>
          </p:nvPr>
        </p:nvGraphicFramePr>
        <p:xfrm>
          <a:off x="2816643" y="5398477"/>
          <a:ext cx="3842427" cy="822960"/>
        </p:xfrm>
        <a:graphic>
          <a:graphicData uri="http://schemas.openxmlformats.org/drawingml/2006/table">
            <a:tbl>
              <a:tblPr firstRow="1" bandRow="1">
                <a:tableStyleId>{69012ECD-51FC-41F1-AA8D-1B2483CD663E}</a:tableStyleId>
              </a:tblPr>
              <a:tblGrid>
                <a:gridCol w="2422188">
                  <a:extLst>
                    <a:ext uri="{9D8B030D-6E8A-4147-A177-3AD203B41FA5}">
                      <a16:colId xmlns:a16="http://schemas.microsoft.com/office/drawing/2014/main" val="20000"/>
                    </a:ext>
                  </a:extLst>
                </a:gridCol>
                <a:gridCol w="1420239">
                  <a:extLst>
                    <a:ext uri="{9D8B030D-6E8A-4147-A177-3AD203B41FA5}">
                      <a16:colId xmlns:a16="http://schemas.microsoft.com/office/drawing/2014/main" val="20001"/>
                    </a:ext>
                  </a:extLst>
                </a:gridCol>
              </a:tblGrid>
              <a:tr h="270000">
                <a:tc>
                  <a:txBody>
                    <a:bodyPr/>
                    <a:lstStyle/>
                    <a:p>
                      <a:endParaRPr lang="en-GB" sz="1200" dirty="0"/>
                    </a:p>
                  </a:txBody>
                  <a:tcPr/>
                </a:tc>
                <a:tc>
                  <a:txBody>
                    <a:bodyPr/>
                    <a:lstStyle/>
                    <a:p>
                      <a:pPr algn="ctr"/>
                      <a:r>
                        <a:rPr lang="en-GB" sz="1200" dirty="0" smtClean="0">
                          <a:solidFill>
                            <a:schemeClr val="tx2"/>
                          </a:solidFill>
                        </a:rPr>
                        <a:t>HR</a:t>
                      </a:r>
                      <a:endParaRPr lang="en-GB" sz="1200" dirty="0">
                        <a:solidFill>
                          <a:schemeClr val="tx2"/>
                        </a:solidFill>
                      </a:endParaRPr>
                    </a:p>
                  </a:txBody>
                  <a:tcPr/>
                </a:tc>
                <a:extLst>
                  <a:ext uri="{0D108BD9-81ED-4DB2-BD59-A6C34878D82A}">
                    <a16:rowId xmlns:a16="http://schemas.microsoft.com/office/drawing/2014/main" val="10000"/>
                  </a:ext>
                </a:extLst>
              </a:tr>
              <a:tr h="270000">
                <a:tc>
                  <a:txBody>
                    <a:bodyPr/>
                    <a:lstStyle/>
                    <a:p>
                      <a:r>
                        <a:rPr lang="en-GB" sz="1200" dirty="0" smtClean="0"/>
                        <a:t>Low </a:t>
                      </a:r>
                      <a:r>
                        <a:rPr lang="en-GB" sz="1200" dirty="0" err="1" smtClean="0"/>
                        <a:t>pr</a:t>
                      </a:r>
                      <a:r>
                        <a:rPr lang="en-GB" sz="1200" dirty="0" smtClean="0"/>
                        <a:t>-OS (&lt;60)</a:t>
                      </a:r>
                      <a:endParaRPr lang="en-GB" sz="1200" dirty="0"/>
                    </a:p>
                  </a:txBody>
                  <a:tcPr/>
                </a:tc>
                <a:tc>
                  <a:txBody>
                    <a:bodyPr/>
                    <a:lstStyle/>
                    <a:p>
                      <a:pPr algn="ctr"/>
                      <a:r>
                        <a:rPr lang="en-GB" sz="1200" dirty="0" smtClean="0"/>
                        <a:t>0.50</a:t>
                      </a:r>
                      <a:endParaRPr lang="en-GB" sz="1200" dirty="0"/>
                    </a:p>
                  </a:txBody>
                  <a:tcPr/>
                </a:tc>
                <a:extLst>
                  <a:ext uri="{0D108BD9-81ED-4DB2-BD59-A6C34878D82A}">
                    <a16:rowId xmlns:a16="http://schemas.microsoft.com/office/drawing/2014/main" val="10001"/>
                  </a:ext>
                </a:extLst>
              </a:tr>
              <a:tr h="270000">
                <a:tc>
                  <a:txBody>
                    <a:bodyPr/>
                    <a:lstStyle/>
                    <a:p>
                      <a:r>
                        <a:rPr lang="en-GB" sz="1200" dirty="0" smtClean="0"/>
                        <a:t>High</a:t>
                      </a:r>
                      <a:r>
                        <a:rPr lang="en-GB" sz="1200" baseline="0" dirty="0" smtClean="0"/>
                        <a:t> </a:t>
                      </a:r>
                      <a:r>
                        <a:rPr lang="en-GB" sz="1200" baseline="0" dirty="0" err="1" smtClean="0"/>
                        <a:t>pr</a:t>
                      </a:r>
                      <a:r>
                        <a:rPr lang="en-GB" sz="1200" baseline="0" dirty="0" smtClean="0"/>
                        <a:t>-OS (≥60)</a:t>
                      </a:r>
                      <a:endParaRPr lang="en-GB" sz="1200" dirty="0"/>
                    </a:p>
                  </a:txBody>
                  <a:tcPr/>
                </a:tc>
                <a:tc>
                  <a:txBody>
                    <a:bodyPr/>
                    <a:lstStyle/>
                    <a:p>
                      <a:pPr algn="ctr"/>
                      <a:r>
                        <a:rPr lang="en-GB" sz="1200" dirty="0" smtClean="0"/>
                        <a:t>1.20</a:t>
                      </a:r>
                      <a:endParaRPr lang="en-GB" sz="1200" dirty="0"/>
                    </a:p>
                  </a:txBody>
                  <a:tcPr/>
                </a:tc>
                <a:extLst>
                  <a:ext uri="{0D108BD9-81ED-4DB2-BD59-A6C34878D82A}">
                    <a16:rowId xmlns:a16="http://schemas.microsoft.com/office/drawing/2014/main" val="10002"/>
                  </a:ext>
                </a:extLst>
              </a:tr>
            </a:tbl>
          </a:graphicData>
        </a:graphic>
      </p:graphicFrame>
      <p:grpSp>
        <p:nvGrpSpPr>
          <p:cNvPr id="11" name="Group 10"/>
          <p:cNvGrpSpPr/>
          <p:nvPr/>
        </p:nvGrpSpPr>
        <p:grpSpPr>
          <a:xfrm>
            <a:off x="326942" y="2130850"/>
            <a:ext cx="7924783" cy="3087559"/>
            <a:chOff x="326942" y="1799650"/>
            <a:chExt cx="7924783" cy="3087559"/>
          </a:xfrm>
        </p:grpSpPr>
        <p:sp>
          <p:nvSpPr>
            <p:cNvPr id="12" name="TextBox 11">
              <a:extLst>
                <a:ext uri="{FF2B5EF4-FFF2-40B4-BE49-F238E27FC236}">
                  <a16:creationId xmlns:a16="http://schemas.microsoft.com/office/drawing/2014/main" id="{D408E8EB-54EF-4B13-8536-A8546049D7BD}"/>
                </a:ext>
              </a:extLst>
            </p:cNvPr>
            <p:cNvSpPr txBox="1"/>
            <p:nvPr/>
          </p:nvSpPr>
          <p:spPr>
            <a:xfrm rot="16200000">
              <a:off x="-744870" y="2990071"/>
              <a:ext cx="2405234"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Overall </a:t>
              </a:r>
              <a:r>
                <a:rPr kumimoji="0" lang="en-GB" sz="1100" b="0" i="0" u="none" strike="noStrike" kern="1200" cap="none" spc="0" normalizeH="0" baseline="0" noProof="0" dirty="0" smtClean="0">
                  <a:ln>
                    <a:noFill/>
                  </a:ln>
                  <a:solidFill>
                    <a:srgbClr val="363636"/>
                  </a:solidFill>
                  <a:effectLst/>
                  <a:uLnTx/>
                  <a:uFillTx/>
                  <a:latin typeface="Arial" charset="0"/>
                  <a:ea typeface="+mn-ea"/>
                  <a:cs typeface="Arial" charset="0"/>
                </a:rPr>
                <a:t>survival, probability</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3" name="Straight Connector 12">
              <a:extLst>
                <a:ext uri="{FF2B5EF4-FFF2-40B4-BE49-F238E27FC236}">
                  <a16:creationId xmlns:a16="http://schemas.microsoft.com/office/drawing/2014/main" id="{28769A7A-3F59-4229-85D6-536BC2740610}"/>
                </a:ext>
              </a:extLst>
            </p:cNvPr>
            <p:cNvCxnSpPr>
              <a:cxnSpLocks/>
            </p:cNvCxnSpPr>
            <p:nvPr/>
          </p:nvCxnSpPr>
          <p:spPr>
            <a:xfrm flipV="1">
              <a:off x="1071879" y="251650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864E8659-62B2-4386-B9E2-28A472B10D86}"/>
                </a:ext>
              </a:extLst>
            </p:cNvPr>
            <p:cNvCxnSpPr>
              <a:cxnSpLocks/>
            </p:cNvCxnSpPr>
            <p:nvPr/>
          </p:nvCxnSpPr>
          <p:spPr>
            <a:xfrm flipV="1">
              <a:off x="1071879" y="311475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1B45E776-FA45-4A59-B32E-345EAAC094C3}"/>
                </a:ext>
              </a:extLst>
            </p:cNvPr>
            <p:cNvCxnSpPr>
              <a:cxnSpLocks/>
            </p:cNvCxnSpPr>
            <p:nvPr/>
          </p:nvCxnSpPr>
          <p:spPr>
            <a:xfrm flipV="1">
              <a:off x="1071879" y="37130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74125098-5DBB-453F-8061-6D6785531A18}"/>
                </a:ext>
              </a:extLst>
            </p:cNvPr>
            <p:cNvCxnSpPr>
              <a:cxnSpLocks/>
            </p:cNvCxnSpPr>
            <p:nvPr/>
          </p:nvCxnSpPr>
          <p:spPr>
            <a:xfrm flipV="1">
              <a:off x="1071879" y="43112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 name="TextBox 16">
              <a:extLst>
                <a:ext uri="{FF2B5EF4-FFF2-40B4-BE49-F238E27FC236}">
                  <a16:creationId xmlns:a16="http://schemas.microsoft.com/office/drawing/2014/main" id="{45515719-D2EE-440D-AAAD-9D4F1916BDBB}"/>
                </a:ext>
              </a:extLst>
            </p:cNvPr>
            <p:cNvSpPr txBox="1"/>
            <p:nvPr/>
          </p:nvSpPr>
          <p:spPr>
            <a:xfrm>
              <a:off x="4475251" y="4645229"/>
              <a:ext cx="459595" cy="241980"/>
            </a:xfrm>
            <a:prstGeom prst="rect">
              <a:avLst/>
            </a:prstGeom>
            <a:noFill/>
          </p:spPr>
          <p:txBody>
            <a:bodyPr wrap="none" lIns="72000" tIns="36000" rIns="72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Time</a:t>
              </a:r>
            </a:p>
          </p:txBody>
        </p:sp>
        <p:cxnSp>
          <p:nvCxnSpPr>
            <p:cNvPr id="18" name="Straight Connector 17">
              <a:extLst>
                <a:ext uri="{FF2B5EF4-FFF2-40B4-BE49-F238E27FC236}">
                  <a16:creationId xmlns:a16="http://schemas.microsoft.com/office/drawing/2014/main" id="{9A771942-9366-4697-B8B4-052DC606EDDA}"/>
                </a:ext>
              </a:extLst>
            </p:cNvPr>
            <p:cNvCxnSpPr>
              <a:cxnSpLocks/>
            </p:cNvCxnSpPr>
            <p:nvPr/>
          </p:nvCxnSpPr>
          <p:spPr>
            <a:xfrm flipV="1">
              <a:off x="1071879" y="19182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A50649E2-15E5-4D1F-B782-7642EE9D127A}"/>
                </a:ext>
              </a:extLst>
            </p:cNvPr>
            <p:cNvCxnSpPr>
              <a:cxnSpLocks/>
            </p:cNvCxnSpPr>
            <p:nvPr/>
          </p:nvCxnSpPr>
          <p:spPr>
            <a:xfrm rot="5400000" flipV="1">
              <a:off x="113295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7DEBFA8B-AC46-4FCA-A2B8-9A8339BCC541}"/>
                </a:ext>
              </a:extLst>
            </p:cNvPr>
            <p:cNvSpPr txBox="1"/>
            <p:nvPr/>
          </p:nvSpPr>
          <p:spPr>
            <a:xfrm>
              <a:off x="102466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a:t>
              </a:r>
            </a:p>
          </p:txBody>
        </p:sp>
        <p:cxnSp>
          <p:nvCxnSpPr>
            <p:cNvPr id="21" name="Straight Connector 20">
              <a:extLst>
                <a:ext uri="{FF2B5EF4-FFF2-40B4-BE49-F238E27FC236}">
                  <a16:creationId xmlns:a16="http://schemas.microsoft.com/office/drawing/2014/main" id="{35425FE2-E758-4D7C-A361-EDCFA5AC0066}"/>
                </a:ext>
              </a:extLst>
            </p:cNvPr>
            <p:cNvCxnSpPr>
              <a:cxnSpLocks/>
            </p:cNvCxnSpPr>
            <p:nvPr/>
          </p:nvCxnSpPr>
          <p:spPr>
            <a:xfrm rot="5400000" flipV="1">
              <a:off x="196818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EE02C246-3264-43A8-8C74-4ACE50F125FC}"/>
                </a:ext>
              </a:extLst>
            </p:cNvPr>
            <p:cNvSpPr txBox="1"/>
            <p:nvPr/>
          </p:nvSpPr>
          <p:spPr>
            <a:xfrm>
              <a:off x="185989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a:t>
              </a:r>
            </a:p>
          </p:txBody>
        </p:sp>
        <p:cxnSp>
          <p:nvCxnSpPr>
            <p:cNvPr id="23" name="Straight Connector 22">
              <a:extLst>
                <a:ext uri="{FF2B5EF4-FFF2-40B4-BE49-F238E27FC236}">
                  <a16:creationId xmlns:a16="http://schemas.microsoft.com/office/drawing/2014/main" id="{3FDCC340-550D-415D-9E3C-6609A9004BD6}"/>
                </a:ext>
              </a:extLst>
            </p:cNvPr>
            <p:cNvCxnSpPr>
              <a:cxnSpLocks/>
            </p:cNvCxnSpPr>
            <p:nvPr/>
          </p:nvCxnSpPr>
          <p:spPr>
            <a:xfrm rot="5400000" flipV="1">
              <a:off x="280342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ECB19ABC-F658-46A7-BE64-40C902AD46C5}"/>
                </a:ext>
              </a:extLst>
            </p:cNvPr>
            <p:cNvSpPr txBox="1"/>
            <p:nvPr/>
          </p:nvSpPr>
          <p:spPr>
            <a:xfrm>
              <a:off x="269513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2</a:t>
              </a:r>
            </a:p>
          </p:txBody>
        </p:sp>
        <p:cxnSp>
          <p:nvCxnSpPr>
            <p:cNvPr id="25" name="Straight Connector 24">
              <a:extLst>
                <a:ext uri="{FF2B5EF4-FFF2-40B4-BE49-F238E27FC236}">
                  <a16:creationId xmlns:a16="http://schemas.microsoft.com/office/drawing/2014/main" id="{1D8431F1-3189-420B-9CD7-E3C659D88824}"/>
                </a:ext>
              </a:extLst>
            </p:cNvPr>
            <p:cNvCxnSpPr>
              <a:cxnSpLocks/>
            </p:cNvCxnSpPr>
            <p:nvPr/>
          </p:nvCxnSpPr>
          <p:spPr>
            <a:xfrm rot="5400000" flipV="1">
              <a:off x="3638661"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AD9A97D4-87A7-43E5-9E09-1005A823FCE9}"/>
                </a:ext>
              </a:extLst>
            </p:cNvPr>
            <p:cNvSpPr txBox="1"/>
            <p:nvPr/>
          </p:nvSpPr>
          <p:spPr>
            <a:xfrm>
              <a:off x="3530371"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3</a:t>
              </a:r>
            </a:p>
          </p:txBody>
        </p:sp>
        <p:cxnSp>
          <p:nvCxnSpPr>
            <p:cNvPr id="27" name="Straight Connector 26">
              <a:extLst>
                <a:ext uri="{FF2B5EF4-FFF2-40B4-BE49-F238E27FC236}">
                  <a16:creationId xmlns:a16="http://schemas.microsoft.com/office/drawing/2014/main" id="{2815DF94-848B-46B2-9DD4-D16A65EC2D3A}"/>
                </a:ext>
              </a:extLst>
            </p:cNvPr>
            <p:cNvCxnSpPr>
              <a:cxnSpLocks/>
            </p:cNvCxnSpPr>
            <p:nvPr/>
          </p:nvCxnSpPr>
          <p:spPr>
            <a:xfrm rot="5400000" flipV="1">
              <a:off x="530913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id="{4AC71AE6-40C2-471D-8768-E9E5046E39A6}"/>
                </a:ext>
              </a:extLst>
            </p:cNvPr>
            <p:cNvSpPr txBox="1"/>
            <p:nvPr/>
          </p:nvSpPr>
          <p:spPr>
            <a:xfrm>
              <a:off x="520084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5</a:t>
              </a:r>
            </a:p>
          </p:txBody>
        </p:sp>
        <p:cxnSp>
          <p:nvCxnSpPr>
            <p:cNvPr id="29" name="Straight Connector 28">
              <a:extLst>
                <a:ext uri="{FF2B5EF4-FFF2-40B4-BE49-F238E27FC236}">
                  <a16:creationId xmlns:a16="http://schemas.microsoft.com/office/drawing/2014/main" id="{024485AE-6B9B-405B-8236-396F97DE25F7}"/>
                </a:ext>
              </a:extLst>
            </p:cNvPr>
            <p:cNvCxnSpPr>
              <a:cxnSpLocks/>
            </p:cNvCxnSpPr>
            <p:nvPr/>
          </p:nvCxnSpPr>
          <p:spPr>
            <a:xfrm rot="5400000" flipV="1">
              <a:off x="614436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id="{3B168F1A-9220-4B78-87D1-5D766A4C3A62}"/>
                </a:ext>
              </a:extLst>
            </p:cNvPr>
            <p:cNvSpPr txBox="1"/>
            <p:nvPr/>
          </p:nvSpPr>
          <p:spPr>
            <a:xfrm>
              <a:off x="603607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6</a:t>
              </a:r>
            </a:p>
          </p:txBody>
        </p:sp>
        <p:cxnSp>
          <p:nvCxnSpPr>
            <p:cNvPr id="31" name="Straight Connector 30">
              <a:extLst>
                <a:ext uri="{FF2B5EF4-FFF2-40B4-BE49-F238E27FC236}">
                  <a16:creationId xmlns:a16="http://schemas.microsoft.com/office/drawing/2014/main" id="{07623E9D-937C-4BD0-810B-2B4F58EB4C95}"/>
                </a:ext>
              </a:extLst>
            </p:cNvPr>
            <p:cNvCxnSpPr>
              <a:cxnSpLocks/>
            </p:cNvCxnSpPr>
            <p:nvPr/>
          </p:nvCxnSpPr>
          <p:spPr>
            <a:xfrm rot="5400000" flipV="1">
              <a:off x="697960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id="{1C1E1C23-3EFA-47E9-9810-339058B3FC11}"/>
                </a:ext>
              </a:extLst>
            </p:cNvPr>
            <p:cNvSpPr txBox="1"/>
            <p:nvPr/>
          </p:nvSpPr>
          <p:spPr>
            <a:xfrm>
              <a:off x="687131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7</a:t>
              </a:r>
            </a:p>
          </p:txBody>
        </p:sp>
        <p:cxnSp>
          <p:nvCxnSpPr>
            <p:cNvPr id="33" name="Straight Connector 32">
              <a:extLst>
                <a:ext uri="{FF2B5EF4-FFF2-40B4-BE49-F238E27FC236}">
                  <a16:creationId xmlns:a16="http://schemas.microsoft.com/office/drawing/2014/main" id="{B9844122-3565-4E58-A5BE-A84BD78DA441}"/>
                </a:ext>
              </a:extLst>
            </p:cNvPr>
            <p:cNvCxnSpPr>
              <a:cxnSpLocks/>
            </p:cNvCxnSpPr>
            <p:nvPr/>
          </p:nvCxnSpPr>
          <p:spPr>
            <a:xfrm rot="5400000" flipV="1">
              <a:off x="7814842"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 name="TextBox 33">
              <a:extLst>
                <a:ext uri="{FF2B5EF4-FFF2-40B4-BE49-F238E27FC236}">
                  <a16:creationId xmlns:a16="http://schemas.microsoft.com/office/drawing/2014/main" id="{AB6E76CD-C1A4-4085-B336-EE23BAB1DBF6}"/>
                </a:ext>
              </a:extLst>
            </p:cNvPr>
            <p:cNvSpPr txBox="1"/>
            <p:nvPr/>
          </p:nvSpPr>
          <p:spPr>
            <a:xfrm>
              <a:off x="770655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8</a:t>
              </a:r>
            </a:p>
          </p:txBody>
        </p:sp>
        <p:sp>
          <p:nvSpPr>
            <p:cNvPr id="35" name="Freeform: Shape 38">
              <a:extLst>
                <a:ext uri="{FF2B5EF4-FFF2-40B4-BE49-F238E27FC236}">
                  <a16:creationId xmlns:a16="http://schemas.microsoft.com/office/drawing/2014/main" id="{BE1AAC5D-DC1D-44FC-8DFF-A2E93B124CC1}"/>
                </a:ext>
              </a:extLst>
            </p:cNvPr>
            <p:cNvSpPr/>
            <p:nvPr/>
          </p:nvSpPr>
          <p:spPr>
            <a:xfrm>
              <a:off x="1177954" y="1918261"/>
              <a:ext cx="7054186" cy="2392989"/>
            </a:xfrm>
            <a:custGeom>
              <a:avLst/>
              <a:gdLst>
                <a:gd name="connsiteX0" fmla="*/ 0 w 4467225"/>
                <a:gd name="connsiteY0" fmla="*/ 0 h 2486025"/>
                <a:gd name="connsiteX1" fmla="*/ 0 w 4467225"/>
                <a:gd name="connsiteY1" fmla="*/ 2486025 h 2486025"/>
                <a:gd name="connsiteX2" fmla="*/ 4467225 w 4467225"/>
                <a:gd name="connsiteY2" fmla="*/ 2486025 h 2486025"/>
              </a:gdLst>
              <a:ahLst/>
              <a:cxnLst>
                <a:cxn ang="0">
                  <a:pos x="connsiteX0" y="connsiteY0"/>
                </a:cxn>
                <a:cxn ang="0">
                  <a:pos x="connsiteX1" y="connsiteY1"/>
                </a:cxn>
                <a:cxn ang="0">
                  <a:pos x="connsiteX2" y="connsiteY2"/>
                </a:cxn>
              </a:cxnLst>
              <a:rect l="l" t="t" r="r" b="b"/>
              <a:pathLst>
                <a:path w="4467225" h="2486025">
                  <a:moveTo>
                    <a:pt x="0" y="0"/>
                  </a:moveTo>
                  <a:lnTo>
                    <a:pt x="0" y="2486025"/>
                  </a:lnTo>
                  <a:lnTo>
                    <a:pt x="4467225" y="2486025"/>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cxnSp>
          <p:nvCxnSpPr>
            <p:cNvPr id="36" name="Straight Connector 35">
              <a:extLst>
                <a:ext uri="{FF2B5EF4-FFF2-40B4-BE49-F238E27FC236}">
                  <a16:creationId xmlns:a16="http://schemas.microsoft.com/office/drawing/2014/main" id="{4E1BE80C-6392-4D98-A2D2-017A46AD4AF5}"/>
                </a:ext>
              </a:extLst>
            </p:cNvPr>
            <p:cNvCxnSpPr>
              <a:cxnSpLocks/>
            </p:cNvCxnSpPr>
            <p:nvPr/>
          </p:nvCxnSpPr>
          <p:spPr>
            <a:xfrm rot="5400000" flipV="1">
              <a:off x="4473897"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A3A6F844-6181-49CC-82AE-2F0872E2932B}"/>
                </a:ext>
              </a:extLst>
            </p:cNvPr>
            <p:cNvSpPr txBox="1"/>
            <p:nvPr/>
          </p:nvSpPr>
          <p:spPr>
            <a:xfrm>
              <a:off x="4365607"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4</a:t>
              </a:r>
            </a:p>
          </p:txBody>
        </p:sp>
        <p:sp>
          <p:nvSpPr>
            <p:cNvPr id="38" name="TextBox 37">
              <a:extLst>
                <a:ext uri="{FF2B5EF4-FFF2-40B4-BE49-F238E27FC236}">
                  <a16:creationId xmlns:a16="http://schemas.microsoft.com/office/drawing/2014/main" id="{FCC0D99D-BB88-450A-A0A5-54D43EC7653E}"/>
                </a:ext>
              </a:extLst>
            </p:cNvPr>
            <p:cNvSpPr txBox="1"/>
            <p:nvPr/>
          </p:nvSpPr>
          <p:spPr>
            <a:xfrm>
              <a:off x="1408268" y="3409350"/>
              <a:ext cx="1322010" cy="749812"/>
            </a:xfrm>
            <a:prstGeom prst="rect">
              <a:avLst/>
            </a:prstGeom>
            <a:noFill/>
          </p:spPr>
          <p:txBody>
            <a:bodyPr wrap="none" lIns="72000" tIns="36000" rIns="72000" bIns="3600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p:txBody>
        </p:sp>
        <p:cxnSp>
          <p:nvCxnSpPr>
            <p:cNvPr id="39" name="Straight Connector 38">
              <a:extLst>
                <a:ext uri="{FF2B5EF4-FFF2-40B4-BE49-F238E27FC236}">
                  <a16:creationId xmlns:a16="http://schemas.microsoft.com/office/drawing/2014/main" id="{2C376A64-91AC-4377-A27B-F85254E733BD}"/>
                </a:ext>
              </a:extLst>
            </p:cNvPr>
            <p:cNvCxnSpPr>
              <a:cxnSpLocks/>
            </p:cNvCxnSpPr>
            <p:nvPr/>
          </p:nvCxnSpPr>
          <p:spPr>
            <a:xfrm flipH="1" flipV="1">
              <a:off x="1250156" y="3529946"/>
              <a:ext cx="176515" cy="0"/>
            </a:xfrm>
            <a:prstGeom prst="line">
              <a:avLst/>
            </a:prstGeom>
            <a:noFill/>
            <a:ln w="26035" cap="flat">
              <a:solidFill>
                <a:schemeClr val="accent1"/>
              </a:solidFill>
              <a:prstDash val="solid"/>
              <a:miter/>
            </a:ln>
          </p:spPr>
        </p:cxnSp>
        <p:cxnSp>
          <p:nvCxnSpPr>
            <p:cNvPr id="40" name="Straight Connector 39">
              <a:extLst>
                <a:ext uri="{FF2B5EF4-FFF2-40B4-BE49-F238E27FC236}">
                  <a16:creationId xmlns:a16="http://schemas.microsoft.com/office/drawing/2014/main" id="{EF777A3D-3852-4EEC-A8A7-3E85FAF00C18}"/>
                </a:ext>
              </a:extLst>
            </p:cNvPr>
            <p:cNvCxnSpPr>
              <a:cxnSpLocks/>
            </p:cNvCxnSpPr>
            <p:nvPr/>
          </p:nvCxnSpPr>
          <p:spPr>
            <a:xfrm flipH="1" flipV="1">
              <a:off x="1250156" y="3709016"/>
              <a:ext cx="176515" cy="0"/>
            </a:xfrm>
            <a:prstGeom prst="line">
              <a:avLst/>
            </a:prstGeom>
            <a:noFill/>
            <a:ln w="26035" cap="flat">
              <a:solidFill>
                <a:schemeClr val="accent1"/>
              </a:solidFill>
              <a:prstDash val="sysDash"/>
              <a:miter/>
            </a:ln>
          </p:spPr>
        </p:cxnSp>
        <p:cxnSp>
          <p:nvCxnSpPr>
            <p:cNvPr id="41" name="Straight Connector 40">
              <a:extLst>
                <a:ext uri="{FF2B5EF4-FFF2-40B4-BE49-F238E27FC236}">
                  <a16:creationId xmlns:a16="http://schemas.microsoft.com/office/drawing/2014/main" id="{331FB2E7-F124-45C2-B912-17AD59378EA0}"/>
                </a:ext>
              </a:extLst>
            </p:cNvPr>
            <p:cNvCxnSpPr>
              <a:cxnSpLocks/>
            </p:cNvCxnSpPr>
            <p:nvPr/>
          </p:nvCxnSpPr>
          <p:spPr>
            <a:xfrm flipH="1" flipV="1">
              <a:off x="1250156" y="3888086"/>
              <a:ext cx="176515" cy="0"/>
            </a:xfrm>
            <a:prstGeom prst="line">
              <a:avLst/>
            </a:prstGeom>
            <a:noFill/>
            <a:ln w="26035" cap="flat">
              <a:solidFill>
                <a:schemeClr val="accent3"/>
              </a:solidFill>
              <a:prstDash val="solid"/>
              <a:miter/>
            </a:ln>
          </p:spPr>
        </p:cxnSp>
        <p:cxnSp>
          <p:nvCxnSpPr>
            <p:cNvPr id="42" name="Straight Connector 41">
              <a:extLst>
                <a:ext uri="{FF2B5EF4-FFF2-40B4-BE49-F238E27FC236}">
                  <a16:creationId xmlns:a16="http://schemas.microsoft.com/office/drawing/2014/main" id="{EA605433-B833-4B98-9DF7-3C7308CF679E}"/>
                </a:ext>
              </a:extLst>
            </p:cNvPr>
            <p:cNvCxnSpPr>
              <a:cxnSpLocks/>
            </p:cNvCxnSpPr>
            <p:nvPr/>
          </p:nvCxnSpPr>
          <p:spPr>
            <a:xfrm flipH="1" flipV="1">
              <a:off x="1250156" y="4067157"/>
              <a:ext cx="176515" cy="0"/>
            </a:xfrm>
            <a:prstGeom prst="line">
              <a:avLst/>
            </a:prstGeom>
            <a:noFill/>
            <a:ln w="26035" cap="flat">
              <a:solidFill>
                <a:schemeClr val="accent3"/>
              </a:solidFill>
              <a:prstDash val="sysDash"/>
              <a:miter/>
            </a:ln>
          </p:spPr>
        </p:cxnSp>
        <p:grpSp>
          <p:nvGrpSpPr>
            <p:cNvPr id="43" name="Group 42">
              <a:extLst>
                <a:ext uri="{FF2B5EF4-FFF2-40B4-BE49-F238E27FC236}">
                  <a16:creationId xmlns:a16="http://schemas.microsoft.com/office/drawing/2014/main" id="{E0A68D34-6204-4B91-B84E-3156114C3D2C}"/>
                </a:ext>
              </a:extLst>
            </p:cNvPr>
            <p:cNvGrpSpPr/>
            <p:nvPr/>
          </p:nvGrpSpPr>
          <p:grpSpPr>
            <a:xfrm>
              <a:off x="1189349" y="1907886"/>
              <a:ext cx="7034340" cy="1766059"/>
              <a:chOff x="1189349" y="1907886"/>
              <a:chExt cx="7034340" cy="1766059"/>
            </a:xfrm>
          </p:grpSpPr>
          <p:sp>
            <p:nvSpPr>
              <p:cNvPr id="197" name="Freeform: Shape 4357">
                <a:extLst>
                  <a:ext uri="{FF2B5EF4-FFF2-40B4-BE49-F238E27FC236}">
                    <a16:creationId xmlns:a16="http://schemas.microsoft.com/office/drawing/2014/main" id="{16860EF9-FFE0-4893-A7C2-AC6DED97BFF3}"/>
                  </a:ext>
                </a:extLst>
              </p:cNvPr>
              <p:cNvSpPr/>
              <p:nvPr/>
            </p:nvSpPr>
            <p:spPr>
              <a:xfrm>
                <a:off x="1189349" y="1907886"/>
                <a:ext cx="7034340" cy="1731529"/>
              </a:xfrm>
              <a:custGeom>
                <a:avLst/>
                <a:gdLst>
                  <a:gd name="connsiteX0" fmla="*/ 8976 w 6941099"/>
                  <a:gd name="connsiteY0" fmla="*/ 8976 h 1708578"/>
                  <a:gd name="connsiteX1" fmla="*/ 144595 w 6941099"/>
                  <a:gd name="connsiteY1" fmla="*/ 8976 h 1708578"/>
                  <a:gd name="connsiteX2" fmla="*/ 144595 w 6941099"/>
                  <a:gd name="connsiteY2" fmla="*/ 73048 h 1708578"/>
                  <a:gd name="connsiteX3" fmla="*/ 675322 w 6941099"/>
                  <a:gd name="connsiteY3" fmla="*/ 73048 h 1708578"/>
                  <a:gd name="connsiteX4" fmla="*/ 675322 w 6941099"/>
                  <a:gd name="connsiteY4" fmla="*/ 138188 h 1708578"/>
                  <a:gd name="connsiteX5" fmla="*/ 715901 w 6941099"/>
                  <a:gd name="connsiteY5" fmla="*/ 138188 h 1708578"/>
                  <a:gd name="connsiteX6" fmla="*/ 715901 w 6941099"/>
                  <a:gd name="connsiteY6" fmla="*/ 190513 h 1708578"/>
                  <a:gd name="connsiteX7" fmla="*/ 875012 w 6941099"/>
                  <a:gd name="connsiteY7" fmla="*/ 190513 h 1708578"/>
                  <a:gd name="connsiteX8" fmla="*/ 875012 w 6941099"/>
                  <a:gd name="connsiteY8" fmla="*/ 255652 h 1708578"/>
                  <a:gd name="connsiteX9" fmla="*/ 919862 w 6941099"/>
                  <a:gd name="connsiteY9" fmla="*/ 255652 h 1708578"/>
                  <a:gd name="connsiteX10" fmla="*/ 919862 w 6941099"/>
                  <a:gd name="connsiteY10" fmla="*/ 307978 h 1708578"/>
                  <a:gd name="connsiteX11" fmla="*/ 1029852 w 6941099"/>
                  <a:gd name="connsiteY11" fmla="*/ 307978 h 1708578"/>
                  <a:gd name="connsiteX12" fmla="*/ 1029852 w 6941099"/>
                  <a:gd name="connsiteY12" fmla="*/ 373117 h 1708578"/>
                  <a:gd name="connsiteX13" fmla="*/ 1051209 w 6941099"/>
                  <a:gd name="connsiteY13" fmla="*/ 373117 h 1708578"/>
                  <a:gd name="connsiteX14" fmla="*/ 1051209 w 6941099"/>
                  <a:gd name="connsiteY14" fmla="*/ 445732 h 1708578"/>
                  <a:gd name="connsiteX15" fmla="*/ 1072566 w 6941099"/>
                  <a:gd name="connsiteY15" fmla="*/ 445732 h 1708578"/>
                  <a:gd name="connsiteX16" fmla="*/ 1072566 w 6941099"/>
                  <a:gd name="connsiteY16" fmla="*/ 501261 h 1708578"/>
                  <a:gd name="connsiteX17" fmla="*/ 1194303 w 6941099"/>
                  <a:gd name="connsiteY17" fmla="*/ 501261 h 1708578"/>
                  <a:gd name="connsiteX18" fmla="*/ 1194303 w 6941099"/>
                  <a:gd name="connsiteY18" fmla="*/ 554654 h 1708578"/>
                  <a:gd name="connsiteX19" fmla="*/ 1210321 w 6941099"/>
                  <a:gd name="connsiteY19" fmla="*/ 554654 h 1708578"/>
                  <a:gd name="connsiteX20" fmla="*/ 1210321 w 6941099"/>
                  <a:gd name="connsiteY20" fmla="*/ 565332 h 1708578"/>
                  <a:gd name="connsiteX21" fmla="*/ 1242356 w 6941099"/>
                  <a:gd name="connsiteY21" fmla="*/ 565332 h 1708578"/>
                  <a:gd name="connsiteX22" fmla="*/ 1242356 w 6941099"/>
                  <a:gd name="connsiteY22" fmla="*/ 626200 h 1708578"/>
                  <a:gd name="connsiteX23" fmla="*/ 1323514 w 6941099"/>
                  <a:gd name="connsiteY23" fmla="*/ 626200 h 1708578"/>
                  <a:gd name="connsiteX24" fmla="*/ 1323514 w 6941099"/>
                  <a:gd name="connsiteY24" fmla="*/ 681729 h 1708578"/>
                  <a:gd name="connsiteX25" fmla="*/ 1336328 w 6941099"/>
                  <a:gd name="connsiteY25" fmla="*/ 681729 h 1708578"/>
                  <a:gd name="connsiteX26" fmla="*/ 1336328 w 6941099"/>
                  <a:gd name="connsiteY26" fmla="*/ 743665 h 1708578"/>
                  <a:gd name="connsiteX27" fmla="*/ 1359821 w 6941099"/>
                  <a:gd name="connsiteY27" fmla="*/ 743665 h 1708578"/>
                  <a:gd name="connsiteX28" fmla="*/ 1359821 w 6941099"/>
                  <a:gd name="connsiteY28" fmla="*/ 806669 h 1708578"/>
                  <a:gd name="connsiteX29" fmla="*/ 1505050 w 6941099"/>
                  <a:gd name="connsiteY29" fmla="*/ 806669 h 1708578"/>
                  <a:gd name="connsiteX30" fmla="*/ 1505050 w 6941099"/>
                  <a:gd name="connsiteY30" fmla="*/ 864333 h 1708578"/>
                  <a:gd name="connsiteX31" fmla="*/ 1515729 w 6941099"/>
                  <a:gd name="connsiteY31" fmla="*/ 864333 h 1708578"/>
                  <a:gd name="connsiteX32" fmla="*/ 1515729 w 6941099"/>
                  <a:gd name="connsiteY32" fmla="*/ 927337 h 1708578"/>
                  <a:gd name="connsiteX33" fmla="*/ 1541358 w 6941099"/>
                  <a:gd name="connsiteY33" fmla="*/ 927337 h 1708578"/>
                  <a:gd name="connsiteX34" fmla="*/ 1541358 w 6941099"/>
                  <a:gd name="connsiteY34" fmla="*/ 983934 h 1708578"/>
                  <a:gd name="connsiteX35" fmla="*/ 1845698 w 6941099"/>
                  <a:gd name="connsiteY35" fmla="*/ 983934 h 1708578"/>
                  <a:gd name="connsiteX36" fmla="*/ 1845698 w 6941099"/>
                  <a:gd name="connsiteY36" fmla="*/ 1100331 h 1708578"/>
                  <a:gd name="connsiteX37" fmla="*/ 1934331 w 6941099"/>
                  <a:gd name="connsiteY37" fmla="*/ 1100331 h 1708578"/>
                  <a:gd name="connsiteX38" fmla="*/ 1934331 w 6941099"/>
                  <a:gd name="connsiteY38" fmla="*/ 1164403 h 1708578"/>
                  <a:gd name="connsiteX39" fmla="*/ 2112664 w 6941099"/>
                  <a:gd name="connsiteY39" fmla="*/ 1164403 h 1708578"/>
                  <a:gd name="connsiteX40" fmla="*/ 2112664 w 6941099"/>
                  <a:gd name="connsiteY40" fmla="*/ 1223135 h 1708578"/>
                  <a:gd name="connsiteX41" fmla="*/ 2443701 w 6941099"/>
                  <a:gd name="connsiteY41" fmla="*/ 1223135 h 1708578"/>
                  <a:gd name="connsiteX42" fmla="*/ 2443701 w 6941099"/>
                  <a:gd name="connsiteY42" fmla="*/ 1281867 h 1708578"/>
                  <a:gd name="connsiteX43" fmla="*/ 3018210 w 6941099"/>
                  <a:gd name="connsiteY43" fmla="*/ 1281867 h 1708578"/>
                  <a:gd name="connsiteX44" fmla="*/ 3018210 w 6941099"/>
                  <a:gd name="connsiteY44" fmla="*/ 1340600 h 1708578"/>
                  <a:gd name="connsiteX45" fmla="*/ 3284108 w 6941099"/>
                  <a:gd name="connsiteY45" fmla="*/ 1340600 h 1708578"/>
                  <a:gd name="connsiteX46" fmla="*/ 3284108 w 6941099"/>
                  <a:gd name="connsiteY46" fmla="*/ 1405739 h 1708578"/>
                  <a:gd name="connsiteX47" fmla="*/ 4476909 w 6941099"/>
                  <a:gd name="connsiteY47" fmla="*/ 1405739 h 1708578"/>
                  <a:gd name="connsiteX48" fmla="*/ 4476909 w 6941099"/>
                  <a:gd name="connsiteY48" fmla="*/ 1470879 h 1708578"/>
                  <a:gd name="connsiteX49" fmla="*/ 4696888 w 6941099"/>
                  <a:gd name="connsiteY49" fmla="*/ 1470879 h 1708578"/>
                  <a:gd name="connsiteX50" fmla="*/ 4696888 w 6941099"/>
                  <a:gd name="connsiteY50" fmla="*/ 1529611 h 1708578"/>
                  <a:gd name="connsiteX51" fmla="*/ 5339741 w 6941099"/>
                  <a:gd name="connsiteY51" fmla="*/ 1529611 h 1708578"/>
                  <a:gd name="connsiteX52" fmla="*/ 5339741 w 6941099"/>
                  <a:gd name="connsiteY52" fmla="*/ 1605429 h 1708578"/>
                  <a:gd name="connsiteX53" fmla="*/ 6068022 w 6941099"/>
                  <a:gd name="connsiteY53" fmla="*/ 1605429 h 1708578"/>
                  <a:gd name="connsiteX54" fmla="*/ 6068022 w 6941099"/>
                  <a:gd name="connsiteY54" fmla="*/ 1702605 h 1708578"/>
                  <a:gd name="connsiteX55" fmla="*/ 6940465 w 6941099"/>
                  <a:gd name="connsiteY55" fmla="*/ 1702605 h 170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941099" h="1708578">
                    <a:moveTo>
                      <a:pt x="8976" y="8976"/>
                    </a:moveTo>
                    <a:lnTo>
                      <a:pt x="144595" y="8976"/>
                    </a:lnTo>
                    <a:lnTo>
                      <a:pt x="144595" y="73048"/>
                    </a:lnTo>
                    <a:lnTo>
                      <a:pt x="675322" y="73048"/>
                    </a:lnTo>
                    <a:lnTo>
                      <a:pt x="675322" y="138188"/>
                    </a:lnTo>
                    <a:lnTo>
                      <a:pt x="715901" y="138188"/>
                    </a:lnTo>
                    <a:lnTo>
                      <a:pt x="715901" y="190513"/>
                    </a:lnTo>
                    <a:lnTo>
                      <a:pt x="875012" y="190513"/>
                    </a:lnTo>
                    <a:lnTo>
                      <a:pt x="875012" y="255652"/>
                    </a:lnTo>
                    <a:lnTo>
                      <a:pt x="919862" y="255652"/>
                    </a:lnTo>
                    <a:lnTo>
                      <a:pt x="919862" y="307978"/>
                    </a:lnTo>
                    <a:lnTo>
                      <a:pt x="1029852" y="307978"/>
                    </a:lnTo>
                    <a:lnTo>
                      <a:pt x="1029852" y="373117"/>
                    </a:lnTo>
                    <a:lnTo>
                      <a:pt x="1051209" y="373117"/>
                    </a:lnTo>
                    <a:lnTo>
                      <a:pt x="1051209" y="445732"/>
                    </a:lnTo>
                    <a:lnTo>
                      <a:pt x="1072566" y="445732"/>
                    </a:lnTo>
                    <a:lnTo>
                      <a:pt x="1072566" y="501261"/>
                    </a:lnTo>
                    <a:lnTo>
                      <a:pt x="1194303" y="501261"/>
                    </a:lnTo>
                    <a:lnTo>
                      <a:pt x="1194303" y="554654"/>
                    </a:lnTo>
                    <a:lnTo>
                      <a:pt x="1210321" y="554654"/>
                    </a:lnTo>
                    <a:lnTo>
                      <a:pt x="1210321" y="565332"/>
                    </a:lnTo>
                    <a:lnTo>
                      <a:pt x="1242356" y="565332"/>
                    </a:lnTo>
                    <a:lnTo>
                      <a:pt x="1242356" y="626200"/>
                    </a:lnTo>
                    <a:lnTo>
                      <a:pt x="1323514" y="626200"/>
                    </a:lnTo>
                    <a:lnTo>
                      <a:pt x="1323514" y="681729"/>
                    </a:lnTo>
                    <a:lnTo>
                      <a:pt x="1336328" y="681729"/>
                    </a:lnTo>
                    <a:lnTo>
                      <a:pt x="1336328" y="743665"/>
                    </a:lnTo>
                    <a:lnTo>
                      <a:pt x="1359821" y="743665"/>
                    </a:lnTo>
                    <a:lnTo>
                      <a:pt x="1359821" y="806669"/>
                    </a:lnTo>
                    <a:lnTo>
                      <a:pt x="1505050" y="806669"/>
                    </a:lnTo>
                    <a:lnTo>
                      <a:pt x="1505050" y="864333"/>
                    </a:lnTo>
                    <a:lnTo>
                      <a:pt x="1515729" y="864333"/>
                    </a:lnTo>
                    <a:lnTo>
                      <a:pt x="1515729" y="927337"/>
                    </a:lnTo>
                    <a:lnTo>
                      <a:pt x="1541358" y="927337"/>
                    </a:lnTo>
                    <a:lnTo>
                      <a:pt x="1541358" y="983934"/>
                    </a:lnTo>
                    <a:lnTo>
                      <a:pt x="1845698" y="983934"/>
                    </a:lnTo>
                    <a:lnTo>
                      <a:pt x="1845698" y="1100331"/>
                    </a:lnTo>
                    <a:lnTo>
                      <a:pt x="1934331" y="1100331"/>
                    </a:lnTo>
                    <a:lnTo>
                      <a:pt x="1934331" y="1164403"/>
                    </a:lnTo>
                    <a:lnTo>
                      <a:pt x="2112664" y="1164403"/>
                    </a:lnTo>
                    <a:lnTo>
                      <a:pt x="2112664" y="1223135"/>
                    </a:lnTo>
                    <a:lnTo>
                      <a:pt x="2443701" y="1223135"/>
                    </a:lnTo>
                    <a:lnTo>
                      <a:pt x="2443701" y="1281867"/>
                    </a:lnTo>
                    <a:lnTo>
                      <a:pt x="3018210" y="1281867"/>
                    </a:lnTo>
                    <a:lnTo>
                      <a:pt x="3018210" y="1340600"/>
                    </a:lnTo>
                    <a:lnTo>
                      <a:pt x="3284108" y="1340600"/>
                    </a:lnTo>
                    <a:lnTo>
                      <a:pt x="3284108" y="1405739"/>
                    </a:lnTo>
                    <a:lnTo>
                      <a:pt x="4476909" y="1405739"/>
                    </a:lnTo>
                    <a:lnTo>
                      <a:pt x="4476909" y="1470879"/>
                    </a:lnTo>
                    <a:lnTo>
                      <a:pt x="4696888" y="1470879"/>
                    </a:lnTo>
                    <a:lnTo>
                      <a:pt x="4696888" y="1529611"/>
                    </a:lnTo>
                    <a:lnTo>
                      <a:pt x="5339741" y="1529611"/>
                    </a:lnTo>
                    <a:lnTo>
                      <a:pt x="5339741" y="1605429"/>
                    </a:lnTo>
                    <a:lnTo>
                      <a:pt x="6068022" y="1605429"/>
                    </a:lnTo>
                    <a:lnTo>
                      <a:pt x="6068022" y="1702605"/>
                    </a:lnTo>
                    <a:lnTo>
                      <a:pt x="6940465" y="1702605"/>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8" name="Freeform: Shape 4358">
                <a:extLst>
                  <a:ext uri="{FF2B5EF4-FFF2-40B4-BE49-F238E27FC236}">
                    <a16:creationId xmlns:a16="http://schemas.microsoft.com/office/drawing/2014/main" id="{5DA76E9F-B4AF-4B18-B317-362559A475DB}"/>
                  </a:ext>
                </a:extLst>
              </p:cNvPr>
              <p:cNvSpPr/>
              <p:nvPr/>
            </p:nvSpPr>
            <p:spPr>
              <a:xfrm>
                <a:off x="8137010" y="3587368"/>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9" name="Freeform: Shape 4359">
                <a:extLst>
                  <a:ext uri="{FF2B5EF4-FFF2-40B4-BE49-F238E27FC236}">
                    <a16:creationId xmlns:a16="http://schemas.microsoft.com/office/drawing/2014/main" id="{3FF34041-E9F4-49FB-B84A-3A399D68AEF2}"/>
                  </a:ext>
                </a:extLst>
              </p:cNvPr>
              <p:cNvSpPr/>
              <p:nvPr/>
            </p:nvSpPr>
            <p:spPr>
              <a:xfrm>
                <a:off x="8100215" y="3625246"/>
                <a:ext cx="97399" cy="10822"/>
              </a:xfrm>
              <a:custGeom>
                <a:avLst/>
                <a:gdLst>
                  <a:gd name="connsiteX0" fmla="*/ 92370 w 96107"/>
                  <a:gd name="connsiteY0" fmla="*/ 8009 h 10678"/>
                  <a:gd name="connsiteX1" fmla="*/ 8009 w 96107"/>
                  <a:gd name="connsiteY1" fmla="*/ 8009 h 10678"/>
                </a:gdLst>
                <a:ahLst/>
                <a:cxnLst>
                  <a:cxn ang="0">
                    <a:pos x="connsiteX0" y="connsiteY0"/>
                  </a:cxn>
                  <a:cxn ang="0">
                    <a:pos x="connsiteX1" y="connsiteY1"/>
                  </a:cxn>
                </a:cxnLst>
                <a:rect l="l" t="t" r="r" b="b"/>
                <a:pathLst>
                  <a:path w="96107" h="10678">
                    <a:moveTo>
                      <a:pt x="92370"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0" name="Freeform: Shape 4360">
                <a:extLst>
                  <a:ext uri="{FF2B5EF4-FFF2-40B4-BE49-F238E27FC236}">
                    <a16:creationId xmlns:a16="http://schemas.microsoft.com/office/drawing/2014/main" id="{65DC4090-EB01-48C3-8049-305BE9D68042}"/>
                  </a:ext>
                </a:extLst>
              </p:cNvPr>
              <p:cNvSpPr/>
              <p:nvPr/>
            </p:nvSpPr>
            <p:spPr>
              <a:xfrm>
                <a:off x="7888103" y="3587368"/>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1" name="Freeform: Shape 4361">
                <a:extLst>
                  <a:ext uri="{FF2B5EF4-FFF2-40B4-BE49-F238E27FC236}">
                    <a16:creationId xmlns:a16="http://schemas.microsoft.com/office/drawing/2014/main" id="{0815D4E3-2059-4114-BBF9-6A2712784C4C}"/>
                  </a:ext>
                </a:extLst>
              </p:cNvPr>
              <p:cNvSpPr/>
              <p:nvPr/>
            </p:nvSpPr>
            <p:spPr>
              <a:xfrm>
                <a:off x="7850226" y="3625246"/>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2" name="Freeform: Shape 4362">
                <a:extLst>
                  <a:ext uri="{FF2B5EF4-FFF2-40B4-BE49-F238E27FC236}">
                    <a16:creationId xmlns:a16="http://schemas.microsoft.com/office/drawing/2014/main" id="{CC9CA304-DA2C-4EF9-9F33-54F82DD6B32A}"/>
                  </a:ext>
                </a:extLst>
              </p:cNvPr>
              <p:cNvSpPr/>
              <p:nvPr/>
            </p:nvSpPr>
            <p:spPr>
              <a:xfrm>
                <a:off x="7172765" y="3489970"/>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3" name="Freeform: Shape 4363">
                <a:extLst>
                  <a:ext uri="{FF2B5EF4-FFF2-40B4-BE49-F238E27FC236}">
                    <a16:creationId xmlns:a16="http://schemas.microsoft.com/office/drawing/2014/main" id="{3A9A2539-2FAE-4253-B81E-A21D99B82BEF}"/>
                  </a:ext>
                </a:extLst>
              </p:cNvPr>
              <p:cNvSpPr/>
              <p:nvPr/>
            </p:nvSpPr>
            <p:spPr>
              <a:xfrm>
                <a:off x="7134888" y="3526764"/>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4" name="Freeform: Shape 4364">
                <a:extLst>
                  <a:ext uri="{FF2B5EF4-FFF2-40B4-BE49-F238E27FC236}">
                    <a16:creationId xmlns:a16="http://schemas.microsoft.com/office/drawing/2014/main" id="{09076C01-9190-41CA-8A23-4F142F522219}"/>
                  </a:ext>
                </a:extLst>
              </p:cNvPr>
              <p:cNvSpPr/>
              <p:nvPr/>
            </p:nvSpPr>
            <p:spPr>
              <a:xfrm>
                <a:off x="6420631" y="341205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5" name="Freeform: Shape 4365">
                <a:extLst>
                  <a:ext uri="{FF2B5EF4-FFF2-40B4-BE49-F238E27FC236}">
                    <a16:creationId xmlns:a16="http://schemas.microsoft.com/office/drawing/2014/main" id="{BE305254-7188-4989-B55D-750108F3E768}"/>
                  </a:ext>
                </a:extLst>
              </p:cNvPr>
              <p:cNvSpPr/>
              <p:nvPr/>
            </p:nvSpPr>
            <p:spPr>
              <a:xfrm>
                <a:off x="6382754" y="344992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6" name="Freeform: Shape 4366">
                <a:extLst>
                  <a:ext uri="{FF2B5EF4-FFF2-40B4-BE49-F238E27FC236}">
                    <a16:creationId xmlns:a16="http://schemas.microsoft.com/office/drawing/2014/main" id="{F3BB3C71-383D-48CA-85CD-6863C865E7D7}"/>
                  </a:ext>
                </a:extLst>
              </p:cNvPr>
              <p:cNvSpPr/>
              <p:nvPr/>
            </p:nvSpPr>
            <p:spPr>
              <a:xfrm>
                <a:off x="6144669" y="341205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7" name="Freeform: Shape 4367">
                <a:extLst>
                  <a:ext uri="{FF2B5EF4-FFF2-40B4-BE49-F238E27FC236}">
                    <a16:creationId xmlns:a16="http://schemas.microsoft.com/office/drawing/2014/main" id="{D509CA20-708C-465A-970A-563984808C54}"/>
                  </a:ext>
                </a:extLst>
              </p:cNvPr>
              <p:cNvSpPr/>
              <p:nvPr/>
            </p:nvSpPr>
            <p:spPr>
              <a:xfrm>
                <a:off x="6106791" y="344992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8" name="Freeform: Shape 4368">
                <a:extLst>
                  <a:ext uri="{FF2B5EF4-FFF2-40B4-BE49-F238E27FC236}">
                    <a16:creationId xmlns:a16="http://schemas.microsoft.com/office/drawing/2014/main" id="{2B6B8FFF-10EE-4A13-86A9-6ED80FD299BD}"/>
                  </a:ext>
                </a:extLst>
              </p:cNvPr>
              <p:cNvSpPr/>
              <p:nvPr/>
            </p:nvSpPr>
            <p:spPr>
              <a:xfrm>
                <a:off x="5107915" y="328651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9" name="Freeform: Shape 4369">
                <a:extLst>
                  <a:ext uri="{FF2B5EF4-FFF2-40B4-BE49-F238E27FC236}">
                    <a16:creationId xmlns:a16="http://schemas.microsoft.com/office/drawing/2014/main" id="{18555989-881A-4B28-B728-76F2E6B7965C}"/>
                  </a:ext>
                </a:extLst>
              </p:cNvPr>
              <p:cNvSpPr/>
              <p:nvPr/>
            </p:nvSpPr>
            <p:spPr>
              <a:xfrm>
                <a:off x="5071121" y="3324392"/>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44" name="TextBox 43">
              <a:extLst>
                <a:ext uri="{FF2B5EF4-FFF2-40B4-BE49-F238E27FC236}">
                  <a16:creationId xmlns:a16="http://schemas.microsoft.com/office/drawing/2014/main" id="{9A9B10A9-8862-499E-82B5-BB959691BA32}"/>
                </a:ext>
              </a:extLst>
            </p:cNvPr>
            <p:cNvSpPr txBox="1"/>
            <p:nvPr/>
          </p:nvSpPr>
          <p:spPr>
            <a:xfrm>
              <a:off x="659197" y="1799650"/>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1.00</a:t>
              </a:r>
            </a:p>
          </p:txBody>
        </p:sp>
        <p:sp>
          <p:nvSpPr>
            <p:cNvPr id="45" name="TextBox 44">
              <a:extLst>
                <a:ext uri="{FF2B5EF4-FFF2-40B4-BE49-F238E27FC236}">
                  <a16:creationId xmlns:a16="http://schemas.microsoft.com/office/drawing/2014/main" id="{45025B95-877B-4601-8144-1C763A6439F6}"/>
                </a:ext>
              </a:extLst>
            </p:cNvPr>
            <p:cNvSpPr txBox="1"/>
            <p:nvPr/>
          </p:nvSpPr>
          <p:spPr>
            <a:xfrm>
              <a:off x="659197" y="2396761"/>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0.75</a:t>
              </a:r>
            </a:p>
          </p:txBody>
        </p:sp>
        <p:sp>
          <p:nvSpPr>
            <p:cNvPr id="46" name="TextBox 45">
              <a:extLst>
                <a:ext uri="{FF2B5EF4-FFF2-40B4-BE49-F238E27FC236}">
                  <a16:creationId xmlns:a16="http://schemas.microsoft.com/office/drawing/2014/main" id="{7C33B826-8F41-4A1B-9D08-DCC730159B2E}"/>
                </a:ext>
              </a:extLst>
            </p:cNvPr>
            <p:cNvSpPr txBox="1"/>
            <p:nvPr/>
          </p:nvSpPr>
          <p:spPr>
            <a:xfrm>
              <a:off x="659197" y="299387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0.50</a:t>
              </a:r>
            </a:p>
          </p:txBody>
        </p:sp>
        <p:sp>
          <p:nvSpPr>
            <p:cNvPr id="47" name="TextBox 46">
              <a:extLst>
                <a:ext uri="{FF2B5EF4-FFF2-40B4-BE49-F238E27FC236}">
                  <a16:creationId xmlns:a16="http://schemas.microsoft.com/office/drawing/2014/main" id="{930C629E-9D45-4DD4-834A-DAE905C6F266}"/>
                </a:ext>
              </a:extLst>
            </p:cNvPr>
            <p:cNvSpPr txBox="1"/>
            <p:nvPr/>
          </p:nvSpPr>
          <p:spPr>
            <a:xfrm>
              <a:off x="659197" y="359098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0.25</a:t>
              </a:r>
            </a:p>
          </p:txBody>
        </p:sp>
        <p:sp>
          <p:nvSpPr>
            <p:cNvPr id="48" name="TextBox 47">
              <a:extLst>
                <a:ext uri="{FF2B5EF4-FFF2-40B4-BE49-F238E27FC236}">
                  <a16:creationId xmlns:a16="http://schemas.microsoft.com/office/drawing/2014/main" id="{E3DF341A-3FE7-437A-BC88-D39D19E2BBF2}"/>
                </a:ext>
              </a:extLst>
            </p:cNvPr>
            <p:cNvSpPr txBox="1"/>
            <p:nvPr/>
          </p:nvSpPr>
          <p:spPr>
            <a:xfrm>
              <a:off x="659197" y="418809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0.00</a:t>
              </a:r>
            </a:p>
          </p:txBody>
        </p:sp>
        <p:grpSp>
          <p:nvGrpSpPr>
            <p:cNvPr id="49" name="Group 48">
              <a:extLst>
                <a:ext uri="{FF2B5EF4-FFF2-40B4-BE49-F238E27FC236}">
                  <a16:creationId xmlns:a16="http://schemas.microsoft.com/office/drawing/2014/main" id="{FD0A9683-7929-4F67-8DA8-6A3E8181126C}"/>
                </a:ext>
              </a:extLst>
            </p:cNvPr>
            <p:cNvGrpSpPr/>
            <p:nvPr/>
          </p:nvGrpSpPr>
          <p:grpSpPr>
            <a:xfrm>
              <a:off x="1258610" y="1907886"/>
              <a:ext cx="6947764" cy="1274737"/>
              <a:chOff x="1258610" y="1907886"/>
              <a:chExt cx="6947764" cy="1274737"/>
            </a:xfrm>
          </p:grpSpPr>
          <p:sp>
            <p:nvSpPr>
              <p:cNvPr id="168" name="Freeform: Shape 4370">
                <a:extLst>
                  <a:ext uri="{FF2B5EF4-FFF2-40B4-BE49-F238E27FC236}">
                    <a16:creationId xmlns:a16="http://schemas.microsoft.com/office/drawing/2014/main" id="{0BE7E3EE-D91F-4195-860C-8DCDE09C1DA0}"/>
                  </a:ext>
                </a:extLst>
              </p:cNvPr>
              <p:cNvSpPr/>
              <p:nvPr/>
            </p:nvSpPr>
            <p:spPr>
              <a:xfrm>
                <a:off x="1258610" y="1907886"/>
                <a:ext cx="6947764" cy="1233715"/>
              </a:xfrm>
              <a:custGeom>
                <a:avLst/>
                <a:gdLst>
                  <a:gd name="connsiteX0" fmla="*/ 8976 w 6855670"/>
                  <a:gd name="connsiteY0" fmla="*/ 8976 h 1217362"/>
                  <a:gd name="connsiteX1" fmla="*/ 777837 w 6855670"/>
                  <a:gd name="connsiteY1" fmla="*/ 8976 h 1217362"/>
                  <a:gd name="connsiteX2" fmla="*/ 777837 w 6855670"/>
                  <a:gd name="connsiteY2" fmla="*/ 70912 h 1217362"/>
                  <a:gd name="connsiteX3" fmla="*/ 942287 w 6855670"/>
                  <a:gd name="connsiteY3" fmla="*/ 70912 h 1217362"/>
                  <a:gd name="connsiteX4" fmla="*/ 942287 w 6855670"/>
                  <a:gd name="connsiteY4" fmla="*/ 126441 h 1217362"/>
                  <a:gd name="connsiteX5" fmla="*/ 1466607 w 6855670"/>
                  <a:gd name="connsiteY5" fmla="*/ 126441 h 1217362"/>
                  <a:gd name="connsiteX6" fmla="*/ 1466607 w 6855670"/>
                  <a:gd name="connsiteY6" fmla="*/ 184106 h 1217362"/>
                  <a:gd name="connsiteX7" fmla="*/ 1726098 w 6855670"/>
                  <a:gd name="connsiteY7" fmla="*/ 184106 h 1217362"/>
                  <a:gd name="connsiteX8" fmla="*/ 1726098 w 6855670"/>
                  <a:gd name="connsiteY8" fmla="*/ 242838 h 1217362"/>
                  <a:gd name="connsiteX9" fmla="*/ 1957824 w 6855670"/>
                  <a:gd name="connsiteY9" fmla="*/ 242838 h 1217362"/>
                  <a:gd name="connsiteX10" fmla="*/ 1957824 w 6855670"/>
                  <a:gd name="connsiteY10" fmla="*/ 300503 h 1217362"/>
                  <a:gd name="connsiteX11" fmla="*/ 2021895 w 6855670"/>
                  <a:gd name="connsiteY11" fmla="*/ 300503 h 1217362"/>
                  <a:gd name="connsiteX12" fmla="*/ 2021895 w 6855670"/>
                  <a:gd name="connsiteY12" fmla="*/ 359235 h 1217362"/>
                  <a:gd name="connsiteX13" fmla="*/ 2217314 w 6855670"/>
                  <a:gd name="connsiteY13" fmla="*/ 359235 h 1217362"/>
                  <a:gd name="connsiteX14" fmla="*/ 2217314 w 6855670"/>
                  <a:gd name="connsiteY14" fmla="*/ 429714 h 1217362"/>
                  <a:gd name="connsiteX15" fmla="*/ 2264300 w 6855670"/>
                  <a:gd name="connsiteY15" fmla="*/ 429714 h 1217362"/>
                  <a:gd name="connsiteX16" fmla="*/ 2264300 w 6855670"/>
                  <a:gd name="connsiteY16" fmla="*/ 548246 h 1217362"/>
                  <a:gd name="connsiteX17" fmla="*/ 2550487 w 6855670"/>
                  <a:gd name="connsiteY17" fmla="*/ 548246 h 1217362"/>
                  <a:gd name="connsiteX18" fmla="*/ 2550487 w 6855670"/>
                  <a:gd name="connsiteY18" fmla="*/ 602707 h 1217362"/>
                  <a:gd name="connsiteX19" fmla="*/ 3015006 w 6855670"/>
                  <a:gd name="connsiteY19" fmla="*/ 602707 h 1217362"/>
                  <a:gd name="connsiteX20" fmla="*/ 3015006 w 6855670"/>
                  <a:gd name="connsiteY20" fmla="*/ 664643 h 1217362"/>
                  <a:gd name="connsiteX21" fmla="*/ 3102571 w 6855670"/>
                  <a:gd name="connsiteY21" fmla="*/ 664643 h 1217362"/>
                  <a:gd name="connsiteX22" fmla="*/ 3102571 w 6855670"/>
                  <a:gd name="connsiteY22" fmla="*/ 724444 h 1217362"/>
                  <a:gd name="connsiteX23" fmla="*/ 3161304 w 6855670"/>
                  <a:gd name="connsiteY23" fmla="*/ 724444 h 1217362"/>
                  <a:gd name="connsiteX24" fmla="*/ 3161304 w 6855670"/>
                  <a:gd name="connsiteY24" fmla="*/ 783176 h 1217362"/>
                  <a:gd name="connsiteX25" fmla="*/ 3831920 w 6855670"/>
                  <a:gd name="connsiteY25" fmla="*/ 783176 h 1217362"/>
                  <a:gd name="connsiteX26" fmla="*/ 3831920 w 6855670"/>
                  <a:gd name="connsiteY26" fmla="*/ 852587 h 1217362"/>
                  <a:gd name="connsiteX27" fmla="*/ 3899196 w 6855670"/>
                  <a:gd name="connsiteY27" fmla="*/ 852587 h 1217362"/>
                  <a:gd name="connsiteX28" fmla="*/ 3899196 w 6855670"/>
                  <a:gd name="connsiteY28" fmla="*/ 915591 h 1217362"/>
                  <a:gd name="connsiteX29" fmla="*/ 3987828 w 6855670"/>
                  <a:gd name="connsiteY29" fmla="*/ 915591 h 1217362"/>
                  <a:gd name="connsiteX30" fmla="*/ 3987828 w 6855670"/>
                  <a:gd name="connsiteY30" fmla="*/ 982866 h 1217362"/>
                  <a:gd name="connsiteX31" fmla="*/ 5544771 w 6855670"/>
                  <a:gd name="connsiteY31" fmla="*/ 982866 h 1217362"/>
                  <a:gd name="connsiteX32" fmla="*/ 5544771 w 6855670"/>
                  <a:gd name="connsiteY32" fmla="*/ 1074702 h 1217362"/>
                  <a:gd name="connsiteX33" fmla="*/ 6158791 w 6855670"/>
                  <a:gd name="connsiteY33" fmla="*/ 1074702 h 1217362"/>
                  <a:gd name="connsiteX34" fmla="*/ 6158791 w 6855670"/>
                  <a:gd name="connsiteY34" fmla="*/ 1217796 h 1217362"/>
                  <a:gd name="connsiteX35" fmla="*/ 6850765 w 6855670"/>
                  <a:gd name="connsiteY35" fmla="*/ 1217796 h 12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55670" h="1217362">
                    <a:moveTo>
                      <a:pt x="8976" y="8976"/>
                    </a:moveTo>
                    <a:lnTo>
                      <a:pt x="777837" y="8976"/>
                    </a:lnTo>
                    <a:lnTo>
                      <a:pt x="777837" y="70912"/>
                    </a:lnTo>
                    <a:lnTo>
                      <a:pt x="942287" y="70912"/>
                    </a:lnTo>
                    <a:lnTo>
                      <a:pt x="942287" y="126441"/>
                    </a:lnTo>
                    <a:lnTo>
                      <a:pt x="1466607" y="126441"/>
                    </a:lnTo>
                    <a:lnTo>
                      <a:pt x="1466607" y="184106"/>
                    </a:lnTo>
                    <a:lnTo>
                      <a:pt x="1726098" y="184106"/>
                    </a:lnTo>
                    <a:lnTo>
                      <a:pt x="1726098" y="242838"/>
                    </a:lnTo>
                    <a:lnTo>
                      <a:pt x="1957824" y="242838"/>
                    </a:lnTo>
                    <a:lnTo>
                      <a:pt x="1957824" y="300503"/>
                    </a:lnTo>
                    <a:lnTo>
                      <a:pt x="2021895" y="300503"/>
                    </a:lnTo>
                    <a:lnTo>
                      <a:pt x="2021895" y="359235"/>
                    </a:lnTo>
                    <a:lnTo>
                      <a:pt x="2217314" y="359235"/>
                    </a:lnTo>
                    <a:lnTo>
                      <a:pt x="2217314" y="429714"/>
                    </a:lnTo>
                    <a:lnTo>
                      <a:pt x="2264300" y="429714"/>
                    </a:lnTo>
                    <a:lnTo>
                      <a:pt x="2264300" y="548246"/>
                    </a:lnTo>
                    <a:lnTo>
                      <a:pt x="2550487" y="548246"/>
                    </a:lnTo>
                    <a:lnTo>
                      <a:pt x="2550487" y="602707"/>
                    </a:lnTo>
                    <a:lnTo>
                      <a:pt x="3015006" y="602707"/>
                    </a:lnTo>
                    <a:lnTo>
                      <a:pt x="3015006" y="664643"/>
                    </a:lnTo>
                    <a:lnTo>
                      <a:pt x="3102571" y="664643"/>
                    </a:lnTo>
                    <a:lnTo>
                      <a:pt x="3102571" y="724444"/>
                    </a:lnTo>
                    <a:lnTo>
                      <a:pt x="3161304" y="724444"/>
                    </a:lnTo>
                    <a:lnTo>
                      <a:pt x="3161304" y="783176"/>
                    </a:lnTo>
                    <a:lnTo>
                      <a:pt x="3831920" y="783176"/>
                    </a:lnTo>
                    <a:lnTo>
                      <a:pt x="3831920" y="852587"/>
                    </a:lnTo>
                    <a:lnTo>
                      <a:pt x="3899196" y="852587"/>
                    </a:lnTo>
                    <a:lnTo>
                      <a:pt x="3899196" y="915591"/>
                    </a:lnTo>
                    <a:lnTo>
                      <a:pt x="3987828" y="915591"/>
                    </a:lnTo>
                    <a:lnTo>
                      <a:pt x="3987828" y="982866"/>
                    </a:lnTo>
                    <a:lnTo>
                      <a:pt x="5544771" y="982866"/>
                    </a:lnTo>
                    <a:lnTo>
                      <a:pt x="5544771" y="1074702"/>
                    </a:lnTo>
                    <a:lnTo>
                      <a:pt x="6158791" y="1074702"/>
                    </a:lnTo>
                    <a:lnTo>
                      <a:pt x="6158791" y="1217796"/>
                    </a:lnTo>
                    <a:lnTo>
                      <a:pt x="6850765" y="1217796"/>
                    </a:lnTo>
                  </a:path>
                </a:pathLst>
              </a:custGeom>
              <a:noFill/>
              <a:ln w="26035" cap="flat">
                <a:solidFill>
                  <a:schemeClr val="accent1"/>
                </a:solidFill>
                <a:prstDash val="sysDash"/>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9" name="Freeform: Shape 4371">
                <a:extLst>
                  <a:ext uri="{FF2B5EF4-FFF2-40B4-BE49-F238E27FC236}">
                    <a16:creationId xmlns:a16="http://schemas.microsoft.com/office/drawing/2014/main" id="{62EEFE99-0317-4EE5-9CEC-022C72536891}"/>
                  </a:ext>
                </a:extLst>
              </p:cNvPr>
              <p:cNvSpPr/>
              <p:nvPr/>
            </p:nvSpPr>
            <p:spPr>
              <a:xfrm>
                <a:off x="7643525" y="309604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0" name="Freeform: Shape 4372">
                <a:extLst>
                  <a:ext uri="{FF2B5EF4-FFF2-40B4-BE49-F238E27FC236}">
                    <a16:creationId xmlns:a16="http://schemas.microsoft.com/office/drawing/2014/main" id="{7CD073EE-7E46-4F5D-B4A9-6BC3E7C48A5D}"/>
                  </a:ext>
                </a:extLst>
              </p:cNvPr>
              <p:cNvSpPr/>
              <p:nvPr/>
            </p:nvSpPr>
            <p:spPr>
              <a:xfrm>
                <a:off x="7606729" y="3133923"/>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1" name="Freeform: Shape 4373">
                <a:extLst>
                  <a:ext uri="{FF2B5EF4-FFF2-40B4-BE49-F238E27FC236}">
                    <a16:creationId xmlns:a16="http://schemas.microsoft.com/office/drawing/2014/main" id="{5A8C2229-1C3A-4A1D-A642-FA20E9473166}"/>
                  </a:ext>
                </a:extLst>
              </p:cNvPr>
              <p:cNvSpPr/>
              <p:nvPr/>
            </p:nvSpPr>
            <p:spPr>
              <a:xfrm>
                <a:off x="7262588" y="2952113"/>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2" name="Freeform: Shape 4374">
                <a:extLst>
                  <a:ext uri="{FF2B5EF4-FFF2-40B4-BE49-F238E27FC236}">
                    <a16:creationId xmlns:a16="http://schemas.microsoft.com/office/drawing/2014/main" id="{05E035E5-B317-45C2-BA3E-42531C6C0E9F}"/>
                  </a:ext>
                </a:extLst>
              </p:cNvPr>
              <p:cNvSpPr/>
              <p:nvPr/>
            </p:nvSpPr>
            <p:spPr>
              <a:xfrm>
                <a:off x="7224710" y="2988908"/>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3" name="Freeform: Shape 4375">
                <a:extLst>
                  <a:ext uri="{FF2B5EF4-FFF2-40B4-BE49-F238E27FC236}">
                    <a16:creationId xmlns:a16="http://schemas.microsoft.com/office/drawing/2014/main" id="{CC38AB32-7C07-45CE-8B83-4ED7FF000ED4}"/>
                  </a:ext>
                </a:extLst>
              </p:cNvPr>
              <p:cNvSpPr/>
              <p:nvPr/>
            </p:nvSpPr>
            <p:spPr>
              <a:xfrm>
                <a:off x="6936844" y="2952113"/>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4" name="Freeform: Shape 4376">
                <a:extLst>
                  <a:ext uri="{FF2B5EF4-FFF2-40B4-BE49-F238E27FC236}">
                    <a16:creationId xmlns:a16="http://schemas.microsoft.com/office/drawing/2014/main" id="{778D0B66-4B9F-4D5A-90FA-92A8E86C2FE2}"/>
                  </a:ext>
                </a:extLst>
              </p:cNvPr>
              <p:cNvSpPr/>
              <p:nvPr/>
            </p:nvSpPr>
            <p:spPr>
              <a:xfrm>
                <a:off x="6900049" y="2988908"/>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5" name="Freeform: Shape 4377">
                <a:extLst>
                  <a:ext uri="{FF2B5EF4-FFF2-40B4-BE49-F238E27FC236}">
                    <a16:creationId xmlns:a16="http://schemas.microsoft.com/office/drawing/2014/main" id="{7F59743F-B7B3-4DF8-BBB0-4F72FC6E41F7}"/>
                  </a:ext>
                </a:extLst>
              </p:cNvPr>
              <p:cNvSpPr/>
              <p:nvPr/>
            </p:nvSpPr>
            <p:spPr>
              <a:xfrm>
                <a:off x="6770184"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6" name="Freeform: Shape 4378">
                <a:extLst>
                  <a:ext uri="{FF2B5EF4-FFF2-40B4-BE49-F238E27FC236}">
                    <a16:creationId xmlns:a16="http://schemas.microsoft.com/office/drawing/2014/main" id="{A15009F2-A042-4828-8052-34EF1ED7FF66}"/>
                  </a:ext>
                </a:extLst>
              </p:cNvPr>
              <p:cNvSpPr/>
              <p:nvPr/>
            </p:nvSpPr>
            <p:spPr>
              <a:xfrm>
                <a:off x="6732307" y="2895838"/>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7" name="Freeform: Shape 4379">
                <a:extLst>
                  <a:ext uri="{FF2B5EF4-FFF2-40B4-BE49-F238E27FC236}">
                    <a16:creationId xmlns:a16="http://schemas.microsoft.com/office/drawing/2014/main" id="{A70D50A6-06DB-4B4E-8A40-B6541DC8BDFB}"/>
                  </a:ext>
                </a:extLst>
              </p:cNvPr>
              <p:cNvSpPr/>
              <p:nvPr/>
            </p:nvSpPr>
            <p:spPr>
              <a:xfrm>
                <a:off x="6362193"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8" name="Freeform: Shape 4380">
                <a:extLst>
                  <a:ext uri="{FF2B5EF4-FFF2-40B4-BE49-F238E27FC236}">
                    <a16:creationId xmlns:a16="http://schemas.microsoft.com/office/drawing/2014/main" id="{62CE9BAF-6A01-49B1-857A-528669C27314}"/>
                  </a:ext>
                </a:extLst>
              </p:cNvPr>
              <p:cNvSpPr/>
              <p:nvPr/>
            </p:nvSpPr>
            <p:spPr>
              <a:xfrm>
                <a:off x="6324316" y="289583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9" name="Freeform: Shape 4381">
                <a:extLst>
                  <a:ext uri="{FF2B5EF4-FFF2-40B4-BE49-F238E27FC236}">
                    <a16:creationId xmlns:a16="http://schemas.microsoft.com/office/drawing/2014/main" id="{BEF609AE-F15A-4438-B6F3-81EFB047A1A1}"/>
                  </a:ext>
                </a:extLst>
              </p:cNvPr>
              <p:cNvSpPr/>
              <p:nvPr/>
            </p:nvSpPr>
            <p:spPr>
              <a:xfrm>
                <a:off x="6069997"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0" name="Freeform: Shape 4382">
                <a:extLst>
                  <a:ext uri="{FF2B5EF4-FFF2-40B4-BE49-F238E27FC236}">
                    <a16:creationId xmlns:a16="http://schemas.microsoft.com/office/drawing/2014/main" id="{8C1FBEB5-A535-429D-8A1C-B25FE6C1CF02}"/>
                  </a:ext>
                </a:extLst>
              </p:cNvPr>
              <p:cNvSpPr/>
              <p:nvPr/>
            </p:nvSpPr>
            <p:spPr>
              <a:xfrm>
                <a:off x="6032120" y="289583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1" name="Freeform: Shape 4383">
                <a:extLst>
                  <a:ext uri="{FF2B5EF4-FFF2-40B4-BE49-F238E27FC236}">
                    <a16:creationId xmlns:a16="http://schemas.microsoft.com/office/drawing/2014/main" id="{AF375E7B-15AA-45C9-ADB1-42DCDF5D289C}"/>
                  </a:ext>
                </a:extLst>
              </p:cNvPr>
              <p:cNvSpPr/>
              <p:nvPr/>
            </p:nvSpPr>
            <p:spPr>
              <a:xfrm>
                <a:off x="5469372"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2" name="Freeform: Shape 4384">
                <a:extLst>
                  <a:ext uri="{FF2B5EF4-FFF2-40B4-BE49-F238E27FC236}">
                    <a16:creationId xmlns:a16="http://schemas.microsoft.com/office/drawing/2014/main" id="{9F744903-8775-4D56-844A-8B99AAD7E1FA}"/>
                  </a:ext>
                </a:extLst>
              </p:cNvPr>
              <p:cNvSpPr/>
              <p:nvPr/>
            </p:nvSpPr>
            <p:spPr>
              <a:xfrm>
                <a:off x="5432578" y="289583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3" name="Freeform: Shape 4385">
                <a:extLst>
                  <a:ext uri="{FF2B5EF4-FFF2-40B4-BE49-F238E27FC236}">
                    <a16:creationId xmlns:a16="http://schemas.microsoft.com/office/drawing/2014/main" id="{240BE150-67FA-4587-BFA2-5540F6CAED49}"/>
                  </a:ext>
                </a:extLst>
              </p:cNvPr>
              <p:cNvSpPr/>
              <p:nvPr/>
            </p:nvSpPr>
            <p:spPr>
              <a:xfrm>
                <a:off x="5428248"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4" name="Freeform: Shape 4386">
                <a:extLst>
                  <a:ext uri="{FF2B5EF4-FFF2-40B4-BE49-F238E27FC236}">
                    <a16:creationId xmlns:a16="http://schemas.microsoft.com/office/drawing/2014/main" id="{ED0A0E62-AE43-407A-88B6-183E90F90AAF}"/>
                  </a:ext>
                </a:extLst>
              </p:cNvPr>
              <p:cNvSpPr/>
              <p:nvPr/>
            </p:nvSpPr>
            <p:spPr>
              <a:xfrm>
                <a:off x="5390371" y="289583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5" name="Freeform: Shape 4387">
                <a:extLst>
                  <a:ext uri="{FF2B5EF4-FFF2-40B4-BE49-F238E27FC236}">
                    <a16:creationId xmlns:a16="http://schemas.microsoft.com/office/drawing/2014/main" id="{D8A6D92E-A495-490E-ACCE-2F8CAE028D36}"/>
                  </a:ext>
                </a:extLst>
              </p:cNvPr>
              <p:cNvSpPr/>
              <p:nvPr/>
            </p:nvSpPr>
            <p:spPr>
              <a:xfrm>
                <a:off x="5313535" y="2859044"/>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6" name="Freeform: Shape 4388">
                <a:extLst>
                  <a:ext uri="{FF2B5EF4-FFF2-40B4-BE49-F238E27FC236}">
                    <a16:creationId xmlns:a16="http://schemas.microsoft.com/office/drawing/2014/main" id="{9250EB47-3005-442B-A385-12AE204077D6}"/>
                  </a:ext>
                </a:extLst>
              </p:cNvPr>
              <p:cNvSpPr/>
              <p:nvPr/>
            </p:nvSpPr>
            <p:spPr>
              <a:xfrm>
                <a:off x="5276740" y="289583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7" name="Freeform: Shape 4389">
                <a:extLst>
                  <a:ext uri="{FF2B5EF4-FFF2-40B4-BE49-F238E27FC236}">
                    <a16:creationId xmlns:a16="http://schemas.microsoft.com/office/drawing/2014/main" id="{C95539C6-0659-4A81-B094-7C2992716822}"/>
                  </a:ext>
                </a:extLst>
              </p:cNvPr>
              <p:cNvSpPr/>
              <p:nvPr/>
            </p:nvSpPr>
            <p:spPr>
              <a:xfrm>
                <a:off x="5001860" y="2655589"/>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8" name="Freeform: Shape 4390">
                <a:extLst>
                  <a:ext uri="{FF2B5EF4-FFF2-40B4-BE49-F238E27FC236}">
                    <a16:creationId xmlns:a16="http://schemas.microsoft.com/office/drawing/2014/main" id="{8C606207-DA75-4A3D-BA0D-1E0879957FD3}"/>
                  </a:ext>
                </a:extLst>
              </p:cNvPr>
              <p:cNvSpPr/>
              <p:nvPr/>
            </p:nvSpPr>
            <p:spPr>
              <a:xfrm>
                <a:off x="4963982" y="269346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9" name="Freeform: Shape 4391">
                <a:extLst>
                  <a:ext uri="{FF2B5EF4-FFF2-40B4-BE49-F238E27FC236}">
                    <a16:creationId xmlns:a16="http://schemas.microsoft.com/office/drawing/2014/main" id="{3F7DD9E7-A486-4318-A22B-72FC40DC9468}"/>
                  </a:ext>
                </a:extLst>
              </p:cNvPr>
              <p:cNvSpPr/>
              <p:nvPr/>
            </p:nvSpPr>
            <p:spPr>
              <a:xfrm>
                <a:off x="4752952" y="2655589"/>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0" name="Freeform: Shape 4392">
                <a:extLst>
                  <a:ext uri="{FF2B5EF4-FFF2-40B4-BE49-F238E27FC236}">
                    <a16:creationId xmlns:a16="http://schemas.microsoft.com/office/drawing/2014/main" id="{4E5CEE1B-4EEB-439E-9AE2-8902581B2FA9}"/>
                  </a:ext>
                </a:extLst>
              </p:cNvPr>
              <p:cNvSpPr/>
              <p:nvPr/>
            </p:nvSpPr>
            <p:spPr>
              <a:xfrm>
                <a:off x="4715075" y="269346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1" name="Freeform: Shape 4393">
                <a:extLst>
                  <a:ext uri="{FF2B5EF4-FFF2-40B4-BE49-F238E27FC236}">
                    <a16:creationId xmlns:a16="http://schemas.microsoft.com/office/drawing/2014/main" id="{3A321E05-1720-4E3E-B44D-A298CE04C965}"/>
                  </a:ext>
                </a:extLst>
              </p:cNvPr>
              <p:cNvSpPr/>
              <p:nvPr/>
            </p:nvSpPr>
            <p:spPr>
              <a:xfrm>
                <a:off x="4708581" y="2655589"/>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2" name="Freeform: Shape 4394">
                <a:extLst>
                  <a:ext uri="{FF2B5EF4-FFF2-40B4-BE49-F238E27FC236}">
                    <a16:creationId xmlns:a16="http://schemas.microsoft.com/office/drawing/2014/main" id="{01768A8C-EB17-4F2C-BA58-2BF4368BE0AB}"/>
                  </a:ext>
                </a:extLst>
              </p:cNvPr>
              <p:cNvSpPr/>
              <p:nvPr/>
            </p:nvSpPr>
            <p:spPr>
              <a:xfrm>
                <a:off x="4671786" y="269346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3" name="Freeform: Shape 4395">
                <a:extLst>
                  <a:ext uri="{FF2B5EF4-FFF2-40B4-BE49-F238E27FC236}">
                    <a16:creationId xmlns:a16="http://schemas.microsoft.com/office/drawing/2014/main" id="{0D9067DE-7924-486D-AC21-257742AAC21E}"/>
                  </a:ext>
                </a:extLst>
              </p:cNvPr>
              <p:cNvSpPr/>
              <p:nvPr/>
            </p:nvSpPr>
            <p:spPr>
              <a:xfrm>
                <a:off x="7371890" y="2952113"/>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4" name="Freeform: Shape 4396">
                <a:extLst>
                  <a:ext uri="{FF2B5EF4-FFF2-40B4-BE49-F238E27FC236}">
                    <a16:creationId xmlns:a16="http://schemas.microsoft.com/office/drawing/2014/main" id="{A3DEB2A7-7C6E-41AC-ABB1-055CC17C290D}"/>
                  </a:ext>
                </a:extLst>
              </p:cNvPr>
              <p:cNvSpPr/>
              <p:nvPr/>
            </p:nvSpPr>
            <p:spPr>
              <a:xfrm>
                <a:off x="7335096" y="298890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5" name="Freeform: Shape 4397">
                <a:extLst>
                  <a:ext uri="{FF2B5EF4-FFF2-40B4-BE49-F238E27FC236}">
                    <a16:creationId xmlns:a16="http://schemas.microsoft.com/office/drawing/2014/main" id="{0AE67F85-28C3-4697-842D-511554BE19DF}"/>
                  </a:ext>
                </a:extLst>
              </p:cNvPr>
              <p:cNvSpPr/>
              <p:nvPr/>
            </p:nvSpPr>
            <p:spPr>
              <a:xfrm>
                <a:off x="7487687" y="2952113"/>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6" name="Freeform: Shape 4398">
                <a:extLst>
                  <a:ext uri="{FF2B5EF4-FFF2-40B4-BE49-F238E27FC236}">
                    <a16:creationId xmlns:a16="http://schemas.microsoft.com/office/drawing/2014/main" id="{81B71D84-F016-4A5D-89F3-D2ADFE172691}"/>
                  </a:ext>
                </a:extLst>
              </p:cNvPr>
              <p:cNvSpPr/>
              <p:nvPr/>
            </p:nvSpPr>
            <p:spPr>
              <a:xfrm>
                <a:off x="7449809" y="298890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50" name="Group 49">
              <a:extLst>
                <a:ext uri="{FF2B5EF4-FFF2-40B4-BE49-F238E27FC236}">
                  <a16:creationId xmlns:a16="http://schemas.microsoft.com/office/drawing/2014/main" id="{266F3466-4135-45DF-823E-06963AE604BC}"/>
                </a:ext>
              </a:extLst>
            </p:cNvPr>
            <p:cNvGrpSpPr/>
            <p:nvPr/>
          </p:nvGrpSpPr>
          <p:grpSpPr>
            <a:xfrm>
              <a:off x="1164458" y="1908968"/>
              <a:ext cx="7066806" cy="865765"/>
              <a:chOff x="1164458" y="1908968"/>
              <a:chExt cx="7066806" cy="865765"/>
            </a:xfrm>
          </p:grpSpPr>
          <p:sp>
            <p:nvSpPr>
              <p:cNvPr id="103" name="Freeform: Shape 4241">
                <a:extLst>
                  <a:ext uri="{FF2B5EF4-FFF2-40B4-BE49-F238E27FC236}">
                    <a16:creationId xmlns:a16="http://schemas.microsoft.com/office/drawing/2014/main" id="{B94F5FFD-D7B5-4335-9897-38BF37E2538F}"/>
                  </a:ext>
                </a:extLst>
              </p:cNvPr>
              <p:cNvSpPr/>
              <p:nvPr/>
            </p:nvSpPr>
            <p:spPr>
              <a:xfrm>
                <a:off x="1164458" y="1908968"/>
                <a:ext cx="7066806" cy="865765"/>
              </a:xfrm>
              <a:custGeom>
                <a:avLst/>
                <a:gdLst>
                  <a:gd name="connsiteX0" fmla="*/ 8976 w 6973135"/>
                  <a:gd name="connsiteY0" fmla="*/ 8976 h 854289"/>
                  <a:gd name="connsiteX1" fmla="*/ 210802 w 6973135"/>
                  <a:gd name="connsiteY1" fmla="*/ 8976 h 854289"/>
                  <a:gd name="connsiteX2" fmla="*/ 210802 w 6973135"/>
                  <a:gd name="connsiteY2" fmla="*/ 33537 h 854289"/>
                  <a:gd name="connsiteX3" fmla="*/ 299435 w 6973135"/>
                  <a:gd name="connsiteY3" fmla="*/ 33537 h 854289"/>
                  <a:gd name="connsiteX4" fmla="*/ 299435 w 6973135"/>
                  <a:gd name="connsiteY4" fmla="*/ 57030 h 854289"/>
                  <a:gd name="connsiteX5" fmla="*/ 503396 w 6973135"/>
                  <a:gd name="connsiteY5" fmla="*/ 57030 h 854289"/>
                  <a:gd name="connsiteX6" fmla="*/ 503396 w 6973135"/>
                  <a:gd name="connsiteY6" fmla="*/ 71980 h 854289"/>
                  <a:gd name="connsiteX7" fmla="*/ 567468 w 6973135"/>
                  <a:gd name="connsiteY7" fmla="*/ 71980 h 854289"/>
                  <a:gd name="connsiteX8" fmla="*/ 567468 w 6973135"/>
                  <a:gd name="connsiteY8" fmla="*/ 98677 h 854289"/>
                  <a:gd name="connsiteX9" fmla="*/ 699883 w 6973135"/>
                  <a:gd name="connsiteY9" fmla="*/ 98677 h 854289"/>
                  <a:gd name="connsiteX10" fmla="*/ 699883 w 6973135"/>
                  <a:gd name="connsiteY10" fmla="*/ 120034 h 854289"/>
                  <a:gd name="connsiteX11" fmla="*/ 831230 w 6973135"/>
                  <a:gd name="connsiteY11" fmla="*/ 120034 h 854289"/>
                  <a:gd name="connsiteX12" fmla="*/ 831230 w 6973135"/>
                  <a:gd name="connsiteY12" fmla="*/ 134984 h 854289"/>
                  <a:gd name="connsiteX13" fmla="*/ 941220 w 6973135"/>
                  <a:gd name="connsiteY13" fmla="*/ 134984 h 854289"/>
                  <a:gd name="connsiteX14" fmla="*/ 941220 w 6973135"/>
                  <a:gd name="connsiteY14" fmla="*/ 164884 h 854289"/>
                  <a:gd name="connsiteX15" fmla="*/ 1203913 w 6973135"/>
                  <a:gd name="connsiteY15" fmla="*/ 164884 h 854289"/>
                  <a:gd name="connsiteX16" fmla="*/ 1203913 w 6973135"/>
                  <a:gd name="connsiteY16" fmla="*/ 180902 h 854289"/>
                  <a:gd name="connsiteX17" fmla="*/ 1317107 w 6973135"/>
                  <a:gd name="connsiteY17" fmla="*/ 180902 h 854289"/>
                  <a:gd name="connsiteX18" fmla="*/ 1317107 w 6973135"/>
                  <a:gd name="connsiteY18" fmla="*/ 203327 h 854289"/>
                  <a:gd name="connsiteX19" fmla="*/ 1361957 w 6973135"/>
                  <a:gd name="connsiteY19" fmla="*/ 203327 h 854289"/>
                  <a:gd name="connsiteX20" fmla="*/ 1361957 w 6973135"/>
                  <a:gd name="connsiteY20" fmla="*/ 249245 h 854289"/>
                  <a:gd name="connsiteX21" fmla="*/ 1447386 w 6973135"/>
                  <a:gd name="connsiteY21" fmla="*/ 249245 h 854289"/>
                  <a:gd name="connsiteX22" fmla="*/ 1447386 w 6973135"/>
                  <a:gd name="connsiteY22" fmla="*/ 267399 h 854289"/>
                  <a:gd name="connsiteX23" fmla="*/ 1517865 w 6973135"/>
                  <a:gd name="connsiteY23" fmla="*/ 267399 h 854289"/>
                  <a:gd name="connsiteX24" fmla="*/ 1517865 w 6973135"/>
                  <a:gd name="connsiteY24" fmla="*/ 294095 h 854289"/>
                  <a:gd name="connsiteX25" fmla="*/ 1845698 w 6973135"/>
                  <a:gd name="connsiteY25" fmla="*/ 294095 h 854289"/>
                  <a:gd name="connsiteX26" fmla="*/ 1845698 w 6973135"/>
                  <a:gd name="connsiteY26" fmla="*/ 316521 h 854289"/>
                  <a:gd name="connsiteX27" fmla="*/ 2012285 w 6973135"/>
                  <a:gd name="connsiteY27" fmla="*/ 316521 h 854289"/>
                  <a:gd name="connsiteX28" fmla="*/ 2012285 w 6973135"/>
                  <a:gd name="connsiteY28" fmla="*/ 331471 h 854289"/>
                  <a:gd name="connsiteX29" fmla="*/ 2146835 w 6973135"/>
                  <a:gd name="connsiteY29" fmla="*/ 331471 h 854289"/>
                  <a:gd name="connsiteX30" fmla="*/ 2146835 w 6973135"/>
                  <a:gd name="connsiteY30" fmla="*/ 359235 h 854289"/>
                  <a:gd name="connsiteX31" fmla="*/ 2203432 w 6973135"/>
                  <a:gd name="connsiteY31" fmla="*/ 359235 h 854289"/>
                  <a:gd name="connsiteX32" fmla="*/ 2203432 w 6973135"/>
                  <a:gd name="connsiteY32" fmla="*/ 380592 h 854289"/>
                  <a:gd name="connsiteX33" fmla="*/ 2359340 w 6973135"/>
                  <a:gd name="connsiteY33" fmla="*/ 380592 h 854289"/>
                  <a:gd name="connsiteX34" fmla="*/ 2359340 w 6973135"/>
                  <a:gd name="connsiteY34" fmla="*/ 412628 h 854289"/>
                  <a:gd name="connsiteX35" fmla="*/ 2467194 w 6973135"/>
                  <a:gd name="connsiteY35" fmla="*/ 412628 h 854289"/>
                  <a:gd name="connsiteX36" fmla="*/ 2467194 w 6973135"/>
                  <a:gd name="connsiteY36" fmla="*/ 437189 h 854289"/>
                  <a:gd name="connsiteX37" fmla="*/ 2689309 w 6973135"/>
                  <a:gd name="connsiteY37" fmla="*/ 437189 h 854289"/>
                  <a:gd name="connsiteX38" fmla="*/ 2689309 w 6973135"/>
                  <a:gd name="connsiteY38" fmla="*/ 460682 h 854289"/>
                  <a:gd name="connsiteX39" fmla="*/ 2952003 w 6973135"/>
                  <a:gd name="connsiteY39" fmla="*/ 460682 h 854289"/>
                  <a:gd name="connsiteX40" fmla="*/ 2952003 w 6973135"/>
                  <a:gd name="connsiteY40" fmla="*/ 475632 h 854289"/>
                  <a:gd name="connsiteX41" fmla="*/ 3188000 w 6973135"/>
                  <a:gd name="connsiteY41" fmla="*/ 475632 h 854289"/>
                  <a:gd name="connsiteX42" fmla="*/ 3188000 w 6973135"/>
                  <a:gd name="connsiteY42" fmla="*/ 499125 h 854289"/>
                  <a:gd name="connsiteX43" fmla="*/ 3241393 w 6973135"/>
                  <a:gd name="connsiteY43" fmla="*/ 499125 h 854289"/>
                  <a:gd name="connsiteX44" fmla="*/ 3241393 w 6973135"/>
                  <a:gd name="connsiteY44" fmla="*/ 526889 h 854289"/>
                  <a:gd name="connsiteX45" fmla="*/ 3797749 w 6973135"/>
                  <a:gd name="connsiteY45" fmla="*/ 526889 h 854289"/>
                  <a:gd name="connsiteX46" fmla="*/ 3797749 w 6973135"/>
                  <a:gd name="connsiteY46" fmla="*/ 552518 h 854289"/>
                  <a:gd name="connsiteX47" fmla="*/ 4192858 w 6973135"/>
                  <a:gd name="connsiteY47" fmla="*/ 552518 h 854289"/>
                  <a:gd name="connsiteX48" fmla="*/ 4192858 w 6973135"/>
                  <a:gd name="connsiteY48" fmla="*/ 573875 h 854289"/>
                  <a:gd name="connsiteX49" fmla="*/ 4373326 w 6973135"/>
                  <a:gd name="connsiteY49" fmla="*/ 573875 h 854289"/>
                  <a:gd name="connsiteX50" fmla="*/ 4373326 w 6973135"/>
                  <a:gd name="connsiteY50" fmla="*/ 602707 h 854289"/>
                  <a:gd name="connsiteX51" fmla="*/ 4567677 w 6973135"/>
                  <a:gd name="connsiteY51" fmla="*/ 602707 h 854289"/>
                  <a:gd name="connsiteX52" fmla="*/ 4567677 w 6973135"/>
                  <a:gd name="connsiteY52" fmla="*/ 624065 h 854289"/>
                  <a:gd name="connsiteX53" fmla="*/ 4684074 w 6973135"/>
                  <a:gd name="connsiteY53" fmla="*/ 624065 h 854289"/>
                  <a:gd name="connsiteX54" fmla="*/ 4684074 w 6973135"/>
                  <a:gd name="connsiteY54" fmla="*/ 634743 h 854289"/>
                  <a:gd name="connsiteX55" fmla="*/ 4705431 w 6973135"/>
                  <a:gd name="connsiteY55" fmla="*/ 634743 h 854289"/>
                  <a:gd name="connsiteX56" fmla="*/ 4705431 w 6973135"/>
                  <a:gd name="connsiteY56" fmla="*/ 653965 h 854289"/>
                  <a:gd name="connsiteX57" fmla="*/ 4815421 w 6973135"/>
                  <a:gd name="connsiteY57" fmla="*/ 653965 h 854289"/>
                  <a:gd name="connsiteX58" fmla="*/ 4815421 w 6973135"/>
                  <a:gd name="connsiteY58" fmla="*/ 681729 h 854289"/>
                  <a:gd name="connsiteX59" fmla="*/ 5240430 w 6973135"/>
                  <a:gd name="connsiteY59" fmla="*/ 681729 h 854289"/>
                  <a:gd name="connsiteX60" fmla="*/ 5240430 w 6973135"/>
                  <a:gd name="connsiteY60" fmla="*/ 710561 h 854289"/>
                  <a:gd name="connsiteX61" fmla="*/ 5892893 w 6973135"/>
                  <a:gd name="connsiteY61" fmla="*/ 710561 h 854289"/>
                  <a:gd name="connsiteX62" fmla="*/ 5892893 w 6973135"/>
                  <a:gd name="connsiteY62" fmla="*/ 743665 h 854289"/>
                  <a:gd name="connsiteX63" fmla="*/ 6444978 w 6973135"/>
                  <a:gd name="connsiteY63" fmla="*/ 743665 h 854289"/>
                  <a:gd name="connsiteX64" fmla="*/ 6444978 w 6973135"/>
                  <a:gd name="connsiteY64" fmla="*/ 774633 h 854289"/>
                  <a:gd name="connsiteX65" fmla="*/ 6858240 w 6973135"/>
                  <a:gd name="connsiteY65" fmla="*/ 774633 h 854289"/>
                  <a:gd name="connsiteX66" fmla="*/ 6858240 w 6973135"/>
                  <a:gd name="connsiteY66" fmla="*/ 812008 h 854289"/>
                  <a:gd name="connsiteX67" fmla="*/ 6887072 w 6973135"/>
                  <a:gd name="connsiteY67" fmla="*/ 812008 h 854289"/>
                  <a:gd name="connsiteX68" fmla="*/ 6887072 w 6973135"/>
                  <a:gd name="connsiteY68" fmla="*/ 851519 h 854289"/>
                  <a:gd name="connsiteX69" fmla="*/ 6965026 w 6973135"/>
                  <a:gd name="connsiteY69" fmla="*/ 851519 h 8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973135" h="854289">
                    <a:moveTo>
                      <a:pt x="8976" y="8976"/>
                    </a:moveTo>
                    <a:lnTo>
                      <a:pt x="210802" y="8976"/>
                    </a:lnTo>
                    <a:lnTo>
                      <a:pt x="210802" y="33537"/>
                    </a:lnTo>
                    <a:lnTo>
                      <a:pt x="299435" y="33537"/>
                    </a:lnTo>
                    <a:lnTo>
                      <a:pt x="299435" y="57030"/>
                    </a:lnTo>
                    <a:lnTo>
                      <a:pt x="503396" y="57030"/>
                    </a:lnTo>
                    <a:lnTo>
                      <a:pt x="503396" y="71980"/>
                    </a:lnTo>
                    <a:lnTo>
                      <a:pt x="567468" y="71980"/>
                    </a:lnTo>
                    <a:lnTo>
                      <a:pt x="567468" y="98677"/>
                    </a:lnTo>
                    <a:lnTo>
                      <a:pt x="699883" y="98677"/>
                    </a:lnTo>
                    <a:lnTo>
                      <a:pt x="699883" y="120034"/>
                    </a:lnTo>
                    <a:lnTo>
                      <a:pt x="831230" y="120034"/>
                    </a:lnTo>
                    <a:lnTo>
                      <a:pt x="831230" y="134984"/>
                    </a:lnTo>
                    <a:lnTo>
                      <a:pt x="941220" y="134984"/>
                    </a:lnTo>
                    <a:lnTo>
                      <a:pt x="941220" y="164884"/>
                    </a:lnTo>
                    <a:lnTo>
                      <a:pt x="1203913" y="164884"/>
                    </a:lnTo>
                    <a:lnTo>
                      <a:pt x="1203913" y="180902"/>
                    </a:lnTo>
                    <a:lnTo>
                      <a:pt x="1317107" y="180902"/>
                    </a:lnTo>
                    <a:lnTo>
                      <a:pt x="1317107" y="203327"/>
                    </a:lnTo>
                    <a:lnTo>
                      <a:pt x="1361957" y="203327"/>
                    </a:lnTo>
                    <a:lnTo>
                      <a:pt x="1361957" y="249245"/>
                    </a:lnTo>
                    <a:lnTo>
                      <a:pt x="1447386" y="249245"/>
                    </a:lnTo>
                    <a:lnTo>
                      <a:pt x="1447386" y="267399"/>
                    </a:lnTo>
                    <a:lnTo>
                      <a:pt x="1517865" y="267399"/>
                    </a:lnTo>
                    <a:lnTo>
                      <a:pt x="1517865" y="294095"/>
                    </a:lnTo>
                    <a:lnTo>
                      <a:pt x="1845698" y="294095"/>
                    </a:lnTo>
                    <a:lnTo>
                      <a:pt x="1845698" y="316521"/>
                    </a:lnTo>
                    <a:lnTo>
                      <a:pt x="2012285" y="316521"/>
                    </a:lnTo>
                    <a:lnTo>
                      <a:pt x="2012285" y="331471"/>
                    </a:lnTo>
                    <a:lnTo>
                      <a:pt x="2146835" y="331471"/>
                    </a:lnTo>
                    <a:lnTo>
                      <a:pt x="2146835" y="359235"/>
                    </a:lnTo>
                    <a:lnTo>
                      <a:pt x="2203432" y="359235"/>
                    </a:lnTo>
                    <a:lnTo>
                      <a:pt x="2203432" y="380592"/>
                    </a:lnTo>
                    <a:lnTo>
                      <a:pt x="2359340" y="380592"/>
                    </a:lnTo>
                    <a:lnTo>
                      <a:pt x="2359340" y="412628"/>
                    </a:lnTo>
                    <a:lnTo>
                      <a:pt x="2467194" y="412628"/>
                    </a:lnTo>
                    <a:lnTo>
                      <a:pt x="2467194" y="437189"/>
                    </a:lnTo>
                    <a:lnTo>
                      <a:pt x="2689309" y="437189"/>
                    </a:lnTo>
                    <a:lnTo>
                      <a:pt x="2689309" y="460682"/>
                    </a:lnTo>
                    <a:lnTo>
                      <a:pt x="2952003" y="460682"/>
                    </a:lnTo>
                    <a:lnTo>
                      <a:pt x="2952003" y="475632"/>
                    </a:lnTo>
                    <a:lnTo>
                      <a:pt x="3188000" y="475632"/>
                    </a:lnTo>
                    <a:lnTo>
                      <a:pt x="3188000" y="499125"/>
                    </a:lnTo>
                    <a:lnTo>
                      <a:pt x="3241393" y="499125"/>
                    </a:lnTo>
                    <a:lnTo>
                      <a:pt x="3241393" y="526889"/>
                    </a:lnTo>
                    <a:lnTo>
                      <a:pt x="3797749" y="526889"/>
                    </a:lnTo>
                    <a:lnTo>
                      <a:pt x="3797749" y="552518"/>
                    </a:lnTo>
                    <a:lnTo>
                      <a:pt x="4192858" y="552518"/>
                    </a:lnTo>
                    <a:lnTo>
                      <a:pt x="4192858" y="573875"/>
                    </a:lnTo>
                    <a:lnTo>
                      <a:pt x="4373326" y="573875"/>
                    </a:lnTo>
                    <a:lnTo>
                      <a:pt x="4373326" y="602707"/>
                    </a:lnTo>
                    <a:lnTo>
                      <a:pt x="4567677" y="602707"/>
                    </a:lnTo>
                    <a:lnTo>
                      <a:pt x="4567677" y="624065"/>
                    </a:lnTo>
                    <a:lnTo>
                      <a:pt x="4684074" y="624065"/>
                    </a:lnTo>
                    <a:lnTo>
                      <a:pt x="4684074" y="634743"/>
                    </a:lnTo>
                    <a:lnTo>
                      <a:pt x="4705431" y="634743"/>
                    </a:lnTo>
                    <a:lnTo>
                      <a:pt x="4705431" y="653965"/>
                    </a:lnTo>
                    <a:lnTo>
                      <a:pt x="4815421" y="653965"/>
                    </a:lnTo>
                    <a:lnTo>
                      <a:pt x="4815421" y="681729"/>
                    </a:lnTo>
                    <a:lnTo>
                      <a:pt x="5240430" y="681729"/>
                    </a:lnTo>
                    <a:lnTo>
                      <a:pt x="5240430" y="710561"/>
                    </a:lnTo>
                    <a:lnTo>
                      <a:pt x="5892893" y="710561"/>
                    </a:lnTo>
                    <a:lnTo>
                      <a:pt x="5892893" y="743665"/>
                    </a:lnTo>
                    <a:lnTo>
                      <a:pt x="6444978" y="743665"/>
                    </a:lnTo>
                    <a:lnTo>
                      <a:pt x="6444978" y="774633"/>
                    </a:lnTo>
                    <a:lnTo>
                      <a:pt x="6858240" y="774633"/>
                    </a:lnTo>
                    <a:lnTo>
                      <a:pt x="6858240" y="812008"/>
                    </a:lnTo>
                    <a:lnTo>
                      <a:pt x="6887072" y="812008"/>
                    </a:lnTo>
                    <a:lnTo>
                      <a:pt x="6887072" y="851519"/>
                    </a:lnTo>
                    <a:lnTo>
                      <a:pt x="6965026" y="851519"/>
                    </a:lnTo>
                  </a:path>
                </a:pathLst>
              </a:custGeom>
              <a:noFill/>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4" name="Freeform: Shape 4242">
                <a:extLst>
                  <a:ext uri="{FF2B5EF4-FFF2-40B4-BE49-F238E27FC236}">
                    <a16:creationId xmlns:a16="http://schemas.microsoft.com/office/drawing/2014/main" id="{FFF16AD2-26AD-40AF-A50D-D3CCB228E9DB}"/>
                  </a:ext>
                </a:extLst>
              </p:cNvPr>
              <p:cNvSpPr/>
              <p:nvPr/>
            </p:nvSpPr>
            <p:spPr>
              <a:xfrm>
                <a:off x="7310205" y="2616629"/>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5" name="Freeform: Shape 4243">
                <a:extLst>
                  <a:ext uri="{FF2B5EF4-FFF2-40B4-BE49-F238E27FC236}">
                    <a16:creationId xmlns:a16="http://schemas.microsoft.com/office/drawing/2014/main" id="{F0E031E4-F051-4655-8590-8440E4960D1E}"/>
                  </a:ext>
                </a:extLst>
              </p:cNvPr>
              <p:cNvSpPr/>
              <p:nvPr/>
            </p:nvSpPr>
            <p:spPr>
              <a:xfrm>
                <a:off x="7273410" y="2654507"/>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6" name="Freeform: Shape 4244">
                <a:extLst>
                  <a:ext uri="{FF2B5EF4-FFF2-40B4-BE49-F238E27FC236}">
                    <a16:creationId xmlns:a16="http://schemas.microsoft.com/office/drawing/2014/main" id="{7A47B0B6-1E39-4C1E-9D87-0A4E1058FA0B}"/>
                  </a:ext>
                </a:extLst>
              </p:cNvPr>
              <p:cNvSpPr/>
              <p:nvPr/>
            </p:nvSpPr>
            <p:spPr>
              <a:xfrm>
                <a:off x="7129476" y="2616629"/>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7" name="Freeform: Shape 4245">
                <a:extLst>
                  <a:ext uri="{FF2B5EF4-FFF2-40B4-BE49-F238E27FC236}">
                    <a16:creationId xmlns:a16="http://schemas.microsoft.com/office/drawing/2014/main" id="{4751DF16-09E5-48A2-AF78-8FFC625BF0E4}"/>
                  </a:ext>
                </a:extLst>
              </p:cNvPr>
              <p:cNvSpPr/>
              <p:nvPr/>
            </p:nvSpPr>
            <p:spPr>
              <a:xfrm>
                <a:off x="7091599" y="2654507"/>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8" name="Freeform: Shape 4246">
                <a:extLst>
                  <a:ext uri="{FF2B5EF4-FFF2-40B4-BE49-F238E27FC236}">
                    <a16:creationId xmlns:a16="http://schemas.microsoft.com/office/drawing/2014/main" id="{4B7E1072-590A-4271-A830-91B0D2107A1E}"/>
                  </a:ext>
                </a:extLst>
              </p:cNvPr>
              <p:cNvSpPr/>
              <p:nvPr/>
            </p:nvSpPr>
            <p:spPr>
              <a:xfrm>
                <a:off x="6930351"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9" name="Freeform: Shape 4247">
                <a:extLst>
                  <a:ext uri="{FF2B5EF4-FFF2-40B4-BE49-F238E27FC236}">
                    <a16:creationId xmlns:a16="http://schemas.microsoft.com/office/drawing/2014/main" id="{0C90E523-FFE6-400E-A26A-B7224668C145}"/>
                  </a:ext>
                </a:extLst>
              </p:cNvPr>
              <p:cNvSpPr/>
              <p:nvPr/>
            </p:nvSpPr>
            <p:spPr>
              <a:xfrm>
                <a:off x="6892474" y="2620958"/>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0" name="Freeform: Shape 4248">
                <a:extLst>
                  <a:ext uri="{FF2B5EF4-FFF2-40B4-BE49-F238E27FC236}">
                    <a16:creationId xmlns:a16="http://schemas.microsoft.com/office/drawing/2014/main" id="{0DF5BEF1-C3A4-42FC-B6D9-39978359F295}"/>
                  </a:ext>
                </a:extLst>
              </p:cNvPr>
              <p:cNvSpPr/>
              <p:nvPr/>
            </p:nvSpPr>
            <p:spPr>
              <a:xfrm>
                <a:off x="6790746"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1" name="Freeform: Shape 4249">
                <a:extLst>
                  <a:ext uri="{FF2B5EF4-FFF2-40B4-BE49-F238E27FC236}">
                    <a16:creationId xmlns:a16="http://schemas.microsoft.com/office/drawing/2014/main" id="{34E1BC1C-C9E6-4C6B-987B-C4E35CC612EA}"/>
                  </a:ext>
                </a:extLst>
              </p:cNvPr>
              <p:cNvSpPr/>
              <p:nvPr/>
            </p:nvSpPr>
            <p:spPr>
              <a:xfrm>
                <a:off x="6752869" y="262095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2" name="Freeform: Shape 4250">
                <a:extLst>
                  <a:ext uri="{FF2B5EF4-FFF2-40B4-BE49-F238E27FC236}">
                    <a16:creationId xmlns:a16="http://schemas.microsoft.com/office/drawing/2014/main" id="{2CA05DC9-543A-4AC8-A34E-46AC9A5038BE}"/>
                  </a:ext>
                </a:extLst>
              </p:cNvPr>
              <p:cNvSpPr/>
              <p:nvPr/>
            </p:nvSpPr>
            <p:spPr>
              <a:xfrm>
                <a:off x="6748540"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3" name="Freeform: Shape 4251">
                <a:extLst>
                  <a:ext uri="{FF2B5EF4-FFF2-40B4-BE49-F238E27FC236}">
                    <a16:creationId xmlns:a16="http://schemas.microsoft.com/office/drawing/2014/main" id="{3FD37B01-A150-41FF-A003-62927F7C455A}"/>
                  </a:ext>
                </a:extLst>
              </p:cNvPr>
              <p:cNvSpPr/>
              <p:nvPr/>
            </p:nvSpPr>
            <p:spPr>
              <a:xfrm>
                <a:off x="6710663" y="2620958"/>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4" name="Freeform: Shape 4252">
                <a:extLst>
                  <a:ext uri="{FF2B5EF4-FFF2-40B4-BE49-F238E27FC236}">
                    <a16:creationId xmlns:a16="http://schemas.microsoft.com/office/drawing/2014/main" id="{60AEA5E4-BAD8-4C30-95DB-97904A7654FE}"/>
                  </a:ext>
                </a:extLst>
              </p:cNvPr>
              <p:cNvSpPr/>
              <p:nvPr/>
            </p:nvSpPr>
            <p:spPr>
              <a:xfrm>
                <a:off x="6725814"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5" name="Freeform: Shape 4253">
                <a:extLst>
                  <a:ext uri="{FF2B5EF4-FFF2-40B4-BE49-F238E27FC236}">
                    <a16:creationId xmlns:a16="http://schemas.microsoft.com/office/drawing/2014/main" id="{91B54176-B784-4487-A0B9-756CA7415ADE}"/>
                  </a:ext>
                </a:extLst>
              </p:cNvPr>
              <p:cNvSpPr/>
              <p:nvPr/>
            </p:nvSpPr>
            <p:spPr>
              <a:xfrm>
                <a:off x="6687937" y="2620958"/>
                <a:ext cx="86577" cy="10822"/>
              </a:xfrm>
              <a:custGeom>
                <a:avLst/>
                <a:gdLst>
                  <a:gd name="connsiteX0" fmla="*/ 82760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60"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6" name="Freeform: Shape 4254">
                <a:extLst>
                  <a:ext uri="{FF2B5EF4-FFF2-40B4-BE49-F238E27FC236}">
                    <a16:creationId xmlns:a16="http://schemas.microsoft.com/office/drawing/2014/main" id="{026985A8-E2AB-43B5-B6CF-654EF92092F5}"/>
                  </a:ext>
                </a:extLst>
              </p:cNvPr>
              <p:cNvSpPr/>
              <p:nvPr/>
            </p:nvSpPr>
            <p:spPr>
              <a:xfrm>
                <a:off x="6681443"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7" name="Freeform: Shape 4255">
                <a:extLst>
                  <a:ext uri="{FF2B5EF4-FFF2-40B4-BE49-F238E27FC236}">
                    <a16:creationId xmlns:a16="http://schemas.microsoft.com/office/drawing/2014/main" id="{F8ABB622-2215-440C-8040-5EDA6208177D}"/>
                  </a:ext>
                </a:extLst>
              </p:cNvPr>
              <p:cNvSpPr/>
              <p:nvPr/>
            </p:nvSpPr>
            <p:spPr>
              <a:xfrm>
                <a:off x="6644649" y="262095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8" name="Freeform: Shape 4256">
                <a:extLst>
                  <a:ext uri="{FF2B5EF4-FFF2-40B4-BE49-F238E27FC236}">
                    <a16:creationId xmlns:a16="http://schemas.microsoft.com/office/drawing/2014/main" id="{939DB670-37BA-4F62-93F7-36E6B8880DA8}"/>
                  </a:ext>
                </a:extLst>
              </p:cNvPr>
              <p:cNvSpPr/>
              <p:nvPr/>
            </p:nvSpPr>
            <p:spPr>
              <a:xfrm>
                <a:off x="6568894" y="258308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9" name="Freeform: Shape 4257">
                <a:extLst>
                  <a:ext uri="{FF2B5EF4-FFF2-40B4-BE49-F238E27FC236}">
                    <a16:creationId xmlns:a16="http://schemas.microsoft.com/office/drawing/2014/main" id="{6C4834C9-8ACC-4255-8F2B-B1A8C1FEBA40}"/>
                  </a:ext>
                </a:extLst>
              </p:cNvPr>
              <p:cNvSpPr/>
              <p:nvPr/>
            </p:nvSpPr>
            <p:spPr>
              <a:xfrm>
                <a:off x="6532099" y="262095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0" name="Freeform: Shape 4258">
                <a:extLst>
                  <a:ext uri="{FF2B5EF4-FFF2-40B4-BE49-F238E27FC236}">
                    <a16:creationId xmlns:a16="http://schemas.microsoft.com/office/drawing/2014/main" id="{4EF9628D-2FB9-4A0E-B7BE-20F80593C246}"/>
                  </a:ext>
                </a:extLst>
              </p:cNvPr>
              <p:cNvSpPr/>
              <p:nvPr/>
            </p:nvSpPr>
            <p:spPr>
              <a:xfrm>
                <a:off x="6213931" y="255386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1" name="Freeform: Shape 4259">
                <a:extLst>
                  <a:ext uri="{FF2B5EF4-FFF2-40B4-BE49-F238E27FC236}">
                    <a16:creationId xmlns:a16="http://schemas.microsoft.com/office/drawing/2014/main" id="{FF5D570B-3D12-42CC-B77E-234C8BA8B381}"/>
                  </a:ext>
                </a:extLst>
              </p:cNvPr>
              <p:cNvSpPr/>
              <p:nvPr/>
            </p:nvSpPr>
            <p:spPr>
              <a:xfrm>
                <a:off x="6176052" y="2591739"/>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2" name="Freeform: Shape 4260">
                <a:extLst>
                  <a:ext uri="{FF2B5EF4-FFF2-40B4-BE49-F238E27FC236}">
                    <a16:creationId xmlns:a16="http://schemas.microsoft.com/office/drawing/2014/main" id="{984E4D2E-4A40-4568-A5CB-A8EC991C7AC7}"/>
                  </a:ext>
                </a:extLst>
              </p:cNvPr>
              <p:cNvSpPr/>
              <p:nvPr/>
            </p:nvSpPr>
            <p:spPr>
              <a:xfrm>
                <a:off x="6089477" y="255386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3" name="Freeform: Shape 4261">
                <a:extLst>
                  <a:ext uri="{FF2B5EF4-FFF2-40B4-BE49-F238E27FC236}">
                    <a16:creationId xmlns:a16="http://schemas.microsoft.com/office/drawing/2014/main" id="{71CEEA16-D58E-4085-80F0-DF2E72B12549}"/>
                  </a:ext>
                </a:extLst>
              </p:cNvPr>
              <p:cNvSpPr/>
              <p:nvPr/>
            </p:nvSpPr>
            <p:spPr>
              <a:xfrm>
                <a:off x="6051599" y="2591739"/>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4" name="Freeform: Shape 4262">
                <a:extLst>
                  <a:ext uri="{FF2B5EF4-FFF2-40B4-BE49-F238E27FC236}">
                    <a16:creationId xmlns:a16="http://schemas.microsoft.com/office/drawing/2014/main" id="{4C877BAE-A228-4846-997A-CA222CB7EE18}"/>
                  </a:ext>
                </a:extLst>
              </p:cNvPr>
              <p:cNvSpPr/>
              <p:nvPr/>
            </p:nvSpPr>
            <p:spPr>
              <a:xfrm>
                <a:off x="6008311" y="2525724"/>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5" name="Freeform: Shape 4263">
                <a:extLst>
                  <a:ext uri="{FF2B5EF4-FFF2-40B4-BE49-F238E27FC236}">
                    <a16:creationId xmlns:a16="http://schemas.microsoft.com/office/drawing/2014/main" id="{B0D6565D-8CC0-4665-B866-46F26112A4BA}"/>
                  </a:ext>
                </a:extLst>
              </p:cNvPr>
              <p:cNvSpPr/>
              <p:nvPr/>
            </p:nvSpPr>
            <p:spPr>
              <a:xfrm>
                <a:off x="5971516" y="2563602"/>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Freeform: Shape 4264">
                <a:extLst>
                  <a:ext uri="{FF2B5EF4-FFF2-40B4-BE49-F238E27FC236}">
                    <a16:creationId xmlns:a16="http://schemas.microsoft.com/office/drawing/2014/main" id="{01A538CA-51C9-49FF-A29C-1FD04FE72D11}"/>
                  </a:ext>
                </a:extLst>
              </p:cNvPr>
              <p:cNvSpPr/>
              <p:nvPr/>
            </p:nvSpPr>
            <p:spPr>
              <a:xfrm>
                <a:off x="5924982" y="2525724"/>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Freeform: Shape 4265">
                <a:extLst>
                  <a:ext uri="{FF2B5EF4-FFF2-40B4-BE49-F238E27FC236}">
                    <a16:creationId xmlns:a16="http://schemas.microsoft.com/office/drawing/2014/main" id="{313821BA-ED68-4137-ADC2-EE59D58C056B}"/>
                  </a:ext>
                </a:extLst>
              </p:cNvPr>
              <p:cNvSpPr/>
              <p:nvPr/>
            </p:nvSpPr>
            <p:spPr>
              <a:xfrm>
                <a:off x="5888186" y="2563602"/>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8" name="Freeform: Shape 4266">
                <a:extLst>
                  <a:ext uri="{FF2B5EF4-FFF2-40B4-BE49-F238E27FC236}">
                    <a16:creationId xmlns:a16="http://schemas.microsoft.com/office/drawing/2014/main" id="{4B530CC0-C441-4DC9-8465-B8491BD13D2C}"/>
                  </a:ext>
                </a:extLst>
              </p:cNvPr>
              <p:cNvSpPr/>
              <p:nvPr/>
            </p:nvSpPr>
            <p:spPr>
              <a:xfrm>
                <a:off x="5894680" y="249542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9" name="Freeform: Shape 4267">
                <a:extLst>
                  <a:ext uri="{FF2B5EF4-FFF2-40B4-BE49-F238E27FC236}">
                    <a16:creationId xmlns:a16="http://schemas.microsoft.com/office/drawing/2014/main" id="{BABC8168-A413-407F-B92D-5BD594021A3C}"/>
                  </a:ext>
                </a:extLst>
              </p:cNvPr>
              <p:cNvSpPr/>
              <p:nvPr/>
            </p:nvSpPr>
            <p:spPr>
              <a:xfrm>
                <a:off x="5857884" y="2533299"/>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0" name="Freeform: Shape 4268">
                <a:extLst>
                  <a:ext uri="{FF2B5EF4-FFF2-40B4-BE49-F238E27FC236}">
                    <a16:creationId xmlns:a16="http://schemas.microsoft.com/office/drawing/2014/main" id="{0BB16BDE-EA17-4BDA-AB61-794431D15A21}"/>
                  </a:ext>
                </a:extLst>
              </p:cNvPr>
              <p:cNvSpPr/>
              <p:nvPr/>
            </p:nvSpPr>
            <p:spPr>
              <a:xfrm>
                <a:off x="5625210" y="247377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1" name="Freeform: Shape 4269">
                <a:extLst>
                  <a:ext uri="{FF2B5EF4-FFF2-40B4-BE49-F238E27FC236}">
                    <a16:creationId xmlns:a16="http://schemas.microsoft.com/office/drawing/2014/main" id="{F6F93907-3CE5-4DC6-B504-C4FDFEC6BE2C}"/>
                  </a:ext>
                </a:extLst>
              </p:cNvPr>
              <p:cNvSpPr/>
              <p:nvPr/>
            </p:nvSpPr>
            <p:spPr>
              <a:xfrm>
                <a:off x="5587333" y="2511655"/>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2" name="Freeform: Shape 4270">
                <a:extLst>
                  <a:ext uri="{FF2B5EF4-FFF2-40B4-BE49-F238E27FC236}">
                    <a16:creationId xmlns:a16="http://schemas.microsoft.com/office/drawing/2014/main" id="{EAB047FA-7A5F-42AB-92BD-F6F090110DBB}"/>
                  </a:ext>
                </a:extLst>
              </p:cNvPr>
              <p:cNvSpPr/>
              <p:nvPr/>
            </p:nvSpPr>
            <p:spPr>
              <a:xfrm>
                <a:off x="5721527" y="247377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3" name="Freeform: Shape 4271">
                <a:extLst>
                  <a:ext uri="{FF2B5EF4-FFF2-40B4-BE49-F238E27FC236}">
                    <a16:creationId xmlns:a16="http://schemas.microsoft.com/office/drawing/2014/main" id="{DF12039E-7894-4E27-92EA-9A4CB771B1C4}"/>
                  </a:ext>
                </a:extLst>
              </p:cNvPr>
              <p:cNvSpPr/>
              <p:nvPr/>
            </p:nvSpPr>
            <p:spPr>
              <a:xfrm>
                <a:off x="5683650" y="2511655"/>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4" name="Freeform: Shape 4272">
                <a:extLst>
                  <a:ext uri="{FF2B5EF4-FFF2-40B4-BE49-F238E27FC236}">
                    <a16:creationId xmlns:a16="http://schemas.microsoft.com/office/drawing/2014/main" id="{F668F232-F1F1-4644-A18D-C51E2B81144D}"/>
                  </a:ext>
                </a:extLst>
              </p:cNvPr>
              <p:cNvSpPr/>
              <p:nvPr/>
            </p:nvSpPr>
            <p:spPr>
              <a:xfrm>
                <a:off x="5563524" y="2444559"/>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5" name="Freeform: Shape 4273">
                <a:extLst>
                  <a:ext uri="{FF2B5EF4-FFF2-40B4-BE49-F238E27FC236}">
                    <a16:creationId xmlns:a16="http://schemas.microsoft.com/office/drawing/2014/main" id="{493D542E-BFAA-4280-9F26-53D87D6E066D}"/>
                  </a:ext>
                </a:extLst>
              </p:cNvPr>
              <p:cNvSpPr/>
              <p:nvPr/>
            </p:nvSpPr>
            <p:spPr>
              <a:xfrm>
                <a:off x="5525647" y="2482436"/>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6" name="Freeform: Shape 4274">
                <a:extLst>
                  <a:ext uri="{FF2B5EF4-FFF2-40B4-BE49-F238E27FC236}">
                    <a16:creationId xmlns:a16="http://schemas.microsoft.com/office/drawing/2014/main" id="{47AFF497-56B9-4AF5-A572-C4B8AE6FF080}"/>
                  </a:ext>
                </a:extLst>
              </p:cNvPr>
              <p:cNvSpPr/>
              <p:nvPr/>
            </p:nvSpPr>
            <p:spPr>
              <a:xfrm>
                <a:off x="5448811" y="2444559"/>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7" name="Freeform: Shape 4275">
                <a:extLst>
                  <a:ext uri="{FF2B5EF4-FFF2-40B4-BE49-F238E27FC236}">
                    <a16:creationId xmlns:a16="http://schemas.microsoft.com/office/drawing/2014/main" id="{0BC1FAFA-F735-4508-B989-201B2DF6581F}"/>
                  </a:ext>
                </a:extLst>
              </p:cNvPr>
              <p:cNvSpPr/>
              <p:nvPr/>
            </p:nvSpPr>
            <p:spPr>
              <a:xfrm>
                <a:off x="5410933" y="248243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8" name="Freeform: Shape 4276">
                <a:extLst>
                  <a:ext uri="{FF2B5EF4-FFF2-40B4-BE49-F238E27FC236}">
                    <a16:creationId xmlns:a16="http://schemas.microsoft.com/office/drawing/2014/main" id="{64B36ADF-3A80-4E23-9378-0C5AE07CBE42}"/>
                  </a:ext>
                </a:extLst>
              </p:cNvPr>
              <p:cNvSpPr/>
              <p:nvPr/>
            </p:nvSpPr>
            <p:spPr>
              <a:xfrm>
                <a:off x="5337343" y="242291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9" name="Freeform: Shape 4277">
                <a:extLst>
                  <a:ext uri="{FF2B5EF4-FFF2-40B4-BE49-F238E27FC236}">
                    <a16:creationId xmlns:a16="http://schemas.microsoft.com/office/drawing/2014/main" id="{B9C60675-06E7-4703-A9EA-60262872D041}"/>
                  </a:ext>
                </a:extLst>
              </p:cNvPr>
              <p:cNvSpPr/>
              <p:nvPr/>
            </p:nvSpPr>
            <p:spPr>
              <a:xfrm>
                <a:off x="5299466" y="2460792"/>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0" name="Freeform: Shape 4278">
                <a:extLst>
                  <a:ext uri="{FF2B5EF4-FFF2-40B4-BE49-F238E27FC236}">
                    <a16:creationId xmlns:a16="http://schemas.microsoft.com/office/drawing/2014/main" id="{58446AD3-3EDD-42C6-BD09-16B38C05C7FC}"/>
                  </a:ext>
                </a:extLst>
              </p:cNvPr>
              <p:cNvSpPr/>
              <p:nvPr/>
            </p:nvSpPr>
            <p:spPr>
              <a:xfrm>
                <a:off x="5381714" y="242291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1" name="Freeform: Shape 4279">
                <a:extLst>
                  <a:ext uri="{FF2B5EF4-FFF2-40B4-BE49-F238E27FC236}">
                    <a16:creationId xmlns:a16="http://schemas.microsoft.com/office/drawing/2014/main" id="{91C2FDCF-2B75-4DFE-92EA-ABDD233CDDFA}"/>
                  </a:ext>
                </a:extLst>
              </p:cNvPr>
              <p:cNvSpPr/>
              <p:nvPr/>
            </p:nvSpPr>
            <p:spPr>
              <a:xfrm>
                <a:off x="5343836" y="2460792"/>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2" name="Freeform: Shape 4280">
                <a:extLst>
                  <a:ext uri="{FF2B5EF4-FFF2-40B4-BE49-F238E27FC236}">
                    <a16:creationId xmlns:a16="http://schemas.microsoft.com/office/drawing/2014/main" id="{F5F57B32-1ECA-4F06-AEFD-F7CF42AC50B4}"/>
                  </a:ext>
                </a:extLst>
              </p:cNvPr>
              <p:cNvSpPr/>
              <p:nvPr/>
            </p:nvSpPr>
            <p:spPr>
              <a:xfrm>
                <a:off x="5024586" y="242291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3" name="Freeform: Shape 4281">
                <a:extLst>
                  <a:ext uri="{FF2B5EF4-FFF2-40B4-BE49-F238E27FC236}">
                    <a16:creationId xmlns:a16="http://schemas.microsoft.com/office/drawing/2014/main" id="{FFB66BE3-7D5E-4AD3-84D8-45B9D652CB66}"/>
                  </a:ext>
                </a:extLst>
              </p:cNvPr>
              <p:cNvSpPr/>
              <p:nvPr/>
            </p:nvSpPr>
            <p:spPr>
              <a:xfrm>
                <a:off x="4986709" y="2460792"/>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4" name="Freeform: Shape 4282">
                <a:extLst>
                  <a:ext uri="{FF2B5EF4-FFF2-40B4-BE49-F238E27FC236}">
                    <a16:creationId xmlns:a16="http://schemas.microsoft.com/office/drawing/2014/main" id="{B4141EDF-0EA4-436B-BFE2-B53AD2CFED18}"/>
                  </a:ext>
                </a:extLst>
              </p:cNvPr>
              <p:cNvSpPr/>
              <p:nvPr/>
            </p:nvSpPr>
            <p:spPr>
              <a:xfrm>
                <a:off x="4777842" y="239694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5" name="Freeform: Shape 4283">
                <a:extLst>
                  <a:ext uri="{FF2B5EF4-FFF2-40B4-BE49-F238E27FC236}">
                    <a16:creationId xmlns:a16="http://schemas.microsoft.com/office/drawing/2014/main" id="{68F2A0CC-A7E9-4A7F-9F26-AB442006E6D7}"/>
                  </a:ext>
                </a:extLst>
              </p:cNvPr>
              <p:cNvSpPr/>
              <p:nvPr/>
            </p:nvSpPr>
            <p:spPr>
              <a:xfrm>
                <a:off x="4741047" y="2434819"/>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6" name="Freeform: Shape 4284">
                <a:extLst>
                  <a:ext uri="{FF2B5EF4-FFF2-40B4-BE49-F238E27FC236}">
                    <a16:creationId xmlns:a16="http://schemas.microsoft.com/office/drawing/2014/main" id="{C5FE8F52-F182-4D71-A14B-543D7D7AB268}"/>
                  </a:ext>
                </a:extLst>
              </p:cNvPr>
              <p:cNvSpPr/>
              <p:nvPr/>
            </p:nvSpPr>
            <p:spPr>
              <a:xfrm>
                <a:off x="4620923" y="239694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7" name="Freeform: Shape 4285">
                <a:extLst>
                  <a:ext uri="{FF2B5EF4-FFF2-40B4-BE49-F238E27FC236}">
                    <a16:creationId xmlns:a16="http://schemas.microsoft.com/office/drawing/2014/main" id="{427CB091-B1F8-4A96-B393-847E582C1CFE}"/>
                  </a:ext>
                </a:extLst>
              </p:cNvPr>
              <p:cNvSpPr/>
              <p:nvPr/>
            </p:nvSpPr>
            <p:spPr>
              <a:xfrm>
                <a:off x="4583045" y="2434819"/>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8" name="Freeform: Shape 4286">
                <a:extLst>
                  <a:ext uri="{FF2B5EF4-FFF2-40B4-BE49-F238E27FC236}">
                    <a16:creationId xmlns:a16="http://schemas.microsoft.com/office/drawing/2014/main" id="{00F73804-5321-4A4C-B3F0-70C337A9FA1D}"/>
                  </a:ext>
                </a:extLst>
              </p:cNvPr>
              <p:cNvSpPr/>
              <p:nvPr/>
            </p:nvSpPr>
            <p:spPr>
              <a:xfrm>
                <a:off x="4507291" y="2396942"/>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9" name="Freeform: Shape 4287">
                <a:extLst>
                  <a:ext uri="{FF2B5EF4-FFF2-40B4-BE49-F238E27FC236}">
                    <a16:creationId xmlns:a16="http://schemas.microsoft.com/office/drawing/2014/main" id="{8EBCD202-1580-432F-B85B-A8FD9A14AF76}"/>
                  </a:ext>
                </a:extLst>
              </p:cNvPr>
              <p:cNvSpPr/>
              <p:nvPr/>
            </p:nvSpPr>
            <p:spPr>
              <a:xfrm>
                <a:off x="4469414" y="2434819"/>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0" name="Freeform: Shape 4288">
                <a:extLst>
                  <a:ext uri="{FF2B5EF4-FFF2-40B4-BE49-F238E27FC236}">
                    <a16:creationId xmlns:a16="http://schemas.microsoft.com/office/drawing/2014/main" id="{B17DFD86-2D2C-45EC-98A6-DC48B5564820}"/>
                  </a:ext>
                </a:extLst>
              </p:cNvPr>
              <p:cNvSpPr/>
              <p:nvPr/>
            </p:nvSpPr>
            <p:spPr>
              <a:xfrm>
                <a:off x="4195616" y="2346077"/>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1" name="Freeform: Shape 4289">
                <a:extLst>
                  <a:ext uri="{FF2B5EF4-FFF2-40B4-BE49-F238E27FC236}">
                    <a16:creationId xmlns:a16="http://schemas.microsoft.com/office/drawing/2014/main" id="{6196E06A-36CE-4E40-B8D2-488886D855E7}"/>
                  </a:ext>
                </a:extLst>
              </p:cNvPr>
              <p:cNvSpPr/>
              <p:nvPr/>
            </p:nvSpPr>
            <p:spPr>
              <a:xfrm>
                <a:off x="4157739" y="2382873"/>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2" name="Freeform: Shape 4290">
                <a:extLst>
                  <a:ext uri="{FF2B5EF4-FFF2-40B4-BE49-F238E27FC236}">
                    <a16:creationId xmlns:a16="http://schemas.microsoft.com/office/drawing/2014/main" id="{233DBAD8-1C5D-4E0A-B44C-389ABBFE61AE}"/>
                  </a:ext>
                </a:extLst>
              </p:cNvPr>
              <p:cNvSpPr/>
              <p:nvPr/>
            </p:nvSpPr>
            <p:spPr>
              <a:xfrm>
                <a:off x="3813597" y="230603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3" name="Freeform: Shape 4291">
                <a:extLst>
                  <a:ext uri="{FF2B5EF4-FFF2-40B4-BE49-F238E27FC236}">
                    <a16:creationId xmlns:a16="http://schemas.microsoft.com/office/drawing/2014/main" id="{795415AC-18BB-4A2A-8211-7120540ADA85}"/>
                  </a:ext>
                </a:extLst>
              </p:cNvPr>
              <p:cNvSpPr/>
              <p:nvPr/>
            </p:nvSpPr>
            <p:spPr>
              <a:xfrm>
                <a:off x="3775720" y="2343914"/>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4" name="Freeform: Shape 4292">
                <a:extLst>
                  <a:ext uri="{FF2B5EF4-FFF2-40B4-BE49-F238E27FC236}">
                    <a16:creationId xmlns:a16="http://schemas.microsoft.com/office/drawing/2014/main" id="{F4BE676E-8407-4158-8FBB-42AC3A6516B1}"/>
                  </a:ext>
                </a:extLst>
              </p:cNvPr>
              <p:cNvSpPr/>
              <p:nvPr/>
            </p:nvSpPr>
            <p:spPr>
              <a:xfrm>
                <a:off x="2804981" y="2161020"/>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5" name="Freeform: Shape 4293">
                <a:extLst>
                  <a:ext uri="{FF2B5EF4-FFF2-40B4-BE49-F238E27FC236}">
                    <a16:creationId xmlns:a16="http://schemas.microsoft.com/office/drawing/2014/main" id="{43738031-3AE3-40E5-8F4C-FCCE1EB31030}"/>
                  </a:ext>
                </a:extLst>
              </p:cNvPr>
              <p:cNvSpPr/>
              <p:nvPr/>
            </p:nvSpPr>
            <p:spPr>
              <a:xfrm>
                <a:off x="2767104" y="2197815"/>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6" name="Freeform: Shape 4294">
                <a:extLst>
                  <a:ext uri="{FF2B5EF4-FFF2-40B4-BE49-F238E27FC236}">
                    <a16:creationId xmlns:a16="http://schemas.microsoft.com/office/drawing/2014/main" id="{F79EF49D-E1E5-4569-A386-235771BFFADA}"/>
                  </a:ext>
                </a:extLst>
              </p:cNvPr>
              <p:cNvSpPr/>
              <p:nvPr/>
            </p:nvSpPr>
            <p:spPr>
              <a:xfrm>
                <a:off x="7532057" y="2616629"/>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7" name="Freeform: Shape 4295">
                <a:extLst>
                  <a:ext uri="{FF2B5EF4-FFF2-40B4-BE49-F238E27FC236}">
                    <a16:creationId xmlns:a16="http://schemas.microsoft.com/office/drawing/2014/main" id="{63EC638D-2236-4550-AFD2-1CEB320D6E6B}"/>
                  </a:ext>
                </a:extLst>
              </p:cNvPr>
              <p:cNvSpPr/>
              <p:nvPr/>
            </p:nvSpPr>
            <p:spPr>
              <a:xfrm>
                <a:off x="7494180" y="2654507"/>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8" name="Freeform: Shape 4296">
                <a:extLst>
                  <a:ext uri="{FF2B5EF4-FFF2-40B4-BE49-F238E27FC236}">
                    <a16:creationId xmlns:a16="http://schemas.microsoft.com/office/drawing/2014/main" id="{2998734A-7E0B-4315-A5C8-6D96045EE6FE}"/>
                  </a:ext>
                </a:extLst>
              </p:cNvPr>
              <p:cNvSpPr/>
              <p:nvPr/>
            </p:nvSpPr>
            <p:spPr>
              <a:xfrm>
                <a:off x="7644607" y="2616629"/>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9" name="Freeform: Shape 4297">
                <a:extLst>
                  <a:ext uri="{FF2B5EF4-FFF2-40B4-BE49-F238E27FC236}">
                    <a16:creationId xmlns:a16="http://schemas.microsoft.com/office/drawing/2014/main" id="{56DB9D0D-462C-4313-8672-6A2EB9F86085}"/>
                  </a:ext>
                </a:extLst>
              </p:cNvPr>
              <p:cNvSpPr/>
              <p:nvPr/>
            </p:nvSpPr>
            <p:spPr>
              <a:xfrm>
                <a:off x="7606729" y="2654507"/>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0" name="Freeform: Shape 4298">
                <a:extLst>
                  <a:ext uri="{FF2B5EF4-FFF2-40B4-BE49-F238E27FC236}">
                    <a16:creationId xmlns:a16="http://schemas.microsoft.com/office/drawing/2014/main" id="{FC131C7B-A827-4D5B-8A51-EA89A6A35E0D}"/>
                  </a:ext>
                </a:extLst>
              </p:cNvPr>
              <p:cNvSpPr/>
              <p:nvPr/>
            </p:nvSpPr>
            <p:spPr>
              <a:xfrm>
                <a:off x="7709539" y="264909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1" name="Freeform: Shape 4299">
                <a:extLst>
                  <a:ext uri="{FF2B5EF4-FFF2-40B4-BE49-F238E27FC236}">
                    <a16:creationId xmlns:a16="http://schemas.microsoft.com/office/drawing/2014/main" id="{C1372A3A-823E-4EBA-975A-EE6741E293EA}"/>
                  </a:ext>
                </a:extLst>
              </p:cNvPr>
              <p:cNvSpPr/>
              <p:nvPr/>
            </p:nvSpPr>
            <p:spPr>
              <a:xfrm>
                <a:off x="7671662" y="2685891"/>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2" name="Freeform: Shape 4300">
                <a:extLst>
                  <a:ext uri="{FF2B5EF4-FFF2-40B4-BE49-F238E27FC236}">
                    <a16:creationId xmlns:a16="http://schemas.microsoft.com/office/drawing/2014/main" id="{430CEA5B-1B00-473D-9C92-447D17122A02}"/>
                  </a:ext>
                </a:extLst>
              </p:cNvPr>
              <p:cNvSpPr/>
              <p:nvPr/>
            </p:nvSpPr>
            <p:spPr>
              <a:xfrm>
                <a:off x="7857801" y="264909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3" name="Freeform: Shape 4301">
                <a:extLst>
                  <a:ext uri="{FF2B5EF4-FFF2-40B4-BE49-F238E27FC236}">
                    <a16:creationId xmlns:a16="http://schemas.microsoft.com/office/drawing/2014/main" id="{13613C29-5375-4445-8CAC-BAAB49C1CE88}"/>
                  </a:ext>
                </a:extLst>
              </p:cNvPr>
              <p:cNvSpPr/>
              <p:nvPr/>
            </p:nvSpPr>
            <p:spPr>
              <a:xfrm>
                <a:off x="7819924" y="2685891"/>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4" name="Freeform: Shape 4302">
                <a:extLst>
                  <a:ext uri="{FF2B5EF4-FFF2-40B4-BE49-F238E27FC236}">
                    <a16:creationId xmlns:a16="http://schemas.microsoft.com/office/drawing/2014/main" id="{849A843A-4AD0-483E-AFF3-D1CF38DDFEC2}"/>
                  </a:ext>
                </a:extLst>
              </p:cNvPr>
              <p:cNvSpPr/>
              <p:nvPr/>
            </p:nvSpPr>
            <p:spPr>
              <a:xfrm>
                <a:off x="7980091" y="264909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5" name="Freeform: Shape 4303">
                <a:extLst>
                  <a:ext uri="{FF2B5EF4-FFF2-40B4-BE49-F238E27FC236}">
                    <a16:creationId xmlns:a16="http://schemas.microsoft.com/office/drawing/2014/main" id="{03C9745F-82F0-4122-83EC-1E1682D92F34}"/>
                  </a:ext>
                </a:extLst>
              </p:cNvPr>
              <p:cNvSpPr/>
              <p:nvPr/>
            </p:nvSpPr>
            <p:spPr>
              <a:xfrm>
                <a:off x="7942213" y="2685891"/>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6" name="Freeform: Shape 4304">
                <a:extLst>
                  <a:ext uri="{FF2B5EF4-FFF2-40B4-BE49-F238E27FC236}">
                    <a16:creationId xmlns:a16="http://schemas.microsoft.com/office/drawing/2014/main" id="{28C8A0BA-DC44-4C5C-8C26-240D02F5C7AC}"/>
                  </a:ext>
                </a:extLst>
              </p:cNvPr>
              <p:cNvSpPr/>
              <p:nvPr/>
            </p:nvSpPr>
            <p:spPr>
              <a:xfrm>
                <a:off x="8055845" y="2649096"/>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7" name="Freeform: Shape 4305">
                <a:extLst>
                  <a:ext uri="{FF2B5EF4-FFF2-40B4-BE49-F238E27FC236}">
                    <a16:creationId xmlns:a16="http://schemas.microsoft.com/office/drawing/2014/main" id="{E906663B-2813-42B7-AF65-C3CD7CCBBBFE}"/>
                  </a:ext>
                </a:extLst>
              </p:cNvPr>
              <p:cNvSpPr/>
              <p:nvPr/>
            </p:nvSpPr>
            <p:spPr>
              <a:xfrm>
                <a:off x="8017968" y="2685891"/>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51" name="Group 50">
              <a:extLst>
                <a:ext uri="{FF2B5EF4-FFF2-40B4-BE49-F238E27FC236}">
                  <a16:creationId xmlns:a16="http://schemas.microsoft.com/office/drawing/2014/main" id="{A455805A-4207-4777-8883-6F41B81AE880}"/>
                </a:ext>
              </a:extLst>
            </p:cNvPr>
            <p:cNvGrpSpPr/>
            <p:nvPr/>
          </p:nvGrpSpPr>
          <p:grpSpPr>
            <a:xfrm>
              <a:off x="1163376" y="1872071"/>
              <a:ext cx="7088349" cy="995631"/>
              <a:chOff x="1163376" y="1872071"/>
              <a:chExt cx="7088349" cy="995631"/>
            </a:xfrm>
          </p:grpSpPr>
          <p:sp>
            <p:nvSpPr>
              <p:cNvPr id="52" name="Freeform: Shape 4306">
                <a:extLst>
                  <a:ext uri="{FF2B5EF4-FFF2-40B4-BE49-F238E27FC236}">
                    <a16:creationId xmlns:a16="http://schemas.microsoft.com/office/drawing/2014/main" id="{6752C725-95B9-413D-BD33-A867F10FFA95}"/>
                  </a:ext>
                </a:extLst>
              </p:cNvPr>
              <p:cNvSpPr/>
              <p:nvPr/>
            </p:nvSpPr>
            <p:spPr>
              <a:xfrm>
                <a:off x="1163376" y="1908968"/>
                <a:ext cx="7066806" cy="919875"/>
              </a:xfrm>
              <a:custGeom>
                <a:avLst/>
                <a:gdLst>
                  <a:gd name="connsiteX0" fmla="*/ 8976 w 6973135"/>
                  <a:gd name="connsiteY0" fmla="*/ 8976 h 907682"/>
                  <a:gd name="connsiteX1" fmla="*/ 215074 w 6973135"/>
                  <a:gd name="connsiteY1" fmla="*/ 8976 h 907682"/>
                  <a:gd name="connsiteX2" fmla="*/ 215074 w 6973135"/>
                  <a:gd name="connsiteY2" fmla="*/ 33537 h 907682"/>
                  <a:gd name="connsiteX3" fmla="*/ 412628 w 6973135"/>
                  <a:gd name="connsiteY3" fmla="*/ 33537 h 907682"/>
                  <a:gd name="connsiteX4" fmla="*/ 412628 w 6973135"/>
                  <a:gd name="connsiteY4" fmla="*/ 54894 h 907682"/>
                  <a:gd name="connsiteX5" fmla="*/ 516211 w 6973135"/>
                  <a:gd name="connsiteY5" fmla="*/ 54894 h 907682"/>
                  <a:gd name="connsiteX6" fmla="*/ 516211 w 6973135"/>
                  <a:gd name="connsiteY6" fmla="*/ 63437 h 907682"/>
                  <a:gd name="connsiteX7" fmla="*/ 884623 w 6973135"/>
                  <a:gd name="connsiteY7" fmla="*/ 63437 h 907682"/>
                  <a:gd name="connsiteX8" fmla="*/ 884623 w 6973135"/>
                  <a:gd name="connsiteY8" fmla="*/ 107220 h 907682"/>
                  <a:gd name="connsiteX9" fmla="*/ 1033056 w 6973135"/>
                  <a:gd name="connsiteY9" fmla="*/ 107220 h 907682"/>
                  <a:gd name="connsiteX10" fmla="*/ 1033056 w 6973135"/>
                  <a:gd name="connsiteY10" fmla="*/ 149934 h 907682"/>
                  <a:gd name="connsiteX11" fmla="*/ 1213524 w 6973135"/>
                  <a:gd name="connsiteY11" fmla="*/ 149934 h 907682"/>
                  <a:gd name="connsiteX12" fmla="*/ 1213524 w 6973135"/>
                  <a:gd name="connsiteY12" fmla="*/ 179834 h 907682"/>
                  <a:gd name="connsiteX13" fmla="*/ 1317107 w 6973135"/>
                  <a:gd name="connsiteY13" fmla="*/ 179834 h 907682"/>
                  <a:gd name="connsiteX14" fmla="*/ 1317107 w 6973135"/>
                  <a:gd name="connsiteY14" fmla="*/ 232159 h 907682"/>
                  <a:gd name="connsiteX15" fmla="*/ 1358753 w 6973135"/>
                  <a:gd name="connsiteY15" fmla="*/ 232159 h 907682"/>
                  <a:gd name="connsiteX16" fmla="*/ 1358753 w 6973135"/>
                  <a:gd name="connsiteY16" fmla="*/ 250313 h 907682"/>
                  <a:gd name="connsiteX17" fmla="*/ 1515729 w 6973135"/>
                  <a:gd name="connsiteY17" fmla="*/ 250313 h 907682"/>
                  <a:gd name="connsiteX18" fmla="*/ 1515729 w 6973135"/>
                  <a:gd name="connsiteY18" fmla="*/ 270602 h 907682"/>
                  <a:gd name="connsiteX19" fmla="*/ 1627855 w 6973135"/>
                  <a:gd name="connsiteY19" fmla="*/ 270602 h 907682"/>
                  <a:gd name="connsiteX20" fmla="*/ 1627855 w 6973135"/>
                  <a:gd name="connsiteY20" fmla="*/ 310113 h 907682"/>
                  <a:gd name="connsiteX21" fmla="*/ 1865987 w 6973135"/>
                  <a:gd name="connsiteY21" fmla="*/ 310113 h 907682"/>
                  <a:gd name="connsiteX22" fmla="*/ 1865987 w 6973135"/>
                  <a:gd name="connsiteY22" fmla="*/ 340013 h 907682"/>
                  <a:gd name="connsiteX23" fmla="*/ 1971706 w 6973135"/>
                  <a:gd name="connsiteY23" fmla="*/ 340013 h 907682"/>
                  <a:gd name="connsiteX24" fmla="*/ 1971706 w 6973135"/>
                  <a:gd name="connsiteY24" fmla="*/ 369914 h 907682"/>
                  <a:gd name="connsiteX25" fmla="*/ 2001606 w 6973135"/>
                  <a:gd name="connsiteY25" fmla="*/ 369914 h 907682"/>
                  <a:gd name="connsiteX26" fmla="*/ 2001606 w 6973135"/>
                  <a:gd name="connsiteY26" fmla="*/ 383796 h 907682"/>
                  <a:gd name="connsiteX27" fmla="*/ 2113732 w 6973135"/>
                  <a:gd name="connsiteY27" fmla="*/ 383796 h 907682"/>
                  <a:gd name="connsiteX28" fmla="*/ 2113732 w 6973135"/>
                  <a:gd name="connsiteY28" fmla="*/ 451071 h 907682"/>
                  <a:gd name="connsiteX29" fmla="*/ 2493890 w 6973135"/>
                  <a:gd name="connsiteY29" fmla="*/ 451071 h 907682"/>
                  <a:gd name="connsiteX30" fmla="*/ 2493890 w 6973135"/>
                  <a:gd name="connsiteY30" fmla="*/ 462818 h 907682"/>
                  <a:gd name="connsiteX31" fmla="*/ 2579319 w 6973135"/>
                  <a:gd name="connsiteY31" fmla="*/ 462818 h 907682"/>
                  <a:gd name="connsiteX32" fmla="*/ 2579319 w 6973135"/>
                  <a:gd name="connsiteY32" fmla="*/ 495921 h 907682"/>
                  <a:gd name="connsiteX33" fmla="*/ 2667952 w 6973135"/>
                  <a:gd name="connsiteY33" fmla="*/ 495921 h 907682"/>
                  <a:gd name="connsiteX34" fmla="*/ 2667952 w 6973135"/>
                  <a:gd name="connsiteY34" fmla="*/ 514075 h 907682"/>
                  <a:gd name="connsiteX35" fmla="*/ 2799298 w 6973135"/>
                  <a:gd name="connsiteY35" fmla="*/ 514075 h 907682"/>
                  <a:gd name="connsiteX36" fmla="*/ 2799298 w 6973135"/>
                  <a:gd name="connsiteY36" fmla="*/ 539704 h 907682"/>
                  <a:gd name="connsiteX37" fmla="*/ 2863370 w 6973135"/>
                  <a:gd name="connsiteY37" fmla="*/ 539704 h 907682"/>
                  <a:gd name="connsiteX38" fmla="*/ 2863370 w 6973135"/>
                  <a:gd name="connsiteY38" fmla="*/ 566400 h 907682"/>
                  <a:gd name="connsiteX39" fmla="*/ 2975496 w 6973135"/>
                  <a:gd name="connsiteY39" fmla="*/ 566400 h 907682"/>
                  <a:gd name="connsiteX40" fmla="*/ 2975496 w 6973135"/>
                  <a:gd name="connsiteY40" fmla="*/ 594164 h 907682"/>
                  <a:gd name="connsiteX41" fmla="*/ 3238190 w 6973135"/>
                  <a:gd name="connsiteY41" fmla="*/ 594164 h 907682"/>
                  <a:gd name="connsiteX42" fmla="*/ 3238190 w 6973135"/>
                  <a:gd name="connsiteY42" fmla="*/ 618725 h 907682"/>
                  <a:gd name="connsiteX43" fmla="*/ 3290515 w 6973135"/>
                  <a:gd name="connsiteY43" fmla="*/ 618725 h 907682"/>
                  <a:gd name="connsiteX44" fmla="*/ 3290515 w 6973135"/>
                  <a:gd name="connsiteY44" fmla="*/ 633675 h 907682"/>
                  <a:gd name="connsiteX45" fmla="*/ 3374876 w 6973135"/>
                  <a:gd name="connsiteY45" fmla="*/ 633675 h 907682"/>
                  <a:gd name="connsiteX46" fmla="*/ 3374876 w 6973135"/>
                  <a:gd name="connsiteY46" fmla="*/ 683865 h 907682"/>
                  <a:gd name="connsiteX47" fmla="*/ 3859685 w 6973135"/>
                  <a:gd name="connsiteY47" fmla="*/ 683865 h 907682"/>
                  <a:gd name="connsiteX48" fmla="*/ 3859685 w 6973135"/>
                  <a:gd name="connsiteY48" fmla="*/ 697747 h 907682"/>
                  <a:gd name="connsiteX49" fmla="*/ 3924825 w 6973135"/>
                  <a:gd name="connsiteY49" fmla="*/ 697747 h 907682"/>
                  <a:gd name="connsiteX50" fmla="*/ 3924825 w 6973135"/>
                  <a:gd name="connsiteY50" fmla="*/ 710561 h 907682"/>
                  <a:gd name="connsiteX51" fmla="*/ 3954725 w 6973135"/>
                  <a:gd name="connsiteY51" fmla="*/ 710561 h 907682"/>
                  <a:gd name="connsiteX52" fmla="*/ 3954725 w 6973135"/>
                  <a:gd name="connsiteY52" fmla="*/ 726579 h 907682"/>
                  <a:gd name="connsiteX53" fmla="*/ 3991032 w 6973135"/>
                  <a:gd name="connsiteY53" fmla="*/ 726579 h 907682"/>
                  <a:gd name="connsiteX54" fmla="*/ 3991032 w 6973135"/>
                  <a:gd name="connsiteY54" fmla="*/ 738326 h 907682"/>
                  <a:gd name="connsiteX55" fmla="*/ 5166748 w 6973135"/>
                  <a:gd name="connsiteY55" fmla="*/ 738326 h 907682"/>
                  <a:gd name="connsiteX56" fmla="*/ 5166748 w 6973135"/>
                  <a:gd name="connsiteY56" fmla="*/ 766090 h 907682"/>
                  <a:gd name="connsiteX57" fmla="*/ 5277805 w 6973135"/>
                  <a:gd name="connsiteY57" fmla="*/ 766090 h 907682"/>
                  <a:gd name="connsiteX58" fmla="*/ 5277805 w 6973135"/>
                  <a:gd name="connsiteY58" fmla="*/ 801330 h 907682"/>
                  <a:gd name="connsiteX59" fmla="*/ 5384591 w 6973135"/>
                  <a:gd name="connsiteY59" fmla="*/ 801330 h 907682"/>
                  <a:gd name="connsiteX60" fmla="*/ 5384591 w 6973135"/>
                  <a:gd name="connsiteY60" fmla="*/ 838705 h 907682"/>
                  <a:gd name="connsiteX61" fmla="*/ 5602435 w 6973135"/>
                  <a:gd name="connsiteY61" fmla="*/ 838705 h 907682"/>
                  <a:gd name="connsiteX62" fmla="*/ 5602435 w 6973135"/>
                  <a:gd name="connsiteY62" fmla="*/ 865401 h 907682"/>
                  <a:gd name="connsiteX63" fmla="*/ 5630200 w 6973135"/>
                  <a:gd name="connsiteY63" fmla="*/ 865401 h 907682"/>
                  <a:gd name="connsiteX64" fmla="*/ 5630200 w 6973135"/>
                  <a:gd name="connsiteY64" fmla="*/ 904912 h 907682"/>
                  <a:gd name="connsiteX65" fmla="*/ 6965027 w 6973135"/>
                  <a:gd name="connsiteY65" fmla="*/ 904912 h 90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973135" h="907682">
                    <a:moveTo>
                      <a:pt x="8976" y="8976"/>
                    </a:moveTo>
                    <a:lnTo>
                      <a:pt x="215074" y="8976"/>
                    </a:lnTo>
                    <a:lnTo>
                      <a:pt x="215074" y="33537"/>
                    </a:lnTo>
                    <a:lnTo>
                      <a:pt x="412628" y="33537"/>
                    </a:lnTo>
                    <a:lnTo>
                      <a:pt x="412628" y="54894"/>
                    </a:lnTo>
                    <a:lnTo>
                      <a:pt x="516211" y="54894"/>
                    </a:lnTo>
                    <a:lnTo>
                      <a:pt x="516211" y="63437"/>
                    </a:lnTo>
                    <a:lnTo>
                      <a:pt x="884623" y="63437"/>
                    </a:lnTo>
                    <a:lnTo>
                      <a:pt x="884623" y="107220"/>
                    </a:lnTo>
                    <a:lnTo>
                      <a:pt x="1033056" y="107220"/>
                    </a:lnTo>
                    <a:lnTo>
                      <a:pt x="1033056" y="149934"/>
                    </a:lnTo>
                    <a:lnTo>
                      <a:pt x="1213524" y="149934"/>
                    </a:lnTo>
                    <a:lnTo>
                      <a:pt x="1213524" y="179834"/>
                    </a:lnTo>
                    <a:lnTo>
                      <a:pt x="1317107" y="179834"/>
                    </a:lnTo>
                    <a:lnTo>
                      <a:pt x="1317107" y="232159"/>
                    </a:lnTo>
                    <a:lnTo>
                      <a:pt x="1358753" y="232159"/>
                    </a:lnTo>
                    <a:lnTo>
                      <a:pt x="1358753" y="250313"/>
                    </a:lnTo>
                    <a:lnTo>
                      <a:pt x="1515729" y="250313"/>
                    </a:lnTo>
                    <a:lnTo>
                      <a:pt x="1515729" y="270602"/>
                    </a:lnTo>
                    <a:lnTo>
                      <a:pt x="1627855" y="270602"/>
                    </a:lnTo>
                    <a:lnTo>
                      <a:pt x="1627855" y="310113"/>
                    </a:lnTo>
                    <a:lnTo>
                      <a:pt x="1865987" y="310113"/>
                    </a:lnTo>
                    <a:lnTo>
                      <a:pt x="1865987" y="340013"/>
                    </a:lnTo>
                    <a:lnTo>
                      <a:pt x="1971706" y="340013"/>
                    </a:lnTo>
                    <a:lnTo>
                      <a:pt x="1971706" y="369914"/>
                    </a:lnTo>
                    <a:lnTo>
                      <a:pt x="2001606" y="369914"/>
                    </a:lnTo>
                    <a:lnTo>
                      <a:pt x="2001606" y="383796"/>
                    </a:lnTo>
                    <a:lnTo>
                      <a:pt x="2113732" y="383796"/>
                    </a:lnTo>
                    <a:lnTo>
                      <a:pt x="2113732" y="451071"/>
                    </a:lnTo>
                    <a:lnTo>
                      <a:pt x="2493890" y="451071"/>
                    </a:lnTo>
                    <a:lnTo>
                      <a:pt x="2493890" y="462818"/>
                    </a:lnTo>
                    <a:lnTo>
                      <a:pt x="2579319" y="462818"/>
                    </a:lnTo>
                    <a:lnTo>
                      <a:pt x="2579319" y="495921"/>
                    </a:lnTo>
                    <a:lnTo>
                      <a:pt x="2667952" y="495921"/>
                    </a:lnTo>
                    <a:lnTo>
                      <a:pt x="2667952" y="514075"/>
                    </a:lnTo>
                    <a:lnTo>
                      <a:pt x="2799298" y="514075"/>
                    </a:lnTo>
                    <a:lnTo>
                      <a:pt x="2799298" y="539704"/>
                    </a:lnTo>
                    <a:lnTo>
                      <a:pt x="2863370" y="539704"/>
                    </a:lnTo>
                    <a:lnTo>
                      <a:pt x="2863370" y="566400"/>
                    </a:lnTo>
                    <a:lnTo>
                      <a:pt x="2975496" y="566400"/>
                    </a:lnTo>
                    <a:lnTo>
                      <a:pt x="2975496" y="594164"/>
                    </a:lnTo>
                    <a:lnTo>
                      <a:pt x="3238190" y="594164"/>
                    </a:lnTo>
                    <a:lnTo>
                      <a:pt x="3238190" y="618725"/>
                    </a:lnTo>
                    <a:lnTo>
                      <a:pt x="3290515" y="618725"/>
                    </a:lnTo>
                    <a:lnTo>
                      <a:pt x="3290515" y="633675"/>
                    </a:lnTo>
                    <a:lnTo>
                      <a:pt x="3374876" y="633675"/>
                    </a:lnTo>
                    <a:lnTo>
                      <a:pt x="3374876" y="683865"/>
                    </a:lnTo>
                    <a:lnTo>
                      <a:pt x="3859685" y="683865"/>
                    </a:lnTo>
                    <a:lnTo>
                      <a:pt x="3859685" y="697747"/>
                    </a:lnTo>
                    <a:lnTo>
                      <a:pt x="3924825" y="697747"/>
                    </a:lnTo>
                    <a:lnTo>
                      <a:pt x="3924825" y="710561"/>
                    </a:lnTo>
                    <a:lnTo>
                      <a:pt x="3954725" y="710561"/>
                    </a:lnTo>
                    <a:lnTo>
                      <a:pt x="3954725" y="726579"/>
                    </a:lnTo>
                    <a:lnTo>
                      <a:pt x="3991032" y="726579"/>
                    </a:lnTo>
                    <a:lnTo>
                      <a:pt x="3991032" y="738326"/>
                    </a:lnTo>
                    <a:lnTo>
                      <a:pt x="5166748" y="738326"/>
                    </a:lnTo>
                    <a:lnTo>
                      <a:pt x="5166748" y="766090"/>
                    </a:lnTo>
                    <a:lnTo>
                      <a:pt x="5277805" y="766090"/>
                    </a:lnTo>
                    <a:lnTo>
                      <a:pt x="5277805" y="801330"/>
                    </a:lnTo>
                    <a:lnTo>
                      <a:pt x="5384591" y="801330"/>
                    </a:lnTo>
                    <a:lnTo>
                      <a:pt x="5384591" y="838705"/>
                    </a:lnTo>
                    <a:lnTo>
                      <a:pt x="5602435" y="838705"/>
                    </a:lnTo>
                    <a:lnTo>
                      <a:pt x="5602435" y="865401"/>
                    </a:lnTo>
                    <a:lnTo>
                      <a:pt x="5630200" y="865401"/>
                    </a:lnTo>
                    <a:lnTo>
                      <a:pt x="5630200" y="904912"/>
                    </a:lnTo>
                    <a:lnTo>
                      <a:pt x="6965027" y="904912"/>
                    </a:lnTo>
                  </a:path>
                </a:pathLst>
              </a:custGeom>
              <a:noFill/>
              <a:ln w="26035" cap="flat">
                <a:solidFill>
                  <a:schemeClr val="accent3"/>
                </a:solidFill>
                <a:prstDash val="sysDash"/>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3" name="Freeform: Shape 4307">
                <a:extLst>
                  <a:ext uri="{FF2B5EF4-FFF2-40B4-BE49-F238E27FC236}">
                    <a16:creationId xmlns:a16="http://schemas.microsoft.com/office/drawing/2014/main" id="{B1DD4EF3-64E3-4215-9F7E-B178FEC0E7DC}"/>
                  </a:ext>
                </a:extLst>
              </p:cNvPr>
              <p:cNvSpPr/>
              <p:nvPr/>
            </p:nvSpPr>
            <p:spPr>
              <a:xfrm>
                <a:off x="8067749"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4" name="Freeform: Shape 4308">
                <a:extLst>
                  <a:ext uri="{FF2B5EF4-FFF2-40B4-BE49-F238E27FC236}">
                    <a16:creationId xmlns:a16="http://schemas.microsoft.com/office/drawing/2014/main" id="{F31A670B-1F79-4BE7-93D2-A4D78F41E8A7}"/>
                  </a:ext>
                </a:extLst>
              </p:cNvPr>
              <p:cNvSpPr/>
              <p:nvPr/>
            </p:nvSpPr>
            <p:spPr>
              <a:xfrm>
                <a:off x="8029872" y="2817920"/>
                <a:ext cx="86577" cy="10822"/>
              </a:xfrm>
              <a:custGeom>
                <a:avLst/>
                <a:gdLst>
                  <a:gd name="connsiteX0" fmla="*/ 82760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60"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 name="Freeform: Shape 4309">
                <a:extLst>
                  <a:ext uri="{FF2B5EF4-FFF2-40B4-BE49-F238E27FC236}">
                    <a16:creationId xmlns:a16="http://schemas.microsoft.com/office/drawing/2014/main" id="{35E22AFD-A791-4A4D-9015-21AF510087A5}"/>
                  </a:ext>
                </a:extLst>
              </p:cNvPr>
              <p:cNvSpPr/>
              <p:nvPr/>
            </p:nvSpPr>
            <p:spPr>
              <a:xfrm>
                <a:off x="7578592"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 name="Freeform: Shape 4310">
                <a:extLst>
                  <a:ext uri="{FF2B5EF4-FFF2-40B4-BE49-F238E27FC236}">
                    <a16:creationId xmlns:a16="http://schemas.microsoft.com/office/drawing/2014/main" id="{18627D21-145F-4BF6-B490-277528D51A81}"/>
                  </a:ext>
                </a:extLst>
              </p:cNvPr>
              <p:cNvSpPr/>
              <p:nvPr/>
            </p:nvSpPr>
            <p:spPr>
              <a:xfrm>
                <a:off x="7540715" y="2817920"/>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 name="Freeform: Shape 4311">
                <a:extLst>
                  <a:ext uri="{FF2B5EF4-FFF2-40B4-BE49-F238E27FC236}">
                    <a16:creationId xmlns:a16="http://schemas.microsoft.com/office/drawing/2014/main" id="{EE0CCC8D-CD48-4F7D-BC6A-1483E0E4F343}"/>
                  </a:ext>
                </a:extLst>
              </p:cNvPr>
              <p:cNvSpPr/>
              <p:nvPr/>
            </p:nvSpPr>
            <p:spPr>
              <a:xfrm>
                <a:off x="7338343"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Freeform: Shape 4312">
                <a:extLst>
                  <a:ext uri="{FF2B5EF4-FFF2-40B4-BE49-F238E27FC236}">
                    <a16:creationId xmlns:a16="http://schemas.microsoft.com/office/drawing/2014/main" id="{963A1B70-93BA-4D40-AF6D-4CDF88000084}"/>
                  </a:ext>
                </a:extLst>
              </p:cNvPr>
              <p:cNvSpPr/>
              <p:nvPr/>
            </p:nvSpPr>
            <p:spPr>
              <a:xfrm>
                <a:off x="7300466" y="2817920"/>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Freeform: Shape 4313">
                <a:extLst>
                  <a:ext uri="{FF2B5EF4-FFF2-40B4-BE49-F238E27FC236}">
                    <a16:creationId xmlns:a16="http://schemas.microsoft.com/office/drawing/2014/main" id="{7A47F9A9-EDF2-4DC6-BA91-558F19E223A6}"/>
                  </a:ext>
                </a:extLst>
              </p:cNvPr>
              <p:cNvSpPr/>
              <p:nvPr/>
            </p:nvSpPr>
            <p:spPr>
              <a:xfrm>
                <a:off x="7128395"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 name="Freeform: Shape 4314">
                <a:extLst>
                  <a:ext uri="{FF2B5EF4-FFF2-40B4-BE49-F238E27FC236}">
                    <a16:creationId xmlns:a16="http://schemas.microsoft.com/office/drawing/2014/main" id="{A8228CC0-9A15-43DC-93A0-D634E1C71024}"/>
                  </a:ext>
                </a:extLst>
              </p:cNvPr>
              <p:cNvSpPr/>
              <p:nvPr/>
            </p:nvSpPr>
            <p:spPr>
              <a:xfrm>
                <a:off x="7091599" y="2817920"/>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Freeform: Shape 4315">
                <a:extLst>
                  <a:ext uri="{FF2B5EF4-FFF2-40B4-BE49-F238E27FC236}">
                    <a16:creationId xmlns:a16="http://schemas.microsoft.com/office/drawing/2014/main" id="{885989FF-0AF4-452A-AC2E-2E04C12BB693}"/>
                  </a:ext>
                </a:extLst>
              </p:cNvPr>
              <p:cNvSpPr/>
              <p:nvPr/>
            </p:nvSpPr>
            <p:spPr>
              <a:xfrm>
                <a:off x="7099174"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Freeform: Shape 4316">
                <a:extLst>
                  <a:ext uri="{FF2B5EF4-FFF2-40B4-BE49-F238E27FC236}">
                    <a16:creationId xmlns:a16="http://schemas.microsoft.com/office/drawing/2014/main" id="{764DBC64-1B7A-463D-888F-7CDFA12A8E1D}"/>
                  </a:ext>
                </a:extLst>
              </p:cNvPr>
              <p:cNvSpPr/>
              <p:nvPr/>
            </p:nvSpPr>
            <p:spPr>
              <a:xfrm>
                <a:off x="7062380" y="2817920"/>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Freeform: Shape 4317">
                <a:extLst>
                  <a:ext uri="{FF2B5EF4-FFF2-40B4-BE49-F238E27FC236}">
                    <a16:creationId xmlns:a16="http://schemas.microsoft.com/office/drawing/2014/main" id="{2E3A4449-9FA0-4F6B-BDAD-8970169F440E}"/>
                  </a:ext>
                </a:extLst>
              </p:cNvPr>
              <p:cNvSpPr/>
              <p:nvPr/>
            </p:nvSpPr>
            <p:spPr>
              <a:xfrm>
                <a:off x="6614346" y="2714027"/>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Freeform: Shape 4318">
                <a:extLst>
                  <a:ext uri="{FF2B5EF4-FFF2-40B4-BE49-F238E27FC236}">
                    <a16:creationId xmlns:a16="http://schemas.microsoft.com/office/drawing/2014/main" id="{A2EBDDB9-2E2C-4CDA-8D2A-F8F298B7309A}"/>
                  </a:ext>
                </a:extLst>
              </p:cNvPr>
              <p:cNvSpPr/>
              <p:nvPr/>
            </p:nvSpPr>
            <p:spPr>
              <a:xfrm>
                <a:off x="6576469" y="2750823"/>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Freeform: Shape 4319">
                <a:extLst>
                  <a:ext uri="{FF2B5EF4-FFF2-40B4-BE49-F238E27FC236}">
                    <a16:creationId xmlns:a16="http://schemas.microsoft.com/office/drawing/2014/main" id="{E2D681DB-C92C-4147-88F9-29C085D24596}"/>
                  </a:ext>
                </a:extLst>
              </p:cNvPr>
              <p:cNvSpPr/>
              <p:nvPr/>
            </p:nvSpPr>
            <p:spPr>
              <a:xfrm>
                <a:off x="6300507"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Freeform: Shape 4320">
                <a:extLst>
                  <a:ext uri="{FF2B5EF4-FFF2-40B4-BE49-F238E27FC236}">
                    <a16:creationId xmlns:a16="http://schemas.microsoft.com/office/drawing/2014/main" id="{5C307A1F-8EFF-43D6-8903-78DB9A9CE584}"/>
                  </a:ext>
                </a:extLst>
              </p:cNvPr>
              <p:cNvSpPr/>
              <p:nvPr/>
            </p:nvSpPr>
            <p:spPr>
              <a:xfrm>
                <a:off x="6263711" y="264909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Freeform: Shape 4321">
                <a:extLst>
                  <a:ext uri="{FF2B5EF4-FFF2-40B4-BE49-F238E27FC236}">
                    <a16:creationId xmlns:a16="http://schemas.microsoft.com/office/drawing/2014/main" id="{3071B1BA-B909-489A-BD62-90E1C0290647}"/>
                  </a:ext>
                </a:extLst>
              </p:cNvPr>
              <p:cNvSpPr/>
              <p:nvPr/>
            </p:nvSpPr>
            <p:spPr>
              <a:xfrm>
                <a:off x="6207436"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Freeform: Shape 4322">
                <a:extLst>
                  <a:ext uri="{FF2B5EF4-FFF2-40B4-BE49-F238E27FC236}">
                    <a16:creationId xmlns:a16="http://schemas.microsoft.com/office/drawing/2014/main" id="{8E9A2B17-042B-4E83-9A0C-EE0630D294A3}"/>
                  </a:ext>
                </a:extLst>
              </p:cNvPr>
              <p:cNvSpPr/>
              <p:nvPr/>
            </p:nvSpPr>
            <p:spPr>
              <a:xfrm>
                <a:off x="6170642" y="264909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Freeform: Shape 4323">
                <a:extLst>
                  <a:ext uri="{FF2B5EF4-FFF2-40B4-BE49-F238E27FC236}">
                    <a16:creationId xmlns:a16="http://schemas.microsoft.com/office/drawing/2014/main" id="{913C9699-F06D-4809-B530-01ABD200B817}"/>
                  </a:ext>
                </a:extLst>
              </p:cNvPr>
              <p:cNvSpPr/>
              <p:nvPr/>
            </p:nvSpPr>
            <p:spPr>
              <a:xfrm>
                <a:off x="6075407"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Freeform: Shape 4324">
                <a:extLst>
                  <a:ext uri="{FF2B5EF4-FFF2-40B4-BE49-F238E27FC236}">
                    <a16:creationId xmlns:a16="http://schemas.microsoft.com/office/drawing/2014/main" id="{297C5045-512E-4166-A9CB-2BF804EADC2B}"/>
                  </a:ext>
                </a:extLst>
              </p:cNvPr>
              <p:cNvSpPr/>
              <p:nvPr/>
            </p:nvSpPr>
            <p:spPr>
              <a:xfrm>
                <a:off x="6037530" y="2649096"/>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Freeform: Shape 4325">
                <a:extLst>
                  <a:ext uri="{FF2B5EF4-FFF2-40B4-BE49-F238E27FC236}">
                    <a16:creationId xmlns:a16="http://schemas.microsoft.com/office/drawing/2014/main" id="{F296DAED-D13A-4299-BC06-6607740DAD50}"/>
                  </a:ext>
                </a:extLst>
              </p:cNvPr>
              <p:cNvSpPr/>
              <p:nvPr/>
            </p:nvSpPr>
            <p:spPr>
              <a:xfrm>
                <a:off x="6032120"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2" name="Freeform: Shape 4326">
                <a:extLst>
                  <a:ext uri="{FF2B5EF4-FFF2-40B4-BE49-F238E27FC236}">
                    <a16:creationId xmlns:a16="http://schemas.microsoft.com/office/drawing/2014/main" id="{D3B9CC8B-791C-453D-89B6-E1299EE5608D}"/>
                  </a:ext>
                </a:extLst>
              </p:cNvPr>
              <p:cNvSpPr/>
              <p:nvPr/>
            </p:nvSpPr>
            <p:spPr>
              <a:xfrm>
                <a:off x="5994243" y="2649096"/>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Freeform: Shape 4327">
                <a:extLst>
                  <a:ext uri="{FF2B5EF4-FFF2-40B4-BE49-F238E27FC236}">
                    <a16:creationId xmlns:a16="http://schemas.microsoft.com/office/drawing/2014/main" id="{E1792942-3C4A-493B-8336-C7635C70C807}"/>
                  </a:ext>
                </a:extLst>
              </p:cNvPr>
              <p:cNvSpPr/>
              <p:nvPr/>
            </p:nvSpPr>
            <p:spPr>
              <a:xfrm>
                <a:off x="5891433"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4" name="Freeform: Shape 4328">
                <a:extLst>
                  <a:ext uri="{FF2B5EF4-FFF2-40B4-BE49-F238E27FC236}">
                    <a16:creationId xmlns:a16="http://schemas.microsoft.com/office/drawing/2014/main" id="{6C844065-BB51-4928-8332-A8A5E29E8D56}"/>
                  </a:ext>
                </a:extLst>
              </p:cNvPr>
              <p:cNvSpPr/>
              <p:nvPr/>
            </p:nvSpPr>
            <p:spPr>
              <a:xfrm>
                <a:off x="5853556" y="2649096"/>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Freeform: Shape 4329">
                <a:extLst>
                  <a:ext uri="{FF2B5EF4-FFF2-40B4-BE49-F238E27FC236}">
                    <a16:creationId xmlns:a16="http://schemas.microsoft.com/office/drawing/2014/main" id="{0EE341EA-2DC1-4C03-9508-C3EEE968CADE}"/>
                  </a:ext>
                </a:extLst>
              </p:cNvPr>
              <p:cNvSpPr/>
              <p:nvPr/>
            </p:nvSpPr>
            <p:spPr>
              <a:xfrm>
                <a:off x="5594908"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6" name="Freeform: Shape 4330">
                <a:extLst>
                  <a:ext uri="{FF2B5EF4-FFF2-40B4-BE49-F238E27FC236}">
                    <a16:creationId xmlns:a16="http://schemas.microsoft.com/office/drawing/2014/main" id="{DE8A54AD-9F2C-46C5-BB35-B7B2AC605058}"/>
                  </a:ext>
                </a:extLst>
              </p:cNvPr>
              <p:cNvSpPr/>
              <p:nvPr/>
            </p:nvSpPr>
            <p:spPr>
              <a:xfrm>
                <a:off x="5557031" y="2649096"/>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Freeform: Shape 4331">
                <a:extLst>
                  <a:ext uri="{FF2B5EF4-FFF2-40B4-BE49-F238E27FC236}">
                    <a16:creationId xmlns:a16="http://schemas.microsoft.com/office/drawing/2014/main" id="{C7B89F97-B0EA-41AF-B977-A38C1D4D8241}"/>
                  </a:ext>
                </a:extLst>
              </p:cNvPr>
              <p:cNvSpPr/>
              <p:nvPr/>
            </p:nvSpPr>
            <p:spPr>
              <a:xfrm>
                <a:off x="5539716"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8" name="Freeform: Shape 4332">
                <a:extLst>
                  <a:ext uri="{FF2B5EF4-FFF2-40B4-BE49-F238E27FC236}">
                    <a16:creationId xmlns:a16="http://schemas.microsoft.com/office/drawing/2014/main" id="{4D8D884A-4ADC-45E9-8926-4D497D1F20EB}"/>
                  </a:ext>
                </a:extLst>
              </p:cNvPr>
              <p:cNvSpPr/>
              <p:nvPr/>
            </p:nvSpPr>
            <p:spPr>
              <a:xfrm>
                <a:off x="5501839" y="2649096"/>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9" name="Freeform: Shape 4333">
                <a:extLst>
                  <a:ext uri="{FF2B5EF4-FFF2-40B4-BE49-F238E27FC236}">
                    <a16:creationId xmlns:a16="http://schemas.microsoft.com/office/drawing/2014/main" id="{FC360270-4E31-486F-AADE-A5FD61ACBC57}"/>
                  </a:ext>
                </a:extLst>
              </p:cNvPr>
              <p:cNvSpPr/>
              <p:nvPr/>
            </p:nvSpPr>
            <p:spPr>
              <a:xfrm>
                <a:off x="5431495"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0" name="Freeform: Shape 4334">
                <a:extLst>
                  <a:ext uri="{FF2B5EF4-FFF2-40B4-BE49-F238E27FC236}">
                    <a16:creationId xmlns:a16="http://schemas.microsoft.com/office/drawing/2014/main" id="{9A8E8DA5-C0A0-4537-8796-28099622C5FF}"/>
                  </a:ext>
                </a:extLst>
              </p:cNvPr>
              <p:cNvSpPr/>
              <p:nvPr/>
            </p:nvSpPr>
            <p:spPr>
              <a:xfrm>
                <a:off x="5393618" y="2649096"/>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1" name="Freeform: Shape 4335">
                <a:extLst>
                  <a:ext uri="{FF2B5EF4-FFF2-40B4-BE49-F238E27FC236}">
                    <a16:creationId xmlns:a16="http://schemas.microsoft.com/office/drawing/2014/main" id="{AA06D550-8599-4AC0-A86F-FFB57F692E23}"/>
                  </a:ext>
                </a:extLst>
              </p:cNvPr>
              <p:cNvSpPr/>
              <p:nvPr/>
            </p:nvSpPr>
            <p:spPr>
              <a:xfrm>
                <a:off x="5382796"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2" name="Freeform: Shape 4336">
                <a:extLst>
                  <a:ext uri="{FF2B5EF4-FFF2-40B4-BE49-F238E27FC236}">
                    <a16:creationId xmlns:a16="http://schemas.microsoft.com/office/drawing/2014/main" id="{5C021713-2AD2-4B04-BD36-F297637B497B}"/>
                  </a:ext>
                </a:extLst>
              </p:cNvPr>
              <p:cNvSpPr/>
              <p:nvPr/>
            </p:nvSpPr>
            <p:spPr>
              <a:xfrm>
                <a:off x="5344919" y="2649096"/>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3" name="Freeform: Shape 4337">
                <a:extLst>
                  <a:ext uri="{FF2B5EF4-FFF2-40B4-BE49-F238E27FC236}">
                    <a16:creationId xmlns:a16="http://schemas.microsoft.com/office/drawing/2014/main" id="{BE91B27B-82D0-43E5-A7E2-746B93433050}"/>
                  </a:ext>
                </a:extLst>
              </p:cNvPr>
              <p:cNvSpPr/>
              <p:nvPr/>
            </p:nvSpPr>
            <p:spPr>
              <a:xfrm>
                <a:off x="5292973"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4" name="Freeform: Shape 4338">
                <a:extLst>
                  <a:ext uri="{FF2B5EF4-FFF2-40B4-BE49-F238E27FC236}">
                    <a16:creationId xmlns:a16="http://schemas.microsoft.com/office/drawing/2014/main" id="{599A63A9-7087-4C9E-BDC5-F7D59FCB4D8C}"/>
                  </a:ext>
                </a:extLst>
              </p:cNvPr>
              <p:cNvSpPr/>
              <p:nvPr/>
            </p:nvSpPr>
            <p:spPr>
              <a:xfrm>
                <a:off x="5255095" y="2649096"/>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5" name="Freeform: Shape 4339">
                <a:extLst>
                  <a:ext uri="{FF2B5EF4-FFF2-40B4-BE49-F238E27FC236}">
                    <a16:creationId xmlns:a16="http://schemas.microsoft.com/office/drawing/2014/main" id="{75638643-19DA-49B4-9F72-9A4432E6990F}"/>
                  </a:ext>
                </a:extLst>
              </p:cNvPr>
              <p:cNvSpPr/>
              <p:nvPr/>
            </p:nvSpPr>
            <p:spPr>
              <a:xfrm>
                <a:off x="5246437" y="261121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6" name="Freeform: Shape 4340">
                <a:extLst>
                  <a:ext uri="{FF2B5EF4-FFF2-40B4-BE49-F238E27FC236}">
                    <a16:creationId xmlns:a16="http://schemas.microsoft.com/office/drawing/2014/main" id="{DC90DB1A-3956-461A-843F-E6C9A4AF620A}"/>
                  </a:ext>
                </a:extLst>
              </p:cNvPr>
              <p:cNvSpPr/>
              <p:nvPr/>
            </p:nvSpPr>
            <p:spPr>
              <a:xfrm>
                <a:off x="5208560" y="2649096"/>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7" name="Freeform: Shape 4341">
                <a:extLst>
                  <a:ext uri="{FF2B5EF4-FFF2-40B4-BE49-F238E27FC236}">
                    <a16:creationId xmlns:a16="http://schemas.microsoft.com/office/drawing/2014/main" id="{A1877A71-5633-426B-ACFC-7E53D0FD4B51}"/>
                  </a:ext>
                </a:extLst>
              </p:cNvPr>
              <p:cNvSpPr/>
              <p:nvPr/>
            </p:nvSpPr>
            <p:spPr>
              <a:xfrm>
                <a:off x="5068956" y="256576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8" name="Freeform: Shape 4342">
                <a:extLst>
                  <a:ext uri="{FF2B5EF4-FFF2-40B4-BE49-F238E27FC236}">
                    <a16:creationId xmlns:a16="http://schemas.microsoft.com/office/drawing/2014/main" id="{7437C97B-2AA0-4481-9AC5-9369C9251B45}"/>
                  </a:ext>
                </a:extLst>
              </p:cNvPr>
              <p:cNvSpPr/>
              <p:nvPr/>
            </p:nvSpPr>
            <p:spPr>
              <a:xfrm>
                <a:off x="5031079" y="2602561"/>
                <a:ext cx="86577" cy="10822"/>
              </a:xfrm>
              <a:custGeom>
                <a:avLst/>
                <a:gdLst>
                  <a:gd name="connsiteX0" fmla="*/ 81692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2"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9" name="Freeform: Shape 4343">
                <a:extLst>
                  <a:ext uri="{FF2B5EF4-FFF2-40B4-BE49-F238E27FC236}">
                    <a16:creationId xmlns:a16="http://schemas.microsoft.com/office/drawing/2014/main" id="{49471D80-A1B2-41E2-9FB8-CD93EE46B712}"/>
                  </a:ext>
                </a:extLst>
              </p:cNvPr>
              <p:cNvSpPr/>
              <p:nvPr/>
            </p:nvSpPr>
            <p:spPr>
              <a:xfrm>
                <a:off x="4731307" y="2557108"/>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0" name="Freeform: Shape 4344">
                <a:extLst>
                  <a:ext uri="{FF2B5EF4-FFF2-40B4-BE49-F238E27FC236}">
                    <a16:creationId xmlns:a16="http://schemas.microsoft.com/office/drawing/2014/main" id="{9BEC7CC7-7AE0-411F-A5BA-1DEDFBE14BCD}"/>
                  </a:ext>
                </a:extLst>
              </p:cNvPr>
              <p:cNvSpPr/>
              <p:nvPr/>
            </p:nvSpPr>
            <p:spPr>
              <a:xfrm>
                <a:off x="4693430" y="2593903"/>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1" name="Freeform: Shape 4345">
                <a:extLst>
                  <a:ext uri="{FF2B5EF4-FFF2-40B4-BE49-F238E27FC236}">
                    <a16:creationId xmlns:a16="http://schemas.microsoft.com/office/drawing/2014/main" id="{01F929F1-BD2F-41EB-915A-2144CAEB7EB7}"/>
                  </a:ext>
                </a:extLst>
              </p:cNvPr>
              <p:cNvSpPr/>
              <p:nvPr/>
            </p:nvSpPr>
            <p:spPr>
              <a:xfrm>
                <a:off x="1281235" y="187207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2" name="Freeform: Shape 4346">
                <a:extLst>
                  <a:ext uri="{FF2B5EF4-FFF2-40B4-BE49-F238E27FC236}">
                    <a16:creationId xmlns:a16="http://schemas.microsoft.com/office/drawing/2014/main" id="{B6B74D8F-D950-4BDD-9371-650296A3668B}"/>
                  </a:ext>
                </a:extLst>
              </p:cNvPr>
              <p:cNvSpPr/>
              <p:nvPr/>
            </p:nvSpPr>
            <p:spPr>
              <a:xfrm>
                <a:off x="1243358" y="190994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3" name="Freeform: Shape 4347">
                <a:extLst>
                  <a:ext uri="{FF2B5EF4-FFF2-40B4-BE49-F238E27FC236}">
                    <a16:creationId xmlns:a16="http://schemas.microsoft.com/office/drawing/2014/main" id="{0CCCEE8D-2E99-427F-9D29-EFA81243EE48}"/>
                  </a:ext>
                </a:extLst>
              </p:cNvPr>
              <p:cNvSpPr/>
              <p:nvPr/>
            </p:nvSpPr>
            <p:spPr>
              <a:xfrm>
                <a:off x="1328852" y="1872071"/>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4" name="Freeform: Shape 4348">
                <a:extLst>
                  <a:ext uri="{FF2B5EF4-FFF2-40B4-BE49-F238E27FC236}">
                    <a16:creationId xmlns:a16="http://schemas.microsoft.com/office/drawing/2014/main" id="{E82A590B-50FD-4213-AA1C-523AF7D947D7}"/>
                  </a:ext>
                </a:extLst>
              </p:cNvPr>
              <p:cNvSpPr/>
              <p:nvPr/>
            </p:nvSpPr>
            <p:spPr>
              <a:xfrm>
                <a:off x="1290975" y="1909948"/>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5" name="Freeform: Shape 4349">
                <a:extLst>
                  <a:ext uri="{FF2B5EF4-FFF2-40B4-BE49-F238E27FC236}">
                    <a16:creationId xmlns:a16="http://schemas.microsoft.com/office/drawing/2014/main" id="{2280CD94-18D8-4A01-8E41-FC0F6C363E04}"/>
                  </a:ext>
                </a:extLst>
              </p:cNvPr>
              <p:cNvSpPr/>
              <p:nvPr/>
            </p:nvSpPr>
            <p:spPr>
              <a:xfrm>
                <a:off x="4328727" y="2465120"/>
                <a:ext cx="10822" cy="86577"/>
              </a:xfrm>
              <a:custGeom>
                <a:avLst/>
                <a:gdLst>
                  <a:gd name="connsiteX0" fmla="*/ 8009 w 10678"/>
                  <a:gd name="connsiteY0" fmla="*/ 8009 h 85428"/>
                  <a:gd name="connsiteX1" fmla="*/ 8009 w 10678"/>
                  <a:gd name="connsiteY1" fmla="*/ 82759 h 85428"/>
                </a:gdLst>
                <a:ahLst/>
                <a:cxnLst>
                  <a:cxn ang="0">
                    <a:pos x="connsiteX0" y="connsiteY0"/>
                  </a:cxn>
                  <a:cxn ang="0">
                    <a:pos x="connsiteX1" y="connsiteY1"/>
                  </a:cxn>
                </a:cxnLst>
                <a:rect l="l" t="t" r="r" b="b"/>
                <a:pathLst>
                  <a:path w="10678" h="85428">
                    <a:moveTo>
                      <a:pt x="8009" y="8009"/>
                    </a:moveTo>
                    <a:lnTo>
                      <a:pt x="8009" y="8275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6" name="Freeform: Shape 4350">
                <a:extLst>
                  <a:ext uri="{FF2B5EF4-FFF2-40B4-BE49-F238E27FC236}">
                    <a16:creationId xmlns:a16="http://schemas.microsoft.com/office/drawing/2014/main" id="{AD5BE36F-6281-474F-B07F-36427215B761}"/>
                  </a:ext>
                </a:extLst>
              </p:cNvPr>
              <p:cNvSpPr/>
              <p:nvPr/>
            </p:nvSpPr>
            <p:spPr>
              <a:xfrm>
                <a:off x="4290850" y="2502997"/>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7" name="Freeform: Shape 4351">
                <a:extLst>
                  <a:ext uri="{FF2B5EF4-FFF2-40B4-BE49-F238E27FC236}">
                    <a16:creationId xmlns:a16="http://schemas.microsoft.com/office/drawing/2014/main" id="{A044CFE9-16FE-42C9-9E50-A62087D181F4}"/>
                  </a:ext>
                </a:extLst>
              </p:cNvPr>
              <p:cNvSpPr/>
              <p:nvPr/>
            </p:nvSpPr>
            <p:spPr>
              <a:xfrm>
                <a:off x="6690101" y="2714027"/>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8" name="Freeform: Shape 4352">
                <a:extLst>
                  <a:ext uri="{FF2B5EF4-FFF2-40B4-BE49-F238E27FC236}">
                    <a16:creationId xmlns:a16="http://schemas.microsoft.com/office/drawing/2014/main" id="{FB62B202-77C3-4BE3-A650-8C50DCF56F81}"/>
                  </a:ext>
                </a:extLst>
              </p:cNvPr>
              <p:cNvSpPr/>
              <p:nvPr/>
            </p:nvSpPr>
            <p:spPr>
              <a:xfrm>
                <a:off x="6653305" y="2750823"/>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9" name="Freeform: Shape 4353">
                <a:extLst>
                  <a:ext uri="{FF2B5EF4-FFF2-40B4-BE49-F238E27FC236}">
                    <a16:creationId xmlns:a16="http://schemas.microsoft.com/office/drawing/2014/main" id="{D785CFDE-56C6-4EE9-B53E-D0DAF11957F9}"/>
                  </a:ext>
                </a:extLst>
              </p:cNvPr>
              <p:cNvSpPr/>
              <p:nvPr/>
            </p:nvSpPr>
            <p:spPr>
              <a:xfrm>
                <a:off x="6760445" y="2714027"/>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0" name="Freeform: Shape 4354">
                <a:extLst>
                  <a:ext uri="{FF2B5EF4-FFF2-40B4-BE49-F238E27FC236}">
                    <a16:creationId xmlns:a16="http://schemas.microsoft.com/office/drawing/2014/main" id="{A9C6D600-3558-4BE1-BB3B-DED998DB85CD}"/>
                  </a:ext>
                </a:extLst>
              </p:cNvPr>
              <p:cNvSpPr/>
              <p:nvPr/>
            </p:nvSpPr>
            <p:spPr>
              <a:xfrm>
                <a:off x="6722568" y="2750823"/>
                <a:ext cx="86577" cy="10822"/>
              </a:xfrm>
              <a:custGeom>
                <a:avLst/>
                <a:gdLst>
                  <a:gd name="connsiteX0" fmla="*/ 82759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2759"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1" name="Freeform: Shape 4355">
                <a:extLst>
                  <a:ext uri="{FF2B5EF4-FFF2-40B4-BE49-F238E27FC236}">
                    <a16:creationId xmlns:a16="http://schemas.microsoft.com/office/drawing/2014/main" id="{91F5EF67-1307-460E-A6F4-0E94BC945EFC}"/>
                  </a:ext>
                </a:extLst>
              </p:cNvPr>
              <p:cNvSpPr/>
              <p:nvPr/>
            </p:nvSpPr>
            <p:spPr>
              <a:xfrm>
                <a:off x="8203025" y="2781125"/>
                <a:ext cx="10822" cy="86577"/>
              </a:xfrm>
              <a:custGeom>
                <a:avLst/>
                <a:gdLst>
                  <a:gd name="connsiteX0" fmla="*/ 8009 w 10678"/>
                  <a:gd name="connsiteY0" fmla="*/ 8009 h 85428"/>
                  <a:gd name="connsiteX1" fmla="*/ 8009 w 10678"/>
                  <a:gd name="connsiteY1" fmla="*/ 81691 h 85428"/>
                </a:gdLst>
                <a:ahLst/>
                <a:cxnLst>
                  <a:cxn ang="0">
                    <a:pos x="connsiteX0" y="connsiteY0"/>
                  </a:cxn>
                  <a:cxn ang="0">
                    <a:pos x="connsiteX1" y="connsiteY1"/>
                  </a:cxn>
                </a:cxnLst>
                <a:rect l="l" t="t" r="r" b="b"/>
                <a:pathLst>
                  <a:path w="10678" h="85428">
                    <a:moveTo>
                      <a:pt x="8009" y="8009"/>
                    </a:moveTo>
                    <a:lnTo>
                      <a:pt x="8009" y="81691"/>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2" name="Freeform: Shape 4356">
                <a:extLst>
                  <a:ext uri="{FF2B5EF4-FFF2-40B4-BE49-F238E27FC236}">
                    <a16:creationId xmlns:a16="http://schemas.microsoft.com/office/drawing/2014/main" id="{2FAD5B8C-B7C9-43CC-8825-2B08DBAB392F}"/>
                  </a:ext>
                </a:extLst>
              </p:cNvPr>
              <p:cNvSpPr/>
              <p:nvPr/>
            </p:nvSpPr>
            <p:spPr>
              <a:xfrm>
                <a:off x="8165148" y="2817920"/>
                <a:ext cx="86577" cy="10822"/>
              </a:xfrm>
              <a:custGeom>
                <a:avLst/>
                <a:gdLst>
                  <a:gd name="connsiteX0" fmla="*/ 81691 w 85428"/>
                  <a:gd name="connsiteY0" fmla="*/ 8009 h 10678"/>
                  <a:gd name="connsiteX1" fmla="*/ 8009 w 85428"/>
                  <a:gd name="connsiteY1" fmla="*/ 8009 h 10678"/>
                </a:gdLst>
                <a:ahLst/>
                <a:cxnLst>
                  <a:cxn ang="0">
                    <a:pos x="connsiteX0" y="connsiteY0"/>
                  </a:cxn>
                  <a:cxn ang="0">
                    <a:pos x="connsiteX1" y="connsiteY1"/>
                  </a:cxn>
                </a:cxnLst>
                <a:rect l="l" t="t" r="r" b="b"/>
                <a:pathLst>
                  <a:path w="85428" h="10678">
                    <a:moveTo>
                      <a:pt x="81691" y="8009"/>
                    </a:moveTo>
                    <a:lnTo>
                      <a:pt x="8009" y="8009"/>
                    </a:lnTo>
                  </a:path>
                </a:pathLst>
              </a:custGeom>
              <a:ln w="26035"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182611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95210071"/>
              </p:ext>
            </p:extLst>
          </p:nvPr>
        </p:nvGraphicFramePr>
        <p:xfrm>
          <a:off x="2057715" y="5132077"/>
          <a:ext cx="5257533" cy="1097280"/>
        </p:xfrm>
        <a:graphic>
          <a:graphicData uri="http://schemas.openxmlformats.org/drawingml/2006/table">
            <a:tbl>
              <a:tblPr firstRow="1" bandRow="1">
                <a:tableStyleId>{69012ECD-51FC-41F1-AA8D-1B2483CD663E}</a:tableStyleId>
              </a:tblPr>
              <a:tblGrid>
                <a:gridCol w="2417055">
                  <a:extLst>
                    <a:ext uri="{9D8B030D-6E8A-4147-A177-3AD203B41FA5}">
                      <a16:colId xmlns:a16="http://schemas.microsoft.com/office/drawing/2014/main" val="20000"/>
                    </a:ext>
                  </a:extLst>
                </a:gridCol>
                <a:gridCol w="1087967">
                  <a:extLst>
                    <a:ext uri="{9D8B030D-6E8A-4147-A177-3AD203B41FA5}">
                      <a16:colId xmlns:a16="http://schemas.microsoft.com/office/drawing/2014/main" val="20001"/>
                    </a:ext>
                  </a:extLst>
                </a:gridCol>
                <a:gridCol w="1752511">
                  <a:extLst>
                    <a:ext uri="{9D8B030D-6E8A-4147-A177-3AD203B41FA5}">
                      <a16:colId xmlns:a16="http://schemas.microsoft.com/office/drawing/2014/main" val="20002"/>
                    </a:ext>
                  </a:extLst>
                </a:gridCol>
              </a:tblGrid>
              <a:tr h="270000">
                <a:tc>
                  <a:txBody>
                    <a:bodyPr/>
                    <a:lstStyle/>
                    <a:p>
                      <a:endParaRPr lang="en-GB" sz="1200" dirty="0"/>
                    </a:p>
                  </a:txBody>
                  <a:tcPr/>
                </a:tc>
                <a:tc>
                  <a:txBody>
                    <a:bodyPr/>
                    <a:lstStyle/>
                    <a:p>
                      <a:pPr algn="ctr"/>
                      <a:r>
                        <a:rPr lang="en-GB" sz="1200" dirty="0" smtClean="0">
                          <a:solidFill>
                            <a:schemeClr val="tx2"/>
                          </a:solidFill>
                        </a:rPr>
                        <a:t>HR</a:t>
                      </a:r>
                      <a:endParaRPr lang="en-GB" sz="1200" dirty="0">
                        <a:solidFill>
                          <a:schemeClr val="tx2"/>
                        </a:solidFill>
                      </a:endParaRPr>
                    </a:p>
                  </a:txBody>
                  <a:tcPr/>
                </a:tc>
                <a:tc>
                  <a:txBody>
                    <a:bodyPr/>
                    <a:lstStyle/>
                    <a:p>
                      <a:pPr algn="ctr"/>
                      <a:r>
                        <a:rPr lang="en-GB" sz="1200" dirty="0" smtClean="0">
                          <a:solidFill>
                            <a:schemeClr val="tx2"/>
                          </a:solidFill>
                        </a:rPr>
                        <a:t>p-value</a:t>
                      </a:r>
                      <a:endParaRPr lang="en-GB" sz="1200" dirty="0">
                        <a:solidFill>
                          <a:schemeClr val="tx2"/>
                        </a:solidFill>
                      </a:endParaRPr>
                    </a:p>
                  </a:txBody>
                  <a:tcPr/>
                </a:tc>
                <a:extLst>
                  <a:ext uri="{0D108BD9-81ED-4DB2-BD59-A6C34878D82A}">
                    <a16:rowId xmlns:a16="http://schemas.microsoft.com/office/drawing/2014/main" val="10000"/>
                  </a:ext>
                </a:extLst>
              </a:tr>
              <a:tr h="270000">
                <a:tc>
                  <a:txBody>
                    <a:bodyPr/>
                    <a:lstStyle/>
                    <a:p>
                      <a:r>
                        <a:rPr lang="en-GB" sz="1200" dirty="0" smtClean="0"/>
                        <a:t>Low </a:t>
                      </a:r>
                      <a:r>
                        <a:rPr lang="en-GB" sz="1200" dirty="0" err="1" smtClean="0"/>
                        <a:t>pr</a:t>
                      </a:r>
                      <a:r>
                        <a:rPr lang="en-GB" sz="1200" dirty="0" smtClean="0"/>
                        <a:t>-OS (&lt;51)</a:t>
                      </a:r>
                      <a:endParaRPr lang="en-GB" sz="1200" dirty="0"/>
                    </a:p>
                  </a:txBody>
                  <a:tcPr/>
                </a:tc>
                <a:tc>
                  <a:txBody>
                    <a:bodyPr/>
                    <a:lstStyle/>
                    <a:p>
                      <a:pPr algn="ctr"/>
                      <a:r>
                        <a:rPr lang="en-GB" sz="1200" dirty="0" smtClean="0"/>
                        <a:t>0.46</a:t>
                      </a:r>
                      <a:endParaRPr lang="en-GB" sz="1200" dirty="0"/>
                    </a:p>
                  </a:txBody>
                  <a:tcPr/>
                </a:tc>
                <a:tc>
                  <a:txBody>
                    <a:bodyPr/>
                    <a:lstStyle/>
                    <a:p>
                      <a:pPr algn="ctr"/>
                      <a:r>
                        <a:rPr lang="en-GB" sz="1200" dirty="0" smtClean="0"/>
                        <a:t>0.021</a:t>
                      </a:r>
                      <a:endParaRPr lang="en-GB" sz="1200" dirty="0"/>
                    </a:p>
                  </a:txBody>
                  <a:tcPr/>
                </a:tc>
                <a:extLst>
                  <a:ext uri="{0D108BD9-81ED-4DB2-BD59-A6C34878D82A}">
                    <a16:rowId xmlns:a16="http://schemas.microsoft.com/office/drawing/2014/main" val="10001"/>
                  </a:ext>
                </a:extLst>
              </a:tr>
              <a:tr h="270000">
                <a:tc>
                  <a:txBody>
                    <a:bodyPr/>
                    <a:lstStyle/>
                    <a:p>
                      <a:r>
                        <a:rPr lang="en-GB" sz="1200" dirty="0" smtClean="0"/>
                        <a:t>Intermediate</a:t>
                      </a:r>
                      <a:r>
                        <a:rPr lang="en-GB" sz="1200" baseline="0" dirty="0" smtClean="0"/>
                        <a:t> </a:t>
                      </a:r>
                      <a:r>
                        <a:rPr lang="en-GB" sz="1200" baseline="0" dirty="0" err="1" smtClean="0"/>
                        <a:t>pr</a:t>
                      </a:r>
                      <a:r>
                        <a:rPr lang="en-GB" sz="1200" baseline="0" dirty="0" smtClean="0"/>
                        <a:t>-OS (≥51, ≤66)</a:t>
                      </a:r>
                      <a:endParaRPr lang="en-GB" sz="1200" dirty="0"/>
                    </a:p>
                  </a:txBody>
                  <a:tcPr/>
                </a:tc>
                <a:tc>
                  <a:txBody>
                    <a:bodyPr/>
                    <a:lstStyle/>
                    <a:p>
                      <a:pPr algn="ctr"/>
                      <a:r>
                        <a:rPr lang="en-GB" sz="1200" dirty="0" smtClean="0"/>
                        <a:t>0.74</a:t>
                      </a:r>
                      <a:endParaRPr lang="en-GB" sz="1200" dirty="0"/>
                    </a:p>
                  </a:txBody>
                  <a:tcPr/>
                </a:tc>
                <a:tc>
                  <a:txBody>
                    <a:bodyPr/>
                    <a:lstStyle/>
                    <a:p>
                      <a:pPr algn="ctr"/>
                      <a:r>
                        <a:rPr lang="en-GB" sz="1200" dirty="0" smtClean="0"/>
                        <a:t>0.320</a:t>
                      </a:r>
                      <a:endParaRPr lang="en-GB" sz="1200" dirty="0"/>
                    </a:p>
                  </a:txBody>
                  <a:tcPr/>
                </a:tc>
                <a:extLst>
                  <a:ext uri="{0D108BD9-81ED-4DB2-BD59-A6C34878D82A}">
                    <a16:rowId xmlns:a16="http://schemas.microsoft.com/office/drawing/2014/main" val="10002"/>
                  </a:ext>
                </a:extLst>
              </a:tr>
              <a:tr h="270000">
                <a:tc>
                  <a:txBody>
                    <a:bodyPr/>
                    <a:lstStyle/>
                    <a:p>
                      <a:r>
                        <a:rPr lang="en-GB" sz="1200" dirty="0" smtClean="0"/>
                        <a:t>High</a:t>
                      </a:r>
                      <a:r>
                        <a:rPr lang="en-GB" sz="1200" baseline="0" dirty="0" smtClean="0"/>
                        <a:t> </a:t>
                      </a:r>
                      <a:r>
                        <a:rPr lang="en-GB" sz="1200" baseline="0" dirty="0" err="1" smtClean="0"/>
                        <a:t>pr</a:t>
                      </a:r>
                      <a:r>
                        <a:rPr lang="en-GB" sz="1200" baseline="0" dirty="0" smtClean="0"/>
                        <a:t>-OS (&gt;66)</a:t>
                      </a:r>
                      <a:endParaRPr lang="en-GB" sz="1200" dirty="0"/>
                    </a:p>
                  </a:txBody>
                  <a:tcPr/>
                </a:tc>
                <a:tc>
                  <a:txBody>
                    <a:bodyPr/>
                    <a:lstStyle/>
                    <a:p>
                      <a:pPr algn="ctr"/>
                      <a:r>
                        <a:rPr lang="en-GB" sz="1200" dirty="0" smtClean="0"/>
                        <a:t>0.90</a:t>
                      </a:r>
                      <a:endParaRPr lang="en-GB" sz="1200" dirty="0"/>
                    </a:p>
                  </a:txBody>
                  <a:tcPr/>
                </a:tc>
                <a:tc>
                  <a:txBody>
                    <a:bodyPr/>
                    <a:lstStyle/>
                    <a:p>
                      <a:pPr algn="ctr"/>
                      <a:r>
                        <a:rPr lang="en-GB" sz="1200" dirty="0" smtClean="0"/>
                        <a:t>0.685</a:t>
                      </a:r>
                      <a:endParaRPr lang="en-GB" sz="1200"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228600" y="228600"/>
            <a:ext cx="7792200" cy="939801"/>
          </a:xfrm>
        </p:spPr>
        <p:txBody>
          <a:bodyPr/>
          <a:lstStyle/>
          <a:p>
            <a:r>
              <a:rPr lang="en-GB" dirty="0" smtClean="0"/>
              <a:t>11518</a:t>
            </a:r>
            <a:r>
              <a:rPr lang="en-GB" dirty="0"/>
              <a:t>: Prognostic stratification using the nomogram </a:t>
            </a:r>
            <a:r>
              <a:rPr lang="en-GB" dirty="0" smtClean="0"/>
              <a:t/>
            </a:r>
            <a:br>
              <a:rPr lang="en-GB" dirty="0" smtClean="0"/>
            </a:br>
            <a:r>
              <a:rPr lang="en-GB" dirty="0" err="1"/>
              <a:t>S</a:t>
            </a:r>
            <a:r>
              <a:rPr lang="en-GB" dirty="0" err="1" smtClean="0"/>
              <a:t>arculator</a:t>
            </a:r>
            <a:r>
              <a:rPr lang="en-GB" dirty="0" smtClean="0"/>
              <a:t> </a:t>
            </a:r>
            <a:r>
              <a:rPr lang="en-GB" dirty="0"/>
              <a:t>and its impact on study results in a randomized </a:t>
            </a:r>
            <a:r>
              <a:rPr lang="en-GB" dirty="0" smtClean="0"/>
              <a:t>controlled </a:t>
            </a:r>
            <a:r>
              <a:rPr lang="en-GB" dirty="0"/>
              <a:t>trial (RCT) for localized soft tissue sarcomas (STS): A secondary analysis of the EORTC-STBSG </a:t>
            </a:r>
            <a:r>
              <a:rPr lang="en-GB" dirty="0" smtClean="0"/>
              <a:t>62931 – </a:t>
            </a:r>
            <a:r>
              <a:rPr lang="en-GB" dirty="0" err="1" smtClean="0"/>
              <a:t>Pasquali</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 (CONT.)</a:t>
            </a:r>
            <a:endParaRPr lang="en-US" b="1" dirty="0">
              <a:solidFill>
                <a:schemeClr val="bg1"/>
              </a:solidFill>
            </a:endParaRPr>
          </a:p>
          <a:p>
            <a:pPr marL="0" indent="0">
              <a:buNone/>
            </a:pPr>
            <a:endParaRPr lang="en-GB" dirty="0"/>
          </a:p>
          <a:p>
            <a:endParaRPr lang="en-GB" dirty="0"/>
          </a:p>
        </p:txBody>
      </p:sp>
      <p:sp>
        <p:nvSpPr>
          <p:cNvPr id="4" name="Text Box 4"/>
          <p:cNvSpPr txBox="1">
            <a:spLocks noChangeArrowheads="1"/>
          </p:cNvSpPr>
          <p:nvPr/>
        </p:nvSpPr>
        <p:spPr bwMode="auto">
          <a:xfrm>
            <a:off x="4994570" y="6474897"/>
            <a:ext cx="3928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Pasquali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 name="TextBox 7"/>
          <p:cNvSpPr txBox="1"/>
          <p:nvPr/>
        </p:nvSpPr>
        <p:spPr>
          <a:xfrm>
            <a:off x="903272" y="1719389"/>
            <a:ext cx="6578659"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DFS for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Sarculator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 predictions (low, intermediate and high </a:t>
            </a:r>
            <a:r>
              <a:rPr kumimoji="0" lang="en-US" sz="1300" b="1" i="0" u="none" strike="noStrike" kern="1200" cap="none" spc="0" normalizeH="0" baseline="0" noProof="0" dirty="0" err="1" smtClean="0">
                <a:ln>
                  <a:noFill/>
                </a:ln>
                <a:solidFill>
                  <a:srgbClr val="363636"/>
                </a:solidFill>
                <a:effectLst/>
                <a:uLnTx/>
                <a:uFillTx/>
                <a:latin typeface="Arial" charset="0"/>
                <a:ea typeface="+mn-ea"/>
                <a:cs typeface="Arial" charset="0"/>
              </a:rPr>
              <a:t>pr</a:t>
            </a: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9" name="Group 8"/>
          <p:cNvGrpSpPr/>
          <p:nvPr/>
        </p:nvGrpSpPr>
        <p:grpSpPr>
          <a:xfrm>
            <a:off x="326942" y="1697248"/>
            <a:ext cx="8749660" cy="3355561"/>
            <a:chOff x="326942" y="1531648"/>
            <a:chExt cx="8749660" cy="3355561"/>
          </a:xfrm>
        </p:grpSpPr>
        <p:sp>
          <p:nvSpPr>
            <p:cNvPr id="10" name="TextBox 9">
              <a:extLst>
                <a:ext uri="{FF2B5EF4-FFF2-40B4-BE49-F238E27FC236}">
                  <a16:creationId xmlns:a16="http://schemas.microsoft.com/office/drawing/2014/main" id="{44C0E17C-250F-49F4-9FD6-65ECF9818940}"/>
                </a:ext>
              </a:extLst>
            </p:cNvPr>
            <p:cNvSpPr txBox="1"/>
            <p:nvPr/>
          </p:nvSpPr>
          <p:spPr>
            <a:xfrm rot="16200000">
              <a:off x="-744870" y="2990071"/>
              <a:ext cx="2405234"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Overall survival (probability)</a:t>
              </a:r>
            </a:p>
          </p:txBody>
        </p:sp>
        <p:cxnSp>
          <p:nvCxnSpPr>
            <p:cNvPr id="11" name="Straight Connector 10">
              <a:extLst>
                <a:ext uri="{FF2B5EF4-FFF2-40B4-BE49-F238E27FC236}">
                  <a16:creationId xmlns:a16="http://schemas.microsoft.com/office/drawing/2014/main" id="{589B6BD4-C245-4673-9259-3AD2150BA7EC}"/>
                </a:ext>
              </a:extLst>
            </p:cNvPr>
            <p:cNvCxnSpPr>
              <a:cxnSpLocks/>
            </p:cNvCxnSpPr>
            <p:nvPr/>
          </p:nvCxnSpPr>
          <p:spPr>
            <a:xfrm flipV="1">
              <a:off x="1071879" y="251650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id="{2A607F94-3A13-4566-B0EE-0A4DE6E28AD5}"/>
                </a:ext>
              </a:extLst>
            </p:cNvPr>
            <p:cNvCxnSpPr>
              <a:cxnSpLocks/>
            </p:cNvCxnSpPr>
            <p:nvPr/>
          </p:nvCxnSpPr>
          <p:spPr>
            <a:xfrm flipV="1">
              <a:off x="1071879" y="311475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A8701EB6-8630-43BE-AAE0-6823DF4467BE}"/>
                </a:ext>
              </a:extLst>
            </p:cNvPr>
            <p:cNvCxnSpPr>
              <a:cxnSpLocks/>
            </p:cNvCxnSpPr>
            <p:nvPr/>
          </p:nvCxnSpPr>
          <p:spPr>
            <a:xfrm flipV="1">
              <a:off x="1071879" y="37130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02C78667-740C-45CF-B980-EF477577B682}"/>
                </a:ext>
              </a:extLst>
            </p:cNvPr>
            <p:cNvCxnSpPr>
              <a:cxnSpLocks/>
            </p:cNvCxnSpPr>
            <p:nvPr/>
          </p:nvCxnSpPr>
          <p:spPr>
            <a:xfrm flipV="1">
              <a:off x="1071879" y="43112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3FB6D6B0-364E-462A-8450-4A2D2EE0ECD0}"/>
                </a:ext>
              </a:extLst>
            </p:cNvPr>
            <p:cNvSpPr txBox="1"/>
            <p:nvPr/>
          </p:nvSpPr>
          <p:spPr>
            <a:xfrm>
              <a:off x="4475251" y="4645229"/>
              <a:ext cx="459595" cy="241980"/>
            </a:xfrm>
            <a:prstGeom prst="rect">
              <a:avLst/>
            </a:prstGeom>
            <a:noFill/>
          </p:spPr>
          <p:txBody>
            <a:bodyPr wrap="none" lIns="72000" tIns="36000" rIns="72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Time</a:t>
              </a:r>
            </a:p>
          </p:txBody>
        </p:sp>
        <p:cxnSp>
          <p:nvCxnSpPr>
            <p:cNvPr id="16" name="Straight Connector 15">
              <a:extLst>
                <a:ext uri="{FF2B5EF4-FFF2-40B4-BE49-F238E27FC236}">
                  <a16:creationId xmlns:a16="http://schemas.microsoft.com/office/drawing/2014/main" id="{FF0DB9A1-0707-4C52-8BDA-2DDF8EC0433B}"/>
                </a:ext>
              </a:extLst>
            </p:cNvPr>
            <p:cNvCxnSpPr>
              <a:cxnSpLocks/>
            </p:cNvCxnSpPr>
            <p:nvPr/>
          </p:nvCxnSpPr>
          <p:spPr>
            <a:xfrm flipV="1">
              <a:off x="1071879" y="19182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id="{876776B3-CB23-486A-AA02-88BB4BF36B65}"/>
                </a:ext>
              </a:extLst>
            </p:cNvPr>
            <p:cNvCxnSpPr>
              <a:cxnSpLocks/>
            </p:cNvCxnSpPr>
            <p:nvPr/>
          </p:nvCxnSpPr>
          <p:spPr>
            <a:xfrm rot="5400000" flipV="1">
              <a:off x="113295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95F23233-45A0-425F-8045-4100CD2430CC}"/>
                </a:ext>
              </a:extLst>
            </p:cNvPr>
            <p:cNvSpPr txBox="1"/>
            <p:nvPr/>
          </p:nvSpPr>
          <p:spPr>
            <a:xfrm>
              <a:off x="102466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a:t>
              </a:r>
            </a:p>
          </p:txBody>
        </p:sp>
        <p:cxnSp>
          <p:nvCxnSpPr>
            <p:cNvPr id="19" name="Straight Connector 18">
              <a:extLst>
                <a:ext uri="{FF2B5EF4-FFF2-40B4-BE49-F238E27FC236}">
                  <a16:creationId xmlns:a16="http://schemas.microsoft.com/office/drawing/2014/main" id="{4A4E7627-15AA-4D8B-AC86-58E95FC05E12}"/>
                </a:ext>
              </a:extLst>
            </p:cNvPr>
            <p:cNvCxnSpPr>
              <a:cxnSpLocks/>
            </p:cNvCxnSpPr>
            <p:nvPr/>
          </p:nvCxnSpPr>
          <p:spPr>
            <a:xfrm rot="5400000" flipV="1">
              <a:off x="196818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8DE4EA49-3EC7-4DA3-AB9B-C638B719E52B}"/>
                </a:ext>
              </a:extLst>
            </p:cNvPr>
            <p:cNvSpPr txBox="1"/>
            <p:nvPr/>
          </p:nvSpPr>
          <p:spPr>
            <a:xfrm>
              <a:off x="185989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12</a:t>
              </a:r>
            </a:p>
          </p:txBody>
        </p:sp>
        <p:cxnSp>
          <p:nvCxnSpPr>
            <p:cNvPr id="21" name="Straight Connector 20">
              <a:extLst>
                <a:ext uri="{FF2B5EF4-FFF2-40B4-BE49-F238E27FC236}">
                  <a16:creationId xmlns:a16="http://schemas.microsoft.com/office/drawing/2014/main" id="{DB471784-02EA-4B93-861A-6C7B01F690AF}"/>
                </a:ext>
              </a:extLst>
            </p:cNvPr>
            <p:cNvCxnSpPr>
              <a:cxnSpLocks/>
            </p:cNvCxnSpPr>
            <p:nvPr/>
          </p:nvCxnSpPr>
          <p:spPr>
            <a:xfrm rot="5400000" flipV="1">
              <a:off x="280342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D31920D7-8746-456B-B478-D07D3BCCFFAD}"/>
                </a:ext>
              </a:extLst>
            </p:cNvPr>
            <p:cNvSpPr txBox="1"/>
            <p:nvPr/>
          </p:nvSpPr>
          <p:spPr>
            <a:xfrm>
              <a:off x="269513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24</a:t>
              </a:r>
            </a:p>
          </p:txBody>
        </p:sp>
        <p:cxnSp>
          <p:nvCxnSpPr>
            <p:cNvPr id="23" name="Straight Connector 22">
              <a:extLst>
                <a:ext uri="{FF2B5EF4-FFF2-40B4-BE49-F238E27FC236}">
                  <a16:creationId xmlns:a16="http://schemas.microsoft.com/office/drawing/2014/main" id="{1514F322-5864-4264-BDAF-9A565E432DA3}"/>
                </a:ext>
              </a:extLst>
            </p:cNvPr>
            <p:cNvCxnSpPr>
              <a:cxnSpLocks/>
            </p:cNvCxnSpPr>
            <p:nvPr/>
          </p:nvCxnSpPr>
          <p:spPr>
            <a:xfrm rot="5400000" flipV="1">
              <a:off x="3638661"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96BB45A1-8C55-49A2-A26E-4D21CA25415E}"/>
                </a:ext>
              </a:extLst>
            </p:cNvPr>
            <p:cNvSpPr txBox="1"/>
            <p:nvPr/>
          </p:nvSpPr>
          <p:spPr>
            <a:xfrm>
              <a:off x="3530371"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charset="0"/>
                  <a:ea typeface="+mn-ea"/>
                  <a:cs typeface="Arial" charset="0"/>
                </a:rPr>
                <a:t>36</a:t>
              </a:r>
              <a:endParaRPr kumimoji="0" lang="en-GB" sz="11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25" name="Straight Connector 24">
              <a:extLst>
                <a:ext uri="{FF2B5EF4-FFF2-40B4-BE49-F238E27FC236}">
                  <a16:creationId xmlns:a16="http://schemas.microsoft.com/office/drawing/2014/main" id="{367556FA-DE33-4B9B-94BC-0510EE71B89A}"/>
                </a:ext>
              </a:extLst>
            </p:cNvPr>
            <p:cNvCxnSpPr>
              <a:cxnSpLocks/>
            </p:cNvCxnSpPr>
            <p:nvPr/>
          </p:nvCxnSpPr>
          <p:spPr>
            <a:xfrm rot="5400000" flipV="1">
              <a:off x="5309133"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32D01EDE-C2B3-4F42-8ED2-F27B31CA9373}"/>
                </a:ext>
              </a:extLst>
            </p:cNvPr>
            <p:cNvSpPr txBox="1"/>
            <p:nvPr/>
          </p:nvSpPr>
          <p:spPr>
            <a:xfrm>
              <a:off x="520084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60</a:t>
              </a:r>
            </a:p>
          </p:txBody>
        </p:sp>
        <p:cxnSp>
          <p:nvCxnSpPr>
            <p:cNvPr id="27" name="Straight Connector 26">
              <a:extLst>
                <a:ext uri="{FF2B5EF4-FFF2-40B4-BE49-F238E27FC236}">
                  <a16:creationId xmlns:a16="http://schemas.microsoft.com/office/drawing/2014/main" id="{58496654-1F50-45BD-9EC2-3DD1080C9AF6}"/>
                </a:ext>
              </a:extLst>
            </p:cNvPr>
            <p:cNvCxnSpPr>
              <a:cxnSpLocks/>
            </p:cNvCxnSpPr>
            <p:nvPr/>
          </p:nvCxnSpPr>
          <p:spPr>
            <a:xfrm rot="5400000" flipV="1">
              <a:off x="6144369"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id="{9AF2FAF8-B5E5-4978-8BB1-A6FF93E8009B}"/>
                </a:ext>
              </a:extLst>
            </p:cNvPr>
            <p:cNvSpPr txBox="1"/>
            <p:nvPr/>
          </p:nvSpPr>
          <p:spPr>
            <a:xfrm>
              <a:off x="6036079"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72</a:t>
              </a:r>
            </a:p>
          </p:txBody>
        </p:sp>
        <p:cxnSp>
          <p:nvCxnSpPr>
            <p:cNvPr id="29" name="Straight Connector 28">
              <a:extLst>
                <a:ext uri="{FF2B5EF4-FFF2-40B4-BE49-F238E27FC236}">
                  <a16:creationId xmlns:a16="http://schemas.microsoft.com/office/drawing/2014/main" id="{3CB19FE1-2D28-48B5-95E2-EEEDF8C09152}"/>
                </a:ext>
              </a:extLst>
            </p:cNvPr>
            <p:cNvCxnSpPr>
              <a:cxnSpLocks/>
            </p:cNvCxnSpPr>
            <p:nvPr/>
          </p:nvCxnSpPr>
          <p:spPr>
            <a:xfrm rot="5400000" flipV="1">
              <a:off x="6979605"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id="{77869831-B591-4244-B842-CA0C90D7194F}"/>
                </a:ext>
              </a:extLst>
            </p:cNvPr>
            <p:cNvSpPr txBox="1"/>
            <p:nvPr/>
          </p:nvSpPr>
          <p:spPr>
            <a:xfrm>
              <a:off x="6871315"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84</a:t>
              </a:r>
            </a:p>
          </p:txBody>
        </p:sp>
        <p:cxnSp>
          <p:nvCxnSpPr>
            <p:cNvPr id="31" name="Straight Connector 30">
              <a:extLst>
                <a:ext uri="{FF2B5EF4-FFF2-40B4-BE49-F238E27FC236}">
                  <a16:creationId xmlns:a16="http://schemas.microsoft.com/office/drawing/2014/main" id="{B9D10E06-C89D-43F0-B6AA-032C7EBA3923}"/>
                </a:ext>
              </a:extLst>
            </p:cNvPr>
            <p:cNvCxnSpPr>
              <a:cxnSpLocks/>
            </p:cNvCxnSpPr>
            <p:nvPr/>
          </p:nvCxnSpPr>
          <p:spPr>
            <a:xfrm rot="5400000" flipV="1">
              <a:off x="7814842"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id="{DE411960-F75A-4E4E-ABD5-7587910E1E19}"/>
                </a:ext>
              </a:extLst>
            </p:cNvPr>
            <p:cNvSpPr txBox="1"/>
            <p:nvPr/>
          </p:nvSpPr>
          <p:spPr>
            <a:xfrm>
              <a:off x="7706553"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98</a:t>
              </a:r>
            </a:p>
          </p:txBody>
        </p:sp>
        <p:sp>
          <p:nvSpPr>
            <p:cNvPr id="33" name="Freeform: Shape 266">
              <a:extLst>
                <a:ext uri="{FF2B5EF4-FFF2-40B4-BE49-F238E27FC236}">
                  <a16:creationId xmlns:a16="http://schemas.microsoft.com/office/drawing/2014/main" id="{60810866-F032-4B9A-AED2-8E1CCB985E59}"/>
                </a:ext>
              </a:extLst>
            </p:cNvPr>
            <p:cNvSpPr/>
            <p:nvPr/>
          </p:nvSpPr>
          <p:spPr>
            <a:xfrm>
              <a:off x="1177954" y="1918261"/>
              <a:ext cx="7054186" cy="2392989"/>
            </a:xfrm>
            <a:custGeom>
              <a:avLst/>
              <a:gdLst>
                <a:gd name="connsiteX0" fmla="*/ 0 w 4467225"/>
                <a:gd name="connsiteY0" fmla="*/ 0 h 2486025"/>
                <a:gd name="connsiteX1" fmla="*/ 0 w 4467225"/>
                <a:gd name="connsiteY1" fmla="*/ 2486025 h 2486025"/>
                <a:gd name="connsiteX2" fmla="*/ 4467225 w 4467225"/>
                <a:gd name="connsiteY2" fmla="*/ 2486025 h 2486025"/>
              </a:gdLst>
              <a:ahLst/>
              <a:cxnLst>
                <a:cxn ang="0">
                  <a:pos x="connsiteX0" y="connsiteY0"/>
                </a:cxn>
                <a:cxn ang="0">
                  <a:pos x="connsiteX1" y="connsiteY1"/>
                </a:cxn>
                <a:cxn ang="0">
                  <a:pos x="connsiteX2" y="connsiteY2"/>
                </a:cxn>
              </a:cxnLst>
              <a:rect l="l" t="t" r="r" b="b"/>
              <a:pathLst>
                <a:path w="4467225" h="2486025">
                  <a:moveTo>
                    <a:pt x="0" y="0"/>
                  </a:moveTo>
                  <a:lnTo>
                    <a:pt x="0" y="2486025"/>
                  </a:lnTo>
                  <a:lnTo>
                    <a:pt x="4467225" y="2486025"/>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363636"/>
                </a:solidFill>
                <a:effectLst/>
                <a:uLnTx/>
                <a:uFillTx/>
                <a:latin typeface="Arial"/>
                <a:ea typeface="+mn-ea"/>
                <a:cs typeface="Arial"/>
              </a:endParaRPr>
            </a:p>
          </p:txBody>
        </p:sp>
        <p:cxnSp>
          <p:nvCxnSpPr>
            <p:cNvPr id="34" name="Straight Connector 33">
              <a:extLst>
                <a:ext uri="{FF2B5EF4-FFF2-40B4-BE49-F238E27FC236}">
                  <a16:creationId xmlns:a16="http://schemas.microsoft.com/office/drawing/2014/main" id="{F23555E6-A7A5-4FC5-9E74-D2CDE899D262}"/>
                </a:ext>
              </a:extLst>
            </p:cNvPr>
            <p:cNvCxnSpPr>
              <a:cxnSpLocks/>
            </p:cNvCxnSpPr>
            <p:nvPr/>
          </p:nvCxnSpPr>
          <p:spPr>
            <a:xfrm rot="5400000" flipV="1">
              <a:off x="4473897" y="43684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a:extLst>
                <a:ext uri="{FF2B5EF4-FFF2-40B4-BE49-F238E27FC236}">
                  <a16:creationId xmlns:a16="http://schemas.microsoft.com/office/drawing/2014/main" id="{4AD8DF72-FDBA-4249-8C59-84941021DA69}"/>
                </a:ext>
              </a:extLst>
            </p:cNvPr>
            <p:cNvSpPr txBox="1"/>
            <p:nvPr/>
          </p:nvSpPr>
          <p:spPr>
            <a:xfrm>
              <a:off x="4365607" y="4409089"/>
              <a:ext cx="306582" cy="290363"/>
            </a:xfrm>
            <a:prstGeom prst="rect">
              <a:avLst/>
            </a:prstGeom>
            <a:noFill/>
          </p:spPr>
          <p:txBody>
            <a:bodyPr wrap="none" lIns="72000" tIns="36000" rIns="72000" bIns="36000"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48</a:t>
              </a:r>
            </a:p>
          </p:txBody>
        </p:sp>
        <p:sp>
          <p:nvSpPr>
            <p:cNvPr id="36" name="TextBox 35">
              <a:extLst>
                <a:ext uri="{FF2B5EF4-FFF2-40B4-BE49-F238E27FC236}">
                  <a16:creationId xmlns:a16="http://schemas.microsoft.com/office/drawing/2014/main" id="{7AF76938-48B7-4569-8F13-E5D4D57E2BFA}"/>
                </a:ext>
              </a:extLst>
            </p:cNvPr>
            <p:cNvSpPr txBox="1"/>
            <p:nvPr/>
          </p:nvSpPr>
          <p:spPr>
            <a:xfrm>
              <a:off x="7264073" y="1531648"/>
              <a:ext cx="1812529" cy="1088366"/>
            </a:xfrm>
            <a:prstGeom prst="rect">
              <a:avLst/>
            </a:prstGeom>
            <a:noFill/>
          </p:spPr>
          <p:txBody>
            <a:bodyPr wrap="none" lIns="72000" tIns="36000" rIns="72000" bIns="3600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Low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Intermediate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Intermediate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No 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High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pr</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-OS </a:t>
              </a:r>
              <a:r>
                <a:rPr kumimoji="0" lang="en-GB" sz="1100" b="0" i="0" u="none" strike="noStrike" kern="1200" cap="none" spc="0" normalizeH="0" baseline="0" noProof="0" dirty="0" err="1">
                  <a:ln>
                    <a:noFill/>
                  </a:ln>
                  <a:solidFill>
                    <a:srgbClr val="363636"/>
                  </a:solidFill>
                  <a:effectLst/>
                  <a:uLnTx/>
                  <a:uFillTx/>
                  <a:latin typeface="Arial" charset="0"/>
                  <a:ea typeface="+mn-ea"/>
                  <a:cs typeface="Arial" charset="0"/>
                </a:rPr>
                <a:t>Adj</a:t>
              </a: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 CT</a:t>
              </a:r>
            </a:p>
          </p:txBody>
        </p:sp>
        <p:cxnSp>
          <p:nvCxnSpPr>
            <p:cNvPr id="37" name="Straight Connector 36">
              <a:extLst>
                <a:ext uri="{FF2B5EF4-FFF2-40B4-BE49-F238E27FC236}">
                  <a16:creationId xmlns:a16="http://schemas.microsoft.com/office/drawing/2014/main" id="{26D92903-C2AD-4E30-B1D8-65F1DDBCFAE4}"/>
                </a:ext>
              </a:extLst>
            </p:cNvPr>
            <p:cNvCxnSpPr>
              <a:cxnSpLocks/>
            </p:cNvCxnSpPr>
            <p:nvPr/>
          </p:nvCxnSpPr>
          <p:spPr>
            <a:xfrm flipH="1" flipV="1">
              <a:off x="7105961" y="1663436"/>
              <a:ext cx="176515" cy="0"/>
            </a:xfrm>
            <a:prstGeom prst="line">
              <a:avLst/>
            </a:prstGeom>
            <a:noFill/>
            <a:ln w="26035" cap="flat">
              <a:solidFill>
                <a:schemeClr val="accent1"/>
              </a:solidFill>
              <a:prstDash val="solid"/>
              <a:miter/>
            </a:ln>
          </p:spPr>
        </p:cxnSp>
        <p:cxnSp>
          <p:nvCxnSpPr>
            <p:cNvPr id="38" name="Straight Connector 37">
              <a:extLst>
                <a:ext uri="{FF2B5EF4-FFF2-40B4-BE49-F238E27FC236}">
                  <a16:creationId xmlns:a16="http://schemas.microsoft.com/office/drawing/2014/main" id="{C6BAFE1A-8619-43AA-8F06-470CD222E954}"/>
                </a:ext>
              </a:extLst>
            </p:cNvPr>
            <p:cNvCxnSpPr>
              <a:cxnSpLocks/>
            </p:cNvCxnSpPr>
            <p:nvPr/>
          </p:nvCxnSpPr>
          <p:spPr>
            <a:xfrm flipH="1" flipV="1">
              <a:off x="7105961" y="1829648"/>
              <a:ext cx="176515" cy="0"/>
            </a:xfrm>
            <a:prstGeom prst="line">
              <a:avLst/>
            </a:prstGeom>
            <a:noFill/>
            <a:ln w="26035" cap="flat">
              <a:solidFill>
                <a:schemeClr val="accent1"/>
              </a:solidFill>
              <a:prstDash val="sysDash"/>
              <a:miter/>
            </a:ln>
          </p:spPr>
        </p:cxnSp>
        <p:cxnSp>
          <p:nvCxnSpPr>
            <p:cNvPr id="39" name="Straight Connector 38">
              <a:extLst>
                <a:ext uri="{FF2B5EF4-FFF2-40B4-BE49-F238E27FC236}">
                  <a16:creationId xmlns:a16="http://schemas.microsoft.com/office/drawing/2014/main" id="{351F7DBF-BD39-48B1-B9EE-AD9FBAEDAF79}"/>
                </a:ext>
              </a:extLst>
            </p:cNvPr>
            <p:cNvCxnSpPr>
              <a:cxnSpLocks/>
            </p:cNvCxnSpPr>
            <p:nvPr/>
          </p:nvCxnSpPr>
          <p:spPr>
            <a:xfrm flipH="1" flipV="1">
              <a:off x="7105961" y="1995860"/>
              <a:ext cx="176515" cy="0"/>
            </a:xfrm>
            <a:prstGeom prst="line">
              <a:avLst/>
            </a:prstGeom>
            <a:noFill/>
            <a:ln w="26035" cap="flat">
              <a:solidFill>
                <a:schemeClr val="accent2"/>
              </a:solidFill>
              <a:prstDash val="solid"/>
              <a:miter/>
            </a:ln>
          </p:spPr>
        </p:cxnSp>
        <p:cxnSp>
          <p:nvCxnSpPr>
            <p:cNvPr id="40" name="Straight Connector 39">
              <a:extLst>
                <a:ext uri="{FF2B5EF4-FFF2-40B4-BE49-F238E27FC236}">
                  <a16:creationId xmlns:a16="http://schemas.microsoft.com/office/drawing/2014/main" id="{5BBEF86B-4290-4971-BBE8-CEF5A3DD0934}"/>
                </a:ext>
              </a:extLst>
            </p:cNvPr>
            <p:cNvCxnSpPr>
              <a:cxnSpLocks/>
            </p:cNvCxnSpPr>
            <p:nvPr/>
          </p:nvCxnSpPr>
          <p:spPr>
            <a:xfrm flipH="1" flipV="1">
              <a:off x="7105961" y="2162072"/>
              <a:ext cx="176515" cy="0"/>
            </a:xfrm>
            <a:prstGeom prst="line">
              <a:avLst/>
            </a:prstGeom>
            <a:noFill/>
            <a:ln w="26035" cap="flat">
              <a:solidFill>
                <a:schemeClr val="accent2"/>
              </a:solidFill>
              <a:prstDash val="sysDash"/>
              <a:miter/>
            </a:ln>
          </p:spPr>
        </p:cxnSp>
        <p:cxnSp>
          <p:nvCxnSpPr>
            <p:cNvPr id="41" name="Straight Connector 40">
              <a:extLst>
                <a:ext uri="{FF2B5EF4-FFF2-40B4-BE49-F238E27FC236}">
                  <a16:creationId xmlns:a16="http://schemas.microsoft.com/office/drawing/2014/main" id="{4B4B0EA2-159C-43E4-9540-5B1DD21F7323}"/>
                </a:ext>
              </a:extLst>
            </p:cNvPr>
            <p:cNvCxnSpPr>
              <a:cxnSpLocks/>
            </p:cNvCxnSpPr>
            <p:nvPr/>
          </p:nvCxnSpPr>
          <p:spPr>
            <a:xfrm flipH="1" flipV="1">
              <a:off x="7105961" y="2328284"/>
              <a:ext cx="176515" cy="0"/>
            </a:xfrm>
            <a:prstGeom prst="line">
              <a:avLst/>
            </a:prstGeom>
            <a:noFill/>
            <a:ln w="26035" cap="flat">
              <a:solidFill>
                <a:schemeClr val="accent3"/>
              </a:solidFill>
              <a:prstDash val="solid"/>
              <a:miter/>
            </a:ln>
          </p:spPr>
        </p:cxnSp>
        <p:cxnSp>
          <p:nvCxnSpPr>
            <p:cNvPr id="42" name="Straight Connector 41">
              <a:extLst>
                <a:ext uri="{FF2B5EF4-FFF2-40B4-BE49-F238E27FC236}">
                  <a16:creationId xmlns:a16="http://schemas.microsoft.com/office/drawing/2014/main" id="{3802C784-B9DF-4317-A677-8E4BC16FFD2C}"/>
                </a:ext>
              </a:extLst>
            </p:cNvPr>
            <p:cNvCxnSpPr>
              <a:cxnSpLocks/>
            </p:cNvCxnSpPr>
            <p:nvPr/>
          </p:nvCxnSpPr>
          <p:spPr>
            <a:xfrm flipH="1" flipV="1">
              <a:off x="7105961" y="2494494"/>
              <a:ext cx="176515" cy="0"/>
            </a:xfrm>
            <a:prstGeom prst="line">
              <a:avLst/>
            </a:prstGeom>
            <a:noFill/>
            <a:ln w="26035" cap="flat">
              <a:solidFill>
                <a:schemeClr val="accent3"/>
              </a:solidFill>
              <a:prstDash val="sysDash"/>
              <a:miter/>
            </a:ln>
          </p:spPr>
        </p:cxnSp>
        <p:grpSp>
          <p:nvGrpSpPr>
            <p:cNvPr id="43" name="Group 42">
              <a:extLst>
                <a:ext uri="{FF2B5EF4-FFF2-40B4-BE49-F238E27FC236}">
                  <a16:creationId xmlns:a16="http://schemas.microsoft.com/office/drawing/2014/main" id="{92D92A4B-6093-4171-8583-AC9634866182}"/>
                </a:ext>
              </a:extLst>
            </p:cNvPr>
            <p:cNvGrpSpPr/>
            <p:nvPr/>
          </p:nvGrpSpPr>
          <p:grpSpPr>
            <a:xfrm>
              <a:off x="1209307" y="1912706"/>
              <a:ext cx="6677393" cy="2131734"/>
              <a:chOff x="1209307" y="1919056"/>
              <a:chExt cx="6688888" cy="2131734"/>
            </a:xfrm>
          </p:grpSpPr>
          <p:sp>
            <p:nvSpPr>
              <p:cNvPr id="208" name="Freeform 5">
                <a:extLst>
                  <a:ext uri="{FF2B5EF4-FFF2-40B4-BE49-F238E27FC236}">
                    <a16:creationId xmlns:a16="http://schemas.microsoft.com/office/drawing/2014/main" id="{349C028A-BE1D-4745-8BEA-57BA59B3BDC6}"/>
                  </a:ext>
                </a:extLst>
              </p:cNvPr>
              <p:cNvSpPr>
                <a:spLocks/>
              </p:cNvSpPr>
              <p:nvPr/>
            </p:nvSpPr>
            <p:spPr bwMode="auto">
              <a:xfrm>
                <a:off x="1209307" y="1919056"/>
                <a:ext cx="6665638" cy="2096245"/>
              </a:xfrm>
              <a:custGeom>
                <a:avLst/>
                <a:gdLst>
                  <a:gd name="T0" fmla="*/ 0 w 5447"/>
                  <a:gd name="T1" fmla="*/ 0 h 1713"/>
                  <a:gd name="T2" fmla="*/ 0 w 5447"/>
                  <a:gd name="T3" fmla="*/ 161 h 1713"/>
                  <a:gd name="T4" fmla="*/ 105 w 5447"/>
                  <a:gd name="T5" fmla="*/ 161 h 1713"/>
                  <a:gd name="T6" fmla="*/ 105 w 5447"/>
                  <a:gd name="T7" fmla="*/ 243 h 1713"/>
                  <a:gd name="T8" fmla="*/ 169 w 5447"/>
                  <a:gd name="T9" fmla="*/ 243 h 1713"/>
                  <a:gd name="T10" fmla="*/ 169 w 5447"/>
                  <a:gd name="T11" fmla="*/ 329 h 1713"/>
                  <a:gd name="T12" fmla="*/ 235 w 5447"/>
                  <a:gd name="T13" fmla="*/ 329 h 1713"/>
                  <a:gd name="T14" fmla="*/ 235 w 5447"/>
                  <a:gd name="T15" fmla="*/ 406 h 1713"/>
                  <a:gd name="T16" fmla="*/ 244 w 5447"/>
                  <a:gd name="T17" fmla="*/ 406 h 1713"/>
                  <a:gd name="T18" fmla="*/ 244 w 5447"/>
                  <a:gd name="T19" fmla="*/ 574 h 1713"/>
                  <a:gd name="T20" fmla="*/ 255 w 5447"/>
                  <a:gd name="T21" fmla="*/ 574 h 1713"/>
                  <a:gd name="T22" fmla="*/ 255 w 5447"/>
                  <a:gd name="T23" fmla="*/ 660 h 1713"/>
                  <a:gd name="T24" fmla="*/ 291 w 5447"/>
                  <a:gd name="T25" fmla="*/ 660 h 1713"/>
                  <a:gd name="T26" fmla="*/ 291 w 5447"/>
                  <a:gd name="T27" fmla="*/ 738 h 1713"/>
                  <a:gd name="T28" fmla="*/ 299 w 5447"/>
                  <a:gd name="T29" fmla="*/ 738 h 1713"/>
                  <a:gd name="T30" fmla="*/ 299 w 5447"/>
                  <a:gd name="T31" fmla="*/ 826 h 1713"/>
                  <a:gd name="T32" fmla="*/ 465 w 5447"/>
                  <a:gd name="T33" fmla="*/ 826 h 1713"/>
                  <a:gd name="T34" fmla="*/ 465 w 5447"/>
                  <a:gd name="T35" fmla="*/ 905 h 1713"/>
                  <a:gd name="T36" fmla="*/ 676 w 5447"/>
                  <a:gd name="T37" fmla="*/ 905 h 1713"/>
                  <a:gd name="T38" fmla="*/ 676 w 5447"/>
                  <a:gd name="T39" fmla="*/ 987 h 1713"/>
                  <a:gd name="T40" fmla="*/ 791 w 5447"/>
                  <a:gd name="T41" fmla="*/ 987 h 1713"/>
                  <a:gd name="T42" fmla="*/ 791 w 5447"/>
                  <a:gd name="T43" fmla="*/ 1071 h 1713"/>
                  <a:gd name="T44" fmla="*/ 846 w 5447"/>
                  <a:gd name="T45" fmla="*/ 1071 h 1713"/>
                  <a:gd name="T46" fmla="*/ 846 w 5447"/>
                  <a:gd name="T47" fmla="*/ 1150 h 1713"/>
                  <a:gd name="T48" fmla="*/ 910 w 5447"/>
                  <a:gd name="T49" fmla="*/ 1150 h 1713"/>
                  <a:gd name="T50" fmla="*/ 910 w 5447"/>
                  <a:gd name="T51" fmla="*/ 1230 h 1713"/>
                  <a:gd name="T52" fmla="*/ 1018 w 5447"/>
                  <a:gd name="T53" fmla="*/ 1230 h 1713"/>
                  <a:gd name="T54" fmla="*/ 1018 w 5447"/>
                  <a:gd name="T55" fmla="*/ 1309 h 1713"/>
                  <a:gd name="T56" fmla="*/ 1435 w 5447"/>
                  <a:gd name="T57" fmla="*/ 1309 h 1713"/>
                  <a:gd name="T58" fmla="*/ 1435 w 5447"/>
                  <a:gd name="T59" fmla="*/ 1391 h 1713"/>
                  <a:gd name="T60" fmla="*/ 1642 w 5447"/>
                  <a:gd name="T61" fmla="*/ 1391 h 1713"/>
                  <a:gd name="T62" fmla="*/ 1642 w 5447"/>
                  <a:gd name="T63" fmla="*/ 1473 h 1713"/>
                  <a:gd name="T64" fmla="*/ 4917 w 5447"/>
                  <a:gd name="T65" fmla="*/ 1473 h 1713"/>
                  <a:gd name="T66" fmla="*/ 4917 w 5447"/>
                  <a:gd name="T67" fmla="*/ 1713 h 1713"/>
                  <a:gd name="T68" fmla="*/ 5447 w 5447"/>
                  <a:gd name="T69"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7" h="1713">
                    <a:moveTo>
                      <a:pt x="0" y="0"/>
                    </a:moveTo>
                    <a:lnTo>
                      <a:pt x="0" y="161"/>
                    </a:lnTo>
                    <a:lnTo>
                      <a:pt x="105" y="161"/>
                    </a:lnTo>
                    <a:lnTo>
                      <a:pt x="105" y="243"/>
                    </a:lnTo>
                    <a:lnTo>
                      <a:pt x="169" y="243"/>
                    </a:lnTo>
                    <a:lnTo>
                      <a:pt x="169" y="329"/>
                    </a:lnTo>
                    <a:lnTo>
                      <a:pt x="235" y="329"/>
                    </a:lnTo>
                    <a:lnTo>
                      <a:pt x="235" y="406"/>
                    </a:lnTo>
                    <a:lnTo>
                      <a:pt x="244" y="406"/>
                    </a:lnTo>
                    <a:lnTo>
                      <a:pt x="244" y="574"/>
                    </a:lnTo>
                    <a:lnTo>
                      <a:pt x="255" y="574"/>
                    </a:lnTo>
                    <a:lnTo>
                      <a:pt x="255" y="660"/>
                    </a:lnTo>
                    <a:lnTo>
                      <a:pt x="291" y="660"/>
                    </a:lnTo>
                    <a:lnTo>
                      <a:pt x="291" y="738"/>
                    </a:lnTo>
                    <a:lnTo>
                      <a:pt x="299" y="738"/>
                    </a:lnTo>
                    <a:lnTo>
                      <a:pt x="299" y="826"/>
                    </a:lnTo>
                    <a:lnTo>
                      <a:pt x="465" y="826"/>
                    </a:lnTo>
                    <a:lnTo>
                      <a:pt x="465" y="905"/>
                    </a:lnTo>
                    <a:lnTo>
                      <a:pt x="676" y="905"/>
                    </a:lnTo>
                    <a:lnTo>
                      <a:pt x="676" y="987"/>
                    </a:lnTo>
                    <a:lnTo>
                      <a:pt x="791" y="987"/>
                    </a:lnTo>
                    <a:lnTo>
                      <a:pt x="791" y="1071"/>
                    </a:lnTo>
                    <a:lnTo>
                      <a:pt x="846" y="1071"/>
                    </a:lnTo>
                    <a:lnTo>
                      <a:pt x="846" y="1150"/>
                    </a:lnTo>
                    <a:lnTo>
                      <a:pt x="910" y="1150"/>
                    </a:lnTo>
                    <a:lnTo>
                      <a:pt x="910" y="1230"/>
                    </a:lnTo>
                    <a:lnTo>
                      <a:pt x="1018" y="1230"/>
                    </a:lnTo>
                    <a:lnTo>
                      <a:pt x="1018" y="1309"/>
                    </a:lnTo>
                    <a:lnTo>
                      <a:pt x="1435" y="1309"/>
                    </a:lnTo>
                    <a:lnTo>
                      <a:pt x="1435" y="1391"/>
                    </a:lnTo>
                    <a:lnTo>
                      <a:pt x="1642" y="1391"/>
                    </a:lnTo>
                    <a:lnTo>
                      <a:pt x="1642" y="1473"/>
                    </a:lnTo>
                    <a:lnTo>
                      <a:pt x="4917" y="1473"/>
                    </a:lnTo>
                    <a:lnTo>
                      <a:pt x="4917" y="1713"/>
                    </a:lnTo>
                    <a:lnTo>
                      <a:pt x="5447" y="1713"/>
                    </a:lnTo>
                  </a:path>
                </a:pathLst>
              </a:custGeom>
              <a:noFill/>
              <a:ln w="2603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9" name="Line 6">
                <a:extLst>
                  <a:ext uri="{FF2B5EF4-FFF2-40B4-BE49-F238E27FC236}">
                    <a16:creationId xmlns:a16="http://schemas.microsoft.com/office/drawing/2014/main" id="{314E5D6F-5CCD-44FC-91EE-511EA5A2BBD4}"/>
                  </a:ext>
                </a:extLst>
              </p:cNvPr>
              <p:cNvSpPr>
                <a:spLocks noChangeShapeType="1"/>
              </p:cNvSpPr>
              <p:nvPr/>
            </p:nvSpPr>
            <p:spPr bwMode="auto">
              <a:xfrm>
                <a:off x="7861484" y="3978590"/>
                <a:ext cx="0" cy="7220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0" name="Line 7">
                <a:extLst>
                  <a:ext uri="{FF2B5EF4-FFF2-40B4-BE49-F238E27FC236}">
                    <a16:creationId xmlns:a16="http://schemas.microsoft.com/office/drawing/2014/main" id="{E17FE601-FA51-4A74-8B68-4FCFEB6D6625}"/>
                  </a:ext>
                </a:extLst>
              </p:cNvPr>
              <p:cNvSpPr>
                <a:spLocks noChangeShapeType="1"/>
              </p:cNvSpPr>
              <p:nvPr/>
            </p:nvSpPr>
            <p:spPr bwMode="auto">
              <a:xfrm flipH="1">
                <a:off x="7823548" y="4015301"/>
                <a:ext cx="74647"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1" name="Line 8">
                <a:extLst>
                  <a:ext uri="{FF2B5EF4-FFF2-40B4-BE49-F238E27FC236}">
                    <a16:creationId xmlns:a16="http://schemas.microsoft.com/office/drawing/2014/main" id="{A1908285-340D-4E3D-A8D9-3A3CA5B1158A}"/>
                  </a:ext>
                </a:extLst>
              </p:cNvPr>
              <p:cNvSpPr>
                <a:spLocks noChangeShapeType="1"/>
              </p:cNvSpPr>
              <p:nvPr/>
            </p:nvSpPr>
            <p:spPr bwMode="auto">
              <a:xfrm>
                <a:off x="7162736" y="3683671"/>
                <a:ext cx="0" cy="7220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2" name="Line 9">
                <a:extLst>
                  <a:ext uri="{FF2B5EF4-FFF2-40B4-BE49-F238E27FC236}">
                    <a16:creationId xmlns:a16="http://schemas.microsoft.com/office/drawing/2014/main" id="{0070AA72-CC3C-4B43-B334-4F34664B8FE1}"/>
                  </a:ext>
                </a:extLst>
              </p:cNvPr>
              <p:cNvSpPr>
                <a:spLocks noChangeShapeType="1"/>
              </p:cNvSpPr>
              <p:nvPr/>
            </p:nvSpPr>
            <p:spPr bwMode="auto">
              <a:xfrm flipH="1">
                <a:off x="7124800" y="3721607"/>
                <a:ext cx="72200"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3" name="Line 10">
                <a:extLst>
                  <a:ext uri="{FF2B5EF4-FFF2-40B4-BE49-F238E27FC236}">
                    <a16:creationId xmlns:a16="http://schemas.microsoft.com/office/drawing/2014/main" id="{56F667F2-92C2-49DC-87B0-FA01C283ED6C}"/>
                  </a:ext>
                </a:extLst>
              </p:cNvPr>
              <p:cNvSpPr>
                <a:spLocks noChangeShapeType="1"/>
              </p:cNvSpPr>
              <p:nvPr/>
            </p:nvSpPr>
            <p:spPr bwMode="auto">
              <a:xfrm>
                <a:off x="6590032" y="3683671"/>
                <a:ext cx="0" cy="7220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4" name="Line 11">
                <a:extLst>
                  <a:ext uri="{FF2B5EF4-FFF2-40B4-BE49-F238E27FC236}">
                    <a16:creationId xmlns:a16="http://schemas.microsoft.com/office/drawing/2014/main" id="{5CE2E21C-ADC7-4E8F-9A7A-21049C6DEEBF}"/>
                  </a:ext>
                </a:extLst>
              </p:cNvPr>
              <p:cNvSpPr>
                <a:spLocks noChangeShapeType="1"/>
              </p:cNvSpPr>
              <p:nvPr/>
            </p:nvSpPr>
            <p:spPr bwMode="auto">
              <a:xfrm flipH="1">
                <a:off x="6552096" y="3721607"/>
                <a:ext cx="73424"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5" name="Line 12">
                <a:extLst>
                  <a:ext uri="{FF2B5EF4-FFF2-40B4-BE49-F238E27FC236}">
                    <a16:creationId xmlns:a16="http://schemas.microsoft.com/office/drawing/2014/main" id="{8811C819-3A7F-4E1B-B555-FB8F256D2792}"/>
                  </a:ext>
                </a:extLst>
              </p:cNvPr>
              <p:cNvSpPr>
                <a:spLocks noChangeShapeType="1"/>
              </p:cNvSpPr>
              <p:nvPr/>
            </p:nvSpPr>
            <p:spPr bwMode="auto">
              <a:xfrm>
                <a:off x="6417486" y="3683671"/>
                <a:ext cx="0" cy="7220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6" name="Line 13">
                <a:extLst>
                  <a:ext uri="{FF2B5EF4-FFF2-40B4-BE49-F238E27FC236}">
                    <a16:creationId xmlns:a16="http://schemas.microsoft.com/office/drawing/2014/main" id="{BAAADF45-9CD1-446F-8809-BDDCBC9EDFFC}"/>
                  </a:ext>
                </a:extLst>
              </p:cNvPr>
              <p:cNvSpPr>
                <a:spLocks noChangeShapeType="1"/>
              </p:cNvSpPr>
              <p:nvPr/>
            </p:nvSpPr>
            <p:spPr bwMode="auto">
              <a:xfrm flipH="1">
                <a:off x="6379551" y="3721607"/>
                <a:ext cx="73424"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7" name="Line 14">
                <a:extLst>
                  <a:ext uri="{FF2B5EF4-FFF2-40B4-BE49-F238E27FC236}">
                    <a16:creationId xmlns:a16="http://schemas.microsoft.com/office/drawing/2014/main" id="{4695FE1E-84C5-44CA-AB72-66F9F33FF190}"/>
                  </a:ext>
                </a:extLst>
              </p:cNvPr>
              <p:cNvSpPr>
                <a:spLocks noChangeShapeType="1"/>
              </p:cNvSpPr>
              <p:nvPr/>
            </p:nvSpPr>
            <p:spPr bwMode="auto">
              <a:xfrm>
                <a:off x="6137253" y="3683671"/>
                <a:ext cx="0" cy="7220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18" name="Line 15">
                <a:extLst>
                  <a:ext uri="{FF2B5EF4-FFF2-40B4-BE49-F238E27FC236}">
                    <a16:creationId xmlns:a16="http://schemas.microsoft.com/office/drawing/2014/main" id="{BD6EBA04-4BD5-47D2-AF50-22DA6CA4A449}"/>
                  </a:ext>
                </a:extLst>
              </p:cNvPr>
              <p:cNvSpPr>
                <a:spLocks noChangeShapeType="1"/>
              </p:cNvSpPr>
              <p:nvPr/>
            </p:nvSpPr>
            <p:spPr bwMode="auto">
              <a:xfrm flipH="1">
                <a:off x="6099318" y="3721607"/>
                <a:ext cx="73424"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4" name="Group 43">
              <a:extLst>
                <a:ext uri="{FF2B5EF4-FFF2-40B4-BE49-F238E27FC236}">
                  <a16:creationId xmlns:a16="http://schemas.microsoft.com/office/drawing/2014/main" id="{E8DA02FE-2095-43F0-B526-BE7575181349}"/>
                </a:ext>
              </a:extLst>
            </p:cNvPr>
            <p:cNvGrpSpPr/>
            <p:nvPr/>
          </p:nvGrpSpPr>
          <p:grpSpPr>
            <a:xfrm>
              <a:off x="1200741" y="1912706"/>
              <a:ext cx="7005048" cy="1639795"/>
              <a:chOff x="1200740" y="1919056"/>
              <a:chExt cx="7021743" cy="1639795"/>
            </a:xfrm>
          </p:grpSpPr>
          <p:sp>
            <p:nvSpPr>
              <p:cNvPr id="187" name="Freeform 16">
                <a:extLst>
                  <a:ext uri="{FF2B5EF4-FFF2-40B4-BE49-F238E27FC236}">
                    <a16:creationId xmlns:a16="http://schemas.microsoft.com/office/drawing/2014/main" id="{B926FC96-B765-4C59-871A-1A9E28C1988C}"/>
                  </a:ext>
                </a:extLst>
              </p:cNvPr>
              <p:cNvSpPr>
                <a:spLocks/>
              </p:cNvSpPr>
              <p:nvPr/>
            </p:nvSpPr>
            <p:spPr bwMode="auto">
              <a:xfrm>
                <a:off x="1200740" y="1919056"/>
                <a:ext cx="7021743" cy="1601859"/>
              </a:xfrm>
              <a:custGeom>
                <a:avLst/>
                <a:gdLst>
                  <a:gd name="T0" fmla="*/ 0 w 5738"/>
                  <a:gd name="T1" fmla="*/ 0 h 1309"/>
                  <a:gd name="T2" fmla="*/ 362 w 5738"/>
                  <a:gd name="T3" fmla="*/ 0 h 1309"/>
                  <a:gd name="T4" fmla="*/ 362 w 5738"/>
                  <a:gd name="T5" fmla="*/ 73 h 1309"/>
                  <a:gd name="T6" fmla="*/ 414 w 5738"/>
                  <a:gd name="T7" fmla="*/ 73 h 1309"/>
                  <a:gd name="T8" fmla="*/ 414 w 5738"/>
                  <a:gd name="T9" fmla="*/ 126 h 1309"/>
                  <a:gd name="T10" fmla="*/ 430 w 5738"/>
                  <a:gd name="T11" fmla="*/ 126 h 1309"/>
                  <a:gd name="T12" fmla="*/ 430 w 5738"/>
                  <a:gd name="T13" fmla="*/ 210 h 1309"/>
                  <a:gd name="T14" fmla="*/ 476 w 5738"/>
                  <a:gd name="T15" fmla="*/ 210 h 1309"/>
                  <a:gd name="T16" fmla="*/ 476 w 5738"/>
                  <a:gd name="T17" fmla="*/ 281 h 1309"/>
                  <a:gd name="T18" fmla="*/ 630 w 5738"/>
                  <a:gd name="T19" fmla="*/ 281 h 1309"/>
                  <a:gd name="T20" fmla="*/ 630 w 5738"/>
                  <a:gd name="T21" fmla="*/ 347 h 1309"/>
                  <a:gd name="T22" fmla="*/ 789 w 5738"/>
                  <a:gd name="T23" fmla="*/ 347 h 1309"/>
                  <a:gd name="T24" fmla="*/ 789 w 5738"/>
                  <a:gd name="T25" fmla="*/ 415 h 1309"/>
                  <a:gd name="T26" fmla="*/ 948 w 5738"/>
                  <a:gd name="T27" fmla="*/ 415 h 1309"/>
                  <a:gd name="T28" fmla="*/ 948 w 5738"/>
                  <a:gd name="T29" fmla="*/ 490 h 1309"/>
                  <a:gd name="T30" fmla="*/ 1005 w 5738"/>
                  <a:gd name="T31" fmla="*/ 490 h 1309"/>
                  <a:gd name="T32" fmla="*/ 1005 w 5738"/>
                  <a:gd name="T33" fmla="*/ 570 h 1309"/>
                  <a:gd name="T34" fmla="*/ 1054 w 5738"/>
                  <a:gd name="T35" fmla="*/ 570 h 1309"/>
                  <a:gd name="T36" fmla="*/ 1054 w 5738"/>
                  <a:gd name="T37" fmla="*/ 638 h 1309"/>
                  <a:gd name="T38" fmla="*/ 1587 w 5738"/>
                  <a:gd name="T39" fmla="*/ 638 h 1309"/>
                  <a:gd name="T40" fmla="*/ 1587 w 5738"/>
                  <a:gd name="T41" fmla="*/ 707 h 1309"/>
                  <a:gd name="T42" fmla="*/ 1739 w 5738"/>
                  <a:gd name="T43" fmla="*/ 707 h 1309"/>
                  <a:gd name="T44" fmla="*/ 1739 w 5738"/>
                  <a:gd name="T45" fmla="*/ 780 h 1309"/>
                  <a:gd name="T46" fmla="*/ 1766 w 5738"/>
                  <a:gd name="T47" fmla="*/ 780 h 1309"/>
                  <a:gd name="T48" fmla="*/ 1766 w 5738"/>
                  <a:gd name="T49" fmla="*/ 850 h 1309"/>
                  <a:gd name="T50" fmla="*/ 1865 w 5738"/>
                  <a:gd name="T51" fmla="*/ 850 h 1309"/>
                  <a:gd name="T52" fmla="*/ 1865 w 5738"/>
                  <a:gd name="T53" fmla="*/ 923 h 1309"/>
                  <a:gd name="T54" fmla="*/ 2612 w 5738"/>
                  <a:gd name="T55" fmla="*/ 923 h 1309"/>
                  <a:gd name="T56" fmla="*/ 2612 w 5738"/>
                  <a:gd name="T57" fmla="*/ 1000 h 1309"/>
                  <a:gd name="T58" fmla="*/ 3426 w 5738"/>
                  <a:gd name="T59" fmla="*/ 1000 h 1309"/>
                  <a:gd name="T60" fmla="*/ 3426 w 5738"/>
                  <a:gd name="T61" fmla="*/ 1091 h 1309"/>
                  <a:gd name="T62" fmla="*/ 5132 w 5738"/>
                  <a:gd name="T63" fmla="*/ 1091 h 1309"/>
                  <a:gd name="T64" fmla="*/ 5132 w 5738"/>
                  <a:gd name="T65" fmla="*/ 1309 h 1309"/>
                  <a:gd name="T66" fmla="*/ 5738 w 5738"/>
                  <a:gd name="T67" fmla="*/ 1309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38" h="1309">
                    <a:moveTo>
                      <a:pt x="0" y="0"/>
                    </a:moveTo>
                    <a:lnTo>
                      <a:pt x="362" y="0"/>
                    </a:lnTo>
                    <a:lnTo>
                      <a:pt x="362" y="73"/>
                    </a:lnTo>
                    <a:lnTo>
                      <a:pt x="414" y="73"/>
                    </a:lnTo>
                    <a:lnTo>
                      <a:pt x="414" y="126"/>
                    </a:lnTo>
                    <a:lnTo>
                      <a:pt x="430" y="126"/>
                    </a:lnTo>
                    <a:lnTo>
                      <a:pt x="430" y="210"/>
                    </a:lnTo>
                    <a:lnTo>
                      <a:pt x="476" y="210"/>
                    </a:lnTo>
                    <a:lnTo>
                      <a:pt x="476" y="281"/>
                    </a:lnTo>
                    <a:lnTo>
                      <a:pt x="630" y="281"/>
                    </a:lnTo>
                    <a:lnTo>
                      <a:pt x="630" y="347"/>
                    </a:lnTo>
                    <a:lnTo>
                      <a:pt x="789" y="347"/>
                    </a:lnTo>
                    <a:lnTo>
                      <a:pt x="789" y="415"/>
                    </a:lnTo>
                    <a:lnTo>
                      <a:pt x="948" y="415"/>
                    </a:lnTo>
                    <a:lnTo>
                      <a:pt x="948" y="490"/>
                    </a:lnTo>
                    <a:lnTo>
                      <a:pt x="1005" y="490"/>
                    </a:lnTo>
                    <a:lnTo>
                      <a:pt x="1005" y="570"/>
                    </a:lnTo>
                    <a:lnTo>
                      <a:pt x="1054" y="570"/>
                    </a:lnTo>
                    <a:lnTo>
                      <a:pt x="1054" y="638"/>
                    </a:lnTo>
                    <a:lnTo>
                      <a:pt x="1587" y="638"/>
                    </a:lnTo>
                    <a:lnTo>
                      <a:pt x="1587" y="707"/>
                    </a:lnTo>
                    <a:lnTo>
                      <a:pt x="1739" y="707"/>
                    </a:lnTo>
                    <a:lnTo>
                      <a:pt x="1739" y="780"/>
                    </a:lnTo>
                    <a:lnTo>
                      <a:pt x="1766" y="780"/>
                    </a:lnTo>
                    <a:lnTo>
                      <a:pt x="1766" y="850"/>
                    </a:lnTo>
                    <a:lnTo>
                      <a:pt x="1865" y="850"/>
                    </a:lnTo>
                    <a:lnTo>
                      <a:pt x="1865" y="923"/>
                    </a:lnTo>
                    <a:lnTo>
                      <a:pt x="2612" y="923"/>
                    </a:lnTo>
                    <a:lnTo>
                      <a:pt x="2612" y="1000"/>
                    </a:lnTo>
                    <a:lnTo>
                      <a:pt x="3426" y="1000"/>
                    </a:lnTo>
                    <a:lnTo>
                      <a:pt x="3426" y="1091"/>
                    </a:lnTo>
                    <a:lnTo>
                      <a:pt x="5132" y="1091"/>
                    </a:lnTo>
                    <a:lnTo>
                      <a:pt x="5132" y="1309"/>
                    </a:lnTo>
                    <a:lnTo>
                      <a:pt x="5738" y="1309"/>
                    </a:lnTo>
                  </a:path>
                </a:pathLst>
              </a:custGeom>
              <a:noFill/>
              <a:ln w="26035"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8" name="Line 17">
                <a:extLst>
                  <a:ext uri="{FF2B5EF4-FFF2-40B4-BE49-F238E27FC236}">
                    <a16:creationId xmlns:a16="http://schemas.microsoft.com/office/drawing/2014/main" id="{8E1AAD98-C248-4928-95C6-9B6D7285C7D0}"/>
                  </a:ext>
                </a:extLst>
              </p:cNvPr>
              <p:cNvSpPr>
                <a:spLocks noChangeShapeType="1"/>
              </p:cNvSpPr>
              <p:nvPr/>
            </p:nvSpPr>
            <p:spPr bwMode="auto">
              <a:xfrm>
                <a:off x="7480905" y="3482980"/>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9" name="Line 18">
                <a:extLst>
                  <a:ext uri="{FF2B5EF4-FFF2-40B4-BE49-F238E27FC236}">
                    <a16:creationId xmlns:a16="http://schemas.microsoft.com/office/drawing/2014/main" id="{779F25F0-CB57-4EB8-A5B9-912E5075626E}"/>
                  </a:ext>
                </a:extLst>
              </p:cNvPr>
              <p:cNvSpPr>
                <a:spLocks noChangeShapeType="1"/>
              </p:cNvSpPr>
              <p:nvPr/>
            </p:nvSpPr>
            <p:spPr bwMode="auto">
              <a:xfrm flipH="1">
                <a:off x="7442969" y="3520916"/>
                <a:ext cx="72200"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0" name="Line 19">
                <a:extLst>
                  <a:ext uri="{FF2B5EF4-FFF2-40B4-BE49-F238E27FC236}">
                    <a16:creationId xmlns:a16="http://schemas.microsoft.com/office/drawing/2014/main" id="{1BE682EE-7C09-4D20-8E4A-2B82501FAD50}"/>
                  </a:ext>
                </a:extLst>
              </p:cNvPr>
              <p:cNvSpPr>
                <a:spLocks noChangeShapeType="1"/>
              </p:cNvSpPr>
              <p:nvPr/>
            </p:nvSpPr>
            <p:spPr bwMode="auto">
              <a:xfrm>
                <a:off x="7272871"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1" name="Line 20">
                <a:extLst>
                  <a:ext uri="{FF2B5EF4-FFF2-40B4-BE49-F238E27FC236}">
                    <a16:creationId xmlns:a16="http://schemas.microsoft.com/office/drawing/2014/main" id="{52B4530A-E9E7-4F45-BB37-8026DB66AFE9}"/>
                  </a:ext>
                </a:extLst>
              </p:cNvPr>
              <p:cNvSpPr>
                <a:spLocks noChangeShapeType="1"/>
              </p:cNvSpPr>
              <p:nvPr/>
            </p:nvSpPr>
            <p:spPr bwMode="auto">
              <a:xfrm flipH="1">
                <a:off x="7234936" y="3254143"/>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2" name="Line 21">
                <a:extLst>
                  <a:ext uri="{FF2B5EF4-FFF2-40B4-BE49-F238E27FC236}">
                    <a16:creationId xmlns:a16="http://schemas.microsoft.com/office/drawing/2014/main" id="{2B3FE711-A866-4F17-97CC-5B94252D4E9E}"/>
                  </a:ext>
                </a:extLst>
              </p:cNvPr>
              <p:cNvSpPr>
                <a:spLocks noChangeShapeType="1"/>
              </p:cNvSpPr>
              <p:nvPr/>
            </p:nvSpPr>
            <p:spPr bwMode="auto">
              <a:xfrm>
                <a:off x="7367098"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3" name="Line 22">
                <a:extLst>
                  <a:ext uri="{FF2B5EF4-FFF2-40B4-BE49-F238E27FC236}">
                    <a16:creationId xmlns:a16="http://schemas.microsoft.com/office/drawing/2014/main" id="{39A861E9-9A0E-470B-BA5D-5A20D5C55DC1}"/>
                  </a:ext>
                </a:extLst>
              </p:cNvPr>
              <p:cNvSpPr>
                <a:spLocks noChangeShapeType="1"/>
              </p:cNvSpPr>
              <p:nvPr/>
            </p:nvSpPr>
            <p:spPr bwMode="auto">
              <a:xfrm flipH="1">
                <a:off x="7329163" y="3254143"/>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4" name="Line 23">
                <a:extLst>
                  <a:ext uri="{FF2B5EF4-FFF2-40B4-BE49-F238E27FC236}">
                    <a16:creationId xmlns:a16="http://schemas.microsoft.com/office/drawing/2014/main" id="{35685390-E0D5-4E2B-B3F3-C6B92F485BFD}"/>
                  </a:ext>
                </a:extLst>
              </p:cNvPr>
              <p:cNvSpPr>
                <a:spLocks noChangeShapeType="1"/>
              </p:cNvSpPr>
              <p:nvPr/>
            </p:nvSpPr>
            <p:spPr bwMode="auto">
              <a:xfrm>
                <a:off x="6925333"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5" name="Line 24">
                <a:extLst>
                  <a:ext uri="{FF2B5EF4-FFF2-40B4-BE49-F238E27FC236}">
                    <a16:creationId xmlns:a16="http://schemas.microsoft.com/office/drawing/2014/main" id="{495531EB-30E2-4E66-A885-BA912EDD3C50}"/>
                  </a:ext>
                </a:extLst>
              </p:cNvPr>
              <p:cNvSpPr>
                <a:spLocks noChangeShapeType="1"/>
              </p:cNvSpPr>
              <p:nvPr/>
            </p:nvSpPr>
            <p:spPr bwMode="auto">
              <a:xfrm flipH="1">
                <a:off x="6887397" y="3254143"/>
                <a:ext cx="74647"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6" name="Line 25">
                <a:extLst>
                  <a:ext uri="{FF2B5EF4-FFF2-40B4-BE49-F238E27FC236}">
                    <a16:creationId xmlns:a16="http://schemas.microsoft.com/office/drawing/2014/main" id="{A7F90882-EA15-4221-ABA7-22EE07BD4D64}"/>
                  </a:ext>
                </a:extLst>
              </p:cNvPr>
              <p:cNvSpPr>
                <a:spLocks noChangeShapeType="1"/>
              </p:cNvSpPr>
              <p:nvPr/>
            </p:nvSpPr>
            <p:spPr bwMode="auto">
              <a:xfrm>
                <a:off x="6773591"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7" name="Line 26">
                <a:extLst>
                  <a:ext uri="{FF2B5EF4-FFF2-40B4-BE49-F238E27FC236}">
                    <a16:creationId xmlns:a16="http://schemas.microsoft.com/office/drawing/2014/main" id="{D97E854B-91C7-4016-B155-6D6E82DDDA97}"/>
                  </a:ext>
                </a:extLst>
              </p:cNvPr>
              <p:cNvSpPr>
                <a:spLocks noChangeShapeType="1"/>
              </p:cNvSpPr>
              <p:nvPr/>
            </p:nvSpPr>
            <p:spPr bwMode="auto">
              <a:xfrm flipH="1">
                <a:off x="6735655" y="3254143"/>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8" name="Line 27">
                <a:extLst>
                  <a:ext uri="{FF2B5EF4-FFF2-40B4-BE49-F238E27FC236}">
                    <a16:creationId xmlns:a16="http://schemas.microsoft.com/office/drawing/2014/main" id="{519EA0D3-9641-4B24-A466-BD61A6D4DD69}"/>
                  </a:ext>
                </a:extLst>
              </p:cNvPr>
              <p:cNvSpPr>
                <a:spLocks noChangeShapeType="1"/>
              </p:cNvSpPr>
              <p:nvPr/>
            </p:nvSpPr>
            <p:spPr bwMode="auto">
              <a:xfrm>
                <a:off x="6061382"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99" name="Line 28">
                <a:extLst>
                  <a:ext uri="{FF2B5EF4-FFF2-40B4-BE49-F238E27FC236}">
                    <a16:creationId xmlns:a16="http://schemas.microsoft.com/office/drawing/2014/main" id="{701C773D-DE9C-4570-939E-F573D372B8DC}"/>
                  </a:ext>
                </a:extLst>
              </p:cNvPr>
              <p:cNvSpPr>
                <a:spLocks noChangeShapeType="1"/>
              </p:cNvSpPr>
              <p:nvPr/>
            </p:nvSpPr>
            <p:spPr bwMode="auto">
              <a:xfrm flipH="1">
                <a:off x="6023447" y="3254143"/>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0" name="Line 29">
                <a:extLst>
                  <a:ext uri="{FF2B5EF4-FFF2-40B4-BE49-F238E27FC236}">
                    <a16:creationId xmlns:a16="http://schemas.microsoft.com/office/drawing/2014/main" id="{17D376DD-77C5-4F3C-A82F-16250DD2237E}"/>
                  </a:ext>
                </a:extLst>
              </p:cNvPr>
              <p:cNvSpPr>
                <a:spLocks noChangeShapeType="1"/>
              </p:cNvSpPr>
              <p:nvPr/>
            </p:nvSpPr>
            <p:spPr bwMode="auto">
              <a:xfrm>
                <a:off x="5427492" y="3216207"/>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1" name="Line 30">
                <a:extLst>
                  <a:ext uri="{FF2B5EF4-FFF2-40B4-BE49-F238E27FC236}">
                    <a16:creationId xmlns:a16="http://schemas.microsoft.com/office/drawing/2014/main" id="{690AB807-3EBA-49AC-AFE8-EFB2478D669D}"/>
                  </a:ext>
                </a:extLst>
              </p:cNvPr>
              <p:cNvSpPr>
                <a:spLocks noChangeShapeType="1"/>
              </p:cNvSpPr>
              <p:nvPr/>
            </p:nvSpPr>
            <p:spPr bwMode="auto">
              <a:xfrm flipH="1">
                <a:off x="5389556" y="3254143"/>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2" name="Line 31">
                <a:extLst>
                  <a:ext uri="{FF2B5EF4-FFF2-40B4-BE49-F238E27FC236}">
                    <a16:creationId xmlns:a16="http://schemas.microsoft.com/office/drawing/2014/main" id="{80E70BCF-5364-48E7-9C6B-09B92E1E3D18}"/>
                  </a:ext>
                </a:extLst>
              </p:cNvPr>
              <p:cNvSpPr>
                <a:spLocks noChangeShapeType="1"/>
              </p:cNvSpPr>
              <p:nvPr/>
            </p:nvSpPr>
            <p:spPr bwMode="auto">
              <a:xfrm>
                <a:off x="5004082" y="3104848"/>
                <a:ext cx="0" cy="73424"/>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3" name="Line 32">
                <a:extLst>
                  <a:ext uri="{FF2B5EF4-FFF2-40B4-BE49-F238E27FC236}">
                    <a16:creationId xmlns:a16="http://schemas.microsoft.com/office/drawing/2014/main" id="{A0CE6B0F-E8B1-44E0-840E-5333A75A66F1}"/>
                  </a:ext>
                </a:extLst>
              </p:cNvPr>
              <p:cNvSpPr>
                <a:spLocks noChangeShapeType="1"/>
              </p:cNvSpPr>
              <p:nvPr/>
            </p:nvSpPr>
            <p:spPr bwMode="auto">
              <a:xfrm flipH="1">
                <a:off x="4968594" y="3142784"/>
                <a:ext cx="73424"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4" name="Line 33">
                <a:extLst>
                  <a:ext uri="{FF2B5EF4-FFF2-40B4-BE49-F238E27FC236}">
                    <a16:creationId xmlns:a16="http://schemas.microsoft.com/office/drawing/2014/main" id="{19C7DCDC-2F06-4D86-B81E-8B1BA3E96397}"/>
                  </a:ext>
                </a:extLst>
              </p:cNvPr>
              <p:cNvSpPr>
                <a:spLocks noChangeShapeType="1"/>
              </p:cNvSpPr>
              <p:nvPr/>
            </p:nvSpPr>
            <p:spPr bwMode="auto">
              <a:xfrm>
                <a:off x="4710388" y="3104848"/>
                <a:ext cx="0" cy="73424"/>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5" name="Line 34">
                <a:extLst>
                  <a:ext uri="{FF2B5EF4-FFF2-40B4-BE49-F238E27FC236}">
                    <a16:creationId xmlns:a16="http://schemas.microsoft.com/office/drawing/2014/main" id="{B0B99F87-592D-47C2-861E-8A1C9057CCFF}"/>
                  </a:ext>
                </a:extLst>
              </p:cNvPr>
              <p:cNvSpPr>
                <a:spLocks noChangeShapeType="1"/>
              </p:cNvSpPr>
              <p:nvPr/>
            </p:nvSpPr>
            <p:spPr bwMode="auto">
              <a:xfrm flipH="1">
                <a:off x="4672452" y="3142784"/>
                <a:ext cx="72200"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6" name="Line 35">
                <a:extLst>
                  <a:ext uri="{FF2B5EF4-FFF2-40B4-BE49-F238E27FC236}">
                    <a16:creationId xmlns:a16="http://schemas.microsoft.com/office/drawing/2014/main" id="{5D51419A-B135-473C-811C-E447EBBBCD02}"/>
                  </a:ext>
                </a:extLst>
              </p:cNvPr>
              <p:cNvSpPr>
                <a:spLocks noChangeShapeType="1"/>
              </p:cNvSpPr>
              <p:nvPr/>
            </p:nvSpPr>
            <p:spPr bwMode="auto">
              <a:xfrm>
                <a:off x="3310445" y="2746296"/>
                <a:ext cx="0" cy="75871"/>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07" name="Line 36">
                <a:extLst>
                  <a:ext uri="{FF2B5EF4-FFF2-40B4-BE49-F238E27FC236}">
                    <a16:creationId xmlns:a16="http://schemas.microsoft.com/office/drawing/2014/main" id="{95EC5836-D954-4E15-BEE3-0BACC30FA693}"/>
                  </a:ext>
                </a:extLst>
              </p:cNvPr>
              <p:cNvSpPr>
                <a:spLocks noChangeShapeType="1"/>
              </p:cNvSpPr>
              <p:nvPr/>
            </p:nvSpPr>
            <p:spPr bwMode="auto">
              <a:xfrm flipH="1">
                <a:off x="3272509" y="2784232"/>
                <a:ext cx="75871" cy="0"/>
              </a:xfrm>
              <a:prstGeom prst="line">
                <a:avLst/>
              </a:prstGeom>
              <a:noFill/>
              <a:ln w="2603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5" name="Group 44">
              <a:extLst>
                <a:ext uri="{FF2B5EF4-FFF2-40B4-BE49-F238E27FC236}">
                  <a16:creationId xmlns:a16="http://schemas.microsoft.com/office/drawing/2014/main" id="{8C0C6774-D46C-4227-BBC3-45B915E859F4}"/>
                </a:ext>
              </a:extLst>
            </p:cNvPr>
            <p:cNvGrpSpPr/>
            <p:nvPr/>
          </p:nvGrpSpPr>
          <p:grpSpPr>
            <a:xfrm>
              <a:off x="1200741" y="1919056"/>
              <a:ext cx="6995256" cy="1667107"/>
              <a:chOff x="1200740" y="1919056"/>
              <a:chExt cx="7019295" cy="1672836"/>
            </a:xfrm>
          </p:grpSpPr>
          <p:sp>
            <p:nvSpPr>
              <p:cNvPr id="178" name="Freeform 143">
                <a:extLst>
                  <a:ext uri="{FF2B5EF4-FFF2-40B4-BE49-F238E27FC236}">
                    <a16:creationId xmlns:a16="http://schemas.microsoft.com/office/drawing/2014/main" id="{A227CDA2-85AD-4EE2-A9B7-509256266297}"/>
                  </a:ext>
                </a:extLst>
              </p:cNvPr>
              <p:cNvSpPr>
                <a:spLocks/>
              </p:cNvSpPr>
              <p:nvPr/>
            </p:nvSpPr>
            <p:spPr bwMode="auto">
              <a:xfrm>
                <a:off x="1200740" y="1919056"/>
                <a:ext cx="7019295" cy="1634900"/>
              </a:xfrm>
              <a:custGeom>
                <a:avLst/>
                <a:gdLst>
                  <a:gd name="T0" fmla="*/ 0 w 5736"/>
                  <a:gd name="T1" fmla="*/ 0 h 1336"/>
                  <a:gd name="T2" fmla="*/ 77 w 5736"/>
                  <a:gd name="T3" fmla="*/ 0 h 1336"/>
                  <a:gd name="T4" fmla="*/ 77 w 5736"/>
                  <a:gd name="T5" fmla="*/ 55 h 1336"/>
                  <a:gd name="T6" fmla="*/ 112 w 5736"/>
                  <a:gd name="T7" fmla="*/ 55 h 1336"/>
                  <a:gd name="T8" fmla="*/ 112 w 5736"/>
                  <a:gd name="T9" fmla="*/ 172 h 1336"/>
                  <a:gd name="T10" fmla="*/ 141 w 5736"/>
                  <a:gd name="T11" fmla="*/ 172 h 1336"/>
                  <a:gd name="T12" fmla="*/ 141 w 5736"/>
                  <a:gd name="T13" fmla="*/ 234 h 1336"/>
                  <a:gd name="T14" fmla="*/ 198 w 5736"/>
                  <a:gd name="T15" fmla="*/ 234 h 1336"/>
                  <a:gd name="T16" fmla="*/ 198 w 5736"/>
                  <a:gd name="T17" fmla="*/ 289 h 1336"/>
                  <a:gd name="T18" fmla="*/ 278 w 5736"/>
                  <a:gd name="T19" fmla="*/ 289 h 1336"/>
                  <a:gd name="T20" fmla="*/ 278 w 5736"/>
                  <a:gd name="T21" fmla="*/ 345 h 1336"/>
                  <a:gd name="T22" fmla="*/ 302 w 5736"/>
                  <a:gd name="T23" fmla="*/ 345 h 1336"/>
                  <a:gd name="T24" fmla="*/ 302 w 5736"/>
                  <a:gd name="T25" fmla="*/ 400 h 1336"/>
                  <a:gd name="T26" fmla="*/ 359 w 5736"/>
                  <a:gd name="T27" fmla="*/ 400 h 1336"/>
                  <a:gd name="T28" fmla="*/ 359 w 5736"/>
                  <a:gd name="T29" fmla="*/ 459 h 1336"/>
                  <a:gd name="T30" fmla="*/ 390 w 5736"/>
                  <a:gd name="T31" fmla="*/ 459 h 1336"/>
                  <a:gd name="T32" fmla="*/ 390 w 5736"/>
                  <a:gd name="T33" fmla="*/ 585 h 1336"/>
                  <a:gd name="T34" fmla="*/ 425 w 5736"/>
                  <a:gd name="T35" fmla="*/ 585 h 1336"/>
                  <a:gd name="T36" fmla="*/ 425 w 5736"/>
                  <a:gd name="T37" fmla="*/ 700 h 1336"/>
                  <a:gd name="T38" fmla="*/ 443 w 5736"/>
                  <a:gd name="T39" fmla="*/ 700 h 1336"/>
                  <a:gd name="T40" fmla="*/ 443 w 5736"/>
                  <a:gd name="T41" fmla="*/ 755 h 1336"/>
                  <a:gd name="T42" fmla="*/ 558 w 5736"/>
                  <a:gd name="T43" fmla="*/ 755 h 1336"/>
                  <a:gd name="T44" fmla="*/ 558 w 5736"/>
                  <a:gd name="T45" fmla="*/ 815 h 1336"/>
                  <a:gd name="T46" fmla="*/ 586 w 5736"/>
                  <a:gd name="T47" fmla="*/ 815 h 1336"/>
                  <a:gd name="T48" fmla="*/ 586 w 5736"/>
                  <a:gd name="T49" fmla="*/ 866 h 1336"/>
                  <a:gd name="T50" fmla="*/ 963 w 5736"/>
                  <a:gd name="T51" fmla="*/ 866 h 1336"/>
                  <a:gd name="T52" fmla="*/ 963 w 5736"/>
                  <a:gd name="T53" fmla="*/ 923 h 1336"/>
                  <a:gd name="T54" fmla="*/ 1428 w 5736"/>
                  <a:gd name="T55" fmla="*/ 923 h 1336"/>
                  <a:gd name="T56" fmla="*/ 1428 w 5736"/>
                  <a:gd name="T57" fmla="*/ 987 h 1336"/>
                  <a:gd name="T58" fmla="*/ 1596 w 5736"/>
                  <a:gd name="T59" fmla="*/ 987 h 1336"/>
                  <a:gd name="T60" fmla="*/ 1596 w 5736"/>
                  <a:gd name="T61" fmla="*/ 1042 h 1336"/>
                  <a:gd name="T62" fmla="*/ 1761 w 5736"/>
                  <a:gd name="T63" fmla="*/ 1042 h 1336"/>
                  <a:gd name="T64" fmla="*/ 1761 w 5736"/>
                  <a:gd name="T65" fmla="*/ 1097 h 1336"/>
                  <a:gd name="T66" fmla="*/ 1944 w 5736"/>
                  <a:gd name="T67" fmla="*/ 1097 h 1336"/>
                  <a:gd name="T68" fmla="*/ 1944 w 5736"/>
                  <a:gd name="T69" fmla="*/ 1157 h 1336"/>
                  <a:gd name="T70" fmla="*/ 2312 w 5736"/>
                  <a:gd name="T71" fmla="*/ 1157 h 1336"/>
                  <a:gd name="T72" fmla="*/ 2312 w 5736"/>
                  <a:gd name="T73" fmla="*/ 1212 h 1336"/>
                  <a:gd name="T74" fmla="*/ 3055 w 5736"/>
                  <a:gd name="T75" fmla="*/ 1212 h 1336"/>
                  <a:gd name="T76" fmla="*/ 3055 w 5736"/>
                  <a:gd name="T77" fmla="*/ 1270 h 1336"/>
                  <a:gd name="T78" fmla="*/ 3170 w 5736"/>
                  <a:gd name="T79" fmla="*/ 1270 h 1336"/>
                  <a:gd name="T80" fmla="*/ 3170 w 5736"/>
                  <a:gd name="T81" fmla="*/ 1336 h 1336"/>
                  <a:gd name="T82" fmla="*/ 5736 w 5736"/>
                  <a:gd name="T83"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36" h="1336">
                    <a:moveTo>
                      <a:pt x="0" y="0"/>
                    </a:moveTo>
                    <a:lnTo>
                      <a:pt x="77" y="0"/>
                    </a:lnTo>
                    <a:lnTo>
                      <a:pt x="77" y="55"/>
                    </a:lnTo>
                    <a:lnTo>
                      <a:pt x="112" y="55"/>
                    </a:lnTo>
                    <a:lnTo>
                      <a:pt x="112" y="172"/>
                    </a:lnTo>
                    <a:lnTo>
                      <a:pt x="141" y="172"/>
                    </a:lnTo>
                    <a:lnTo>
                      <a:pt x="141" y="234"/>
                    </a:lnTo>
                    <a:lnTo>
                      <a:pt x="198" y="234"/>
                    </a:lnTo>
                    <a:lnTo>
                      <a:pt x="198" y="289"/>
                    </a:lnTo>
                    <a:lnTo>
                      <a:pt x="278" y="289"/>
                    </a:lnTo>
                    <a:lnTo>
                      <a:pt x="278" y="345"/>
                    </a:lnTo>
                    <a:lnTo>
                      <a:pt x="302" y="345"/>
                    </a:lnTo>
                    <a:lnTo>
                      <a:pt x="302" y="400"/>
                    </a:lnTo>
                    <a:lnTo>
                      <a:pt x="359" y="400"/>
                    </a:lnTo>
                    <a:lnTo>
                      <a:pt x="359" y="459"/>
                    </a:lnTo>
                    <a:lnTo>
                      <a:pt x="390" y="459"/>
                    </a:lnTo>
                    <a:lnTo>
                      <a:pt x="390" y="585"/>
                    </a:lnTo>
                    <a:lnTo>
                      <a:pt x="425" y="585"/>
                    </a:lnTo>
                    <a:lnTo>
                      <a:pt x="425" y="700"/>
                    </a:lnTo>
                    <a:lnTo>
                      <a:pt x="443" y="700"/>
                    </a:lnTo>
                    <a:lnTo>
                      <a:pt x="443" y="755"/>
                    </a:lnTo>
                    <a:lnTo>
                      <a:pt x="558" y="755"/>
                    </a:lnTo>
                    <a:lnTo>
                      <a:pt x="558" y="815"/>
                    </a:lnTo>
                    <a:lnTo>
                      <a:pt x="586" y="815"/>
                    </a:lnTo>
                    <a:lnTo>
                      <a:pt x="586" y="866"/>
                    </a:lnTo>
                    <a:lnTo>
                      <a:pt x="963" y="866"/>
                    </a:lnTo>
                    <a:lnTo>
                      <a:pt x="963" y="923"/>
                    </a:lnTo>
                    <a:lnTo>
                      <a:pt x="1428" y="923"/>
                    </a:lnTo>
                    <a:lnTo>
                      <a:pt x="1428" y="987"/>
                    </a:lnTo>
                    <a:lnTo>
                      <a:pt x="1596" y="987"/>
                    </a:lnTo>
                    <a:lnTo>
                      <a:pt x="1596" y="1042"/>
                    </a:lnTo>
                    <a:lnTo>
                      <a:pt x="1761" y="1042"/>
                    </a:lnTo>
                    <a:lnTo>
                      <a:pt x="1761" y="1097"/>
                    </a:lnTo>
                    <a:lnTo>
                      <a:pt x="1944" y="1097"/>
                    </a:lnTo>
                    <a:lnTo>
                      <a:pt x="1944" y="1157"/>
                    </a:lnTo>
                    <a:lnTo>
                      <a:pt x="2312" y="1157"/>
                    </a:lnTo>
                    <a:lnTo>
                      <a:pt x="2312" y="1212"/>
                    </a:lnTo>
                    <a:lnTo>
                      <a:pt x="3055" y="1212"/>
                    </a:lnTo>
                    <a:lnTo>
                      <a:pt x="3055" y="1270"/>
                    </a:lnTo>
                    <a:lnTo>
                      <a:pt x="3170" y="1270"/>
                    </a:lnTo>
                    <a:lnTo>
                      <a:pt x="3170" y="1336"/>
                    </a:lnTo>
                    <a:lnTo>
                      <a:pt x="5736" y="1336"/>
                    </a:lnTo>
                  </a:path>
                </a:pathLst>
              </a:custGeom>
              <a:noFill/>
              <a:ln w="2603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9" name="Line 144">
                <a:extLst>
                  <a:ext uri="{FF2B5EF4-FFF2-40B4-BE49-F238E27FC236}">
                    <a16:creationId xmlns:a16="http://schemas.microsoft.com/office/drawing/2014/main" id="{64D12045-CE2B-42FC-8BE6-FA1729B816AD}"/>
                  </a:ext>
                </a:extLst>
              </p:cNvPr>
              <p:cNvSpPr>
                <a:spLocks noChangeShapeType="1"/>
              </p:cNvSpPr>
              <p:nvPr/>
            </p:nvSpPr>
            <p:spPr bwMode="auto">
              <a:xfrm>
                <a:off x="8128256" y="3518468"/>
                <a:ext cx="0" cy="73424"/>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0" name="Line 145">
                <a:extLst>
                  <a:ext uri="{FF2B5EF4-FFF2-40B4-BE49-F238E27FC236}">
                    <a16:creationId xmlns:a16="http://schemas.microsoft.com/office/drawing/2014/main" id="{C3D3C585-1F5E-44AD-AA8F-90720CB79CE4}"/>
                  </a:ext>
                </a:extLst>
              </p:cNvPr>
              <p:cNvSpPr>
                <a:spLocks noChangeShapeType="1"/>
              </p:cNvSpPr>
              <p:nvPr/>
            </p:nvSpPr>
            <p:spPr bwMode="auto">
              <a:xfrm flipH="1">
                <a:off x="8090321" y="3553956"/>
                <a:ext cx="7220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1" name="Line 146">
                <a:extLst>
                  <a:ext uri="{FF2B5EF4-FFF2-40B4-BE49-F238E27FC236}">
                    <a16:creationId xmlns:a16="http://schemas.microsoft.com/office/drawing/2014/main" id="{DCEA8D60-83C2-4312-A857-6446B95160AE}"/>
                  </a:ext>
                </a:extLst>
              </p:cNvPr>
              <p:cNvSpPr>
                <a:spLocks noChangeShapeType="1"/>
              </p:cNvSpPr>
              <p:nvPr/>
            </p:nvSpPr>
            <p:spPr bwMode="auto">
              <a:xfrm>
                <a:off x="7181092" y="3518468"/>
                <a:ext cx="0" cy="73424"/>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2" name="Line 147">
                <a:extLst>
                  <a:ext uri="{FF2B5EF4-FFF2-40B4-BE49-F238E27FC236}">
                    <a16:creationId xmlns:a16="http://schemas.microsoft.com/office/drawing/2014/main" id="{FAF379E1-F046-4178-A4D3-BB95E3950225}"/>
                  </a:ext>
                </a:extLst>
              </p:cNvPr>
              <p:cNvSpPr>
                <a:spLocks noChangeShapeType="1"/>
              </p:cNvSpPr>
              <p:nvPr/>
            </p:nvSpPr>
            <p:spPr bwMode="auto">
              <a:xfrm flipH="1">
                <a:off x="7143156" y="3553956"/>
                <a:ext cx="73424"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3" name="Line 148">
                <a:extLst>
                  <a:ext uri="{FF2B5EF4-FFF2-40B4-BE49-F238E27FC236}">
                    <a16:creationId xmlns:a16="http://schemas.microsoft.com/office/drawing/2014/main" id="{AA8EDAF6-9D2B-44B9-A013-CA7775EB661B}"/>
                  </a:ext>
                </a:extLst>
              </p:cNvPr>
              <p:cNvSpPr>
                <a:spLocks noChangeShapeType="1"/>
              </p:cNvSpPr>
              <p:nvPr/>
            </p:nvSpPr>
            <p:spPr bwMode="auto">
              <a:xfrm>
                <a:off x="6222914" y="3518468"/>
                <a:ext cx="0" cy="73424"/>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4" name="Line 149">
                <a:extLst>
                  <a:ext uri="{FF2B5EF4-FFF2-40B4-BE49-F238E27FC236}">
                    <a16:creationId xmlns:a16="http://schemas.microsoft.com/office/drawing/2014/main" id="{2DC8E242-A3A9-483B-97E0-E14B0AD1FEE7}"/>
                  </a:ext>
                </a:extLst>
              </p:cNvPr>
              <p:cNvSpPr>
                <a:spLocks noChangeShapeType="1"/>
              </p:cNvSpPr>
              <p:nvPr/>
            </p:nvSpPr>
            <p:spPr bwMode="auto">
              <a:xfrm flipH="1">
                <a:off x="6186202" y="3553956"/>
                <a:ext cx="74647"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5" name="Line 150">
                <a:extLst>
                  <a:ext uri="{FF2B5EF4-FFF2-40B4-BE49-F238E27FC236}">
                    <a16:creationId xmlns:a16="http://schemas.microsoft.com/office/drawing/2014/main" id="{A809995C-1AD4-4D21-A0AE-3C96424D4176}"/>
                  </a:ext>
                </a:extLst>
              </p:cNvPr>
              <p:cNvSpPr>
                <a:spLocks noChangeShapeType="1"/>
              </p:cNvSpPr>
              <p:nvPr/>
            </p:nvSpPr>
            <p:spPr bwMode="auto">
              <a:xfrm>
                <a:off x="5023662" y="3435255"/>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86" name="Line 151">
                <a:extLst>
                  <a:ext uri="{FF2B5EF4-FFF2-40B4-BE49-F238E27FC236}">
                    <a16:creationId xmlns:a16="http://schemas.microsoft.com/office/drawing/2014/main" id="{2F7A876E-7B4F-454B-99DF-32DD7DA59B38}"/>
                  </a:ext>
                </a:extLst>
              </p:cNvPr>
              <p:cNvSpPr>
                <a:spLocks noChangeShapeType="1"/>
              </p:cNvSpPr>
              <p:nvPr/>
            </p:nvSpPr>
            <p:spPr bwMode="auto">
              <a:xfrm flipH="1">
                <a:off x="4985726" y="3473190"/>
                <a:ext cx="74647"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46" name="Group 45">
              <a:extLst>
                <a:ext uri="{FF2B5EF4-FFF2-40B4-BE49-F238E27FC236}">
                  <a16:creationId xmlns:a16="http://schemas.microsoft.com/office/drawing/2014/main" id="{76DD86D5-FF02-446B-8805-DA361E904A1B}"/>
                </a:ext>
              </a:extLst>
            </p:cNvPr>
            <p:cNvGrpSpPr/>
            <p:nvPr/>
          </p:nvGrpSpPr>
          <p:grpSpPr>
            <a:xfrm>
              <a:off x="1188899" y="1917469"/>
              <a:ext cx="7016848" cy="1583504"/>
              <a:chOff x="1203188" y="1919056"/>
              <a:chExt cx="7016848" cy="1583504"/>
            </a:xfrm>
          </p:grpSpPr>
          <p:sp>
            <p:nvSpPr>
              <p:cNvPr id="160" name="Freeform 152">
                <a:extLst>
                  <a:ext uri="{FF2B5EF4-FFF2-40B4-BE49-F238E27FC236}">
                    <a16:creationId xmlns:a16="http://schemas.microsoft.com/office/drawing/2014/main" id="{43BC64BD-2BFD-4B23-9DE1-9B9F3E80D332}"/>
                  </a:ext>
                </a:extLst>
              </p:cNvPr>
              <p:cNvSpPr>
                <a:spLocks/>
              </p:cNvSpPr>
              <p:nvPr/>
            </p:nvSpPr>
            <p:spPr bwMode="auto">
              <a:xfrm>
                <a:off x="1203188" y="1919056"/>
                <a:ext cx="7016848" cy="1545568"/>
              </a:xfrm>
              <a:custGeom>
                <a:avLst/>
                <a:gdLst>
                  <a:gd name="T0" fmla="*/ 0 w 5734"/>
                  <a:gd name="T1" fmla="*/ 0 h 1263"/>
                  <a:gd name="T2" fmla="*/ 77 w 5734"/>
                  <a:gd name="T3" fmla="*/ 0 h 1263"/>
                  <a:gd name="T4" fmla="*/ 77 w 5734"/>
                  <a:gd name="T5" fmla="*/ 128 h 1263"/>
                  <a:gd name="T6" fmla="*/ 139 w 5734"/>
                  <a:gd name="T7" fmla="*/ 128 h 1263"/>
                  <a:gd name="T8" fmla="*/ 139 w 5734"/>
                  <a:gd name="T9" fmla="*/ 172 h 1263"/>
                  <a:gd name="T10" fmla="*/ 481 w 5734"/>
                  <a:gd name="T11" fmla="*/ 172 h 1263"/>
                  <a:gd name="T12" fmla="*/ 481 w 5734"/>
                  <a:gd name="T13" fmla="*/ 234 h 1263"/>
                  <a:gd name="T14" fmla="*/ 756 w 5734"/>
                  <a:gd name="T15" fmla="*/ 234 h 1263"/>
                  <a:gd name="T16" fmla="*/ 756 w 5734"/>
                  <a:gd name="T17" fmla="*/ 294 h 1263"/>
                  <a:gd name="T18" fmla="*/ 875 w 5734"/>
                  <a:gd name="T19" fmla="*/ 294 h 1263"/>
                  <a:gd name="T20" fmla="*/ 875 w 5734"/>
                  <a:gd name="T21" fmla="*/ 353 h 1263"/>
                  <a:gd name="T22" fmla="*/ 913 w 5734"/>
                  <a:gd name="T23" fmla="*/ 353 h 1263"/>
                  <a:gd name="T24" fmla="*/ 913 w 5734"/>
                  <a:gd name="T25" fmla="*/ 530 h 1263"/>
                  <a:gd name="T26" fmla="*/ 1008 w 5734"/>
                  <a:gd name="T27" fmla="*/ 530 h 1263"/>
                  <a:gd name="T28" fmla="*/ 1008 w 5734"/>
                  <a:gd name="T29" fmla="*/ 596 h 1263"/>
                  <a:gd name="T30" fmla="*/ 1151 w 5734"/>
                  <a:gd name="T31" fmla="*/ 596 h 1263"/>
                  <a:gd name="T32" fmla="*/ 1151 w 5734"/>
                  <a:gd name="T33" fmla="*/ 656 h 1263"/>
                  <a:gd name="T34" fmla="*/ 1184 w 5734"/>
                  <a:gd name="T35" fmla="*/ 656 h 1263"/>
                  <a:gd name="T36" fmla="*/ 1184 w 5734"/>
                  <a:gd name="T37" fmla="*/ 718 h 1263"/>
                  <a:gd name="T38" fmla="*/ 1448 w 5734"/>
                  <a:gd name="T39" fmla="*/ 718 h 1263"/>
                  <a:gd name="T40" fmla="*/ 1448 w 5734"/>
                  <a:gd name="T41" fmla="*/ 775 h 1263"/>
                  <a:gd name="T42" fmla="*/ 1768 w 5734"/>
                  <a:gd name="T43" fmla="*/ 775 h 1263"/>
                  <a:gd name="T44" fmla="*/ 1768 w 5734"/>
                  <a:gd name="T45" fmla="*/ 837 h 1263"/>
                  <a:gd name="T46" fmla="*/ 1958 w 5734"/>
                  <a:gd name="T47" fmla="*/ 837 h 1263"/>
                  <a:gd name="T48" fmla="*/ 1958 w 5734"/>
                  <a:gd name="T49" fmla="*/ 903 h 1263"/>
                  <a:gd name="T50" fmla="*/ 2445 w 5734"/>
                  <a:gd name="T51" fmla="*/ 903 h 1263"/>
                  <a:gd name="T52" fmla="*/ 2445 w 5734"/>
                  <a:gd name="T53" fmla="*/ 961 h 1263"/>
                  <a:gd name="T54" fmla="*/ 2489 w 5734"/>
                  <a:gd name="T55" fmla="*/ 961 h 1263"/>
                  <a:gd name="T56" fmla="*/ 2489 w 5734"/>
                  <a:gd name="T57" fmla="*/ 1025 h 1263"/>
                  <a:gd name="T58" fmla="*/ 2941 w 5734"/>
                  <a:gd name="T59" fmla="*/ 1025 h 1263"/>
                  <a:gd name="T60" fmla="*/ 2941 w 5734"/>
                  <a:gd name="T61" fmla="*/ 1093 h 1263"/>
                  <a:gd name="T62" fmla="*/ 2965 w 5734"/>
                  <a:gd name="T63" fmla="*/ 1093 h 1263"/>
                  <a:gd name="T64" fmla="*/ 2965 w 5734"/>
                  <a:gd name="T65" fmla="*/ 1164 h 1263"/>
                  <a:gd name="T66" fmla="*/ 3514 w 5734"/>
                  <a:gd name="T67" fmla="*/ 1164 h 1263"/>
                  <a:gd name="T68" fmla="*/ 3514 w 5734"/>
                  <a:gd name="T69" fmla="*/ 1263 h 1263"/>
                  <a:gd name="T70" fmla="*/ 5734 w 5734"/>
                  <a:gd name="T71" fmla="*/ 1263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34" h="1263">
                    <a:moveTo>
                      <a:pt x="0" y="0"/>
                    </a:moveTo>
                    <a:lnTo>
                      <a:pt x="77" y="0"/>
                    </a:lnTo>
                    <a:lnTo>
                      <a:pt x="77" y="128"/>
                    </a:lnTo>
                    <a:lnTo>
                      <a:pt x="139" y="128"/>
                    </a:lnTo>
                    <a:lnTo>
                      <a:pt x="139" y="172"/>
                    </a:lnTo>
                    <a:lnTo>
                      <a:pt x="481" y="172"/>
                    </a:lnTo>
                    <a:lnTo>
                      <a:pt x="481" y="234"/>
                    </a:lnTo>
                    <a:lnTo>
                      <a:pt x="756" y="234"/>
                    </a:lnTo>
                    <a:lnTo>
                      <a:pt x="756" y="294"/>
                    </a:lnTo>
                    <a:lnTo>
                      <a:pt x="875" y="294"/>
                    </a:lnTo>
                    <a:lnTo>
                      <a:pt x="875" y="353"/>
                    </a:lnTo>
                    <a:lnTo>
                      <a:pt x="913" y="353"/>
                    </a:lnTo>
                    <a:lnTo>
                      <a:pt x="913" y="530"/>
                    </a:lnTo>
                    <a:lnTo>
                      <a:pt x="1008" y="530"/>
                    </a:lnTo>
                    <a:lnTo>
                      <a:pt x="1008" y="596"/>
                    </a:lnTo>
                    <a:lnTo>
                      <a:pt x="1151" y="596"/>
                    </a:lnTo>
                    <a:lnTo>
                      <a:pt x="1151" y="656"/>
                    </a:lnTo>
                    <a:lnTo>
                      <a:pt x="1184" y="656"/>
                    </a:lnTo>
                    <a:lnTo>
                      <a:pt x="1184" y="718"/>
                    </a:lnTo>
                    <a:lnTo>
                      <a:pt x="1448" y="718"/>
                    </a:lnTo>
                    <a:lnTo>
                      <a:pt x="1448" y="775"/>
                    </a:lnTo>
                    <a:lnTo>
                      <a:pt x="1768" y="775"/>
                    </a:lnTo>
                    <a:lnTo>
                      <a:pt x="1768" y="837"/>
                    </a:lnTo>
                    <a:lnTo>
                      <a:pt x="1958" y="837"/>
                    </a:lnTo>
                    <a:lnTo>
                      <a:pt x="1958" y="903"/>
                    </a:lnTo>
                    <a:lnTo>
                      <a:pt x="2445" y="903"/>
                    </a:lnTo>
                    <a:lnTo>
                      <a:pt x="2445" y="961"/>
                    </a:lnTo>
                    <a:lnTo>
                      <a:pt x="2489" y="961"/>
                    </a:lnTo>
                    <a:lnTo>
                      <a:pt x="2489" y="1025"/>
                    </a:lnTo>
                    <a:lnTo>
                      <a:pt x="2941" y="1025"/>
                    </a:lnTo>
                    <a:lnTo>
                      <a:pt x="2941" y="1093"/>
                    </a:lnTo>
                    <a:lnTo>
                      <a:pt x="2965" y="1093"/>
                    </a:lnTo>
                    <a:lnTo>
                      <a:pt x="2965" y="1164"/>
                    </a:lnTo>
                    <a:lnTo>
                      <a:pt x="3514" y="1164"/>
                    </a:lnTo>
                    <a:lnTo>
                      <a:pt x="3514" y="1263"/>
                    </a:lnTo>
                    <a:lnTo>
                      <a:pt x="5734" y="1263"/>
                    </a:lnTo>
                  </a:path>
                </a:pathLst>
              </a:custGeom>
              <a:noFill/>
              <a:ln w="2603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1" name="Line 153">
                <a:extLst>
                  <a:ext uri="{FF2B5EF4-FFF2-40B4-BE49-F238E27FC236}">
                    <a16:creationId xmlns:a16="http://schemas.microsoft.com/office/drawing/2014/main" id="{E062CCAE-4D3A-454B-BA0F-231443BA7600}"/>
                  </a:ext>
                </a:extLst>
              </p:cNvPr>
              <p:cNvSpPr>
                <a:spLocks noChangeShapeType="1"/>
              </p:cNvSpPr>
              <p:nvPr/>
            </p:nvSpPr>
            <p:spPr bwMode="auto">
              <a:xfrm>
                <a:off x="6959597" y="3426689"/>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2" name="Line 154">
                <a:extLst>
                  <a:ext uri="{FF2B5EF4-FFF2-40B4-BE49-F238E27FC236}">
                    <a16:creationId xmlns:a16="http://schemas.microsoft.com/office/drawing/2014/main" id="{78E8E245-392D-4568-B708-D193AC47CAD7}"/>
                  </a:ext>
                </a:extLst>
              </p:cNvPr>
              <p:cNvSpPr>
                <a:spLocks noChangeShapeType="1"/>
              </p:cNvSpPr>
              <p:nvPr/>
            </p:nvSpPr>
            <p:spPr bwMode="auto">
              <a:xfrm flipH="1">
                <a:off x="6921662" y="3464624"/>
                <a:ext cx="73424"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3" name="Line 155">
                <a:extLst>
                  <a:ext uri="{FF2B5EF4-FFF2-40B4-BE49-F238E27FC236}">
                    <a16:creationId xmlns:a16="http://schemas.microsoft.com/office/drawing/2014/main" id="{E49E5F45-86E7-43F4-BC53-A9B0C518652E}"/>
                  </a:ext>
                </a:extLst>
              </p:cNvPr>
              <p:cNvSpPr>
                <a:spLocks noChangeShapeType="1"/>
              </p:cNvSpPr>
              <p:nvPr/>
            </p:nvSpPr>
            <p:spPr bwMode="auto">
              <a:xfrm>
                <a:off x="5317356" y="3305540"/>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4" name="Line 156">
                <a:extLst>
                  <a:ext uri="{FF2B5EF4-FFF2-40B4-BE49-F238E27FC236}">
                    <a16:creationId xmlns:a16="http://schemas.microsoft.com/office/drawing/2014/main" id="{1792F3B5-AFFC-4B40-AAF5-1FFAC3E591ED}"/>
                  </a:ext>
                </a:extLst>
              </p:cNvPr>
              <p:cNvSpPr>
                <a:spLocks noChangeShapeType="1"/>
              </p:cNvSpPr>
              <p:nvPr/>
            </p:nvSpPr>
            <p:spPr bwMode="auto">
              <a:xfrm flipH="1">
                <a:off x="5279421" y="3343475"/>
                <a:ext cx="75871"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5" name="Line 157">
                <a:extLst>
                  <a:ext uri="{FF2B5EF4-FFF2-40B4-BE49-F238E27FC236}">
                    <a16:creationId xmlns:a16="http://schemas.microsoft.com/office/drawing/2014/main" id="{98E861A6-3AD0-4F3F-9249-FE1DD5F20CE6}"/>
                  </a:ext>
                </a:extLst>
              </p:cNvPr>
              <p:cNvSpPr>
                <a:spLocks noChangeShapeType="1"/>
              </p:cNvSpPr>
              <p:nvPr/>
            </p:nvSpPr>
            <p:spPr bwMode="auto">
              <a:xfrm>
                <a:off x="4728744" y="3135441"/>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6" name="Line 158">
                <a:extLst>
                  <a:ext uri="{FF2B5EF4-FFF2-40B4-BE49-F238E27FC236}">
                    <a16:creationId xmlns:a16="http://schemas.microsoft.com/office/drawing/2014/main" id="{D86F55D3-CDDE-40F4-B0AA-911C68C738A9}"/>
                  </a:ext>
                </a:extLst>
              </p:cNvPr>
              <p:cNvSpPr>
                <a:spLocks noChangeShapeType="1"/>
              </p:cNvSpPr>
              <p:nvPr/>
            </p:nvSpPr>
            <p:spPr bwMode="auto">
              <a:xfrm flipH="1">
                <a:off x="4690808" y="3173377"/>
                <a:ext cx="75871"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7" name="Line 159">
                <a:extLst>
                  <a:ext uri="{FF2B5EF4-FFF2-40B4-BE49-F238E27FC236}">
                    <a16:creationId xmlns:a16="http://schemas.microsoft.com/office/drawing/2014/main" id="{AB34A804-E5A7-4326-A3A9-6FE37F3C04CF}"/>
                  </a:ext>
                </a:extLst>
              </p:cNvPr>
              <p:cNvSpPr>
                <a:spLocks noChangeShapeType="1"/>
              </p:cNvSpPr>
              <p:nvPr/>
            </p:nvSpPr>
            <p:spPr bwMode="auto">
              <a:xfrm>
                <a:off x="4769127" y="3135441"/>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8" name="Line 160">
                <a:extLst>
                  <a:ext uri="{FF2B5EF4-FFF2-40B4-BE49-F238E27FC236}">
                    <a16:creationId xmlns:a16="http://schemas.microsoft.com/office/drawing/2014/main" id="{4001BBEA-C858-4765-815C-8FD418282E79}"/>
                  </a:ext>
                </a:extLst>
              </p:cNvPr>
              <p:cNvSpPr>
                <a:spLocks noChangeShapeType="1"/>
              </p:cNvSpPr>
              <p:nvPr/>
            </p:nvSpPr>
            <p:spPr bwMode="auto">
              <a:xfrm flipH="1">
                <a:off x="4731191" y="3173377"/>
                <a:ext cx="73424"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9" name="Line 161">
                <a:extLst>
                  <a:ext uri="{FF2B5EF4-FFF2-40B4-BE49-F238E27FC236}">
                    <a16:creationId xmlns:a16="http://schemas.microsoft.com/office/drawing/2014/main" id="{3A035EC9-C3A1-41A8-9842-E2A4CEF08405}"/>
                  </a:ext>
                </a:extLst>
              </p:cNvPr>
              <p:cNvSpPr>
                <a:spLocks noChangeShapeType="1"/>
              </p:cNvSpPr>
              <p:nvPr/>
            </p:nvSpPr>
            <p:spPr bwMode="auto">
              <a:xfrm>
                <a:off x="3183177" y="2829510"/>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0" name="Line 162">
                <a:extLst>
                  <a:ext uri="{FF2B5EF4-FFF2-40B4-BE49-F238E27FC236}">
                    <a16:creationId xmlns:a16="http://schemas.microsoft.com/office/drawing/2014/main" id="{2122E503-86D6-47A1-A677-4A070F9C005A}"/>
                  </a:ext>
                </a:extLst>
              </p:cNvPr>
              <p:cNvSpPr>
                <a:spLocks noChangeShapeType="1"/>
              </p:cNvSpPr>
              <p:nvPr/>
            </p:nvSpPr>
            <p:spPr bwMode="auto">
              <a:xfrm flipH="1">
                <a:off x="3145242" y="2867445"/>
                <a:ext cx="73424"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1" name="Line 163">
                <a:extLst>
                  <a:ext uri="{FF2B5EF4-FFF2-40B4-BE49-F238E27FC236}">
                    <a16:creationId xmlns:a16="http://schemas.microsoft.com/office/drawing/2014/main" id="{47B072DC-7E0E-4C60-9DC5-2F7CE0AD9FA3}"/>
                  </a:ext>
                </a:extLst>
              </p:cNvPr>
              <p:cNvSpPr>
                <a:spLocks noChangeShapeType="1"/>
              </p:cNvSpPr>
              <p:nvPr/>
            </p:nvSpPr>
            <p:spPr bwMode="auto">
              <a:xfrm>
                <a:off x="5429939" y="3305540"/>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2" name="Line 164">
                <a:extLst>
                  <a:ext uri="{FF2B5EF4-FFF2-40B4-BE49-F238E27FC236}">
                    <a16:creationId xmlns:a16="http://schemas.microsoft.com/office/drawing/2014/main" id="{184E0C37-961E-4F60-BA4D-D77B32A0CDEC}"/>
                  </a:ext>
                </a:extLst>
              </p:cNvPr>
              <p:cNvSpPr>
                <a:spLocks noChangeShapeType="1"/>
              </p:cNvSpPr>
              <p:nvPr/>
            </p:nvSpPr>
            <p:spPr bwMode="auto">
              <a:xfrm flipH="1">
                <a:off x="5393227" y="3343475"/>
                <a:ext cx="74647"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3" name="Line 165">
                <a:extLst>
                  <a:ext uri="{FF2B5EF4-FFF2-40B4-BE49-F238E27FC236}">
                    <a16:creationId xmlns:a16="http://schemas.microsoft.com/office/drawing/2014/main" id="{A7F89E3D-66E8-4CCD-A25E-31113ADA90AD}"/>
                  </a:ext>
                </a:extLst>
              </p:cNvPr>
              <p:cNvSpPr>
                <a:spLocks noChangeShapeType="1"/>
              </p:cNvSpPr>
              <p:nvPr/>
            </p:nvSpPr>
            <p:spPr bwMode="auto">
              <a:xfrm>
                <a:off x="5465427" y="3305540"/>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4" name="Line 166">
                <a:extLst>
                  <a:ext uri="{FF2B5EF4-FFF2-40B4-BE49-F238E27FC236}">
                    <a16:creationId xmlns:a16="http://schemas.microsoft.com/office/drawing/2014/main" id="{547587FA-DB29-4039-8206-EE3E4B777511}"/>
                  </a:ext>
                </a:extLst>
              </p:cNvPr>
              <p:cNvSpPr>
                <a:spLocks noChangeShapeType="1"/>
              </p:cNvSpPr>
              <p:nvPr/>
            </p:nvSpPr>
            <p:spPr bwMode="auto">
              <a:xfrm flipH="1">
                <a:off x="5427492" y="3343475"/>
                <a:ext cx="75871"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5" name="Line 167">
                <a:extLst>
                  <a:ext uri="{FF2B5EF4-FFF2-40B4-BE49-F238E27FC236}">
                    <a16:creationId xmlns:a16="http://schemas.microsoft.com/office/drawing/2014/main" id="{BA92DF45-1ADE-4A9F-94AA-E947E6E33C8A}"/>
                  </a:ext>
                </a:extLst>
              </p:cNvPr>
              <p:cNvSpPr>
                <a:spLocks noChangeShapeType="1"/>
              </p:cNvSpPr>
              <p:nvPr/>
            </p:nvSpPr>
            <p:spPr bwMode="auto">
              <a:xfrm>
                <a:off x="7329163" y="3426689"/>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6" name="Line 168">
                <a:extLst>
                  <a:ext uri="{FF2B5EF4-FFF2-40B4-BE49-F238E27FC236}">
                    <a16:creationId xmlns:a16="http://schemas.microsoft.com/office/drawing/2014/main" id="{36E03202-E308-479F-9694-B0C0E10EE9FD}"/>
                  </a:ext>
                </a:extLst>
              </p:cNvPr>
              <p:cNvSpPr>
                <a:spLocks noChangeShapeType="1"/>
              </p:cNvSpPr>
              <p:nvPr/>
            </p:nvSpPr>
            <p:spPr bwMode="auto">
              <a:xfrm flipH="1">
                <a:off x="7291227" y="3464624"/>
                <a:ext cx="75871"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7" name="Line 169">
                <a:extLst>
                  <a:ext uri="{FF2B5EF4-FFF2-40B4-BE49-F238E27FC236}">
                    <a16:creationId xmlns:a16="http://schemas.microsoft.com/office/drawing/2014/main" id="{51C7E357-2349-4F7E-99C8-32C64B3B8AD4}"/>
                  </a:ext>
                </a:extLst>
              </p:cNvPr>
              <p:cNvSpPr>
                <a:spLocks noChangeShapeType="1"/>
              </p:cNvSpPr>
              <p:nvPr/>
            </p:nvSpPr>
            <p:spPr bwMode="auto">
              <a:xfrm>
                <a:off x="7553105" y="3426689"/>
                <a:ext cx="0" cy="75871"/>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47" name="TextBox 46">
              <a:extLst>
                <a:ext uri="{FF2B5EF4-FFF2-40B4-BE49-F238E27FC236}">
                  <a16:creationId xmlns:a16="http://schemas.microsoft.com/office/drawing/2014/main" id="{DF994643-8390-438B-936C-54DDDF8A4E45}"/>
                </a:ext>
              </a:extLst>
            </p:cNvPr>
            <p:cNvSpPr txBox="1"/>
            <p:nvPr/>
          </p:nvSpPr>
          <p:spPr>
            <a:xfrm>
              <a:off x="659197" y="1799650"/>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1.00</a:t>
              </a:r>
            </a:p>
          </p:txBody>
        </p:sp>
        <p:sp>
          <p:nvSpPr>
            <p:cNvPr id="48" name="TextBox 47">
              <a:extLst>
                <a:ext uri="{FF2B5EF4-FFF2-40B4-BE49-F238E27FC236}">
                  <a16:creationId xmlns:a16="http://schemas.microsoft.com/office/drawing/2014/main" id="{BE696B79-B5B6-49B3-9E17-192D7168B639}"/>
                </a:ext>
              </a:extLst>
            </p:cNvPr>
            <p:cNvSpPr txBox="1"/>
            <p:nvPr/>
          </p:nvSpPr>
          <p:spPr>
            <a:xfrm>
              <a:off x="659197" y="2396761"/>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0.75</a:t>
              </a:r>
            </a:p>
          </p:txBody>
        </p:sp>
        <p:sp>
          <p:nvSpPr>
            <p:cNvPr id="49" name="TextBox 48">
              <a:extLst>
                <a:ext uri="{FF2B5EF4-FFF2-40B4-BE49-F238E27FC236}">
                  <a16:creationId xmlns:a16="http://schemas.microsoft.com/office/drawing/2014/main" id="{01C1B315-8779-41B6-8067-8B9AB725FA61}"/>
                </a:ext>
              </a:extLst>
            </p:cNvPr>
            <p:cNvSpPr txBox="1"/>
            <p:nvPr/>
          </p:nvSpPr>
          <p:spPr>
            <a:xfrm>
              <a:off x="659197" y="299387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0.50</a:t>
              </a:r>
            </a:p>
          </p:txBody>
        </p:sp>
        <p:sp>
          <p:nvSpPr>
            <p:cNvPr id="50" name="TextBox 49">
              <a:extLst>
                <a:ext uri="{FF2B5EF4-FFF2-40B4-BE49-F238E27FC236}">
                  <a16:creationId xmlns:a16="http://schemas.microsoft.com/office/drawing/2014/main" id="{F258DAB4-FB57-4284-8FD8-33DFF2AFFBEE}"/>
                </a:ext>
              </a:extLst>
            </p:cNvPr>
            <p:cNvSpPr txBox="1"/>
            <p:nvPr/>
          </p:nvSpPr>
          <p:spPr>
            <a:xfrm>
              <a:off x="659197" y="359098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0.25</a:t>
              </a:r>
            </a:p>
          </p:txBody>
        </p:sp>
        <p:sp>
          <p:nvSpPr>
            <p:cNvPr id="51" name="TextBox 50">
              <a:extLst>
                <a:ext uri="{FF2B5EF4-FFF2-40B4-BE49-F238E27FC236}">
                  <a16:creationId xmlns:a16="http://schemas.microsoft.com/office/drawing/2014/main" id="{2E8463F4-329D-4D16-B02E-9B1CF7F0A934}"/>
                </a:ext>
              </a:extLst>
            </p:cNvPr>
            <p:cNvSpPr txBox="1"/>
            <p:nvPr/>
          </p:nvSpPr>
          <p:spPr>
            <a:xfrm>
              <a:off x="659197" y="4188092"/>
              <a:ext cx="419519" cy="241980"/>
            </a:xfrm>
            <a:prstGeom prst="rect">
              <a:avLst/>
            </a:prstGeom>
            <a:noFill/>
          </p:spPr>
          <p:txBody>
            <a:bodyPr wrap="none" lIns="72000" tIns="36000" rIns="72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63636"/>
                  </a:solidFill>
                  <a:effectLst/>
                  <a:uLnTx/>
                  <a:uFillTx/>
                  <a:latin typeface="Arial" charset="0"/>
                  <a:ea typeface="+mn-ea"/>
                  <a:cs typeface="Arial" charset="0"/>
                </a:rPr>
                <a:t>0.00</a:t>
              </a:r>
            </a:p>
          </p:txBody>
        </p:sp>
        <p:grpSp>
          <p:nvGrpSpPr>
            <p:cNvPr id="52" name="Group 51">
              <a:extLst>
                <a:ext uri="{FF2B5EF4-FFF2-40B4-BE49-F238E27FC236}">
                  <a16:creationId xmlns:a16="http://schemas.microsoft.com/office/drawing/2014/main" id="{FFBB1E7B-42B5-43C5-BAB9-064EFDA50812}"/>
                </a:ext>
              </a:extLst>
            </p:cNvPr>
            <p:cNvGrpSpPr/>
            <p:nvPr/>
          </p:nvGrpSpPr>
          <p:grpSpPr>
            <a:xfrm>
              <a:off x="1184833" y="1912706"/>
              <a:ext cx="7025718" cy="967969"/>
              <a:chOff x="1184832" y="1919056"/>
              <a:chExt cx="7037651" cy="967969"/>
            </a:xfrm>
          </p:grpSpPr>
          <p:sp>
            <p:nvSpPr>
              <p:cNvPr id="111" name="Freeform 37">
                <a:extLst>
                  <a:ext uri="{FF2B5EF4-FFF2-40B4-BE49-F238E27FC236}">
                    <a16:creationId xmlns:a16="http://schemas.microsoft.com/office/drawing/2014/main" id="{1AEF5E28-ADD0-45F1-A339-1A07946F2E61}"/>
                  </a:ext>
                </a:extLst>
              </p:cNvPr>
              <p:cNvSpPr>
                <a:spLocks/>
              </p:cNvSpPr>
              <p:nvPr/>
            </p:nvSpPr>
            <p:spPr bwMode="auto">
              <a:xfrm>
                <a:off x="1184832" y="1919056"/>
                <a:ext cx="7037651" cy="930033"/>
              </a:xfrm>
              <a:custGeom>
                <a:avLst/>
                <a:gdLst>
                  <a:gd name="T0" fmla="*/ 20 w 5751"/>
                  <a:gd name="T1" fmla="*/ 0 h 760"/>
                  <a:gd name="T2" fmla="*/ 33 w 5751"/>
                  <a:gd name="T3" fmla="*/ 27 h 760"/>
                  <a:gd name="T4" fmla="*/ 154 w 5751"/>
                  <a:gd name="T5" fmla="*/ 47 h 760"/>
                  <a:gd name="T6" fmla="*/ 194 w 5751"/>
                  <a:gd name="T7" fmla="*/ 69 h 760"/>
                  <a:gd name="T8" fmla="*/ 200 w 5751"/>
                  <a:gd name="T9" fmla="*/ 82 h 760"/>
                  <a:gd name="T10" fmla="*/ 282 w 5751"/>
                  <a:gd name="T11" fmla="*/ 91 h 760"/>
                  <a:gd name="T12" fmla="*/ 322 w 5751"/>
                  <a:gd name="T13" fmla="*/ 111 h 760"/>
                  <a:gd name="T14" fmla="*/ 344 w 5751"/>
                  <a:gd name="T15" fmla="*/ 137 h 760"/>
                  <a:gd name="T16" fmla="*/ 397 w 5751"/>
                  <a:gd name="T17" fmla="*/ 155 h 760"/>
                  <a:gd name="T18" fmla="*/ 412 w 5751"/>
                  <a:gd name="T19" fmla="*/ 192 h 760"/>
                  <a:gd name="T20" fmla="*/ 427 w 5751"/>
                  <a:gd name="T21" fmla="*/ 239 h 760"/>
                  <a:gd name="T22" fmla="*/ 447 w 5751"/>
                  <a:gd name="T23" fmla="*/ 265 h 760"/>
                  <a:gd name="T24" fmla="*/ 577 w 5751"/>
                  <a:gd name="T25" fmla="*/ 289 h 760"/>
                  <a:gd name="T26" fmla="*/ 670 w 5751"/>
                  <a:gd name="T27" fmla="*/ 307 h 760"/>
                  <a:gd name="T28" fmla="*/ 681 w 5751"/>
                  <a:gd name="T29" fmla="*/ 318 h 760"/>
                  <a:gd name="T30" fmla="*/ 776 w 5751"/>
                  <a:gd name="T31" fmla="*/ 329 h 760"/>
                  <a:gd name="T32" fmla="*/ 789 w 5751"/>
                  <a:gd name="T33" fmla="*/ 340 h 760"/>
                  <a:gd name="T34" fmla="*/ 798 w 5751"/>
                  <a:gd name="T35" fmla="*/ 360 h 760"/>
                  <a:gd name="T36" fmla="*/ 833 w 5751"/>
                  <a:gd name="T37" fmla="*/ 376 h 760"/>
                  <a:gd name="T38" fmla="*/ 1018 w 5751"/>
                  <a:gd name="T39" fmla="*/ 393 h 760"/>
                  <a:gd name="T40" fmla="*/ 1095 w 5751"/>
                  <a:gd name="T41" fmla="*/ 417 h 760"/>
                  <a:gd name="T42" fmla="*/ 1179 w 5751"/>
                  <a:gd name="T43" fmla="*/ 442 h 760"/>
                  <a:gd name="T44" fmla="*/ 1331 w 5751"/>
                  <a:gd name="T45" fmla="*/ 464 h 760"/>
                  <a:gd name="T46" fmla="*/ 1567 w 5751"/>
                  <a:gd name="T47" fmla="*/ 484 h 760"/>
                  <a:gd name="T48" fmla="*/ 1737 w 5751"/>
                  <a:gd name="T49" fmla="*/ 508 h 760"/>
                  <a:gd name="T50" fmla="*/ 2151 w 5751"/>
                  <a:gd name="T51" fmla="*/ 528 h 760"/>
                  <a:gd name="T52" fmla="*/ 2235 w 5751"/>
                  <a:gd name="T53" fmla="*/ 557 h 760"/>
                  <a:gd name="T54" fmla="*/ 2378 w 5751"/>
                  <a:gd name="T55" fmla="*/ 605 h 760"/>
                  <a:gd name="T56" fmla="*/ 2594 w 5751"/>
                  <a:gd name="T57" fmla="*/ 625 h 760"/>
                  <a:gd name="T58" fmla="*/ 3183 w 5751"/>
                  <a:gd name="T59" fmla="*/ 651 h 760"/>
                  <a:gd name="T60" fmla="*/ 3509 w 5751"/>
                  <a:gd name="T61" fmla="*/ 669 h 760"/>
                  <a:gd name="T62" fmla="*/ 3513 w 5751"/>
                  <a:gd name="T63" fmla="*/ 685 h 760"/>
                  <a:gd name="T64" fmla="*/ 3558 w 5751"/>
                  <a:gd name="T65" fmla="*/ 696 h 760"/>
                  <a:gd name="T66" fmla="*/ 4404 w 5751"/>
                  <a:gd name="T67" fmla="*/ 700 h 760"/>
                  <a:gd name="T68" fmla="*/ 5541 w 5751"/>
                  <a:gd name="T69" fmla="*/ 727 h 760"/>
                  <a:gd name="T70" fmla="*/ 5751 w 5751"/>
                  <a:gd name="T71"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51" h="760">
                    <a:moveTo>
                      <a:pt x="0" y="0"/>
                    </a:moveTo>
                    <a:lnTo>
                      <a:pt x="20" y="0"/>
                    </a:lnTo>
                    <a:lnTo>
                      <a:pt x="20" y="27"/>
                    </a:lnTo>
                    <a:lnTo>
                      <a:pt x="33" y="27"/>
                    </a:lnTo>
                    <a:lnTo>
                      <a:pt x="33" y="47"/>
                    </a:lnTo>
                    <a:lnTo>
                      <a:pt x="154" y="47"/>
                    </a:lnTo>
                    <a:lnTo>
                      <a:pt x="154" y="69"/>
                    </a:lnTo>
                    <a:lnTo>
                      <a:pt x="194" y="69"/>
                    </a:lnTo>
                    <a:lnTo>
                      <a:pt x="194" y="82"/>
                    </a:lnTo>
                    <a:lnTo>
                      <a:pt x="200" y="82"/>
                    </a:lnTo>
                    <a:lnTo>
                      <a:pt x="200" y="91"/>
                    </a:lnTo>
                    <a:lnTo>
                      <a:pt x="282" y="91"/>
                    </a:lnTo>
                    <a:lnTo>
                      <a:pt x="282" y="111"/>
                    </a:lnTo>
                    <a:lnTo>
                      <a:pt x="322" y="111"/>
                    </a:lnTo>
                    <a:lnTo>
                      <a:pt x="322" y="137"/>
                    </a:lnTo>
                    <a:lnTo>
                      <a:pt x="344" y="137"/>
                    </a:lnTo>
                    <a:lnTo>
                      <a:pt x="344" y="155"/>
                    </a:lnTo>
                    <a:lnTo>
                      <a:pt x="397" y="155"/>
                    </a:lnTo>
                    <a:lnTo>
                      <a:pt x="397" y="192"/>
                    </a:lnTo>
                    <a:lnTo>
                      <a:pt x="412" y="192"/>
                    </a:lnTo>
                    <a:lnTo>
                      <a:pt x="412" y="239"/>
                    </a:lnTo>
                    <a:lnTo>
                      <a:pt x="427" y="239"/>
                    </a:lnTo>
                    <a:lnTo>
                      <a:pt x="427" y="265"/>
                    </a:lnTo>
                    <a:lnTo>
                      <a:pt x="447" y="265"/>
                    </a:lnTo>
                    <a:lnTo>
                      <a:pt x="447" y="289"/>
                    </a:lnTo>
                    <a:lnTo>
                      <a:pt x="577" y="289"/>
                    </a:lnTo>
                    <a:lnTo>
                      <a:pt x="577" y="307"/>
                    </a:lnTo>
                    <a:lnTo>
                      <a:pt x="670" y="307"/>
                    </a:lnTo>
                    <a:lnTo>
                      <a:pt x="670" y="318"/>
                    </a:lnTo>
                    <a:lnTo>
                      <a:pt x="681" y="318"/>
                    </a:lnTo>
                    <a:lnTo>
                      <a:pt x="681" y="329"/>
                    </a:lnTo>
                    <a:lnTo>
                      <a:pt x="776" y="329"/>
                    </a:lnTo>
                    <a:lnTo>
                      <a:pt x="776" y="340"/>
                    </a:lnTo>
                    <a:lnTo>
                      <a:pt x="789" y="340"/>
                    </a:lnTo>
                    <a:lnTo>
                      <a:pt x="789" y="360"/>
                    </a:lnTo>
                    <a:lnTo>
                      <a:pt x="798" y="360"/>
                    </a:lnTo>
                    <a:lnTo>
                      <a:pt x="798" y="376"/>
                    </a:lnTo>
                    <a:lnTo>
                      <a:pt x="833" y="376"/>
                    </a:lnTo>
                    <a:lnTo>
                      <a:pt x="833" y="393"/>
                    </a:lnTo>
                    <a:lnTo>
                      <a:pt x="1018" y="393"/>
                    </a:lnTo>
                    <a:lnTo>
                      <a:pt x="1018" y="417"/>
                    </a:lnTo>
                    <a:lnTo>
                      <a:pt x="1095" y="417"/>
                    </a:lnTo>
                    <a:lnTo>
                      <a:pt x="1095" y="442"/>
                    </a:lnTo>
                    <a:lnTo>
                      <a:pt x="1179" y="442"/>
                    </a:lnTo>
                    <a:lnTo>
                      <a:pt x="1179" y="464"/>
                    </a:lnTo>
                    <a:lnTo>
                      <a:pt x="1331" y="464"/>
                    </a:lnTo>
                    <a:lnTo>
                      <a:pt x="1331" y="484"/>
                    </a:lnTo>
                    <a:lnTo>
                      <a:pt x="1567" y="484"/>
                    </a:lnTo>
                    <a:lnTo>
                      <a:pt x="1567" y="508"/>
                    </a:lnTo>
                    <a:lnTo>
                      <a:pt x="1737" y="508"/>
                    </a:lnTo>
                    <a:lnTo>
                      <a:pt x="1737" y="528"/>
                    </a:lnTo>
                    <a:lnTo>
                      <a:pt x="2151" y="528"/>
                    </a:lnTo>
                    <a:lnTo>
                      <a:pt x="2151" y="557"/>
                    </a:lnTo>
                    <a:lnTo>
                      <a:pt x="2235" y="557"/>
                    </a:lnTo>
                    <a:lnTo>
                      <a:pt x="2235" y="605"/>
                    </a:lnTo>
                    <a:lnTo>
                      <a:pt x="2378" y="605"/>
                    </a:lnTo>
                    <a:lnTo>
                      <a:pt x="2378" y="625"/>
                    </a:lnTo>
                    <a:lnTo>
                      <a:pt x="2594" y="625"/>
                    </a:lnTo>
                    <a:lnTo>
                      <a:pt x="2594" y="651"/>
                    </a:lnTo>
                    <a:lnTo>
                      <a:pt x="3183" y="651"/>
                    </a:lnTo>
                    <a:lnTo>
                      <a:pt x="3183" y="669"/>
                    </a:lnTo>
                    <a:lnTo>
                      <a:pt x="3509" y="669"/>
                    </a:lnTo>
                    <a:lnTo>
                      <a:pt x="3509" y="685"/>
                    </a:lnTo>
                    <a:lnTo>
                      <a:pt x="3513" y="685"/>
                    </a:lnTo>
                    <a:lnTo>
                      <a:pt x="3513" y="696"/>
                    </a:lnTo>
                    <a:lnTo>
                      <a:pt x="3558" y="696"/>
                    </a:lnTo>
                    <a:lnTo>
                      <a:pt x="3558" y="700"/>
                    </a:lnTo>
                    <a:lnTo>
                      <a:pt x="4404" y="700"/>
                    </a:lnTo>
                    <a:lnTo>
                      <a:pt x="4404" y="727"/>
                    </a:lnTo>
                    <a:lnTo>
                      <a:pt x="5541" y="727"/>
                    </a:lnTo>
                    <a:lnTo>
                      <a:pt x="5541" y="760"/>
                    </a:lnTo>
                    <a:lnTo>
                      <a:pt x="5751" y="760"/>
                    </a:lnTo>
                  </a:path>
                </a:pathLst>
              </a:custGeom>
              <a:noFill/>
              <a:ln w="2603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2" name="Line 38">
                <a:extLst>
                  <a:ext uri="{FF2B5EF4-FFF2-40B4-BE49-F238E27FC236}">
                    <a16:creationId xmlns:a16="http://schemas.microsoft.com/office/drawing/2014/main" id="{1A4F802F-B16C-4ED2-B5BC-A172C8299602}"/>
                  </a:ext>
                </a:extLst>
              </p:cNvPr>
              <p:cNvSpPr>
                <a:spLocks noChangeShapeType="1"/>
              </p:cNvSpPr>
              <p:nvPr/>
            </p:nvSpPr>
            <p:spPr bwMode="auto">
              <a:xfrm>
                <a:off x="7846799"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3" name="Line 39">
                <a:extLst>
                  <a:ext uri="{FF2B5EF4-FFF2-40B4-BE49-F238E27FC236}">
                    <a16:creationId xmlns:a16="http://schemas.microsoft.com/office/drawing/2014/main" id="{306A1901-2CBF-41D1-8B28-005E2509C2B5}"/>
                  </a:ext>
                </a:extLst>
              </p:cNvPr>
              <p:cNvSpPr>
                <a:spLocks noChangeShapeType="1"/>
              </p:cNvSpPr>
              <p:nvPr/>
            </p:nvSpPr>
            <p:spPr bwMode="auto">
              <a:xfrm flipH="1">
                <a:off x="7810087" y="2808706"/>
                <a:ext cx="7220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4" name="Line 40">
                <a:extLst>
                  <a:ext uri="{FF2B5EF4-FFF2-40B4-BE49-F238E27FC236}">
                    <a16:creationId xmlns:a16="http://schemas.microsoft.com/office/drawing/2014/main" id="{C243C5AD-26E5-4DE7-9ECE-4FEA0E9B55BE}"/>
                  </a:ext>
                </a:extLst>
              </p:cNvPr>
              <p:cNvSpPr>
                <a:spLocks noChangeShapeType="1"/>
              </p:cNvSpPr>
              <p:nvPr/>
            </p:nvSpPr>
            <p:spPr bwMode="auto">
              <a:xfrm>
                <a:off x="7628976"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5" name="Line 41">
                <a:extLst>
                  <a:ext uri="{FF2B5EF4-FFF2-40B4-BE49-F238E27FC236}">
                    <a16:creationId xmlns:a16="http://schemas.microsoft.com/office/drawing/2014/main" id="{160DA620-DF28-488E-A4B9-C1636F3AB2F3}"/>
                  </a:ext>
                </a:extLst>
              </p:cNvPr>
              <p:cNvSpPr>
                <a:spLocks noChangeShapeType="1"/>
              </p:cNvSpPr>
              <p:nvPr/>
            </p:nvSpPr>
            <p:spPr bwMode="auto">
              <a:xfrm flipH="1">
                <a:off x="7591040" y="280870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6" name="Line 42">
                <a:extLst>
                  <a:ext uri="{FF2B5EF4-FFF2-40B4-BE49-F238E27FC236}">
                    <a16:creationId xmlns:a16="http://schemas.microsoft.com/office/drawing/2014/main" id="{DEC86BD8-A14E-4A13-A3CB-CEB76B385F04}"/>
                  </a:ext>
                </a:extLst>
              </p:cNvPr>
              <p:cNvSpPr>
                <a:spLocks noChangeShapeType="1"/>
              </p:cNvSpPr>
              <p:nvPr/>
            </p:nvSpPr>
            <p:spPr bwMode="auto">
              <a:xfrm>
                <a:off x="7299793"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7" name="Line 43">
                <a:extLst>
                  <a:ext uri="{FF2B5EF4-FFF2-40B4-BE49-F238E27FC236}">
                    <a16:creationId xmlns:a16="http://schemas.microsoft.com/office/drawing/2014/main" id="{1581669D-4D98-4867-8F2A-681B1E664FDC}"/>
                  </a:ext>
                </a:extLst>
              </p:cNvPr>
              <p:cNvSpPr>
                <a:spLocks noChangeShapeType="1"/>
              </p:cNvSpPr>
              <p:nvPr/>
            </p:nvSpPr>
            <p:spPr bwMode="auto">
              <a:xfrm flipH="1">
                <a:off x="7261858" y="280870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8" name="Line 44">
                <a:extLst>
                  <a:ext uri="{FF2B5EF4-FFF2-40B4-BE49-F238E27FC236}">
                    <a16:creationId xmlns:a16="http://schemas.microsoft.com/office/drawing/2014/main" id="{EE00E343-4B75-4644-95C3-5AADA48C6A04}"/>
                  </a:ext>
                </a:extLst>
              </p:cNvPr>
              <p:cNvSpPr>
                <a:spLocks noChangeShapeType="1"/>
              </p:cNvSpPr>
              <p:nvPr/>
            </p:nvSpPr>
            <p:spPr bwMode="auto">
              <a:xfrm>
                <a:off x="7118682"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9" name="Line 45">
                <a:extLst>
                  <a:ext uri="{FF2B5EF4-FFF2-40B4-BE49-F238E27FC236}">
                    <a16:creationId xmlns:a16="http://schemas.microsoft.com/office/drawing/2014/main" id="{D809CC4F-45CD-47E8-AE01-DA4006EE4E3D}"/>
                  </a:ext>
                </a:extLst>
              </p:cNvPr>
              <p:cNvSpPr>
                <a:spLocks noChangeShapeType="1"/>
              </p:cNvSpPr>
              <p:nvPr/>
            </p:nvSpPr>
            <p:spPr bwMode="auto">
              <a:xfrm flipH="1">
                <a:off x="7080746" y="280870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0" name="Line 46">
                <a:extLst>
                  <a:ext uri="{FF2B5EF4-FFF2-40B4-BE49-F238E27FC236}">
                    <a16:creationId xmlns:a16="http://schemas.microsoft.com/office/drawing/2014/main" id="{FC7ED388-1B7C-4207-BAA6-87B573BD2F4F}"/>
                  </a:ext>
                </a:extLst>
              </p:cNvPr>
              <p:cNvSpPr>
                <a:spLocks noChangeShapeType="1"/>
              </p:cNvSpPr>
              <p:nvPr/>
            </p:nvSpPr>
            <p:spPr bwMode="auto">
              <a:xfrm>
                <a:off x="6930228"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1" name="Line 47">
                <a:extLst>
                  <a:ext uri="{FF2B5EF4-FFF2-40B4-BE49-F238E27FC236}">
                    <a16:creationId xmlns:a16="http://schemas.microsoft.com/office/drawing/2014/main" id="{0CDE26CA-F1DD-4978-94E1-1C10232338E8}"/>
                  </a:ext>
                </a:extLst>
              </p:cNvPr>
              <p:cNvSpPr>
                <a:spLocks noChangeShapeType="1"/>
              </p:cNvSpPr>
              <p:nvPr/>
            </p:nvSpPr>
            <p:spPr bwMode="auto">
              <a:xfrm flipH="1">
                <a:off x="6892292" y="2808706"/>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2" name="Line 48">
                <a:extLst>
                  <a:ext uri="{FF2B5EF4-FFF2-40B4-BE49-F238E27FC236}">
                    <a16:creationId xmlns:a16="http://schemas.microsoft.com/office/drawing/2014/main" id="{169866A4-F29D-488B-9085-3D0E9B48C69E}"/>
                  </a:ext>
                </a:extLst>
              </p:cNvPr>
              <p:cNvSpPr>
                <a:spLocks noChangeShapeType="1"/>
              </p:cNvSpPr>
              <p:nvPr/>
            </p:nvSpPr>
            <p:spPr bwMode="auto">
              <a:xfrm>
                <a:off x="6724642"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3" name="Line 49">
                <a:extLst>
                  <a:ext uri="{FF2B5EF4-FFF2-40B4-BE49-F238E27FC236}">
                    <a16:creationId xmlns:a16="http://schemas.microsoft.com/office/drawing/2014/main" id="{6D6172FE-B862-44F3-ADEA-4B4AB118C555}"/>
                  </a:ext>
                </a:extLst>
              </p:cNvPr>
              <p:cNvSpPr>
                <a:spLocks noChangeShapeType="1"/>
              </p:cNvSpPr>
              <p:nvPr/>
            </p:nvSpPr>
            <p:spPr bwMode="auto">
              <a:xfrm flipH="1">
                <a:off x="6687930" y="2808706"/>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4" name="Line 50">
                <a:extLst>
                  <a:ext uri="{FF2B5EF4-FFF2-40B4-BE49-F238E27FC236}">
                    <a16:creationId xmlns:a16="http://schemas.microsoft.com/office/drawing/2014/main" id="{C4F35CB7-8733-4A64-BA60-B2F4B0EE20DB}"/>
                  </a:ext>
                </a:extLst>
              </p:cNvPr>
              <p:cNvSpPr>
                <a:spLocks noChangeShapeType="1"/>
              </p:cNvSpPr>
              <p:nvPr/>
            </p:nvSpPr>
            <p:spPr bwMode="auto">
              <a:xfrm>
                <a:off x="6684259" y="277077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5" name="Line 51">
                <a:extLst>
                  <a:ext uri="{FF2B5EF4-FFF2-40B4-BE49-F238E27FC236}">
                    <a16:creationId xmlns:a16="http://schemas.microsoft.com/office/drawing/2014/main" id="{433EFE40-6F4A-4653-B63B-2540FE02513E}"/>
                  </a:ext>
                </a:extLst>
              </p:cNvPr>
              <p:cNvSpPr>
                <a:spLocks noChangeShapeType="1"/>
              </p:cNvSpPr>
              <p:nvPr/>
            </p:nvSpPr>
            <p:spPr bwMode="auto">
              <a:xfrm flipH="1">
                <a:off x="6647547" y="2808706"/>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Line 52">
                <a:extLst>
                  <a:ext uri="{FF2B5EF4-FFF2-40B4-BE49-F238E27FC236}">
                    <a16:creationId xmlns:a16="http://schemas.microsoft.com/office/drawing/2014/main" id="{A15D2C18-97A2-482C-998F-862FC95604D1}"/>
                  </a:ext>
                </a:extLst>
              </p:cNvPr>
              <p:cNvSpPr>
                <a:spLocks noChangeShapeType="1"/>
              </p:cNvSpPr>
              <p:nvPr/>
            </p:nvSpPr>
            <p:spPr bwMode="auto">
              <a:xfrm>
                <a:off x="6056487"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Line 53">
                <a:extLst>
                  <a:ext uri="{FF2B5EF4-FFF2-40B4-BE49-F238E27FC236}">
                    <a16:creationId xmlns:a16="http://schemas.microsoft.com/office/drawing/2014/main" id="{3CB3185B-64D7-4965-9018-5964B5F8958C}"/>
                  </a:ext>
                </a:extLst>
              </p:cNvPr>
              <p:cNvSpPr>
                <a:spLocks noChangeShapeType="1"/>
              </p:cNvSpPr>
              <p:nvPr/>
            </p:nvSpPr>
            <p:spPr bwMode="auto">
              <a:xfrm flipH="1">
                <a:off x="6018552" y="277566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8" name="Line 54">
                <a:extLst>
                  <a:ext uri="{FF2B5EF4-FFF2-40B4-BE49-F238E27FC236}">
                    <a16:creationId xmlns:a16="http://schemas.microsoft.com/office/drawing/2014/main" id="{1DE5E078-5384-480E-9388-9AFC1D3AF68F}"/>
                  </a:ext>
                </a:extLst>
              </p:cNvPr>
              <p:cNvSpPr>
                <a:spLocks noChangeShapeType="1"/>
              </p:cNvSpPr>
              <p:nvPr/>
            </p:nvSpPr>
            <p:spPr bwMode="auto">
              <a:xfrm>
                <a:off x="5891284"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9" name="Line 55">
                <a:extLst>
                  <a:ext uri="{FF2B5EF4-FFF2-40B4-BE49-F238E27FC236}">
                    <a16:creationId xmlns:a16="http://schemas.microsoft.com/office/drawing/2014/main" id="{D01AB555-AE2F-4286-BBF4-85219E2B18A3}"/>
                  </a:ext>
                </a:extLst>
              </p:cNvPr>
              <p:cNvSpPr>
                <a:spLocks noChangeShapeType="1"/>
              </p:cNvSpPr>
              <p:nvPr/>
            </p:nvSpPr>
            <p:spPr bwMode="auto">
              <a:xfrm flipH="1">
                <a:off x="5853349" y="277566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0" name="Line 56">
                <a:extLst>
                  <a:ext uri="{FF2B5EF4-FFF2-40B4-BE49-F238E27FC236}">
                    <a16:creationId xmlns:a16="http://schemas.microsoft.com/office/drawing/2014/main" id="{04CF0F50-D244-466B-B083-169CCA63BEBA}"/>
                  </a:ext>
                </a:extLst>
              </p:cNvPr>
              <p:cNvSpPr>
                <a:spLocks noChangeShapeType="1"/>
              </p:cNvSpPr>
              <p:nvPr/>
            </p:nvSpPr>
            <p:spPr bwMode="auto">
              <a:xfrm>
                <a:off x="5781149"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1" name="Line 57">
                <a:extLst>
                  <a:ext uri="{FF2B5EF4-FFF2-40B4-BE49-F238E27FC236}">
                    <a16:creationId xmlns:a16="http://schemas.microsoft.com/office/drawing/2014/main" id="{707E1357-C400-4661-8064-90871F7DE553}"/>
                  </a:ext>
                </a:extLst>
              </p:cNvPr>
              <p:cNvSpPr>
                <a:spLocks noChangeShapeType="1"/>
              </p:cNvSpPr>
              <p:nvPr/>
            </p:nvSpPr>
            <p:spPr bwMode="auto">
              <a:xfrm flipH="1">
                <a:off x="5743213" y="277566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2" name="Line 58">
                <a:extLst>
                  <a:ext uri="{FF2B5EF4-FFF2-40B4-BE49-F238E27FC236}">
                    <a16:creationId xmlns:a16="http://schemas.microsoft.com/office/drawing/2014/main" id="{F73D6ACD-C8A6-4B0E-B27E-766757DB3657}"/>
                  </a:ext>
                </a:extLst>
              </p:cNvPr>
              <p:cNvSpPr>
                <a:spLocks noChangeShapeType="1"/>
              </p:cNvSpPr>
              <p:nvPr/>
            </p:nvSpPr>
            <p:spPr bwMode="auto">
              <a:xfrm>
                <a:off x="5707725"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3" name="Line 59">
                <a:extLst>
                  <a:ext uri="{FF2B5EF4-FFF2-40B4-BE49-F238E27FC236}">
                    <a16:creationId xmlns:a16="http://schemas.microsoft.com/office/drawing/2014/main" id="{A4F74BE0-9ABD-4209-914A-56AA28BEC327}"/>
                  </a:ext>
                </a:extLst>
              </p:cNvPr>
              <p:cNvSpPr>
                <a:spLocks noChangeShapeType="1"/>
              </p:cNvSpPr>
              <p:nvPr/>
            </p:nvSpPr>
            <p:spPr bwMode="auto">
              <a:xfrm flipH="1">
                <a:off x="5671013" y="2775666"/>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4" name="Line 60">
                <a:extLst>
                  <a:ext uri="{FF2B5EF4-FFF2-40B4-BE49-F238E27FC236}">
                    <a16:creationId xmlns:a16="http://schemas.microsoft.com/office/drawing/2014/main" id="{63C370AC-8705-4591-B0CD-FA953779DDDB}"/>
                  </a:ext>
                </a:extLst>
              </p:cNvPr>
              <p:cNvSpPr>
                <a:spLocks noChangeShapeType="1"/>
              </p:cNvSpPr>
              <p:nvPr/>
            </p:nvSpPr>
            <p:spPr bwMode="auto">
              <a:xfrm>
                <a:off x="5613498"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5" name="Line 61">
                <a:extLst>
                  <a:ext uri="{FF2B5EF4-FFF2-40B4-BE49-F238E27FC236}">
                    <a16:creationId xmlns:a16="http://schemas.microsoft.com/office/drawing/2014/main" id="{D85443D9-4434-47AF-8E6F-1F2F01BEFFE1}"/>
                  </a:ext>
                </a:extLst>
              </p:cNvPr>
              <p:cNvSpPr>
                <a:spLocks noChangeShapeType="1"/>
              </p:cNvSpPr>
              <p:nvPr/>
            </p:nvSpPr>
            <p:spPr bwMode="auto">
              <a:xfrm flipH="1">
                <a:off x="5575563" y="277566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6" name="Line 62">
                <a:extLst>
                  <a:ext uri="{FF2B5EF4-FFF2-40B4-BE49-F238E27FC236}">
                    <a16:creationId xmlns:a16="http://schemas.microsoft.com/office/drawing/2014/main" id="{F5F32830-7FCA-4E4A-84B7-70EC30E78B04}"/>
                  </a:ext>
                </a:extLst>
              </p:cNvPr>
              <p:cNvSpPr>
                <a:spLocks noChangeShapeType="1"/>
              </p:cNvSpPr>
              <p:nvPr/>
            </p:nvSpPr>
            <p:spPr bwMode="auto">
              <a:xfrm>
                <a:off x="5630630"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7" name="Line 63">
                <a:extLst>
                  <a:ext uri="{FF2B5EF4-FFF2-40B4-BE49-F238E27FC236}">
                    <a16:creationId xmlns:a16="http://schemas.microsoft.com/office/drawing/2014/main" id="{62C70DA7-BB27-4F48-8959-7B2C99785C18}"/>
                  </a:ext>
                </a:extLst>
              </p:cNvPr>
              <p:cNvSpPr>
                <a:spLocks noChangeShapeType="1"/>
              </p:cNvSpPr>
              <p:nvPr/>
            </p:nvSpPr>
            <p:spPr bwMode="auto">
              <a:xfrm flipH="1">
                <a:off x="5592695" y="2775666"/>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8" name="Line 64">
                <a:extLst>
                  <a:ext uri="{FF2B5EF4-FFF2-40B4-BE49-F238E27FC236}">
                    <a16:creationId xmlns:a16="http://schemas.microsoft.com/office/drawing/2014/main" id="{24215004-BAD7-4533-AC96-579DDAD37701}"/>
                  </a:ext>
                </a:extLst>
              </p:cNvPr>
              <p:cNvSpPr>
                <a:spLocks noChangeShapeType="1"/>
              </p:cNvSpPr>
              <p:nvPr/>
            </p:nvSpPr>
            <p:spPr bwMode="auto">
              <a:xfrm>
                <a:off x="5575563"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9" name="Line 65">
                <a:extLst>
                  <a:ext uri="{FF2B5EF4-FFF2-40B4-BE49-F238E27FC236}">
                    <a16:creationId xmlns:a16="http://schemas.microsoft.com/office/drawing/2014/main" id="{0E54BE3B-E420-42AE-9F03-9DA97E5645CD}"/>
                  </a:ext>
                </a:extLst>
              </p:cNvPr>
              <p:cNvSpPr>
                <a:spLocks noChangeShapeType="1"/>
              </p:cNvSpPr>
              <p:nvPr/>
            </p:nvSpPr>
            <p:spPr bwMode="auto">
              <a:xfrm flipH="1">
                <a:off x="5538851" y="2775666"/>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0" name="Line 66">
                <a:extLst>
                  <a:ext uri="{FF2B5EF4-FFF2-40B4-BE49-F238E27FC236}">
                    <a16:creationId xmlns:a16="http://schemas.microsoft.com/office/drawing/2014/main" id="{2A724070-8918-4CEB-BBFE-C2FB7AC367DC}"/>
                  </a:ext>
                </a:extLst>
              </p:cNvPr>
              <p:cNvSpPr>
                <a:spLocks noChangeShapeType="1"/>
              </p:cNvSpPr>
              <p:nvPr/>
            </p:nvSpPr>
            <p:spPr bwMode="auto">
              <a:xfrm>
                <a:off x="5559654" y="273773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1" name="Line 67">
                <a:extLst>
                  <a:ext uri="{FF2B5EF4-FFF2-40B4-BE49-F238E27FC236}">
                    <a16:creationId xmlns:a16="http://schemas.microsoft.com/office/drawing/2014/main" id="{352F27CD-7C6C-4B3B-B6CB-C48CFB1E50D6}"/>
                  </a:ext>
                </a:extLst>
              </p:cNvPr>
              <p:cNvSpPr>
                <a:spLocks noChangeShapeType="1"/>
              </p:cNvSpPr>
              <p:nvPr/>
            </p:nvSpPr>
            <p:spPr bwMode="auto">
              <a:xfrm flipH="1">
                <a:off x="5521719" y="2775666"/>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2" name="Line 68">
                <a:extLst>
                  <a:ext uri="{FF2B5EF4-FFF2-40B4-BE49-F238E27FC236}">
                    <a16:creationId xmlns:a16="http://schemas.microsoft.com/office/drawing/2014/main" id="{D0B8364B-5F70-4AAC-8C4E-AF1C2CF263F1}"/>
                  </a:ext>
                </a:extLst>
              </p:cNvPr>
              <p:cNvSpPr>
                <a:spLocks noChangeShapeType="1"/>
              </p:cNvSpPr>
              <p:nvPr/>
            </p:nvSpPr>
            <p:spPr bwMode="auto">
              <a:xfrm>
                <a:off x="5328370" y="269979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3" name="Line 69">
                <a:extLst>
                  <a:ext uri="{FF2B5EF4-FFF2-40B4-BE49-F238E27FC236}">
                    <a16:creationId xmlns:a16="http://schemas.microsoft.com/office/drawing/2014/main" id="{CAB24B61-D683-4AC3-A791-73632CDC5887}"/>
                  </a:ext>
                </a:extLst>
              </p:cNvPr>
              <p:cNvSpPr>
                <a:spLocks noChangeShapeType="1"/>
              </p:cNvSpPr>
              <p:nvPr/>
            </p:nvSpPr>
            <p:spPr bwMode="auto">
              <a:xfrm flipH="1">
                <a:off x="5290434" y="2737730"/>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4" name="Line 70">
                <a:extLst>
                  <a:ext uri="{FF2B5EF4-FFF2-40B4-BE49-F238E27FC236}">
                    <a16:creationId xmlns:a16="http://schemas.microsoft.com/office/drawing/2014/main" id="{33991802-D692-4421-BF41-D93859AD2350}"/>
                  </a:ext>
                </a:extLst>
              </p:cNvPr>
              <p:cNvSpPr>
                <a:spLocks noChangeShapeType="1"/>
              </p:cNvSpPr>
              <p:nvPr/>
            </p:nvSpPr>
            <p:spPr bwMode="auto">
              <a:xfrm>
                <a:off x="4782588" y="267899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5" name="Line 71">
                <a:extLst>
                  <a:ext uri="{FF2B5EF4-FFF2-40B4-BE49-F238E27FC236}">
                    <a16:creationId xmlns:a16="http://schemas.microsoft.com/office/drawing/2014/main" id="{234E8CF3-10F6-44F9-8538-32C7F5C3DD62}"/>
                  </a:ext>
                </a:extLst>
              </p:cNvPr>
              <p:cNvSpPr>
                <a:spLocks noChangeShapeType="1"/>
              </p:cNvSpPr>
              <p:nvPr/>
            </p:nvSpPr>
            <p:spPr bwMode="auto">
              <a:xfrm flipH="1">
                <a:off x="4744652" y="2715703"/>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6" name="Line 72">
                <a:extLst>
                  <a:ext uri="{FF2B5EF4-FFF2-40B4-BE49-F238E27FC236}">
                    <a16:creationId xmlns:a16="http://schemas.microsoft.com/office/drawing/2014/main" id="{6800C2D3-46C0-4EB1-85E5-90EF8BA46E46}"/>
                  </a:ext>
                </a:extLst>
              </p:cNvPr>
              <p:cNvSpPr>
                <a:spLocks noChangeShapeType="1"/>
              </p:cNvSpPr>
              <p:nvPr/>
            </p:nvSpPr>
            <p:spPr bwMode="auto">
              <a:xfrm>
                <a:off x="4621056" y="267899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7" name="Line 73">
                <a:extLst>
                  <a:ext uri="{FF2B5EF4-FFF2-40B4-BE49-F238E27FC236}">
                    <a16:creationId xmlns:a16="http://schemas.microsoft.com/office/drawing/2014/main" id="{44BDB140-3546-4AB6-B626-18925B3210CC}"/>
                  </a:ext>
                </a:extLst>
              </p:cNvPr>
              <p:cNvSpPr>
                <a:spLocks noChangeShapeType="1"/>
              </p:cNvSpPr>
              <p:nvPr/>
            </p:nvSpPr>
            <p:spPr bwMode="auto">
              <a:xfrm flipH="1">
                <a:off x="4583120" y="2715703"/>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8" name="Line 74">
                <a:extLst>
                  <a:ext uri="{FF2B5EF4-FFF2-40B4-BE49-F238E27FC236}">
                    <a16:creationId xmlns:a16="http://schemas.microsoft.com/office/drawing/2014/main" id="{24F91A92-C98F-46D6-8157-A6B41898A6FF}"/>
                  </a:ext>
                </a:extLst>
              </p:cNvPr>
              <p:cNvSpPr>
                <a:spLocks noChangeShapeType="1"/>
              </p:cNvSpPr>
              <p:nvPr/>
            </p:nvSpPr>
            <p:spPr bwMode="auto">
              <a:xfrm>
                <a:off x="4488894" y="2678991"/>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9" name="Line 75">
                <a:extLst>
                  <a:ext uri="{FF2B5EF4-FFF2-40B4-BE49-F238E27FC236}">
                    <a16:creationId xmlns:a16="http://schemas.microsoft.com/office/drawing/2014/main" id="{4050C608-D05E-4FD9-946E-7EB62A53E4E8}"/>
                  </a:ext>
                </a:extLst>
              </p:cNvPr>
              <p:cNvSpPr>
                <a:spLocks noChangeShapeType="1"/>
              </p:cNvSpPr>
              <p:nvPr/>
            </p:nvSpPr>
            <p:spPr bwMode="auto">
              <a:xfrm flipH="1">
                <a:off x="4450958" y="2715703"/>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0" name="Line 76">
                <a:extLst>
                  <a:ext uri="{FF2B5EF4-FFF2-40B4-BE49-F238E27FC236}">
                    <a16:creationId xmlns:a16="http://schemas.microsoft.com/office/drawing/2014/main" id="{9B0E75AB-ECB5-4F8A-BCCC-BC6762A19AD5}"/>
                  </a:ext>
                </a:extLst>
              </p:cNvPr>
              <p:cNvSpPr>
                <a:spLocks noChangeShapeType="1"/>
              </p:cNvSpPr>
              <p:nvPr/>
            </p:nvSpPr>
            <p:spPr bwMode="auto">
              <a:xfrm>
                <a:off x="4211108" y="2645950"/>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1" name="Line 77">
                <a:extLst>
                  <a:ext uri="{FF2B5EF4-FFF2-40B4-BE49-F238E27FC236}">
                    <a16:creationId xmlns:a16="http://schemas.microsoft.com/office/drawing/2014/main" id="{62F7D106-9362-4CA4-A5EE-A8C85C0F1F94}"/>
                  </a:ext>
                </a:extLst>
              </p:cNvPr>
              <p:cNvSpPr>
                <a:spLocks noChangeShapeType="1"/>
              </p:cNvSpPr>
              <p:nvPr/>
            </p:nvSpPr>
            <p:spPr bwMode="auto">
              <a:xfrm flipH="1">
                <a:off x="4173172" y="2683886"/>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2" name="Line 78">
                <a:extLst>
                  <a:ext uri="{FF2B5EF4-FFF2-40B4-BE49-F238E27FC236}">
                    <a16:creationId xmlns:a16="http://schemas.microsoft.com/office/drawing/2014/main" id="{A1783943-4B80-4637-85C9-B5B9E9E2799B}"/>
                  </a:ext>
                </a:extLst>
              </p:cNvPr>
              <p:cNvSpPr>
                <a:spLocks noChangeShapeType="1"/>
              </p:cNvSpPr>
              <p:nvPr/>
            </p:nvSpPr>
            <p:spPr bwMode="auto">
              <a:xfrm>
                <a:off x="2811164" y="2453825"/>
                <a:ext cx="0" cy="73424"/>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3" name="Line 79">
                <a:extLst>
                  <a:ext uri="{FF2B5EF4-FFF2-40B4-BE49-F238E27FC236}">
                    <a16:creationId xmlns:a16="http://schemas.microsoft.com/office/drawing/2014/main" id="{B13E296F-0C2A-4098-86C8-C7D836D0119B}"/>
                  </a:ext>
                </a:extLst>
              </p:cNvPr>
              <p:cNvSpPr>
                <a:spLocks noChangeShapeType="1"/>
              </p:cNvSpPr>
              <p:nvPr/>
            </p:nvSpPr>
            <p:spPr bwMode="auto">
              <a:xfrm flipH="1">
                <a:off x="2773229" y="2491761"/>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4" name="Line 80">
                <a:extLst>
                  <a:ext uri="{FF2B5EF4-FFF2-40B4-BE49-F238E27FC236}">
                    <a16:creationId xmlns:a16="http://schemas.microsoft.com/office/drawing/2014/main" id="{4D4BF133-36DC-4E9E-9A43-41CE7838DFFD}"/>
                  </a:ext>
                </a:extLst>
              </p:cNvPr>
              <p:cNvSpPr>
                <a:spLocks noChangeShapeType="1"/>
              </p:cNvSpPr>
              <p:nvPr/>
            </p:nvSpPr>
            <p:spPr bwMode="auto">
              <a:xfrm>
                <a:off x="1301086" y="1938636"/>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5" name="Line 81">
                <a:extLst>
                  <a:ext uri="{FF2B5EF4-FFF2-40B4-BE49-F238E27FC236}">
                    <a16:creationId xmlns:a16="http://schemas.microsoft.com/office/drawing/2014/main" id="{1CC9F21D-052C-42C2-8E1B-A0B9D2A92480}"/>
                  </a:ext>
                </a:extLst>
              </p:cNvPr>
              <p:cNvSpPr>
                <a:spLocks noChangeShapeType="1"/>
              </p:cNvSpPr>
              <p:nvPr/>
            </p:nvSpPr>
            <p:spPr bwMode="auto">
              <a:xfrm flipH="1">
                <a:off x="1265598" y="1976572"/>
                <a:ext cx="7220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6" name="Line 82">
                <a:extLst>
                  <a:ext uri="{FF2B5EF4-FFF2-40B4-BE49-F238E27FC236}">
                    <a16:creationId xmlns:a16="http://schemas.microsoft.com/office/drawing/2014/main" id="{7438D096-2EA6-41C4-AD53-C1F9A7489647}"/>
                  </a:ext>
                </a:extLst>
              </p:cNvPr>
              <p:cNvSpPr>
                <a:spLocks noChangeShapeType="1"/>
              </p:cNvSpPr>
              <p:nvPr/>
            </p:nvSpPr>
            <p:spPr bwMode="auto">
              <a:xfrm>
                <a:off x="8084202" y="281115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7" name="Line 83">
                <a:extLst>
                  <a:ext uri="{FF2B5EF4-FFF2-40B4-BE49-F238E27FC236}">
                    <a16:creationId xmlns:a16="http://schemas.microsoft.com/office/drawing/2014/main" id="{945C9C31-B21B-4FF6-A999-A73D8035C53B}"/>
                  </a:ext>
                </a:extLst>
              </p:cNvPr>
              <p:cNvSpPr>
                <a:spLocks noChangeShapeType="1"/>
              </p:cNvSpPr>
              <p:nvPr/>
            </p:nvSpPr>
            <p:spPr bwMode="auto">
              <a:xfrm flipH="1">
                <a:off x="8047490" y="2849089"/>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8" name="Line 84">
                <a:extLst>
                  <a:ext uri="{FF2B5EF4-FFF2-40B4-BE49-F238E27FC236}">
                    <a16:creationId xmlns:a16="http://schemas.microsoft.com/office/drawing/2014/main" id="{73B4D9B8-1C6D-4033-AC72-3191E0A353BC}"/>
                  </a:ext>
                </a:extLst>
              </p:cNvPr>
              <p:cNvSpPr>
                <a:spLocks noChangeShapeType="1"/>
              </p:cNvSpPr>
              <p:nvPr/>
            </p:nvSpPr>
            <p:spPr bwMode="auto">
              <a:xfrm>
                <a:off x="7974067" y="281115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59" name="Line 85">
                <a:extLst>
                  <a:ext uri="{FF2B5EF4-FFF2-40B4-BE49-F238E27FC236}">
                    <a16:creationId xmlns:a16="http://schemas.microsoft.com/office/drawing/2014/main" id="{FF70901C-20D4-4E23-8EB7-C1C107130CF2}"/>
                  </a:ext>
                </a:extLst>
              </p:cNvPr>
              <p:cNvSpPr>
                <a:spLocks noChangeShapeType="1"/>
              </p:cNvSpPr>
              <p:nvPr/>
            </p:nvSpPr>
            <p:spPr bwMode="auto">
              <a:xfrm flipH="1">
                <a:off x="7936131" y="2849089"/>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53" name="Group 52">
              <a:extLst>
                <a:ext uri="{FF2B5EF4-FFF2-40B4-BE49-F238E27FC236}">
                  <a16:creationId xmlns:a16="http://schemas.microsoft.com/office/drawing/2014/main" id="{C0BDB2BB-2A7A-458B-88FD-9A6512F68A0D}"/>
                </a:ext>
              </a:extLst>
            </p:cNvPr>
            <p:cNvGrpSpPr/>
            <p:nvPr/>
          </p:nvGrpSpPr>
          <p:grpSpPr>
            <a:xfrm>
              <a:off x="1192175" y="1912706"/>
              <a:ext cx="7029384" cy="859057"/>
              <a:chOff x="1192174" y="1919056"/>
              <a:chExt cx="7041323" cy="859057"/>
            </a:xfrm>
          </p:grpSpPr>
          <p:sp>
            <p:nvSpPr>
              <p:cNvPr id="54" name="Freeform 86">
                <a:extLst>
                  <a:ext uri="{FF2B5EF4-FFF2-40B4-BE49-F238E27FC236}">
                    <a16:creationId xmlns:a16="http://schemas.microsoft.com/office/drawing/2014/main" id="{5080F2F1-7354-42E0-BFB0-FBBFCE715FC9}"/>
                  </a:ext>
                </a:extLst>
              </p:cNvPr>
              <p:cNvSpPr>
                <a:spLocks/>
              </p:cNvSpPr>
              <p:nvPr/>
            </p:nvSpPr>
            <p:spPr bwMode="auto">
              <a:xfrm>
                <a:off x="1192174" y="1919056"/>
                <a:ext cx="7024190" cy="821121"/>
              </a:xfrm>
              <a:custGeom>
                <a:avLst/>
                <a:gdLst>
                  <a:gd name="T0" fmla="*/ 0 w 5740"/>
                  <a:gd name="T1" fmla="*/ 0 h 671"/>
                  <a:gd name="T2" fmla="*/ 51 w 5740"/>
                  <a:gd name="T3" fmla="*/ 0 h 671"/>
                  <a:gd name="T4" fmla="*/ 51 w 5740"/>
                  <a:gd name="T5" fmla="*/ 27 h 671"/>
                  <a:gd name="T6" fmla="*/ 254 w 5740"/>
                  <a:gd name="T7" fmla="*/ 27 h 671"/>
                  <a:gd name="T8" fmla="*/ 254 w 5740"/>
                  <a:gd name="T9" fmla="*/ 51 h 671"/>
                  <a:gd name="T10" fmla="*/ 428 w 5740"/>
                  <a:gd name="T11" fmla="*/ 51 h 671"/>
                  <a:gd name="T12" fmla="*/ 428 w 5740"/>
                  <a:gd name="T13" fmla="*/ 73 h 671"/>
                  <a:gd name="T14" fmla="*/ 525 w 5740"/>
                  <a:gd name="T15" fmla="*/ 73 h 671"/>
                  <a:gd name="T16" fmla="*/ 525 w 5740"/>
                  <a:gd name="T17" fmla="*/ 146 h 671"/>
                  <a:gd name="T18" fmla="*/ 675 w 5740"/>
                  <a:gd name="T19" fmla="*/ 146 h 671"/>
                  <a:gd name="T20" fmla="*/ 675 w 5740"/>
                  <a:gd name="T21" fmla="*/ 194 h 671"/>
                  <a:gd name="T22" fmla="*/ 723 w 5740"/>
                  <a:gd name="T23" fmla="*/ 194 h 671"/>
                  <a:gd name="T24" fmla="*/ 723 w 5740"/>
                  <a:gd name="T25" fmla="*/ 212 h 671"/>
                  <a:gd name="T26" fmla="*/ 748 w 5740"/>
                  <a:gd name="T27" fmla="*/ 212 h 671"/>
                  <a:gd name="T28" fmla="*/ 748 w 5740"/>
                  <a:gd name="T29" fmla="*/ 232 h 671"/>
                  <a:gd name="T30" fmla="*/ 767 w 5740"/>
                  <a:gd name="T31" fmla="*/ 232 h 671"/>
                  <a:gd name="T32" fmla="*/ 767 w 5740"/>
                  <a:gd name="T33" fmla="*/ 270 h 671"/>
                  <a:gd name="T34" fmla="*/ 798 w 5740"/>
                  <a:gd name="T35" fmla="*/ 270 h 671"/>
                  <a:gd name="T36" fmla="*/ 798 w 5740"/>
                  <a:gd name="T37" fmla="*/ 296 h 671"/>
                  <a:gd name="T38" fmla="*/ 878 w 5740"/>
                  <a:gd name="T39" fmla="*/ 296 h 671"/>
                  <a:gd name="T40" fmla="*/ 878 w 5740"/>
                  <a:gd name="T41" fmla="*/ 303 h 671"/>
                  <a:gd name="T42" fmla="*/ 902 w 5740"/>
                  <a:gd name="T43" fmla="*/ 303 h 671"/>
                  <a:gd name="T44" fmla="*/ 902 w 5740"/>
                  <a:gd name="T45" fmla="*/ 347 h 671"/>
                  <a:gd name="T46" fmla="*/ 926 w 5740"/>
                  <a:gd name="T47" fmla="*/ 347 h 671"/>
                  <a:gd name="T48" fmla="*/ 926 w 5740"/>
                  <a:gd name="T49" fmla="*/ 376 h 671"/>
                  <a:gd name="T50" fmla="*/ 1014 w 5740"/>
                  <a:gd name="T51" fmla="*/ 376 h 671"/>
                  <a:gd name="T52" fmla="*/ 1014 w 5740"/>
                  <a:gd name="T53" fmla="*/ 415 h 671"/>
                  <a:gd name="T54" fmla="*/ 1041 w 5740"/>
                  <a:gd name="T55" fmla="*/ 415 h 671"/>
                  <a:gd name="T56" fmla="*/ 1041 w 5740"/>
                  <a:gd name="T57" fmla="*/ 444 h 671"/>
                  <a:gd name="T58" fmla="*/ 1125 w 5740"/>
                  <a:gd name="T59" fmla="*/ 444 h 671"/>
                  <a:gd name="T60" fmla="*/ 1125 w 5740"/>
                  <a:gd name="T61" fmla="*/ 468 h 671"/>
                  <a:gd name="T62" fmla="*/ 1177 w 5740"/>
                  <a:gd name="T63" fmla="*/ 468 h 671"/>
                  <a:gd name="T64" fmla="*/ 1177 w 5740"/>
                  <a:gd name="T65" fmla="*/ 490 h 671"/>
                  <a:gd name="T66" fmla="*/ 1563 w 5740"/>
                  <a:gd name="T67" fmla="*/ 490 h 671"/>
                  <a:gd name="T68" fmla="*/ 1563 w 5740"/>
                  <a:gd name="T69" fmla="*/ 517 h 671"/>
                  <a:gd name="T70" fmla="*/ 1740 w 5740"/>
                  <a:gd name="T71" fmla="*/ 517 h 671"/>
                  <a:gd name="T72" fmla="*/ 2244 w 5740"/>
                  <a:gd name="T73" fmla="*/ 517 h 671"/>
                  <a:gd name="T74" fmla="*/ 2244 w 5740"/>
                  <a:gd name="T75" fmla="*/ 541 h 671"/>
                  <a:gd name="T76" fmla="*/ 2286 w 5740"/>
                  <a:gd name="T77" fmla="*/ 541 h 671"/>
                  <a:gd name="T78" fmla="*/ 2286 w 5740"/>
                  <a:gd name="T79" fmla="*/ 576 h 671"/>
                  <a:gd name="T80" fmla="*/ 2934 w 5740"/>
                  <a:gd name="T81" fmla="*/ 576 h 671"/>
                  <a:gd name="T82" fmla="*/ 2934 w 5740"/>
                  <a:gd name="T83" fmla="*/ 601 h 671"/>
                  <a:gd name="T84" fmla="*/ 3142 w 5740"/>
                  <a:gd name="T85" fmla="*/ 601 h 671"/>
                  <a:gd name="T86" fmla="*/ 3142 w 5740"/>
                  <a:gd name="T87" fmla="*/ 610 h 671"/>
                  <a:gd name="T88" fmla="*/ 3519 w 5740"/>
                  <a:gd name="T89" fmla="*/ 610 h 671"/>
                  <a:gd name="T90" fmla="*/ 3519 w 5740"/>
                  <a:gd name="T91" fmla="*/ 634 h 671"/>
                  <a:gd name="T92" fmla="*/ 4429 w 5740"/>
                  <a:gd name="T93" fmla="*/ 634 h 671"/>
                  <a:gd name="T94" fmla="*/ 4429 w 5740"/>
                  <a:gd name="T95" fmla="*/ 671 h 671"/>
                  <a:gd name="T96" fmla="*/ 5740 w 5740"/>
                  <a:gd name="T97"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40" h="671">
                    <a:moveTo>
                      <a:pt x="0" y="0"/>
                    </a:moveTo>
                    <a:lnTo>
                      <a:pt x="51" y="0"/>
                    </a:lnTo>
                    <a:lnTo>
                      <a:pt x="51" y="27"/>
                    </a:lnTo>
                    <a:lnTo>
                      <a:pt x="254" y="27"/>
                    </a:lnTo>
                    <a:lnTo>
                      <a:pt x="254" y="51"/>
                    </a:lnTo>
                    <a:lnTo>
                      <a:pt x="428" y="51"/>
                    </a:lnTo>
                    <a:lnTo>
                      <a:pt x="428" y="73"/>
                    </a:lnTo>
                    <a:lnTo>
                      <a:pt x="525" y="73"/>
                    </a:lnTo>
                    <a:lnTo>
                      <a:pt x="525" y="146"/>
                    </a:lnTo>
                    <a:lnTo>
                      <a:pt x="675" y="146"/>
                    </a:lnTo>
                    <a:lnTo>
                      <a:pt x="675" y="194"/>
                    </a:lnTo>
                    <a:lnTo>
                      <a:pt x="723" y="194"/>
                    </a:lnTo>
                    <a:lnTo>
                      <a:pt x="723" y="212"/>
                    </a:lnTo>
                    <a:lnTo>
                      <a:pt x="748" y="212"/>
                    </a:lnTo>
                    <a:lnTo>
                      <a:pt x="748" y="232"/>
                    </a:lnTo>
                    <a:lnTo>
                      <a:pt x="767" y="232"/>
                    </a:lnTo>
                    <a:lnTo>
                      <a:pt x="767" y="270"/>
                    </a:lnTo>
                    <a:lnTo>
                      <a:pt x="798" y="270"/>
                    </a:lnTo>
                    <a:lnTo>
                      <a:pt x="798" y="296"/>
                    </a:lnTo>
                    <a:lnTo>
                      <a:pt x="878" y="296"/>
                    </a:lnTo>
                    <a:lnTo>
                      <a:pt x="878" y="303"/>
                    </a:lnTo>
                    <a:lnTo>
                      <a:pt x="902" y="303"/>
                    </a:lnTo>
                    <a:lnTo>
                      <a:pt x="902" y="347"/>
                    </a:lnTo>
                    <a:lnTo>
                      <a:pt x="926" y="347"/>
                    </a:lnTo>
                    <a:lnTo>
                      <a:pt x="926" y="376"/>
                    </a:lnTo>
                    <a:lnTo>
                      <a:pt x="1014" y="376"/>
                    </a:lnTo>
                    <a:lnTo>
                      <a:pt x="1014" y="415"/>
                    </a:lnTo>
                    <a:lnTo>
                      <a:pt x="1041" y="415"/>
                    </a:lnTo>
                    <a:lnTo>
                      <a:pt x="1041" y="444"/>
                    </a:lnTo>
                    <a:lnTo>
                      <a:pt x="1125" y="444"/>
                    </a:lnTo>
                    <a:lnTo>
                      <a:pt x="1125" y="468"/>
                    </a:lnTo>
                    <a:lnTo>
                      <a:pt x="1177" y="468"/>
                    </a:lnTo>
                    <a:lnTo>
                      <a:pt x="1177" y="490"/>
                    </a:lnTo>
                    <a:lnTo>
                      <a:pt x="1563" y="490"/>
                    </a:lnTo>
                    <a:lnTo>
                      <a:pt x="1563" y="517"/>
                    </a:lnTo>
                    <a:lnTo>
                      <a:pt x="1740" y="517"/>
                    </a:lnTo>
                    <a:lnTo>
                      <a:pt x="2244" y="517"/>
                    </a:lnTo>
                    <a:lnTo>
                      <a:pt x="2244" y="541"/>
                    </a:lnTo>
                    <a:lnTo>
                      <a:pt x="2286" y="541"/>
                    </a:lnTo>
                    <a:lnTo>
                      <a:pt x="2286" y="576"/>
                    </a:lnTo>
                    <a:lnTo>
                      <a:pt x="2934" y="576"/>
                    </a:lnTo>
                    <a:lnTo>
                      <a:pt x="2934" y="601"/>
                    </a:lnTo>
                    <a:lnTo>
                      <a:pt x="3142" y="601"/>
                    </a:lnTo>
                    <a:lnTo>
                      <a:pt x="3142" y="610"/>
                    </a:lnTo>
                    <a:lnTo>
                      <a:pt x="3519" y="610"/>
                    </a:lnTo>
                    <a:lnTo>
                      <a:pt x="3519" y="634"/>
                    </a:lnTo>
                    <a:lnTo>
                      <a:pt x="4429" y="634"/>
                    </a:lnTo>
                    <a:lnTo>
                      <a:pt x="4429" y="671"/>
                    </a:lnTo>
                    <a:lnTo>
                      <a:pt x="5740" y="671"/>
                    </a:lnTo>
                  </a:path>
                </a:pathLst>
              </a:custGeom>
              <a:noFill/>
              <a:ln w="2603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5" name="Line 87">
                <a:extLst>
                  <a:ext uri="{FF2B5EF4-FFF2-40B4-BE49-F238E27FC236}">
                    <a16:creationId xmlns:a16="http://schemas.microsoft.com/office/drawing/2014/main" id="{D2D4E104-7A07-4BBF-80F7-9E20A06CBE71}"/>
                  </a:ext>
                </a:extLst>
              </p:cNvPr>
              <p:cNvSpPr>
                <a:spLocks noChangeShapeType="1"/>
              </p:cNvSpPr>
              <p:nvPr/>
            </p:nvSpPr>
            <p:spPr bwMode="auto">
              <a:xfrm>
                <a:off x="8195561"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6" name="Line 88">
                <a:extLst>
                  <a:ext uri="{FF2B5EF4-FFF2-40B4-BE49-F238E27FC236}">
                    <a16:creationId xmlns:a16="http://schemas.microsoft.com/office/drawing/2014/main" id="{9679C9B3-7742-4E6E-B38E-3CF93CF55395}"/>
                  </a:ext>
                </a:extLst>
              </p:cNvPr>
              <p:cNvSpPr>
                <a:spLocks noChangeShapeType="1"/>
              </p:cNvSpPr>
              <p:nvPr/>
            </p:nvSpPr>
            <p:spPr bwMode="auto">
              <a:xfrm flipH="1">
                <a:off x="8157626"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7" name="Line 89">
                <a:extLst>
                  <a:ext uri="{FF2B5EF4-FFF2-40B4-BE49-F238E27FC236}">
                    <a16:creationId xmlns:a16="http://schemas.microsoft.com/office/drawing/2014/main" id="{91336028-C82A-4C72-B0D4-04600EA6C744}"/>
                  </a:ext>
                </a:extLst>
              </p:cNvPr>
              <p:cNvSpPr>
                <a:spLocks noChangeShapeType="1"/>
              </p:cNvSpPr>
              <p:nvPr/>
            </p:nvSpPr>
            <p:spPr bwMode="auto">
              <a:xfrm>
                <a:off x="8049938"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Line 90">
                <a:extLst>
                  <a:ext uri="{FF2B5EF4-FFF2-40B4-BE49-F238E27FC236}">
                    <a16:creationId xmlns:a16="http://schemas.microsoft.com/office/drawing/2014/main" id="{440073F7-9858-4104-8AAE-914EF3D94147}"/>
                  </a:ext>
                </a:extLst>
              </p:cNvPr>
              <p:cNvSpPr>
                <a:spLocks noChangeShapeType="1"/>
              </p:cNvSpPr>
              <p:nvPr/>
            </p:nvSpPr>
            <p:spPr bwMode="auto">
              <a:xfrm flipH="1">
                <a:off x="8012002"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Line 91">
                <a:extLst>
                  <a:ext uri="{FF2B5EF4-FFF2-40B4-BE49-F238E27FC236}">
                    <a16:creationId xmlns:a16="http://schemas.microsoft.com/office/drawing/2014/main" id="{F3939AE4-D75D-41BD-BCC0-F390EFAF98BE}"/>
                  </a:ext>
                </a:extLst>
              </p:cNvPr>
              <p:cNvSpPr>
                <a:spLocks noChangeShapeType="1"/>
              </p:cNvSpPr>
              <p:nvPr/>
            </p:nvSpPr>
            <p:spPr bwMode="auto">
              <a:xfrm>
                <a:off x="7606949"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0" name="Line 92">
                <a:extLst>
                  <a:ext uri="{FF2B5EF4-FFF2-40B4-BE49-F238E27FC236}">
                    <a16:creationId xmlns:a16="http://schemas.microsoft.com/office/drawing/2014/main" id="{EBBBD783-AE23-4448-8414-D084CB4E0A1F}"/>
                  </a:ext>
                </a:extLst>
              </p:cNvPr>
              <p:cNvSpPr>
                <a:spLocks noChangeShapeType="1"/>
              </p:cNvSpPr>
              <p:nvPr/>
            </p:nvSpPr>
            <p:spPr bwMode="auto">
              <a:xfrm flipH="1">
                <a:off x="7569013"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Line 93">
                <a:extLst>
                  <a:ext uri="{FF2B5EF4-FFF2-40B4-BE49-F238E27FC236}">
                    <a16:creationId xmlns:a16="http://schemas.microsoft.com/office/drawing/2014/main" id="{C1CF271F-CA4E-4366-B52F-4E685D801687}"/>
                  </a:ext>
                </a:extLst>
              </p:cNvPr>
              <p:cNvSpPr>
                <a:spLocks noChangeShapeType="1"/>
              </p:cNvSpPr>
              <p:nvPr/>
            </p:nvSpPr>
            <p:spPr bwMode="auto">
              <a:xfrm>
                <a:off x="7569013"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Line 94">
                <a:extLst>
                  <a:ext uri="{FF2B5EF4-FFF2-40B4-BE49-F238E27FC236}">
                    <a16:creationId xmlns:a16="http://schemas.microsoft.com/office/drawing/2014/main" id="{46D8227A-CFF7-4319-81F0-F78B491F6742}"/>
                  </a:ext>
                </a:extLst>
              </p:cNvPr>
              <p:cNvSpPr>
                <a:spLocks noChangeShapeType="1"/>
              </p:cNvSpPr>
              <p:nvPr/>
            </p:nvSpPr>
            <p:spPr bwMode="auto">
              <a:xfrm flipH="1">
                <a:off x="7532301" y="2740177"/>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Line 95">
                <a:extLst>
                  <a:ext uri="{FF2B5EF4-FFF2-40B4-BE49-F238E27FC236}">
                    <a16:creationId xmlns:a16="http://schemas.microsoft.com/office/drawing/2014/main" id="{C48CFE81-47A3-4026-A078-BE700BBD0218}"/>
                  </a:ext>
                </a:extLst>
              </p:cNvPr>
              <p:cNvSpPr>
                <a:spLocks noChangeShapeType="1"/>
              </p:cNvSpPr>
              <p:nvPr/>
            </p:nvSpPr>
            <p:spPr bwMode="auto">
              <a:xfrm>
                <a:off x="7356085"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Line 96">
                <a:extLst>
                  <a:ext uri="{FF2B5EF4-FFF2-40B4-BE49-F238E27FC236}">
                    <a16:creationId xmlns:a16="http://schemas.microsoft.com/office/drawing/2014/main" id="{2D9E92D2-7CD5-46E5-A2D7-F3B40DBC25F7}"/>
                  </a:ext>
                </a:extLst>
              </p:cNvPr>
              <p:cNvSpPr>
                <a:spLocks noChangeShapeType="1"/>
              </p:cNvSpPr>
              <p:nvPr/>
            </p:nvSpPr>
            <p:spPr bwMode="auto">
              <a:xfrm flipH="1">
                <a:off x="7318149"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5" name="Line 97">
                <a:extLst>
                  <a:ext uri="{FF2B5EF4-FFF2-40B4-BE49-F238E27FC236}">
                    <a16:creationId xmlns:a16="http://schemas.microsoft.com/office/drawing/2014/main" id="{BDCD173E-1C03-4CE1-8F57-72E1D13E034C}"/>
                  </a:ext>
                </a:extLst>
              </p:cNvPr>
              <p:cNvSpPr>
                <a:spLocks noChangeShapeType="1"/>
              </p:cNvSpPr>
              <p:nvPr/>
            </p:nvSpPr>
            <p:spPr bwMode="auto">
              <a:xfrm>
                <a:off x="7070956"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Line 98">
                <a:extLst>
                  <a:ext uri="{FF2B5EF4-FFF2-40B4-BE49-F238E27FC236}">
                    <a16:creationId xmlns:a16="http://schemas.microsoft.com/office/drawing/2014/main" id="{17B6B838-38AA-48CC-BF4F-6AB4AE36066D}"/>
                  </a:ext>
                </a:extLst>
              </p:cNvPr>
              <p:cNvSpPr>
                <a:spLocks noChangeShapeType="1"/>
              </p:cNvSpPr>
              <p:nvPr/>
            </p:nvSpPr>
            <p:spPr bwMode="auto">
              <a:xfrm flipH="1">
                <a:off x="7033021" y="2740177"/>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Line 99">
                <a:extLst>
                  <a:ext uri="{FF2B5EF4-FFF2-40B4-BE49-F238E27FC236}">
                    <a16:creationId xmlns:a16="http://schemas.microsoft.com/office/drawing/2014/main" id="{39F84673-E5A6-4AAC-94F3-5480FF84199C}"/>
                  </a:ext>
                </a:extLst>
              </p:cNvPr>
              <p:cNvSpPr>
                <a:spLocks noChangeShapeType="1"/>
              </p:cNvSpPr>
              <p:nvPr/>
            </p:nvSpPr>
            <p:spPr bwMode="auto">
              <a:xfrm>
                <a:off x="7124800"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Line 100">
                <a:extLst>
                  <a:ext uri="{FF2B5EF4-FFF2-40B4-BE49-F238E27FC236}">
                    <a16:creationId xmlns:a16="http://schemas.microsoft.com/office/drawing/2014/main" id="{289DF375-11B9-4C37-AB9D-63D3666E78C5}"/>
                  </a:ext>
                </a:extLst>
              </p:cNvPr>
              <p:cNvSpPr>
                <a:spLocks noChangeShapeType="1"/>
              </p:cNvSpPr>
              <p:nvPr/>
            </p:nvSpPr>
            <p:spPr bwMode="auto">
              <a:xfrm flipH="1">
                <a:off x="7086865" y="2740177"/>
                <a:ext cx="7220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Line 101">
                <a:extLst>
                  <a:ext uri="{FF2B5EF4-FFF2-40B4-BE49-F238E27FC236}">
                    <a16:creationId xmlns:a16="http://schemas.microsoft.com/office/drawing/2014/main" id="{CFE3309C-C52E-40CF-B05E-65A7B886E033}"/>
                  </a:ext>
                </a:extLst>
              </p:cNvPr>
              <p:cNvSpPr>
                <a:spLocks noChangeShapeType="1"/>
              </p:cNvSpPr>
              <p:nvPr/>
            </p:nvSpPr>
            <p:spPr bwMode="auto">
              <a:xfrm>
                <a:off x="6762577"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Line 102">
                <a:extLst>
                  <a:ext uri="{FF2B5EF4-FFF2-40B4-BE49-F238E27FC236}">
                    <a16:creationId xmlns:a16="http://schemas.microsoft.com/office/drawing/2014/main" id="{192C3663-CCE3-482A-9813-FA98710CC792}"/>
                  </a:ext>
                </a:extLst>
              </p:cNvPr>
              <p:cNvSpPr>
                <a:spLocks noChangeShapeType="1"/>
              </p:cNvSpPr>
              <p:nvPr/>
            </p:nvSpPr>
            <p:spPr bwMode="auto">
              <a:xfrm flipH="1">
                <a:off x="6724642"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Line 103">
                <a:extLst>
                  <a:ext uri="{FF2B5EF4-FFF2-40B4-BE49-F238E27FC236}">
                    <a16:creationId xmlns:a16="http://schemas.microsoft.com/office/drawing/2014/main" id="{F8A31D64-E810-41D5-B5B5-FD3D0C2E8ED6}"/>
                  </a:ext>
                </a:extLst>
              </p:cNvPr>
              <p:cNvSpPr>
                <a:spLocks noChangeShapeType="1"/>
              </p:cNvSpPr>
              <p:nvPr/>
            </p:nvSpPr>
            <p:spPr bwMode="auto">
              <a:xfrm>
                <a:off x="6703838"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2" name="Line 104">
                <a:extLst>
                  <a:ext uri="{FF2B5EF4-FFF2-40B4-BE49-F238E27FC236}">
                    <a16:creationId xmlns:a16="http://schemas.microsoft.com/office/drawing/2014/main" id="{70F97414-9C6E-42F5-90DC-5E0E7A089106}"/>
                  </a:ext>
                </a:extLst>
              </p:cNvPr>
              <p:cNvSpPr>
                <a:spLocks noChangeShapeType="1"/>
              </p:cNvSpPr>
              <p:nvPr/>
            </p:nvSpPr>
            <p:spPr bwMode="auto">
              <a:xfrm flipH="1">
                <a:off x="6665903" y="2740177"/>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Line 105">
                <a:extLst>
                  <a:ext uri="{FF2B5EF4-FFF2-40B4-BE49-F238E27FC236}">
                    <a16:creationId xmlns:a16="http://schemas.microsoft.com/office/drawing/2014/main" id="{09C6BD27-C457-4590-9337-498C8654051D}"/>
                  </a:ext>
                </a:extLst>
              </p:cNvPr>
              <p:cNvSpPr>
                <a:spLocks noChangeShapeType="1"/>
              </p:cNvSpPr>
              <p:nvPr/>
            </p:nvSpPr>
            <p:spPr bwMode="auto">
              <a:xfrm>
                <a:off x="6204558"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4" name="Line 106">
                <a:extLst>
                  <a:ext uri="{FF2B5EF4-FFF2-40B4-BE49-F238E27FC236}">
                    <a16:creationId xmlns:a16="http://schemas.microsoft.com/office/drawing/2014/main" id="{7D62AF90-9B1A-4501-B039-EABEEB2166A6}"/>
                  </a:ext>
                </a:extLst>
              </p:cNvPr>
              <p:cNvSpPr>
                <a:spLocks noChangeShapeType="1"/>
              </p:cNvSpPr>
              <p:nvPr/>
            </p:nvSpPr>
            <p:spPr bwMode="auto">
              <a:xfrm flipH="1">
                <a:off x="6166623" y="269490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Line 107">
                <a:extLst>
                  <a:ext uri="{FF2B5EF4-FFF2-40B4-BE49-F238E27FC236}">
                    <a16:creationId xmlns:a16="http://schemas.microsoft.com/office/drawing/2014/main" id="{CB826632-CFCB-4AE0-A1D4-B4BF399DC2B6}"/>
                  </a:ext>
                </a:extLst>
              </p:cNvPr>
              <p:cNvSpPr>
                <a:spLocks noChangeShapeType="1"/>
              </p:cNvSpPr>
              <p:nvPr/>
            </p:nvSpPr>
            <p:spPr bwMode="auto">
              <a:xfrm>
                <a:off x="6285324"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6" name="Line 108">
                <a:extLst>
                  <a:ext uri="{FF2B5EF4-FFF2-40B4-BE49-F238E27FC236}">
                    <a16:creationId xmlns:a16="http://schemas.microsoft.com/office/drawing/2014/main" id="{B1FE529B-F731-4B3C-9FB7-AA9828ED4E78}"/>
                  </a:ext>
                </a:extLst>
              </p:cNvPr>
              <p:cNvSpPr>
                <a:spLocks noChangeShapeType="1"/>
              </p:cNvSpPr>
              <p:nvPr/>
            </p:nvSpPr>
            <p:spPr bwMode="auto">
              <a:xfrm flipH="1">
                <a:off x="6247388" y="2694900"/>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Line 109">
                <a:extLst>
                  <a:ext uri="{FF2B5EF4-FFF2-40B4-BE49-F238E27FC236}">
                    <a16:creationId xmlns:a16="http://schemas.microsoft.com/office/drawing/2014/main" id="{47C83129-FDB1-4E22-A541-61B4B01D1192}"/>
                  </a:ext>
                </a:extLst>
              </p:cNvPr>
              <p:cNvSpPr>
                <a:spLocks noChangeShapeType="1"/>
              </p:cNvSpPr>
              <p:nvPr/>
            </p:nvSpPr>
            <p:spPr bwMode="auto">
              <a:xfrm>
                <a:off x="6077290"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8" name="Line 110">
                <a:extLst>
                  <a:ext uri="{FF2B5EF4-FFF2-40B4-BE49-F238E27FC236}">
                    <a16:creationId xmlns:a16="http://schemas.microsoft.com/office/drawing/2014/main" id="{B2A52456-21C9-474F-9FD5-CE4189D94BE4}"/>
                  </a:ext>
                </a:extLst>
              </p:cNvPr>
              <p:cNvSpPr>
                <a:spLocks noChangeShapeType="1"/>
              </p:cNvSpPr>
              <p:nvPr/>
            </p:nvSpPr>
            <p:spPr bwMode="auto">
              <a:xfrm flipH="1">
                <a:off x="6040579" y="2694900"/>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9" name="Line 111">
                <a:extLst>
                  <a:ext uri="{FF2B5EF4-FFF2-40B4-BE49-F238E27FC236}">
                    <a16:creationId xmlns:a16="http://schemas.microsoft.com/office/drawing/2014/main" id="{02E2CAA8-0AD3-4FB3-B4FA-71DC351DF859}"/>
                  </a:ext>
                </a:extLst>
              </p:cNvPr>
              <p:cNvSpPr>
                <a:spLocks noChangeShapeType="1"/>
              </p:cNvSpPr>
              <p:nvPr/>
            </p:nvSpPr>
            <p:spPr bwMode="auto">
              <a:xfrm>
                <a:off x="6040579"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0" name="Line 112">
                <a:extLst>
                  <a:ext uri="{FF2B5EF4-FFF2-40B4-BE49-F238E27FC236}">
                    <a16:creationId xmlns:a16="http://schemas.microsoft.com/office/drawing/2014/main" id="{845149D4-DED6-4848-ABDB-37815A652380}"/>
                  </a:ext>
                </a:extLst>
              </p:cNvPr>
              <p:cNvSpPr>
                <a:spLocks noChangeShapeType="1"/>
              </p:cNvSpPr>
              <p:nvPr/>
            </p:nvSpPr>
            <p:spPr bwMode="auto">
              <a:xfrm flipH="1">
                <a:off x="6002643" y="2694900"/>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1" name="Line 113">
                <a:extLst>
                  <a:ext uri="{FF2B5EF4-FFF2-40B4-BE49-F238E27FC236}">
                    <a16:creationId xmlns:a16="http://schemas.microsoft.com/office/drawing/2014/main" id="{35689A32-EE77-45C7-BFCD-D6DDDD745FB7}"/>
                  </a:ext>
                </a:extLst>
              </p:cNvPr>
              <p:cNvSpPr>
                <a:spLocks noChangeShapeType="1"/>
              </p:cNvSpPr>
              <p:nvPr/>
            </p:nvSpPr>
            <p:spPr bwMode="auto">
              <a:xfrm>
                <a:off x="5886389"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2" name="Line 114">
                <a:extLst>
                  <a:ext uri="{FF2B5EF4-FFF2-40B4-BE49-F238E27FC236}">
                    <a16:creationId xmlns:a16="http://schemas.microsoft.com/office/drawing/2014/main" id="{F6E5497D-A7C7-437A-843D-44FA780AEF40}"/>
                  </a:ext>
                </a:extLst>
              </p:cNvPr>
              <p:cNvSpPr>
                <a:spLocks noChangeShapeType="1"/>
              </p:cNvSpPr>
              <p:nvPr/>
            </p:nvSpPr>
            <p:spPr bwMode="auto">
              <a:xfrm flipH="1">
                <a:off x="5848454" y="269490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3" name="Line 115">
                <a:extLst>
                  <a:ext uri="{FF2B5EF4-FFF2-40B4-BE49-F238E27FC236}">
                    <a16:creationId xmlns:a16="http://schemas.microsoft.com/office/drawing/2014/main" id="{56E34285-9FE1-4AF2-AA29-8461B71AED87}"/>
                  </a:ext>
                </a:extLst>
              </p:cNvPr>
              <p:cNvSpPr>
                <a:spLocks noChangeShapeType="1"/>
              </p:cNvSpPr>
              <p:nvPr/>
            </p:nvSpPr>
            <p:spPr bwMode="auto">
              <a:xfrm>
                <a:off x="5600037"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4" name="Line 116">
                <a:extLst>
                  <a:ext uri="{FF2B5EF4-FFF2-40B4-BE49-F238E27FC236}">
                    <a16:creationId xmlns:a16="http://schemas.microsoft.com/office/drawing/2014/main" id="{3EF39EC8-FC2D-4603-A3F7-629907BCDA50}"/>
                  </a:ext>
                </a:extLst>
              </p:cNvPr>
              <p:cNvSpPr>
                <a:spLocks noChangeShapeType="1"/>
              </p:cNvSpPr>
              <p:nvPr/>
            </p:nvSpPr>
            <p:spPr bwMode="auto">
              <a:xfrm flipH="1">
                <a:off x="5562102" y="269490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5" name="Line 117">
                <a:extLst>
                  <a:ext uri="{FF2B5EF4-FFF2-40B4-BE49-F238E27FC236}">
                    <a16:creationId xmlns:a16="http://schemas.microsoft.com/office/drawing/2014/main" id="{24F1626C-92CA-455E-8FF3-EB16EBADC1C7}"/>
                  </a:ext>
                </a:extLst>
              </p:cNvPr>
              <p:cNvSpPr>
                <a:spLocks noChangeShapeType="1"/>
              </p:cNvSpPr>
              <p:nvPr/>
            </p:nvSpPr>
            <p:spPr bwMode="auto">
              <a:xfrm>
                <a:off x="5379766"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6" name="Line 118">
                <a:extLst>
                  <a:ext uri="{FF2B5EF4-FFF2-40B4-BE49-F238E27FC236}">
                    <a16:creationId xmlns:a16="http://schemas.microsoft.com/office/drawing/2014/main" id="{5B595BE4-AFF1-407B-A62F-2DB63DF55E60}"/>
                  </a:ext>
                </a:extLst>
              </p:cNvPr>
              <p:cNvSpPr>
                <a:spLocks noChangeShapeType="1"/>
              </p:cNvSpPr>
              <p:nvPr/>
            </p:nvSpPr>
            <p:spPr bwMode="auto">
              <a:xfrm flipH="1">
                <a:off x="5341831" y="2665530"/>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7" name="Line 119">
                <a:extLst>
                  <a:ext uri="{FF2B5EF4-FFF2-40B4-BE49-F238E27FC236}">
                    <a16:creationId xmlns:a16="http://schemas.microsoft.com/office/drawing/2014/main" id="{9A118382-FCF7-4E82-BBF7-9B609CBA5324}"/>
                  </a:ext>
                </a:extLst>
              </p:cNvPr>
              <p:cNvSpPr>
                <a:spLocks noChangeShapeType="1"/>
              </p:cNvSpPr>
              <p:nvPr/>
            </p:nvSpPr>
            <p:spPr bwMode="auto">
              <a:xfrm>
                <a:off x="5436058"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8" name="Line 120">
                <a:extLst>
                  <a:ext uri="{FF2B5EF4-FFF2-40B4-BE49-F238E27FC236}">
                    <a16:creationId xmlns:a16="http://schemas.microsoft.com/office/drawing/2014/main" id="{77E65737-0367-4F27-8CCA-5CF8485C1AAD}"/>
                  </a:ext>
                </a:extLst>
              </p:cNvPr>
              <p:cNvSpPr>
                <a:spLocks noChangeShapeType="1"/>
              </p:cNvSpPr>
              <p:nvPr/>
            </p:nvSpPr>
            <p:spPr bwMode="auto">
              <a:xfrm flipH="1">
                <a:off x="5398122" y="266553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9" name="Line 121">
                <a:extLst>
                  <a:ext uri="{FF2B5EF4-FFF2-40B4-BE49-F238E27FC236}">
                    <a16:creationId xmlns:a16="http://schemas.microsoft.com/office/drawing/2014/main" id="{12D353C0-4F90-4981-BF1E-06F39BBB2B29}"/>
                  </a:ext>
                </a:extLst>
              </p:cNvPr>
              <p:cNvSpPr>
                <a:spLocks noChangeShapeType="1"/>
              </p:cNvSpPr>
              <p:nvPr/>
            </p:nvSpPr>
            <p:spPr bwMode="auto">
              <a:xfrm>
                <a:off x="5243933"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0" name="Line 122">
                <a:extLst>
                  <a:ext uri="{FF2B5EF4-FFF2-40B4-BE49-F238E27FC236}">
                    <a16:creationId xmlns:a16="http://schemas.microsoft.com/office/drawing/2014/main" id="{F5C86B39-FA65-4009-8F03-322C80BA712E}"/>
                  </a:ext>
                </a:extLst>
              </p:cNvPr>
              <p:cNvSpPr>
                <a:spLocks noChangeShapeType="1"/>
              </p:cNvSpPr>
              <p:nvPr/>
            </p:nvSpPr>
            <p:spPr bwMode="auto">
              <a:xfrm flipH="1">
                <a:off x="5205997" y="2665530"/>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1" name="Line 123">
                <a:extLst>
                  <a:ext uri="{FF2B5EF4-FFF2-40B4-BE49-F238E27FC236}">
                    <a16:creationId xmlns:a16="http://schemas.microsoft.com/office/drawing/2014/main" id="{A2B87CCE-D126-466F-A243-6FDE6D37EAF4}"/>
                  </a:ext>
                </a:extLst>
              </p:cNvPr>
              <p:cNvSpPr>
                <a:spLocks noChangeShapeType="1"/>
              </p:cNvSpPr>
              <p:nvPr/>
            </p:nvSpPr>
            <p:spPr bwMode="auto">
              <a:xfrm>
                <a:off x="5281868"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2" name="Line 124">
                <a:extLst>
                  <a:ext uri="{FF2B5EF4-FFF2-40B4-BE49-F238E27FC236}">
                    <a16:creationId xmlns:a16="http://schemas.microsoft.com/office/drawing/2014/main" id="{E8A7A3EB-1CFD-4E23-A5D4-B5D170C213E4}"/>
                  </a:ext>
                </a:extLst>
              </p:cNvPr>
              <p:cNvSpPr>
                <a:spLocks noChangeShapeType="1"/>
              </p:cNvSpPr>
              <p:nvPr/>
            </p:nvSpPr>
            <p:spPr bwMode="auto">
              <a:xfrm flipH="1">
                <a:off x="5243933" y="266553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3" name="Line 125">
                <a:extLst>
                  <a:ext uri="{FF2B5EF4-FFF2-40B4-BE49-F238E27FC236}">
                    <a16:creationId xmlns:a16="http://schemas.microsoft.com/office/drawing/2014/main" id="{2A1BCC47-88BA-482C-B34C-5B9A5ED6EDA9}"/>
                  </a:ext>
                </a:extLst>
              </p:cNvPr>
              <p:cNvSpPr>
                <a:spLocks noChangeShapeType="1"/>
              </p:cNvSpPr>
              <p:nvPr/>
            </p:nvSpPr>
            <p:spPr bwMode="auto">
              <a:xfrm>
                <a:off x="5155824"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4" name="Line 126">
                <a:extLst>
                  <a:ext uri="{FF2B5EF4-FFF2-40B4-BE49-F238E27FC236}">
                    <a16:creationId xmlns:a16="http://schemas.microsoft.com/office/drawing/2014/main" id="{C1DC5E65-6258-4CA9-8C8F-07B15E7CFAAD}"/>
                  </a:ext>
                </a:extLst>
              </p:cNvPr>
              <p:cNvSpPr>
                <a:spLocks noChangeShapeType="1"/>
              </p:cNvSpPr>
              <p:nvPr/>
            </p:nvSpPr>
            <p:spPr bwMode="auto">
              <a:xfrm flipH="1">
                <a:off x="5117889" y="2665530"/>
                <a:ext cx="74647"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5" name="Line 127">
                <a:extLst>
                  <a:ext uri="{FF2B5EF4-FFF2-40B4-BE49-F238E27FC236}">
                    <a16:creationId xmlns:a16="http://schemas.microsoft.com/office/drawing/2014/main" id="{895D4131-7FDC-40EC-8B41-621058BC56E7}"/>
                  </a:ext>
                </a:extLst>
              </p:cNvPr>
              <p:cNvSpPr>
                <a:spLocks noChangeShapeType="1"/>
              </p:cNvSpPr>
              <p:nvPr/>
            </p:nvSpPr>
            <p:spPr bwMode="auto">
              <a:xfrm>
                <a:off x="5079953" y="2627595"/>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6" name="Line 128">
                <a:extLst>
                  <a:ext uri="{FF2B5EF4-FFF2-40B4-BE49-F238E27FC236}">
                    <a16:creationId xmlns:a16="http://schemas.microsoft.com/office/drawing/2014/main" id="{E621260A-8DDC-42B5-B75D-745D42C63897}"/>
                  </a:ext>
                </a:extLst>
              </p:cNvPr>
              <p:cNvSpPr>
                <a:spLocks noChangeShapeType="1"/>
              </p:cNvSpPr>
              <p:nvPr/>
            </p:nvSpPr>
            <p:spPr bwMode="auto">
              <a:xfrm flipH="1">
                <a:off x="5042018" y="2665530"/>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7" name="Line 129">
                <a:extLst>
                  <a:ext uri="{FF2B5EF4-FFF2-40B4-BE49-F238E27FC236}">
                    <a16:creationId xmlns:a16="http://schemas.microsoft.com/office/drawing/2014/main" id="{824022BE-972B-4149-87E6-4317FD1B8DF3}"/>
                  </a:ext>
                </a:extLst>
              </p:cNvPr>
              <p:cNvSpPr>
                <a:spLocks noChangeShapeType="1"/>
              </p:cNvSpPr>
              <p:nvPr/>
            </p:nvSpPr>
            <p:spPr bwMode="auto">
              <a:xfrm>
                <a:off x="4472985" y="2587212"/>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8" name="Line 130">
                <a:extLst>
                  <a:ext uri="{FF2B5EF4-FFF2-40B4-BE49-F238E27FC236}">
                    <a16:creationId xmlns:a16="http://schemas.microsoft.com/office/drawing/2014/main" id="{0F2672FD-4762-4568-803F-0E81C59CF381}"/>
                  </a:ext>
                </a:extLst>
              </p:cNvPr>
              <p:cNvSpPr>
                <a:spLocks noChangeShapeType="1"/>
              </p:cNvSpPr>
              <p:nvPr/>
            </p:nvSpPr>
            <p:spPr bwMode="auto">
              <a:xfrm flipH="1">
                <a:off x="4435050" y="2623923"/>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99" name="Line 131">
                <a:extLst>
                  <a:ext uri="{FF2B5EF4-FFF2-40B4-BE49-F238E27FC236}">
                    <a16:creationId xmlns:a16="http://schemas.microsoft.com/office/drawing/2014/main" id="{B2338379-6C3C-462E-B321-2B2560B39AB5}"/>
                  </a:ext>
                </a:extLst>
              </p:cNvPr>
              <p:cNvSpPr>
                <a:spLocks noChangeShapeType="1"/>
              </p:cNvSpPr>
              <p:nvPr/>
            </p:nvSpPr>
            <p:spPr bwMode="auto">
              <a:xfrm>
                <a:off x="4343270" y="2587212"/>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0" name="Line 132">
                <a:extLst>
                  <a:ext uri="{FF2B5EF4-FFF2-40B4-BE49-F238E27FC236}">
                    <a16:creationId xmlns:a16="http://schemas.microsoft.com/office/drawing/2014/main" id="{CB56DCBD-EE26-48E6-B730-F2528DB9B005}"/>
                  </a:ext>
                </a:extLst>
              </p:cNvPr>
              <p:cNvSpPr>
                <a:spLocks noChangeShapeType="1"/>
              </p:cNvSpPr>
              <p:nvPr/>
            </p:nvSpPr>
            <p:spPr bwMode="auto">
              <a:xfrm flipH="1">
                <a:off x="4305335" y="2623923"/>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1" name="Line 133">
                <a:extLst>
                  <a:ext uri="{FF2B5EF4-FFF2-40B4-BE49-F238E27FC236}">
                    <a16:creationId xmlns:a16="http://schemas.microsoft.com/office/drawing/2014/main" id="{B3C4B26C-77B2-4DCB-BDEB-A5A83154A41B}"/>
                  </a:ext>
                </a:extLst>
              </p:cNvPr>
              <p:cNvSpPr>
                <a:spLocks noChangeShapeType="1"/>
              </p:cNvSpPr>
              <p:nvPr/>
            </p:nvSpPr>
            <p:spPr bwMode="auto">
              <a:xfrm>
                <a:off x="2773229" y="2480747"/>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2" name="Line 134">
                <a:extLst>
                  <a:ext uri="{FF2B5EF4-FFF2-40B4-BE49-F238E27FC236}">
                    <a16:creationId xmlns:a16="http://schemas.microsoft.com/office/drawing/2014/main" id="{9A68C068-A938-4A12-99C9-65C910645DF2}"/>
                  </a:ext>
                </a:extLst>
              </p:cNvPr>
              <p:cNvSpPr>
                <a:spLocks noChangeShapeType="1"/>
              </p:cNvSpPr>
              <p:nvPr/>
            </p:nvSpPr>
            <p:spPr bwMode="auto">
              <a:xfrm flipH="1">
                <a:off x="2735293" y="2518683"/>
                <a:ext cx="73424"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3" name="Line 135">
                <a:extLst>
                  <a:ext uri="{FF2B5EF4-FFF2-40B4-BE49-F238E27FC236}">
                    <a16:creationId xmlns:a16="http://schemas.microsoft.com/office/drawing/2014/main" id="{C80012E1-DAB9-42C0-9497-BE5AFE2B3920}"/>
                  </a:ext>
                </a:extLst>
              </p:cNvPr>
              <p:cNvSpPr>
                <a:spLocks noChangeShapeType="1"/>
              </p:cNvSpPr>
              <p:nvPr/>
            </p:nvSpPr>
            <p:spPr bwMode="auto">
              <a:xfrm>
                <a:off x="2352267" y="2341242"/>
                <a:ext cx="0" cy="74647"/>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4" name="Line 136">
                <a:extLst>
                  <a:ext uri="{FF2B5EF4-FFF2-40B4-BE49-F238E27FC236}">
                    <a16:creationId xmlns:a16="http://schemas.microsoft.com/office/drawing/2014/main" id="{06ACF24E-410F-4370-8E2B-4E01C999C23C}"/>
                  </a:ext>
                </a:extLst>
              </p:cNvPr>
              <p:cNvSpPr>
                <a:spLocks noChangeShapeType="1"/>
              </p:cNvSpPr>
              <p:nvPr/>
            </p:nvSpPr>
            <p:spPr bwMode="auto">
              <a:xfrm flipH="1">
                <a:off x="2314332" y="2379178"/>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5" name="Line 137">
                <a:extLst>
                  <a:ext uri="{FF2B5EF4-FFF2-40B4-BE49-F238E27FC236}">
                    <a16:creationId xmlns:a16="http://schemas.microsoft.com/office/drawing/2014/main" id="{6E4F87EC-9BFA-4893-94B5-EC4A6B08B8D3}"/>
                  </a:ext>
                </a:extLst>
              </p:cNvPr>
              <p:cNvSpPr>
                <a:spLocks noChangeShapeType="1"/>
              </p:cNvSpPr>
              <p:nvPr/>
            </p:nvSpPr>
            <p:spPr bwMode="auto">
              <a:xfrm>
                <a:off x="5541298" y="2656964"/>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6" name="Line 138">
                <a:extLst>
                  <a:ext uri="{FF2B5EF4-FFF2-40B4-BE49-F238E27FC236}">
                    <a16:creationId xmlns:a16="http://schemas.microsoft.com/office/drawing/2014/main" id="{079E039E-F1FA-41CC-A275-A52422852BC7}"/>
                  </a:ext>
                </a:extLst>
              </p:cNvPr>
              <p:cNvSpPr>
                <a:spLocks noChangeShapeType="1"/>
              </p:cNvSpPr>
              <p:nvPr/>
            </p:nvSpPr>
            <p:spPr bwMode="auto">
              <a:xfrm flipH="1">
                <a:off x="5503363" y="2694900"/>
                <a:ext cx="7220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7" name="Line 139">
                <a:extLst>
                  <a:ext uri="{FF2B5EF4-FFF2-40B4-BE49-F238E27FC236}">
                    <a16:creationId xmlns:a16="http://schemas.microsoft.com/office/drawing/2014/main" id="{0B048AEB-30CD-49B8-A905-3658CF1C18B8}"/>
                  </a:ext>
                </a:extLst>
              </p:cNvPr>
              <p:cNvSpPr>
                <a:spLocks noChangeShapeType="1"/>
              </p:cNvSpPr>
              <p:nvPr/>
            </p:nvSpPr>
            <p:spPr bwMode="auto">
              <a:xfrm>
                <a:off x="6663455"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8" name="Line 140">
                <a:extLst>
                  <a:ext uri="{FF2B5EF4-FFF2-40B4-BE49-F238E27FC236}">
                    <a16:creationId xmlns:a16="http://schemas.microsoft.com/office/drawing/2014/main" id="{F7431F01-1402-4C79-975A-B7224464F5AD}"/>
                  </a:ext>
                </a:extLst>
              </p:cNvPr>
              <p:cNvSpPr>
                <a:spLocks noChangeShapeType="1"/>
              </p:cNvSpPr>
              <p:nvPr/>
            </p:nvSpPr>
            <p:spPr bwMode="auto">
              <a:xfrm flipH="1">
                <a:off x="6625520"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9" name="Line 141">
                <a:extLst>
                  <a:ext uri="{FF2B5EF4-FFF2-40B4-BE49-F238E27FC236}">
                    <a16:creationId xmlns:a16="http://schemas.microsoft.com/office/drawing/2014/main" id="{1E5A74A8-41EB-4A75-9852-44F053034F82}"/>
                  </a:ext>
                </a:extLst>
              </p:cNvPr>
              <p:cNvSpPr>
                <a:spLocks noChangeShapeType="1"/>
              </p:cNvSpPr>
              <p:nvPr/>
            </p:nvSpPr>
            <p:spPr bwMode="auto">
              <a:xfrm>
                <a:off x="6612059" y="2702242"/>
                <a:ext cx="0" cy="75871"/>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0" name="Line 142">
                <a:extLst>
                  <a:ext uri="{FF2B5EF4-FFF2-40B4-BE49-F238E27FC236}">
                    <a16:creationId xmlns:a16="http://schemas.microsoft.com/office/drawing/2014/main" id="{2C681670-F654-42D4-B8ED-21E0339B5A34}"/>
                  </a:ext>
                </a:extLst>
              </p:cNvPr>
              <p:cNvSpPr>
                <a:spLocks noChangeShapeType="1"/>
              </p:cNvSpPr>
              <p:nvPr/>
            </p:nvSpPr>
            <p:spPr bwMode="auto">
              <a:xfrm flipH="1">
                <a:off x="6574123" y="2740177"/>
                <a:ext cx="75871"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195757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11518</a:t>
            </a:r>
            <a:r>
              <a:rPr lang="en-GB" dirty="0"/>
              <a:t>: Prognostic stratification using the nomogram </a:t>
            </a:r>
            <a:r>
              <a:rPr lang="en-GB" dirty="0" smtClean="0"/>
              <a:t/>
            </a:r>
            <a:br>
              <a:rPr lang="en-GB" dirty="0" smtClean="0"/>
            </a:br>
            <a:r>
              <a:rPr lang="en-GB" dirty="0" err="1"/>
              <a:t>S</a:t>
            </a:r>
            <a:r>
              <a:rPr lang="en-GB" dirty="0" err="1" smtClean="0"/>
              <a:t>arculator</a:t>
            </a:r>
            <a:r>
              <a:rPr lang="en-GB" dirty="0" smtClean="0"/>
              <a:t> </a:t>
            </a:r>
            <a:r>
              <a:rPr lang="en-GB" dirty="0"/>
              <a:t>and its impact on study results in a randomized </a:t>
            </a:r>
            <a:r>
              <a:rPr lang="en-GB" dirty="0" smtClean="0"/>
              <a:t>controlled </a:t>
            </a:r>
            <a:r>
              <a:rPr lang="en-GB" dirty="0"/>
              <a:t>trial (RCT) for localized soft tissue sarcomas (STS): A secondary analysis of the EORTC-STBSG </a:t>
            </a:r>
            <a:r>
              <a:rPr lang="en-GB" dirty="0" smtClean="0"/>
              <a:t>62931 – </a:t>
            </a:r>
            <a:r>
              <a:rPr lang="en-GB" dirty="0" err="1" smtClean="0"/>
              <a:t>Pasquali</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US" b="1" dirty="0" smtClean="0">
                <a:solidFill>
                  <a:schemeClr val="bg1"/>
                </a:solidFill>
              </a:rPr>
              <a:t>CONCLUSIONS</a:t>
            </a:r>
            <a:endParaRPr lang="en-GB" dirty="0"/>
          </a:p>
          <a:p>
            <a:r>
              <a:rPr lang="en-GB" dirty="0"/>
              <a:t>P</a:t>
            </a:r>
            <a:r>
              <a:rPr lang="en-GB" dirty="0" smtClean="0"/>
              <a:t>atients </a:t>
            </a:r>
            <a:r>
              <a:rPr lang="en-GB" dirty="0"/>
              <a:t>with extremity and trunk wall </a:t>
            </a:r>
            <a:r>
              <a:rPr lang="en-GB" dirty="0" smtClean="0"/>
              <a:t>STS and a low </a:t>
            </a:r>
            <a:r>
              <a:rPr lang="en-GB" dirty="0"/>
              <a:t>survival probability </a:t>
            </a:r>
            <a:r>
              <a:rPr lang="en-GB" dirty="0" smtClean="0"/>
              <a:t>(high risk tumours) appear to benefit from adjuvant </a:t>
            </a:r>
            <a:r>
              <a:rPr lang="en-GB" dirty="0"/>
              <a:t>doxorubicin </a:t>
            </a:r>
            <a:r>
              <a:rPr lang="en-GB" dirty="0" smtClean="0"/>
              <a:t>+ ifosfamide</a:t>
            </a:r>
            <a:endParaRPr lang="en-GB" dirty="0"/>
          </a:p>
          <a:p>
            <a:r>
              <a:rPr lang="en-GB" dirty="0" smtClean="0"/>
              <a:t>There have been conflicting </a:t>
            </a:r>
            <a:r>
              <a:rPr lang="en-GB" dirty="0"/>
              <a:t>results </a:t>
            </a:r>
            <a:r>
              <a:rPr lang="en-GB" dirty="0" smtClean="0"/>
              <a:t>in trials on </a:t>
            </a:r>
            <a:r>
              <a:rPr lang="en-GB" dirty="0"/>
              <a:t>perioperative chemotherapy in STS </a:t>
            </a:r>
            <a:endParaRPr lang="en-GB" dirty="0" smtClean="0"/>
          </a:p>
          <a:p>
            <a:r>
              <a:rPr lang="en-GB" dirty="0" smtClean="0"/>
              <a:t>These </a:t>
            </a:r>
            <a:r>
              <a:rPr lang="en-GB" dirty="0"/>
              <a:t>findings </a:t>
            </a:r>
            <a:r>
              <a:rPr lang="en-GB" dirty="0" smtClean="0"/>
              <a:t>suggest that including patients with low risk tumours in analyses may produce inaccurate negative results for the use of </a:t>
            </a:r>
            <a:r>
              <a:rPr lang="en-GB" dirty="0"/>
              <a:t>perioperative chemotherapy </a:t>
            </a:r>
            <a:r>
              <a:rPr lang="en-GB" dirty="0" smtClean="0"/>
              <a:t>in patients with high risk tumours</a:t>
            </a:r>
            <a:endParaRPr lang="en-GB" dirty="0"/>
          </a:p>
        </p:txBody>
      </p:sp>
      <p:sp>
        <p:nvSpPr>
          <p:cNvPr id="4" name="Text Box 4"/>
          <p:cNvSpPr txBox="1">
            <a:spLocks noChangeArrowheads="1"/>
          </p:cNvSpPr>
          <p:nvPr/>
        </p:nvSpPr>
        <p:spPr bwMode="auto">
          <a:xfrm>
            <a:off x="4994570" y="6474897"/>
            <a:ext cx="39287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Pasquali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11518</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265224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3005</a:t>
            </a:r>
            <a:r>
              <a:rPr lang="en-GB" dirty="0"/>
              <a:t>: Pilot study of </a:t>
            </a:r>
            <a:r>
              <a:rPr lang="en-GB" dirty="0" smtClean="0"/>
              <a:t>NY-ESO-1</a:t>
            </a:r>
            <a:r>
              <a:rPr lang="en-GB" baseline="30000" dirty="0" smtClean="0"/>
              <a:t>c259 </a:t>
            </a:r>
            <a:r>
              <a:rPr lang="en-GB" dirty="0" smtClean="0"/>
              <a:t>T </a:t>
            </a:r>
            <a:r>
              <a:rPr lang="en-GB" dirty="0"/>
              <a:t>cells in advanced myxoid/round cell </a:t>
            </a:r>
            <a:r>
              <a:rPr lang="en-GB" dirty="0" smtClean="0"/>
              <a:t>liposarcoma – D’Angelo SP,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smtClean="0"/>
              <a:t>To assess the efficacy and safety </a:t>
            </a:r>
            <a:r>
              <a:rPr lang="en-GB" dirty="0"/>
              <a:t>of </a:t>
            </a:r>
            <a:r>
              <a:rPr lang="en-GB" dirty="0" smtClean="0"/>
              <a:t>autologous NY-ESO-1c259 T cells in patients with metastatic myxoid/round cell liposarcoma</a:t>
            </a:r>
            <a:endParaRPr lang="en-GB" dirty="0"/>
          </a:p>
        </p:txBody>
      </p:sp>
      <p:sp>
        <p:nvSpPr>
          <p:cNvPr id="4" name="Text Box 4"/>
          <p:cNvSpPr txBox="1">
            <a:spLocks noChangeArrowheads="1"/>
          </p:cNvSpPr>
          <p:nvPr/>
        </p:nvSpPr>
        <p:spPr bwMode="auto">
          <a:xfrm>
            <a:off x="4951673" y="6474897"/>
            <a:ext cx="39716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D’Angelo SP,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3005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228599" y="5491323"/>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baseline="0" noProof="0" dirty="0" smtClean="0">
                <a:ln>
                  <a:noFill/>
                </a:ln>
                <a:solidFill>
                  <a:srgbClr val="363636"/>
                </a:solidFill>
                <a:effectLst/>
                <a:uLnTx/>
                <a:uFillTx/>
                <a:latin typeface="Arial"/>
                <a:ea typeface="+mn-ea"/>
                <a:cs typeface="Arial"/>
              </a:rPr>
              <a:t>ORR</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Content Placeholder 26"/>
          <p:cNvSpPr txBox="1">
            <a:spLocks/>
          </p:cNvSpPr>
          <p:nvPr/>
        </p:nvSpPr>
        <p:spPr>
          <a:xfrm>
            <a:off x="4648200" y="5491322"/>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baseline="0" noProof="0" dirty="0" smtClean="0">
                <a:ln>
                  <a:noFill/>
                </a:ln>
                <a:solidFill>
                  <a:srgbClr val="363636"/>
                </a:solidFill>
                <a:effectLst/>
                <a:uLnTx/>
                <a:uFillTx/>
                <a:latin typeface="Arial"/>
                <a:ea typeface="+mn-ea"/>
                <a:cs typeface="Arial"/>
              </a:rPr>
              <a:t>Safety, time to response, </a:t>
            </a:r>
            <a:r>
              <a:rPr kumimoji="0" lang="en-GB" sz="1600" b="0" i="0" u="none" strike="noStrike" kern="1200" cap="none" spc="0" normalizeH="0" baseline="0" noProof="0" dirty="0" err="1" smtClean="0">
                <a:ln>
                  <a:noFill/>
                </a:ln>
                <a:solidFill>
                  <a:srgbClr val="363636"/>
                </a:solidFill>
                <a:effectLst/>
                <a:uLnTx/>
                <a:uFillTx/>
                <a:latin typeface="Arial"/>
                <a:ea typeface="+mn-ea"/>
                <a:cs typeface="Arial"/>
              </a:rPr>
              <a:t>DoR</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9" name="AutoShape 12"/>
          <p:cNvSpPr>
            <a:spLocks noChangeArrowheads="1"/>
          </p:cNvSpPr>
          <p:nvPr/>
        </p:nvSpPr>
        <p:spPr bwMode="auto">
          <a:xfrm>
            <a:off x="6172071" y="3087849"/>
            <a:ext cx="2059469" cy="1731363"/>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Apheresis then</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 cells transduced with a </a:t>
            </a:r>
            <a:r>
              <a:rPr kumimoji="0" lang="en-GB" altLang="zh-CN" sz="16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lentiviral</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vector containing NY-ESO-1</a:t>
            </a:r>
            <a:r>
              <a:rPr kumimoji="0" lang="en-GB"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c259</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TCR and 1–8x10</a:t>
            </a:r>
            <a:r>
              <a:rPr kumimoji="0" lang="en-GB"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9</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infused on D1</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15" idx="1"/>
          </p:cNvCxnSpPr>
          <p:nvPr/>
        </p:nvCxnSpPr>
        <p:spPr bwMode="auto">
          <a:xfrm>
            <a:off x="3200401" y="3953531"/>
            <a:ext cx="245399" cy="0"/>
          </a:xfrm>
          <a:prstGeom prst="straightConnector1">
            <a:avLst/>
          </a:prstGeom>
          <a:noFill/>
          <a:ln w="38100">
            <a:solidFill>
              <a:schemeClr val="bg2"/>
            </a:solidFill>
            <a:round/>
            <a:headEnd/>
            <a:tailEnd type="triangle" w="med" len="med"/>
          </a:ln>
        </p:spPr>
      </p:cxnSp>
      <p:cxnSp>
        <p:nvCxnSpPr>
          <p:cNvPr id="11" name="AutoShape 21"/>
          <p:cNvCxnSpPr>
            <a:cxnSpLocks noChangeShapeType="1"/>
            <a:stCxn id="9" idx="3"/>
            <a:endCxn id="12" idx="1"/>
          </p:cNvCxnSpPr>
          <p:nvPr/>
        </p:nvCxnSpPr>
        <p:spPr bwMode="auto">
          <a:xfrm>
            <a:off x="8231540" y="3953531"/>
            <a:ext cx="245398" cy="0"/>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8476938" y="3689212"/>
            <a:ext cx="591410" cy="528637"/>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176584" y="2383524"/>
            <a:ext cx="3023817" cy="314001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myxoid/round cell liposarcoma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NY-ESO-1 IHC 2+/3+ in </a:t>
            </a:r>
            <a:r>
              <a:rPr kumimoji="0" lang="en-GB"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30% of tumours cells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HLA-A*02:01, *02:05 or *02:06</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Prior anthracycline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(n=39)</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12"/>
          <p:cNvSpPr>
            <a:spLocks noChangeArrowheads="1"/>
          </p:cNvSpPr>
          <p:nvPr/>
        </p:nvSpPr>
        <p:spPr bwMode="auto">
          <a:xfrm>
            <a:off x="3445800" y="2980411"/>
            <a:ext cx="2480872" cy="1946239"/>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Lymphodepletion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fludarabine</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/day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cyclophosphamide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600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/day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 –7 to –5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7" name="AutoShape 19"/>
          <p:cNvCxnSpPr>
            <a:cxnSpLocks noChangeShapeType="1"/>
            <a:stCxn id="15" idx="3"/>
            <a:endCxn id="9" idx="1"/>
          </p:cNvCxnSpPr>
          <p:nvPr/>
        </p:nvCxnSpPr>
        <p:spPr bwMode="auto">
          <a:xfrm>
            <a:off x="5926672" y="3953531"/>
            <a:ext cx="245399" cy="0"/>
          </a:xfrm>
          <a:prstGeom prst="straightConnector1">
            <a:avLst/>
          </a:prstGeom>
          <a:noFill/>
          <a:ln w="38100">
            <a:solidFill>
              <a:schemeClr val="bg2"/>
            </a:solidFill>
            <a:round/>
            <a:headEnd/>
            <a:tailEnd type="triangle" w="med" len="med"/>
          </a:ln>
        </p:spPr>
      </p:cxnSp>
    </p:spTree>
    <p:extLst>
      <p:ext uri="{BB962C8B-B14F-4D97-AF65-F5344CB8AC3E}">
        <p14:creationId xmlns:p14="http://schemas.microsoft.com/office/powerpoint/2010/main" val="198646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bg1"/>
                </a:solidFill>
              </a:rPr>
              <a:t>WSN Medical Oncology Slide Deck Editors </a:t>
            </a:r>
            <a:r>
              <a:rPr lang="en-GB" dirty="0" smtClean="0">
                <a:solidFill>
                  <a:schemeClr val="bg1"/>
                </a:solidFill>
              </a:rPr>
              <a:t>2018</a:t>
            </a:r>
            <a:endParaRPr lang="en-US" dirty="0"/>
          </a:p>
        </p:txBody>
      </p:sp>
      <p:sp>
        <p:nvSpPr>
          <p:cNvPr id="12" name="Content Placeholder 9"/>
          <p:cNvSpPr txBox="1">
            <a:spLocks/>
          </p:cNvSpPr>
          <p:nvPr/>
        </p:nvSpPr>
        <p:spPr bwMode="auto">
          <a:xfrm>
            <a:off x="870768" y="1552281"/>
            <a:ext cx="7446048" cy="1161288"/>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Aft>
                <a:spcPts val="200"/>
              </a:spcAft>
              <a:buClrTx/>
              <a:buSzTx/>
              <a:buFontTx/>
              <a:buNone/>
            </a:pPr>
            <a:r>
              <a:rPr lang="en-GB" sz="1600" kern="0" smtClean="0">
                <a:solidFill>
                  <a:schemeClr val="tx2"/>
                </a:solidFill>
                <a:latin typeface="Arial" charset="0"/>
                <a:cs typeface="Arial" charset="0"/>
              </a:rPr>
              <a:t>Piotr Rutkowski </a:t>
            </a:r>
          </a:p>
          <a:p>
            <a:pPr marL="0" indent="0" fontAlgn="auto">
              <a:spcAft>
                <a:spcPts val="200"/>
              </a:spcAft>
              <a:buClrTx/>
              <a:buSzTx/>
              <a:buFontTx/>
              <a:buNone/>
            </a:pPr>
            <a:r>
              <a:rPr lang="en-GB" sz="1200" i="1" kern="0" smtClean="0">
                <a:solidFill>
                  <a:schemeClr val="tx2"/>
                </a:solidFill>
                <a:latin typeface="Arial" charset="0"/>
                <a:cs typeface="Arial" charset="0"/>
              </a:rPr>
              <a:t>Maria Sklodowska-Curie Institute – Oncology Center, Warsaw, Poland</a:t>
            </a:r>
            <a:endParaRPr lang="en-GB" sz="1200" i="1" kern="0" dirty="0">
              <a:solidFill>
                <a:schemeClr val="tx2"/>
              </a:solidFill>
              <a:latin typeface="Arial" charset="0"/>
              <a:cs typeface="Arial" charset="0"/>
            </a:endParaRPr>
          </a:p>
        </p:txBody>
      </p:sp>
      <p:sp>
        <p:nvSpPr>
          <p:cNvPr id="14" name="Content Placeholder 9"/>
          <p:cNvSpPr txBox="1">
            <a:spLocks/>
          </p:cNvSpPr>
          <p:nvPr/>
        </p:nvSpPr>
        <p:spPr bwMode="auto">
          <a:xfrm>
            <a:off x="870768" y="3065771"/>
            <a:ext cx="7446048" cy="1161288"/>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Aft>
                <a:spcPts val="200"/>
              </a:spcAft>
              <a:buClrTx/>
              <a:buSzTx/>
              <a:buFontTx/>
              <a:buNone/>
            </a:pPr>
            <a:r>
              <a:rPr lang="en-GB" sz="1600" kern="0" dirty="0">
                <a:solidFill>
                  <a:schemeClr val="tx2"/>
                </a:solidFill>
                <a:latin typeface="Arial" charset="0"/>
                <a:cs typeface="Arial" charset="0"/>
              </a:rPr>
              <a:t>Claudia </a:t>
            </a:r>
            <a:r>
              <a:rPr lang="en-GB" sz="1600" kern="0" dirty="0" err="1">
                <a:solidFill>
                  <a:schemeClr val="tx2"/>
                </a:solidFill>
                <a:latin typeface="Arial" charset="0"/>
                <a:cs typeface="Arial" charset="0"/>
              </a:rPr>
              <a:t>Valverde</a:t>
            </a:r>
            <a:endParaRPr lang="en-GB" sz="1600" kern="0" dirty="0">
              <a:solidFill>
                <a:schemeClr val="tx2"/>
              </a:solidFill>
              <a:latin typeface="Arial" charset="0"/>
              <a:cs typeface="Arial" charset="0"/>
            </a:endParaRPr>
          </a:p>
          <a:p>
            <a:pPr marL="0" indent="0" fontAlgn="auto">
              <a:spcAft>
                <a:spcPts val="200"/>
              </a:spcAft>
              <a:buClrTx/>
              <a:buSzTx/>
              <a:buFontTx/>
              <a:buNone/>
            </a:pPr>
            <a:r>
              <a:rPr lang="en-GB" sz="1200" i="1" kern="0" dirty="0" err="1">
                <a:solidFill>
                  <a:schemeClr val="tx2"/>
                </a:solidFill>
                <a:latin typeface="Arial" charset="0"/>
                <a:cs typeface="Arial" charset="0"/>
              </a:rPr>
              <a:t>Vall</a:t>
            </a:r>
            <a:r>
              <a:rPr lang="en-GB" sz="1200" i="1" kern="0" dirty="0">
                <a:solidFill>
                  <a:schemeClr val="tx2"/>
                </a:solidFill>
                <a:latin typeface="Arial" charset="0"/>
                <a:cs typeface="Arial" charset="0"/>
              </a:rPr>
              <a:t> </a:t>
            </a:r>
            <a:r>
              <a:rPr lang="en-GB" sz="1200" i="1" kern="0" dirty="0" err="1">
                <a:solidFill>
                  <a:schemeClr val="tx2"/>
                </a:solidFill>
                <a:latin typeface="Arial" charset="0"/>
                <a:cs typeface="Arial" charset="0"/>
              </a:rPr>
              <a:t>d’Hebron</a:t>
            </a:r>
            <a:r>
              <a:rPr lang="en-GB" sz="1200" i="1" kern="0" dirty="0">
                <a:solidFill>
                  <a:schemeClr val="tx2"/>
                </a:solidFill>
                <a:latin typeface="Arial" charset="0"/>
                <a:cs typeface="Arial" charset="0"/>
              </a:rPr>
              <a:t> University Hospital, Barcelona, Spain</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8240" y="3161303"/>
            <a:ext cx="817032" cy="970225"/>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pic>
        <p:nvPicPr>
          <p:cNvPr id="16" name="Picture 15" descr="A person wearing glasses posing for the camera&#10;&#10;Description generated with very high confidenc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38240" y="1622867"/>
            <a:ext cx="793997" cy="1020117"/>
          </a:xfrm>
          <a:prstGeom prst="roundRect">
            <a:avLst>
              <a:gd name="adj" fmla="val 50000"/>
            </a:avLst>
          </a:prstGeom>
        </p:spPr>
      </p:pic>
      <p:sp>
        <p:nvSpPr>
          <p:cNvPr id="7" name="Content Placeholder 9"/>
          <p:cNvSpPr txBox="1">
            <a:spLocks/>
          </p:cNvSpPr>
          <p:nvPr/>
        </p:nvSpPr>
        <p:spPr bwMode="auto">
          <a:xfrm>
            <a:off x="870768" y="4640571"/>
            <a:ext cx="7446048" cy="1161288"/>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Aft>
                <a:spcPts val="200"/>
              </a:spcAft>
              <a:buClrTx/>
              <a:buSzTx/>
              <a:buFontTx/>
              <a:buNone/>
            </a:pPr>
            <a:r>
              <a:rPr lang="en-GB" sz="1600" kern="0" dirty="0" smtClean="0">
                <a:solidFill>
                  <a:schemeClr val="tx2"/>
                </a:solidFill>
                <a:latin typeface="Arial" charset="0"/>
                <a:cs typeface="Arial" charset="0"/>
              </a:rPr>
              <a:t>Eva </a:t>
            </a:r>
            <a:r>
              <a:rPr lang="en-GB" sz="1600" kern="0" dirty="0" err="1" smtClean="0">
                <a:solidFill>
                  <a:schemeClr val="tx2"/>
                </a:solidFill>
                <a:latin typeface="Arial" charset="0"/>
                <a:cs typeface="Arial" charset="0"/>
              </a:rPr>
              <a:t>Wardelmann</a:t>
            </a:r>
            <a:endParaRPr lang="en-GB" sz="1600" kern="0" dirty="0">
              <a:solidFill>
                <a:schemeClr val="tx2"/>
              </a:solidFill>
              <a:latin typeface="Arial" charset="0"/>
              <a:cs typeface="Arial" charset="0"/>
            </a:endParaRPr>
          </a:p>
          <a:p>
            <a:pPr marL="0" indent="0" fontAlgn="auto">
              <a:spcAft>
                <a:spcPts val="200"/>
              </a:spcAft>
              <a:buClrTx/>
              <a:buSzTx/>
              <a:buFontTx/>
              <a:buNone/>
            </a:pPr>
            <a:r>
              <a:rPr lang="en-GB" sz="1200" i="1" kern="0" dirty="0">
                <a:solidFill>
                  <a:schemeClr val="tx2"/>
                </a:solidFill>
                <a:latin typeface="Arial" charset="0"/>
                <a:cs typeface="Arial" charset="0"/>
              </a:rPr>
              <a:t>Gerhard Domagk Institute of Pathology, </a:t>
            </a:r>
            <a:r>
              <a:rPr lang="en-GB" sz="1200" i="1" kern="0" dirty="0" err="1" smtClean="0">
                <a:solidFill>
                  <a:schemeClr val="tx2"/>
                </a:solidFill>
                <a:latin typeface="Arial" charset="0"/>
                <a:cs typeface="Arial" charset="0"/>
              </a:rPr>
              <a:t>Münster</a:t>
            </a:r>
            <a:r>
              <a:rPr lang="en-GB" sz="1200" i="1" kern="0" dirty="0" smtClean="0">
                <a:solidFill>
                  <a:schemeClr val="tx2"/>
                </a:solidFill>
                <a:latin typeface="Arial" charset="0"/>
                <a:cs typeface="Arial" charset="0"/>
              </a:rPr>
              <a:t>, Germany</a:t>
            </a:r>
            <a:endParaRPr lang="en-GB" sz="1200" i="1" kern="0" dirty="0">
              <a:solidFill>
                <a:schemeClr val="tx2"/>
              </a:solidFill>
              <a:latin typeface="Arial" charset="0"/>
              <a:cs typeface="Arial" charset="0"/>
            </a:endParaRPr>
          </a:p>
        </p:txBody>
      </p:sp>
      <p:pic>
        <p:nvPicPr>
          <p:cNvPr id="13"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56" r="30144"/>
          <a:stretch/>
        </p:blipFill>
        <p:spPr bwMode="auto">
          <a:xfrm>
            <a:off x="1038240" y="4722917"/>
            <a:ext cx="814647" cy="996597"/>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4088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3005: Pilot study of NY-ESO-1</a:t>
            </a:r>
            <a:r>
              <a:rPr lang="en-GB" baseline="30000" dirty="0"/>
              <a:t>c259 </a:t>
            </a:r>
            <a:r>
              <a:rPr lang="en-GB" dirty="0"/>
              <a:t>T cells in advanced myxoid/round cell liposarcoma – D’Angelo SP, et al</a:t>
            </a:r>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p>
          <a:p>
            <a:pPr marL="0" indent="0">
              <a:buNone/>
            </a:pPr>
            <a:endParaRPr lang="en-GB" dirty="0"/>
          </a:p>
          <a:p>
            <a:endParaRPr lang="en-GB" dirty="0"/>
          </a:p>
        </p:txBody>
      </p:sp>
      <p:sp>
        <p:nvSpPr>
          <p:cNvPr id="4" name="Text Box 4"/>
          <p:cNvSpPr txBox="1">
            <a:spLocks noChangeArrowheads="1"/>
          </p:cNvSpPr>
          <p:nvPr/>
        </p:nvSpPr>
        <p:spPr bwMode="auto">
          <a:xfrm>
            <a:off x="4951673" y="6474897"/>
            <a:ext cx="39716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D’Angelo SP,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3005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50049297"/>
              </p:ext>
            </p:extLst>
          </p:nvPr>
        </p:nvGraphicFramePr>
        <p:xfrm>
          <a:off x="5207726" y="2361474"/>
          <a:ext cx="3715612" cy="2677160"/>
        </p:xfrm>
        <a:graphic>
          <a:graphicData uri="http://schemas.openxmlformats.org/drawingml/2006/table">
            <a:tbl>
              <a:tblPr firstRow="1" bandRow="1">
                <a:tableStyleId>{69012ECD-51FC-41F1-AA8D-1B2483CD663E}</a:tableStyleId>
              </a:tblPr>
              <a:tblGrid>
                <a:gridCol w="3087238">
                  <a:extLst>
                    <a:ext uri="{9D8B030D-6E8A-4147-A177-3AD203B41FA5}">
                      <a16:colId xmlns:a16="http://schemas.microsoft.com/office/drawing/2014/main" val="20000"/>
                    </a:ext>
                  </a:extLst>
                </a:gridCol>
                <a:gridCol w="628374">
                  <a:extLst>
                    <a:ext uri="{9D8B030D-6E8A-4147-A177-3AD203B41FA5}">
                      <a16:colId xmlns:a16="http://schemas.microsoft.com/office/drawing/2014/main" val="20001"/>
                    </a:ext>
                  </a:extLst>
                </a:gridCol>
              </a:tblGrid>
              <a:tr h="370840">
                <a:tc>
                  <a:txBody>
                    <a:bodyPr/>
                    <a:lstStyle/>
                    <a:p>
                      <a:r>
                        <a:rPr lang="en-GB" sz="1600" dirty="0" smtClean="0">
                          <a:solidFill>
                            <a:schemeClr val="tx2"/>
                          </a:solidFill>
                        </a:rPr>
                        <a:t>Best overall response, n</a:t>
                      </a:r>
                      <a:endParaRPr lang="en-GB" sz="1600" dirty="0">
                        <a:solidFill>
                          <a:schemeClr val="tx2"/>
                        </a:solidFill>
                      </a:endParaRPr>
                    </a:p>
                  </a:txBody>
                  <a:tcPr anchor="ctr"/>
                </a:tc>
                <a:tc>
                  <a:txBody>
                    <a:bodyPr/>
                    <a:lstStyle/>
                    <a:p>
                      <a:pPr algn="ctr"/>
                      <a:r>
                        <a:rPr lang="en-GB" sz="1600" dirty="0" smtClean="0">
                          <a:solidFill>
                            <a:schemeClr val="tx2"/>
                          </a:solidFill>
                        </a:rPr>
                        <a:t>n=8</a:t>
                      </a:r>
                      <a:endParaRPr lang="en-GB" sz="1600"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sz="1600" dirty="0" smtClean="0"/>
                        <a:t>Confirmed CR</a:t>
                      </a:r>
                      <a:endParaRPr lang="en-GB" sz="1600" baseline="0" dirty="0" smtClean="0"/>
                    </a:p>
                    <a:p>
                      <a:r>
                        <a:rPr lang="en-GB" sz="1600" baseline="0" dirty="0" smtClean="0"/>
                        <a:t>Confirmed PR</a:t>
                      </a:r>
                    </a:p>
                    <a:p>
                      <a:r>
                        <a:rPr lang="en-GB" sz="1600" baseline="0" dirty="0" smtClean="0"/>
                        <a:t>Unconfirmed PR</a:t>
                      </a:r>
                      <a:endParaRPr lang="en-GB" sz="1600" dirty="0"/>
                    </a:p>
                  </a:txBody>
                  <a:tcPr/>
                </a:tc>
                <a:tc>
                  <a:txBody>
                    <a:bodyPr/>
                    <a:lstStyle/>
                    <a:p>
                      <a:pPr algn="ctr"/>
                      <a:r>
                        <a:rPr lang="en-GB" sz="1600" dirty="0" smtClean="0"/>
                        <a:t>0</a:t>
                      </a:r>
                    </a:p>
                    <a:p>
                      <a:pPr algn="ctr"/>
                      <a:r>
                        <a:rPr lang="en-GB" sz="1600" dirty="0" smtClean="0"/>
                        <a:t>3</a:t>
                      </a:r>
                    </a:p>
                    <a:p>
                      <a:pPr algn="ctr"/>
                      <a:r>
                        <a:rPr lang="en-GB" sz="1600" dirty="0" smtClean="0"/>
                        <a:t>1</a:t>
                      </a:r>
                      <a:endParaRPr lang="en-GB" sz="1600" dirty="0"/>
                    </a:p>
                  </a:txBody>
                  <a:tcPr/>
                </a:tc>
                <a:extLst>
                  <a:ext uri="{0D108BD9-81ED-4DB2-BD59-A6C34878D82A}">
                    <a16:rowId xmlns:a16="http://schemas.microsoft.com/office/drawing/2014/main" val="10001"/>
                  </a:ext>
                </a:extLst>
              </a:tr>
              <a:tr h="370840">
                <a:tc>
                  <a:txBody>
                    <a:bodyPr/>
                    <a:lstStyle/>
                    <a:p>
                      <a:r>
                        <a:rPr lang="en-GB" sz="1600" dirty="0" smtClean="0"/>
                        <a:t>SD</a:t>
                      </a:r>
                      <a:endParaRPr lang="en-GB" sz="1600" dirty="0"/>
                    </a:p>
                  </a:txBody>
                  <a:tcPr/>
                </a:tc>
                <a:tc>
                  <a:txBody>
                    <a:bodyPr/>
                    <a:lstStyle/>
                    <a:p>
                      <a:pPr algn="ctr"/>
                      <a:r>
                        <a:rPr lang="en-GB" sz="1600" dirty="0" smtClean="0"/>
                        <a:t>3</a:t>
                      </a:r>
                      <a:endParaRPr lang="en-GB" sz="1600" dirty="0"/>
                    </a:p>
                  </a:txBody>
                  <a:tcPr/>
                </a:tc>
                <a:extLst>
                  <a:ext uri="{0D108BD9-81ED-4DB2-BD59-A6C34878D82A}">
                    <a16:rowId xmlns:a16="http://schemas.microsoft.com/office/drawing/2014/main" val="10002"/>
                  </a:ext>
                </a:extLst>
              </a:tr>
              <a:tr h="370840">
                <a:tc>
                  <a:txBody>
                    <a:bodyPr/>
                    <a:lstStyle/>
                    <a:p>
                      <a:r>
                        <a:rPr lang="en-GB" sz="1600" dirty="0" smtClean="0"/>
                        <a:t>PD</a:t>
                      </a:r>
                      <a:endParaRPr lang="en-GB" sz="1600" dirty="0"/>
                    </a:p>
                  </a:txBody>
                  <a:tcPr/>
                </a:tc>
                <a:tc>
                  <a:txBody>
                    <a:bodyPr/>
                    <a:lstStyle/>
                    <a:p>
                      <a:pPr algn="ctr"/>
                      <a:r>
                        <a:rPr lang="en-GB" sz="1600" dirty="0" smtClean="0"/>
                        <a:t>0</a:t>
                      </a:r>
                      <a:endParaRPr lang="en-GB" sz="1600" dirty="0"/>
                    </a:p>
                  </a:txBody>
                  <a:tcPr/>
                </a:tc>
                <a:extLst>
                  <a:ext uri="{0D108BD9-81ED-4DB2-BD59-A6C34878D82A}">
                    <a16:rowId xmlns:a16="http://schemas.microsoft.com/office/drawing/2014/main" val="10003"/>
                  </a:ext>
                </a:extLst>
              </a:tr>
              <a:tr h="370840">
                <a:tc>
                  <a:txBody>
                    <a:bodyPr/>
                    <a:lstStyle/>
                    <a:p>
                      <a:r>
                        <a:rPr lang="en-GB" sz="1600" dirty="0" smtClean="0"/>
                        <a:t>Not assessed</a:t>
                      </a:r>
                      <a:endParaRPr lang="en-GB" sz="1600" dirty="0"/>
                    </a:p>
                  </a:txBody>
                  <a:tcPr/>
                </a:tc>
                <a:tc>
                  <a:txBody>
                    <a:bodyPr/>
                    <a:lstStyle/>
                    <a:p>
                      <a:pPr algn="ctr"/>
                      <a:r>
                        <a:rPr lang="en-GB" sz="1600" dirty="0" smtClean="0"/>
                        <a:t>1</a:t>
                      </a:r>
                      <a:endParaRPr lang="en-GB" sz="1600" dirty="0"/>
                    </a:p>
                  </a:txBody>
                  <a:tcPr/>
                </a:tc>
                <a:extLst>
                  <a:ext uri="{0D108BD9-81ED-4DB2-BD59-A6C34878D82A}">
                    <a16:rowId xmlns:a16="http://schemas.microsoft.com/office/drawing/2014/main" val="10004"/>
                  </a:ext>
                </a:extLst>
              </a:tr>
              <a:tr h="370840">
                <a:tc>
                  <a:txBody>
                    <a:bodyPr/>
                    <a:lstStyle/>
                    <a:p>
                      <a:r>
                        <a:rPr lang="en-GB" sz="1600" dirty="0" smtClean="0"/>
                        <a:t>Overall</a:t>
                      </a:r>
                      <a:r>
                        <a:rPr lang="en-GB" sz="1600" baseline="0" dirty="0" smtClean="0"/>
                        <a:t> (unconfirmed response)</a:t>
                      </a:r>
                      <a:endParaRPr lang="en-GB" sz="1600" dirty="0"/>
                    </a:p>
                  </a:txBody>
                  <a:tcPr/>
                </a:tc>
                <a:tc>
                  <a:txBody>
                    <a:bodyPr/>
                    <a:lstStyle/>
                    <a:p>
                      <a:pPr algn="ctr"/>
                      <a:r>
                        <a:rPr lang="en-GB" sz="1600" dirty="0" smtClean="0"/>
                        <a:t>4</a:t>
                      </a:r>
                      <a:endParaRPr lang="en-GB" sz="1600" dirty="0"/>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2061911" y="1653699"/>
            <a:ext cx="493339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Change from baseline in sum of diameters in target lesions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 name="TextBox 5"/>
          <p:cNvSpPr txBox="1"/>
          <p:nvPr/>
        </p:nvSpPr>
        <p:spPr>
          <a:xfrm>
            <a:off x="1111111" y="6025766"/>
            <a:ext cx="5782352"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30000" noProof="0" dirty="0" err="1" smtClean="0">
                <a:ln>
                  <a:noFill/>
                </a:ln>
                <a:solidFill>
                  <a:srgbClr val="363636"/>
                </a:solidFill>
                <a:effectLst/>
                <a:uLnTx/>
                <a:uFillTx/>
                <a:latin typeface="Arial"/>
                <a:ea typeface="+mn-ea"/>
                <a:cs typeface="Arial"/>
              </a:rPr>
              <a:t>a</a:t>
            </a:r>
            <a:r>
              <a:rPr kumimoji="0" lang="en-US" sz="1100" b="0" i="0" u="none" strike="noStrike" kern="1200" cap="none" spc="0" normalizeH="0" baseline="0" noProof="0" dirty="0" err="1" smtClean="0">
                <a:ln>
                  <a:noFill/>
                </a:ln>
                <a:solidFill>
                  <a:srgbClr val="363636"/>
                </a:solidFill>
                <a:effectLst/>
                <a:uLnTx/>
                <a:uFillTx/>
                <a:latin typeface="Arial"/>
                <a:ea typeface="+mn-ea"/>
                <a:cs typeface="Arial"/>
              </a:rPr>
              <a:t>Patient</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11832 recently treated and post-infusion disease assessment is not yet available;</a:t>
            </a:r>
            <a:br>
              <a:rPr kumimoji="0" lang="en-US" sz="1100" b="0" i="0" u="none" strike="noStrike" kern="1200" cap="none" spc="0" normalizeH="0" baseline="0" noProof="0" dirty="0" smtClean="0">
                <a:ln>
                  <a:noFill/>
                </a:ln>
                <a:solidFill>
                  <a:srgbClr val="363636"/>
                </a:solidFill>
                <a:effectLst/>
                <a:uLnTx/>
                <a:uFillTx/>
                <a:latin typeface="Arial"/>
                <a:ea typeface="+mn-ea"/>
                <a:cs typeface="Arial"/>
              </a:rPr>
            </a:br>
            <a:r>
              <a:rPr kumimoji="0" lang="en-US" sz="1100" b="0" i="0" u="none" strike="noStrike" kern="1200" cap="none" spc="0" normalizeH="0" baseline="30000" noProof="0" dirty="0" err="1" smtClean="0">
                <a:ln>
                  <a:noFill/>
                </a:ln>
                <a:solidFill>
                  <a:srgbClr val="363636"/>
                </a:solidFill>
                <a:effectLst/>
                <a:uLnTx/>
                <a:uFillTx/>
                <a:latin typeface="Arial"/>
                <a:ea typeface="+mn-ea"/>
                <a:cs typeface="Arial"/>
              </a:rPr>
              <a:t>b</a:t>
            </a:r>
            <a:r>
              <a:rPr kumimoji="0" lang="en-US" sz="1100" b="0" i="0" u="none" strike="noStrike" kern="1200" cap="none" spc="0" normalizeH="0" baseline="0" noProof="0" dirty="0" err="1" smtClean="0">
                <a:ln>
                  <a:noFill/>
                </a:ln>
                <a:solidFill>
                  <a:srgbClr val="363636"/>
                </a:solidFill>
                <a:effectLst/>
                <a:uLnTx/>
                <a:uFillTx/>
                <a:latin typeface="Arial"/>
                <a:ea typeface="+mn-ea"/>
                <a:cs typeface="Arial"/>
              </a:rPr>
              <a:t>three</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patients had progressed</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76" name="Group 75"/>
          <p:cNvGrpSpPr/>
          <p:nvPr/>
        </p:nvGrpSpPr>
        <p:grpSpPr>
          <a:xfrm>
            <a:off x="200660" y="1825738"/>
            <a:ext cx="5915869" cy="4234613"/>
            <a:chOff x="200660" y="1825738"/>
            <a:chExt cx="5915869" cy="4234613"/>
          </a:xfrm>
        </p:grpSpPr>
        <p:grpSp>
          <p:nvGrpSpPr>
            <p:cNvPr id="77" name="Group 76"/>
            <p:cNvGrpSpPr/>
            <p:nvPr/>
          </p:nvGrpSpPr>
          <p:grpSpPr>
            <a:xfrm>
              <a:off x="428697" y="1825738"/>
              <a:ext cx="4563348" cy="3815509"/>
              <a:chOff x="1759674" y="2291181"/>
              <a:chExt cx="4917784" cy="2555199"/>
            </a:xfrm>
          </p:grpSpPr>
          <p:grpSp>
            <p:nvGrpSpPr>
              <p:cNvPr id="144" name="Group 143"/>
              <p:cNvGrpSpPr/>
              <p:nvPr/>
            </p:nvGrpSpPr>
            <p:grpSpPr>
              <a:xfrm>
                <a:off x="2614623" y="2396465"/>
                <a:ext cx="3906738" cy="2127843"/>
                <a:chOff x="836615" y="2448719"/>
                <a:chExt cx="3906738" cy="2127843"/>
              </a:xfrm>
            </p:grpSpPr>
            <p:sp>
              <p:nvSpPr>
                <p:cNvPr id="163" name="Freeform 16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5" name="Line 7"/>
                <p:cNvSpPr>
                  <a:spLocks noChangeShapeType="1"/>
                </p:cNvSpPr>
                <p:nvPr/>
              </p:nvSpPr>
              <p:spPr bwMode="auto">
                <a:xfrm>
                  <a:off x="836615" y="270180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6" name="Line 8"/>
                <p:cNvSpPr>
                  <a:spLocks noChangeShapeType="1"/>
                </p:cNvSpPr>
                <p:nvPr/>
              </p:nvSpPr>
              <p:spPr bwMode="auto">
                <a:xfrm>
                  <a:off x="836615" y="32097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7" name="Line 9"/>
                <p:cNvSpPr>
                  <a:spLocks noChangeShapeType="1"/>
                </p:cNvSpPr>
                <p:nvPr/>
              </p:nvSpPr>
              <p:spPr bwMode="auto">
                <a:xfrm>
                  <a:off x="836615" y="37141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8" name="Line 10"/>
                <p:cNvSpPr>
                  <a:spLocks noChangeShapeType="1"/>
                </p:cNvSpPr>
                <p:nvPr/>
              </p:nvSpPr>
              <p:spPr bwMode="auto">
                <a:xfrm>
                  <a:off x="836615" y="396727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9" name="Line 11"/>
                <p:cNvSpPr>
                  <a:spLocks noChangeShapeType="1"/>
                </p:cNvSpPr>
                <p:nvPr/>
              </p:nvSpPr>
              <p:spPr bwMode="auto">
                <a:xfrm>
                  <a:off x="836615" y="44752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0" name="Line 12"/>
                <p:cNvSpPr>
                  <a:spLocks noChangeShapeType="1"/>
                </p:cNvSpPr>
                <p:nvPr/>
              </p:nvSpPr>
              <p:spPr bwMode="auto">
                <a:xfrm>
                  <a:off x="3517258"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1" name="Line 13"/>
                <p:cNvSpPr>
                  <a:spLocks noChangeShapeType="1"/>
                </p:cNvSpPr>
                <p:nvPr/>
              </p:nvSpPr>
              <p:spPr bwMode="auto">
                <a:xfrm>
                  <a:off x="2889722"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2" name="Line 14"/>
                <p:cNvSpPr>
                  <a:spLocks noChangeShapeType="1"/>
                </p:cNvSpPr>
                <p:nvPr/>
              </p:nvSpPr>
              <p:spPr bwMode="auto">
                <a:xfrm>
                  <a:off x="4142532"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3" name="Line 17"/>
                <p:cNvSpPr>
                  <a:spLocks noChangeShapeType="1"/>
                </p:cNvSpPr>
                <p:nvPr/>
              </p:nvSpPr>
              <p:spPr bwMode="auto">
                <a:xfrm>
                  <a:off x="474335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4" name="Line 18"/>
                <p:cNvSpPr>
                  <a:spLocks noChangeShapeType="1"/>
                </p:cNvSpPr>
                <p:nvPr/>
              </p:nvSpPr>
              <p:spPr bwMode="auto">
                <a:xfrm>
                  <a:off x="226788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5" name="Line 20"/>
                <p:cNvSpPr>
                  <a:spLocks noChangeShapeType="1"/>
                </p:cNvSpPr>
                <p:nvPr/>
              </p:nvSpPr>
              <p:spPr bwMode="auto">
                <a:xfrm>
                  <a:off x="1638499"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6" name="Line 21"/>
                <p:cNvSpPr>
                  <a:spLocks noChangeShapeType="1"/>
                </p:cNvSpPr>
                <p:nvPr/>
              </p:nvSpPr>
              <p:spPr bwMode="auto">
                <a:xfrm>
                  <a:off x="101096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7" name="Line 7"/>
                <p:cNvSpPr>
                  <a:spLocks noChangeShapeType="1"/>
                </p:cNvSpPr>
                <p:nvPr/>
              </p:nvSpPr>
              <p:spPr bwMode="auto">
                <a:xfrm>
                  <a:off x="852355" y="295756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8" name="Line 8"/>
                <p:cNvSpPr>
                  <a:spLocks noChangeShapeType="1"/>
                </p:cNvSpPr>
                <p:nvPr/>
              </p:nvSpPr>
              <p:spPr bwMode="auto">
                <a:xfrm>
                  <a:off x="852741" y="346405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79" name="Line 10"/>
                <p:cNvSpPr>
                  <a:spLocks noChangeShapeType="1"/>
                </p:cNvSpPr>
                <p:nvPr/>
              </p:nvSpPr>
              <p:spPr bwMode="auto">
                <a:xfrm>
                  <a:off x="841348" y="4225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145" name="TextBox 144"/>
              <p:cNvSpPr txBox="1"/>
              <p:nvPr/>
            </p:nvSpPr>
            <p:spPr>
              <a:xfrm rot="16200000">
                <a:off x="1277543" y="3276419"/>
                <a:ext cx="1295943" cy="33168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Change from baseline</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6" name="TextBox 145"/>
              <p:cNvSpPr txBox="1"/>
              <p:nvPr/>
            </p:nvSpPr>
            <p:spPr>
              <a:xfrm>
                <a:off x="3088438" y="4640266"/>
                <a:ext cx="3071234" cy="20611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Time from T-Cell infusion, months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7" name="TextBox 146"/>
              <p:cNvSpPr txBox="1"/>
              <p:nvPr/>
            </p:nvSpPr>
            <p:spPr>
              <a:xfrm>
                <a:off x="2196192" y="2291181"/>
                <a:ext cx="413220"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8" name="TextBox 147"/>
              <p:cNvSpPr txBox="1"/>
              <p:nvPr/>
            </p:nvSpPr>
            <p:spPr>
              <a:xfrm>
                <a:off x="2196192" y="2545820"/>
                <a:ext cx="413220"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9" name="TextBox 148"/>
              <p:cNvSpPr txBox="1"/>
              <p:nvPr/>
            </p:nvSpPr>
            <p:spPr>
              <a:xfrm>
                <a:off x="2089086" y="3053600"/>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–10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0" name="TextBox 149"/>
              <p:cNvSpPr txBox="1"/>
              <p:nvPr/>
            </p:nvSpPr>
            <p:spPr>
              <a:xfrm>
                <a:off x="2089086" y="3557839"/>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–30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1" name="TextBox 150"/>
              <p:cNvSpPr txBox="1"/>
              <p:nvPr/>
            </p:nvSpPr>
            <p:spPr>
              <a:xfrm>
                <a:off x="2089092" y="3810740"/>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–40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2" name="TextBox 151"/>
              <p:cNvSpPr txBox="1"/>
              <p:nvPr/>
            </p:nvSpPr>
            <p:spPr>
              <a:xfrm>
                <a:off x="2089087" y="4318519"/>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–60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3" name="TextBox 152"/>
              <p:cNvSpPr txBox="1"/>
              <p:nvPr/>
            </p:nvSpPr>
            <p:spPr>
              <a:xfrm>
                <a:off x="2640766"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4" name="TextBox 153"/>
              <p:cNvSpPr txBox="1"/>
              <p:nvPr/>
            </p:nvSpPr>
            <p:spPr>
              <a:xfrm>
                <a:off x="3263138"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5" name="TextBox 154"/>
              <p:cNvSpPr txBox="1"/>
              <p:nvPr/>
            </p:nvSpPr>
            <p:spPr>
              <a:xfrm>
                <a:off x="3901584"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6" name="TextBox 155"/>
              <p:cNvSpPr txBox="1"/>
              <p:nvPr/>
            </p:nvSpPr>
            <p:spPr>
              <a:xfrm>
                <a:off x="4514747"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3</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7" name="TextBox 156"/>
              <p:cNvSpPr txBox="1"/>
              <p:nvPr/>
            </p:nvSpPr>
            <p:spPr>
              <a:xfrm>
                <a:off x="5144137"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4</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8" name="TextBox 157"/>
              <p:cNvSpPr txBox="1"/>
              <p:nvPr/>
            </p:nvSpPr>
            <p:spPr>
              <a:xfrm>
                <a:off x="5769869"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5</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9" name="TextBox 158"/>
              <p:cNvSpPr txBox="1"/>
              <p:nvPr/>
            </p:nvSpPr>
            <p:spPr>
              <a:xfrm>
                <a:off x="6371344" y="4522748"/>
                <a:ext cx="306114"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6</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0" name="TextBox 159"/>
              <p:cNvSpPr txBox="1"/>
              <p:nvPr/>
            </p:nvSpPr>
            <p:spPr>
              <a:xfrm>
                <a:off x="2319037" y="2801579"/>
                <a:ext cx="306114"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1" name="TextBox 160"/>
              <p:cNvSpPr txBox="1"/>
              <p:nvPr/>
            </p:nvSpPr>
            <p:spPr>
              <a:xfrm>
                <a:off x="2105214" y="3307880"/>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–20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2" name="TextBox 161"/>
              <p:cNvSpPr txBox="1"/>
              <p:nvPr/>
            </p:nvSpPr>
            <p:spPr>
              <a:xfrm>
                <a:off x="2093825" y="4068560"/>
                <a:ext cx="520325" cy="20611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–50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grpSp>
          <p:nvGrpSpPr>
            <p:cNvPr id="78" name="Group 77"/>
            <p:cNvGrpSpPr/>
            <p:nvPr/>
          </p:nvGrpSpPr>
          <p:grpSpPr>
            <a:xfrm>
              <a:off x="200660" y="1964693"/>
              <a:ext cx="5915869" cy="4095658"/>
              <a:chOff x="200660" y="1964693"/>
              <a:chExt cx="5915869" cy="4095658"/>
            </a:xfrm>
          </p:grpSpPr>
          <p:sp>
            <p:nvSpPr>
              <p:cNvPr id="79" name="TextBox 5"/>
              <p:cNvSpPr txBox="1"/>
              <p:nvPr/>
            </p:nvSpPr>
            <p:spPr>
              <a:xfrm>
                <a:off x="200660" y="5563252"/>
                <a:ext cx="119295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Patient </a:t>
                </a:r>
                <a:r>
                  <a:rPr kumimoji="0" lang="en-US" sz="1050" b="0" i="0" u="none" strike="noStrike" kern="1200" cap="none" spc="0" normalizeH="0" baseline="0" noProof="0" dirty="0" err="1" smtClean="0">
                    <a:ln>
                      <a:noFill/>
                    </a:ln>
                    <a:solidFill>
                      <a:srgbClr val="363636"/>
                    </a:solidFill>
                    <a:effectLst/>
                    <a:uLnTx/>
                    <a:uFillTx/>
                    <a:latin typeface="Arial"/>
                    <a:ea typeface="+mn-ea"/>
                    <a:cs typeface="Arial"/>
                  </a:rPr>
                  <a:t>number</a:t>
                </a:r>
                <a:r>
                  <a:rPr kumimoji="0" lang="en-US" sz="1050" b="0" i="0" u="none" strike="noStrike" kern="1200" cap="none" spc="0" normalizeH="0" baseline="30000" noProof="0" dirty="0" err="1" smtClean="0">
                    <a:ln>
                      <a:noFill/>
                    </a:ln>
                    <a:solidFill>
                      <a:srgbClr val="363636"/>
                    </a:solidFill>
                    <a:effectLst/>
                    <a:uLnTx/>
                    <a:uFillTx/>
                    <a:latin typeface="Arial"/>
                    <a:ea typeface="+mn-ea"/>
                    <a:cs typeface="Arial"/>
                  </a:rPr>
                  <a:t>a</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0" name="TextBox 5"/>
              <p:cNvSpPr txBox="1"/>
              <p:nvPr/>
            </p:nvSpPr>
            <p:spPr>
              <a:xfrm>
                <a:off x="2096657"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10268</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1" name="TextBox 5"/>
              <p:cNvSpPr txBox="1"/>
              <p:nvPr/>
            </p:nvSpPr>
            <p:spPr>
              <a:xfrm>
                <a:off x="2668461"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11044</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2" name="TextBox 5"/>
              <p:cNvSpPr txBox="1"/>
              <p:nvPr/>
            </p:nvSpPr>
            <p:spPr>
              <a:xfrm>
                <a:off x="3241781"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11070</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3" name="TextBox 5"/>
              <p:cNvSpPr txBox="1"/>
              <p:nvPr/>
            </p:nvSpPr>
            <p:spPr>
              <a:xfrm>
                <a:off x="3907260"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11129</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4" name="TextBox 5"/>
              <p:cNvSpPr txBox="1"/>
              <p:nvPr/>
            </p:nvSpPr>
            <p:spPr>
              <a:xfrm>
                <a:off x="4578549"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11185</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85" name="TextBox 5"/>
              <p:cNvSpPr txBox="1"/>
              <p:nvPr/>
            </p:nvSpPr>
            <p:spPr>
              <a:xfrm>
                <a:off x="5256997" y="5563252"/>
                <a:ext cx="577402"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11244</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grpSp>
            <p:nvGrpSpPr>
              <p:cNvPr id="86" name="Group 2"/>
              <p:cNvGrpSpPr>
                <a:grpSpLocks/>
              </p:cNvGrpSpPr>
              <p:nvPr/>
            </p:nvGrpSpPr>
            <p:grpSpPr bwMode="auto">
              <a:xfrm>
                <a:off x="1367473" y="2739393"/>
                <a:ext cx="1201738" cy="1911350"/>
                <a:chOff x="4168" y="1344"/>
                <a:chExt cx="757" cy="1204"/>
              </a:xfrm>
            </p:grpSpPr>
            <p:sp>
              <p:nvSpPr>
                <p:cNvPr id="141" name="AutoShape 3"/>
                <p:cNvSpPr>
                  <a:spLocks noChangeArrowheads="1"/>
                </p:cNvSpPr>
                <p:nvPr/>
              </p:nvSpPr>
              <p:spPr bwMode="auto">
                <a:xfrm>
                  <a:off x="4475" y="2492"/>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2" name="AutoShape 4"/>
                <p:cNvSpPr>
                  <a:spLocks noChangeArrowheads="1"/>
                </p:cNvSpPr>
                <p:nvPr/>
              </p:nvSpPr>
              <p:spPr bwMode="auto">
                <a:xfrm>
                  <a:off x="4869" y="1346"/>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3" name="Freeform 5"/>
                <p:cNvSpPr>
                  <a:spLocks/>
                </p:cNvSpPr>
                <p:nvPr/>
              </p:nvSpPr>
              <p:spPr bwMode="auto">
                <a:xfrm>
                  <a:off x="4168" y="1344"/>
                  <a:ext cx="738" cy="1194"/>
                </a:xfrm>
                <a:custGeom>
                  <a:avLst/>
                  <a:gdLst>
                    <a:gd name="T0" fmla="*/ 0 w 738"/>
                    <a:gd name="T1" fmla="*/ 0 h 1194"/>
                    <a:gd name="T2" fmla="*/ 342 w 738"/>
                    <a:gd name="T3" fmla="*/ 1194 h 1194"/>
                    <a:gd name="T4" fmla="*/ 738 w 738"/>
                    <a:gd name="T5" fmla="*/ 6 h 1194"/>
                  </a:gdLst>
                  <a:ahLst/>
                  <a:cxnLst>
                    <a:cxn ang="0">
                      <a:pos x="T0" y="T1"/>
                    </a:cxn>
                    <a:cxn ang="0">
                      <a:pos x="T2" y="T3"/>
                    </a:cxn>
                    <a:cxn ang="0">
                      <a:pos x="T4" y="T5"/>
                    </a:cxn>
                  </a:cxnLst>
                  <a:rect l="0" t="0" r="r" b="b"/>
                  <a:pathLst>
                    <a:path w="738" h="1194">
                      <a:moveTo>
                        <a:pt x="0" y="0"/>
                      </a:moveTo>
                      <a:lnTo>
                        <a:pt x="342" y="1194"/>
                      </a:lnTo>
                      <a:lnTo>
                        <a:pt x="738" y="6"/>
                      </a:lnTo>
                    </a:path>
                  </a:pathLst>
                </a:custGeom>
                <a:noFill/>
                <a:ln w="25400">
                  <a:solidFill>
                    <a:srgbClr val="24246D"/>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87" name="Group 6"/>
              <p:cNvGrpSpPr>
                <a:grpSpLocks/>
              </p:cNvGrpSpPr>
              <p:nvPr/>
            </p:nvGrpSpPr>
            <p:grpSpPr bwMode="auto">
              <a:xfrm>
                <a:off x="1342073" y="2702881"/>
                <a:ext cx="3403600" cy="1870075"/>
                <a:chOff x="1956" y="1356"/>
                <a:chExt cx="2144" cy="1178"/>
              </a:xfrm>
            </p:grpSpPr>
            <p:sp>
              <p:nvSpPr>
                <p:cNvPr id="134" name="Rectangle 7"/>
                <p:cNvSpPr>
                  <a:spLocks noChangeArrowheads="1"/>
                </p:cNvSpPr>
                <p:nvPr/>
              </p:nvSpPr>
              <p:spPr bwMode="auto">
                <a:xfrm>
                  <a:off x="1956" y="1356"/>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5" name="Rectangle 8"/>
                <p:cNvSpPr>
                  <a:spLocks noChangeArrowheads="1"/>
                </p:cNvSpPr>
                <p:nvPr/>
              </p:nvSpPr>
              <p:spPr bwMode="auto">
                <a:xfrm>
                  <a:off x="2284" y="1616"/>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6" name="Rectangle 9"/>
                <p:cNvSpPr>
                  <a:spLocks noChangeArrowheads="1"/>
                </p:cNvSpPr>
                <p:nvPr/>
              </p:nvSpPr>
              <p:spPr bwMode="auto">
                <a:xfrm>
                  <a:off x="2616" y="1688"/>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7" name="Rectangle 10"/>
                <p:cNvSpPr>
                  <a:spLocks noChangeArrowheads="1"/>
                </p:cNvSpPr>
                <p:nvPr/>
              </p:nvSpPr>
              <p:spPr bwMode="auto">
                <a:xfrm>
                  <a:off x="2972" y="2118"/>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8" name="Rectangle 11"/>
                <p:cNvSpPr>
                  <a:spLocks noChangeArrowheads="1"/>
                </p:cNvSpPr>
                <p:nvPr/>
              </p:nvSpPr>
              <p:spPr bwMode="auto">
                <a:xfrm>
                  <a:off x="3384" y="2404"/>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9" name="Rectangle 12"/>
                <p:cNvSpPr>
                  <a:spLocks noChangeArrowheads="1"/>
                </p:cNvSpPr>
                <p:nvPr/>
              </p:nvSpPr>
              <p:spPr bwMode="auto">
                <a:xfrm>
                  <a:off x="4032" y="2466"/>
                  <a:ext cx="68" cy="6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40" name="Freeform 13"/>
                <p:cNvSpPr>
                  <a:spLocks/>
                </p:cNvSpPr>
                <p:nvPr/>
              </p:nvSpPr>
              <p:spPr bwMode="auto">
                <a:xfrm>
                  <a:off x="1992" y="1384"/>
                  <a:ext cx="2080" cy="1120"/>
                </a:xfrm>
                <a:custGeom>
                  <a:avLst/>
                  <a:gdLst>
                    <a:gd name="T0" fmla="*/ 0 w 2080"/>
                    <a:gd name="T1" fmla="*/ 0 h 1120"/>
                    <a:gd name="T2" fmla="*/ 332 w 2080"/>
                    <a:gd name="T3" fmla="*/ 284 h 1120"/>
                    <a:gd name="T4" fmla="*/ 656 w 2080"/>
                    <a:gd name="T5" fmla="*/ 328 h 1120"/>
                    <a:gd name="T6" fmla="*/ 1020 w 2080"/>
                    <a:gd name="T7" fmla="*/ 776 h 1120"/>
                    <a:gd name="T8" fmla="*/ 1420 w 2080"/>
                    <a:gd name="T9" fmla="*/ 1060 h 1120"/>
                    <a:gd name="T10" fmla="*/ 2080 w 2080"/>
                    <a:gd name="T11" fmla="*/ 1120 h 1120"/>
                  </a:gdLst>
                  <a:ahLst/>
                  <a:cxnLst>
                    <a:cxn ang="0">
                      <a:pos x="T0" y="T1"/>
                    </a:cxn>
                    <a:cxn ang="0">
                      <a:pos x="T2" y="T3"/>
                    </a:cxn>
                    <a:cxn ang="0">
                      <a:pos x="T4" y="T5"/>
                    </a:cxn>
                    <a:cxn ang="0">
                      <a:pos x="T6" y="T7"/>
                    </a:cxn>
                    <a:cxn ang="0">
                      <a:pos x="T8" y="T9"/>
                    </a:cxn>
                    <a:cxn ang="0">
                      <a:pos x="T10" y="T11"/>
                    </a:cxn>
                  </a:cxnLst>
                  <a:rect l="0" t="0" r="r" b="b"/>
                  <a:pathLst>
                    <a:path w="2080" h="1120">
                      <a:moveTo>
                        <a:pt x="0" y="0"/>
                      </a:moveTo>
                      <a:lnTo>
                        <a:pt x="332" y="284"/>
                      </a:lnTo>
                      <a:lnTo>
                        <a:pt x="656" y="328"/>
                      </a:lnTo>
                      <a:lnTo>
                        <a:pt x="1020" y="776"/>
                      </a:lnTo>
                      <a:lnTo>
                        <a:pt x="1420" y="1060"/>
                      </a:lnTo>
                      <a:lnTo>
                        <a:pt x="2080" y="1120"/>
                      </a:lnTo>
                    </a:path>
                  </a:pathLst>
                </a:custGeom>
                <a:noFill/>
                <a:ln w="25400">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88" name="Group 14"/>
              <p:cNvGrpSpPr>
                <a:grpSpLocks/>
              </p:cNvGrpSpPr>
              <p:nvPr/>
            </p:nvGrpSpPr>
            <p:grpSpPr bwMode="auto">
              <a:xfrm>
                <a:off x="1380173" y="1964693"/>
                <a:ext cx="1697038" cy="808038"/>
                <a:chOff x="1980" y="888"/>
                <a:chExt cx="1069" cy="509"/>
              </a:xfrm>
            </p:grpSpPr>
            <p:sp>
              <p:nvSpPr>
                <p:cNvPr id="131" name="AutoShape 15"/>
                <p:cNvSpPr>
                  <a:spLocks noChangeArrowheads="1"/>
                </p:cNvSpPr>
                <p:nvPr/>
              </p:nvSpPr>
              <p:spPr bwMode="auto">
                <a:xfrm>
                  <a:off x="2992" y="888"/>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2" name="AutoShape 16"/>
                <p:cNvSpPr>
                  <a:spLocks noChangeArrowheads="1"/>
                </p:cNvSpPr>
                <p:nvPr/>
              </p:nvSpPr>
              <p:spPr bwMode="auto">
                <a:xfrm>
                  <a:off x="2284" y="1340"/>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3" name="Freeform 17"/>
                <p:cNvSpPr>
                  <a:spLocks/>
                </p:cNvSpPr>
                <p:nvPr/>
              </p:nvSpPr>
              <p:spPr bwMode="auto">
                <a:xfrm>
                  <a:off x="1980" y="908"/>
                  <a:ext cx="1044" cy="480"/>
                </a:xfrm>
                <a:custGeom>
                  <a:avLst/>
                  <a:gdLst>
                    <a:gd name="T0" fmla="*/ 1044 w 1044"/>
                    <a:gd name="T1" fmla="*/ 0 h 480"/>
                    <a:gd name="T2" fmla="*/ 708 w 1044"/>
                    <a:gd name="T3" fmla="*/ 476 h 480"/>
                    <a:gd name="T4" fmla="*/ 0 w 1044"/>
                    <a:gd name="T5" fmla="*/ 480 h 480"/>
                  </a:gdLst>
                  <a:ahLst/>
                  <a:cxnLst>
                    <a:cxn ang="0">
                      <a:pos x="T0" y="T1"/>
                    </a:cxn>
                    <a:cxn ang="0">
                      <a:pos x="T2" y="T3"/>
                    </a:cxn>
                    <a:cxn ang="0">
                      <a:pos x="T4" y="T5"/>
                    </a:cxn>
                  </a:cxnLst>
                  <a:rect l="0" t="0" r="r" b="b"/>
                  <a:pathLst>
                    <a:path w="1044" h="480">
                      <a:moveTo>
                        <a:pt x="1044" y="0"/>
                      </a:moveTo>
                      <a:lnTo>
                        <a:pt x="708" y="476"/>
                      </a:lnTo>
                      <a:lnTo>
                        <a:pt x="0" y="480"/>
                      </a:lnTo>
                    </a:path>
                  </a:pathLst>
                </a:custGeom>
                <a:noFill/>
                <a:ln w="25400" cap="flat">
                  <a:solidFill>
                    <a:srgbClr val="24246D"/>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89" name="Group 18"/>
              <p:cNvGrpSpPr>
                <a:grpSpLocks/>
              </p:cNvGrpSpPr>
              <p:nvPr/>
            </p:nvGrpSpPr>
            <p:grpSpPr bwMode="auto">
              <a:xfrm>
                <a:off x="1386523" y="2745743"/>
                <a:ext cx="1382713" cy="1219200"/>
                <a:chOff x="1984" y="1380"/>
                <a:chExt cx="871" cy="768"/>
              </a:xfrm>
            </p:grpSpPr>
            <p:sp>
              <p:nvSpPr>
                <p:cNvPr id="128" name="Freeform 19"/>
                <p:cNvSpPr>
                  <a:spLocks/>
                </p:cNvSpPr>
                <p:nvPr/>
              </p:nvSpPr>
              <p:spPr bwMode="auto">
                <a:xfrm>
                  <a:off x="1984" y="1380"/>
                  <a:ext cx="864" cy="768"/>
                </a:xfrm>
                <a:custGeom>
                  <a:avLst/>
                  <a:gdLst>
                    <a:gd name="T0" fmla="*/ 0 w 864"/>
                    <a:gd name="T1" fmla="*/ 0 h 768"/>
                    <a:gd name="T2" fmla="*/ 348 w 864"/>
                    <a:gd name="T3" fmla="*/ 396 h 768"/>
                    <a:gd name="T4" fmla="*/ 864 w 864"/>
                    <a:gd name="T5" fmla="*/ 768 h 768"/>
                  </a:gdLst>
                  <a:ahLst/>
                  <a:cxnLst>
                    <a:cxn ang="0">
                      <a:pos x="T0" y="T1"/>
                    </a:cxn>
                    <a:cxn ang="0">
                      <a:pos x="T2" y="T3"/>
                    </a:cxn>
                    <a:cxn ang="0">
                      <a:pos x="T4" y="T5"/>
                    </a:cxn>
                  </a:cxnLst>
                  <a:rect l="0" t="0" r="r" b="b"/>
                  <a:pathLst>
                    <a:path w="864" h="768">
                      <a:moveTo>
                        <a:pt x="0" y="0"/>
                      </a:moveTo>
                      <a:lnTo>
                        <a:pt x="348" y="396"/>
                      </a:lnTo>
                      <a:lnTo>
                        <a:pt x="864" y="768"/>
                      </a:lnTo>
                    </a:path>
                  </a:pathLst>
                </a:custGeom>
                <a:noFill/>
                <a:ln w="254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9" name="AutoShape 20"/>
                <p:cNvSpPr>
                  <a:spLocks noChangeArrowheads="1"/>
                </p:cNvSpPr>
                <p:nvPr/>
              </p:nvSpPr>
              <p:spPr bwMode="auto">
                <a:xfrm>
                  <a:off x="2798" y="2091"/>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0" name="AutoShape 21"/>
                <p:cNvSpPr>
                  <a:spLocks noChangeArrowheads="1"/>
                </p:cNvSpPr>
                <p:nvPr/>
              </p:nvSpPr>
              <p:spPr bwMode="auto">
                <a:xfrm>
                  <a:off x="2302" y="1727"/>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90" name="Group 22"/>
              <p:cNvGrpSpPr>
                <a:grpSpLocks/>
              </p:cNvGrpSpPr>
              <p:nvPr/>
            </p:nvGrpSpPr>
            <p:grpSpPr bwMode="auto">
              <a:xfrm>
                <a:off x="1353186" y="2707643"/>
                <a:ext cx="617537" cy="725488"/>
                <a:chOff x="1963" y="1356"/>
                <a:chExt cx="389" cy="457"/>
              </a:xfrm>
            </p:grpSpPr>
            <p:sp>
              <p:nvSpPr>
                <p:cNvPr id="125" name="Line 23"/>
                <p:cNvSpPr>
                  <a:spLocks noChangeShapeType="1"/>
                </p:cNvSpPr>
                <p:nvPr/>
              </p:nvSpPr>
              <p:spPr bwMode="auto">
                <a:xfrm>
                  <a:off x="1984" y="1384"/>
                  <a:ext cx="348" cy="424"/>
                </a:xfrm>
                <a:prstGeom prst="line">
                  <a:avLst/>
                </a:prstGeom>
                <a:solidFill>
                  <a:srgbClr val="23246D"/>
                </a:solidFill>
                <a:ln w="25400">
                  <a:solidFill>
                    <a:srgbClr val="23246D"/>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6" name="AutoShape 24"/>
                <p:cNvSpPr>
                  <a:spLocks noChangeArrowheads="1"/>
                </p:cNvSpPr>
                <p:nvPr/>
              </p:nvSpPr>
              <p:spPr bwMode="auto">
                <a:xfrm>
                  <a:off x="2295" y="1756"/>
                  <a:ext cx="57" cy="57"/>
                </a:xfrm>
                <a:prstGeom prst="triangle">
                  <a:avLst>
                    <a:gd name="adj" fmla="val 50000"/>
                  </a:avLst>
                </a:prstGeom>
                <a:solidFill>
                  <a:srgbClr val="23246D"/>
                </a:solidFill>
                <a:ln w="9525">
                  <a:solidFill>
                    <a:srgbClr val="23246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7" name="AutoShape 25"/>
                <p:cNvSpPr>
                  <a:spLocks noChangeArrowheads="1"/>
                </p:cNvSpPr>
                <p:nvPr/>
              </p:nvSpPr>
              <p:spPr bwMode="auto">
                <a:xfrm>
                  <a:off x="1963" y="1356"/>
                  <a:ext cx="57" cy="57"/>
                </a:xfrm>
                <a:prstGeom prst="triangle">
                  <a:avLst>
                    <a:gd name="adj" fmla="val 5000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91" name="Group 26"/>
              <p:cNvGrpSpPr>
                <a:grpSpLocks/>
              </p:cNvGrpSpPr>
              <p:nvPr/>
            </p:nvGrpSpPr>
            <p:grpSpPr bwMode="auto">
              <a:xfrm>
                <a:off x="1392873" y="2745743"/>
                <a:ext cx="1614488" cy="1792288"/>
                <a:chOff x="1988" y="1380"/>
                <a:chExt cx="1017" cy="1129"/>
              </a:xfrm>
            </p:grpSpPr>
            <p:sp>
              <p:nvSpPr>
                <p:cNvPr id="121" name="Oval 27"/>
                <p:cNvSpPr>
                  <a:spLocks noChangeArrowheads="1"/>
                </p:cNvSpPr>
                <p:nvPr/>
              </p:nvSpPr>
              <p:spPr bwMode="auto">
                <a:xfrm>
                  <a:off x="2948" y="2184"/>
                  <a:ext cx="57" cy="5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2" name="Oval 28"/>
                <p:cNvSpPr>
                  <a:spLocks noChangeArrowheads="1"/>
                </p:cNvSpPr>
                <p:nvPr/>
              </p:nvSpPr>
              <p:spPr bwMode="auto">
                <a:xfrm>
                  <a:off x="2628" y="2452"/>
                  <a:ext cx="57" cy="5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3" name="Oval 29"/>
                <p:cNvSpPr>
                  <a:spLocks noChangeArrowheads="1"/>
                </p:cNvSpPr>
                <p:nvPr/>
              </p:nvSpPr>
              <p:spPr bwMode="auto">
                <a:xfrm>
                  <a:off x="2296" y="2240"/>
                  <a:ext cx="57" cy="57"/>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4" name="Freeform 30"/>
                <p:cNvSpPr>
                  <a:spLocks/>
                </p:cNvSpPr>
                <p:nvPr/>
              </p:nvSpPr>
              <p:spPr bwMode="auto">
                <a:xfrm>
                  <a:off x="1988" y="1380"/>
                  <a:ext cx="992" cy="1112"/>
                </a:xfrm>
                <a:custGeom>
                  <a:avLst/>
                  <a:gdLst>
                    <a:gd name="T0" fmla="*/ 0 w 992"/>
                    <a:gd name="T1" fmla="*/ 0 h 1112"/>
                    <a:gd name="T2" fmla="*/ 320 w 992"/>
                    <a:gd name="T3" fmla="*/ 880 h 1112"/>
                    <a:gd name="T4" fmla="*/ 664 w 992"/>
                    <a:gd name="T5" fmla="*/ 1112 h 1112"/>
                    <a:gd name="T6" fmla="*/ 992 w 992"/>
                    <a:gd name="T7" fmla="*/ 840 h 1112"/>
                  </a:gdLst>
                  <a:ahLst/>
                  <a:cxnLst>
                    <a:cxn ang="0">
                      <a:pos x="T0" y="T1"/>
                    </a:cxn>
                    <a:cxn ang="0">
                      <a:pos x="T2" y="T3"/>
                    </a:cxn>
                    <a:cxn ang="0">
                      <a:pos x="T4" y="T5"/>
                    </a:cxn>
                    <a:cxn ang="0">
                      <a:pos x="T6" y="T7"/>
                    </a:cxn>
                  </a:cxnLst>
                  <a:rect l="0" t="0" r="r" b="b"/>
                  <a:pathLst>
                    <a:path w="992" h="1112">
                      <a:moveTo>
                        <a:pt x="0" y="0"/>
                      </a:moveTo>
                      <a:lnTo>
                        <a:pt x="320" y="880"/>
                      </a:lnTo>
                      <a:lnTo>
                        <a:pt x="664" y="1112"/>
                      </a:lnTo>
                      <a:lnTo>
                        <a:pt x="992" y="840"/>
                      </a:lnTo>
                    </a:path>
                  </a:pathLst>
                </a:custGeom>
                <a:noFill/>
                <a:ln w="254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92" name="Group 31"/>
              <p:cNvGrpSpPr>
                <a:grpSpLocks/>
              </p:cNvGrpSpPr>
              <p:nvPr/>
            </p:nvGrpSpPr>
            <p:grpSpPr bwMode="auto">
              <a:xfrm>
                <a:off x="1403986" y="2755268"/>
                <a:ext cx="1281112" cy="1747838"/>
                <a:chOff x="1995" y="1386"/>
                <a:chExt cx="807" cy="1101"/>
              </a:xfrm>
            </p:grpSpPr>
            <p:sp>
              <p:nvSpPr>
                <p:cNvPr id="118" name="AutoShape 32"/>
                <p:cNvSpPr>
                  <a:spLocks noChangeAspect="1" noChangeArrowheads="1"/>
                </p:cNvSpPr>
                <p:nvPr/>
              </p:nvSpPr>
              <p:spPr bwMode="auto">
                <a:xfrm rot="-2700000">
                  <a:off x="2700" y="2385"/>
                  <a:ext cx="102" cy="102"/>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9" name="Freeform 33"/>
                <p:cNvSpPr>
                  <a:spLocks/>
                </p:cNvSpPr>
                <p:nvPr/>
              </p:nvSpPr>
              <p:spPr bwMode="auto">
                <a:xfrm>
                  <a:off x="1995" y="1386"/>
                  <a:ext cx="732" cy="1044"/>
                </a:xfrm>
                <a:custGeom>
                  <a:avLst/>
                  <a:gdLst>
                    <a:gd name="T0" fmla="*/ 0 w 732"/>
                    <a:gd name="T1" fmla="*/ 0 h 1044"/>
                    <a:gd name="T2" fmla="*/ 336 w 732"/>
                    <a:gd name="T3" fmla="*/ 648 h 1044"/>
                    <a:gd name="T4" fmla="*/ 732 w 732"/>
                    <a:gd name="T5" fmla="*/ 1044 h 1044"/>
                  </a:gdLst>
                  <a:ahLst/>
                  <a:cxnLst>
                    <a:cxn ang="0">
                      <a:pos x="T0" y="T1"/>
                    </a:cxn>
                    <a:cxn ang="0">
                      <a:pos x="T2" y="T3"/>
                    </a:cxn>
                    <a:cxn ang="0">
                      <a:pos x="T4" y="T5"/>
                    </a:cxn>
                  </a:cxnLst>
                  <a:rect l="0" t="0" r="r" b="b"/>
                  <a:pathLst>
                    <a:path w="732" h="1044">
                      <a:moveTo>
                        <a:pt x="0" y="0"/>
                      </a:moveTo>
                      <a:lnTo>
                        <a:pt x="336" y="648"/>
                      </a:lnTo>
                      <a:lnTo>
                        <a:pt x="732" y="1044"/>
                      </a:lnTo>
                    </a:path>
                  </a:pathLst>
                </a:custGeom>
                <a:noFill/>
                <a:ln w="254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20" name="AutoShape 34"/>
                <p:cNvSpPr>
                  <a:spLocks noChangeAspect="1" noChangeArrowheads="1"/>
                </p:cNvSpPr>
                <p:nvPr/>
              </p:nvSpPr>
              <p:spPr bwMode="auto">
                <a:xfrm rot="-2700000">
                  <a:off x="2275" y="1983"/>
                  <a:ext cx="102" cy="102"/>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cxnSp>
            <p:nvCxnSpPr>
              <p:cNvPr id="93" name="Straight Connector 92"/>
              <p:cNvCxnSpPr/>
              <p:nvPr/>
            </p:nvCxnSpPr>
            <p:spPr>
              <a:xfrm>
                <a:off x="1319128" y="3876429"/>
                <a:ext cx="35308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319128" y="2749158"/>
                <a:ext cx="35308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1293718" y="5640057"/>
                <a:ext cx="196108" cy="108000"/>
                <a:chOff x="1127862" y="5613057"/>
                <a:chExt cx="196108" cy="108000"/>
              </a:xfrm>
            </p:grpSpPr>
            <p:cxnSp>
              <p:nvCxnSpPr>
                <p:cNvPr id="116" name="Straight Connector 115"/>
                <p:cNvCxnSpPr/>
                <p:nvPr/>
              </p:nvCxnSpPr>
              <p:spPr>
                <a:xfrm>
                  <a:off x="1127862" y="5667057"/>
                  <a:ext cx="196108"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sp>
              <p:nvSpPr>
                <p:cNvPr id="117" name="Isosceles Triangle 116"/>
                <p:cNvSpPr>
                  <a:spLocks noChangeAspect="1"/>
                </p:cNvSpPr>
                <p:nvPr/>
              </p:nvSpPr>
              <p:spPr>
                <a:xfrm>
                  <a:off x="1171916" y="5613057"/>
                  <a:ext cx="108000" cy="108000"/>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cxnSp>
            <p:nvCxnSpPr>
              <p:cNvPr id="96" name="Straight Connector 95"/>
              <p:cNvCxnSpPr/>
              <p:nvPr/>
            </p:nvCxnSpPr>
            <p:spPr>
              <a:xfrm>
                <a:off x="2609310" y="5694057"/>
                <a:ext cx="180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952657" y="5640057"/>
                <a:ext cx="180000" cy="108000"/>
                <a:chOff x="1806617" y="5742017"/>
                <a:chExt cx="180000" cy="108000"/>
              </a:xfrm>
            </p:grpSpPr>
            <p:sp>
              <p:nvSpPr>
                <p:cNvPr id="114" name="AutoShape 35"/>
                <p:cNvSpPr>
                  <a:spLocks noChangeArrowheads="1"/>
                </p:cNvSpPr>
                <p:nvPr/>
              </p:nvSpPr>
              <p:spPr bwMode="auto">
                <a:xfrm>
                  <a:off x="1842617" y="5742017"/>
                  <a:ext cx="108000" cy="108000"/>
                </a:xfrm>
                <a:prstGeom prst="hexagon">
                  <a:avLst>
                    <a:gd name="adj" fmla="val 25000"/>
                    <a:gd name="vf" fmla="val 115470"/>
                  </a:avLst>
                </a:prstGeom>
                <a:solidFill>
                  <a:srgbClr val="23246D"/>
                </a:solidFill>
                <a:ln w="9525">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cxnSp>
              <p:nvCxnSpPr>
                <p:cNvPr id="115" name="Straight Connector 114"/>
                <p:cNvCxnSpPr/>
                <p:nvPr/>
              </p:nvCxnSpPr>
              <p:spPr>
                <a:xfrm>
                  <a:off x="1806617" y="5796017"/>
                  <a:ext cx="180000" cy="0"/>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3169051" y="5694057"/>
                <a:ext cx="180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14283" y="5694057"/>
                <a:ext cx="180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86849" y="5694057"/>
                <a:ext cx="180000" cy="0"/>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58431" y="5694057"/>
                <a:ext cx="180000" cy="0"/>
              </a:xfrm>
              <a:prstGeom prst="line">
                <a:avLst/>
              </a:prstGeom>
              <a:ln w="25400">
                <a:solidFill>
                  <a:srgbClr val="23246D"/>
                </a:solidFill>
                <a:prstDash val="sysDot"/>
              </a:ln>
            </p:spPr>
            <p:style>
              <a:lnRef idx="1">
                <a:schemeClr val="accent1"/>
              </a:lnRef>
              <a:fillRef idx="0">
                <a:schemeClr val="accent1"/>
              </a:fillRef>
              <a:effectRef idx="0">
                <a:schemeClr val="accent1"/>
              </a:effectRef>
              <a:fontRef idx="minor">
                <a:schemeClr val="tx1"/>
              </a:fontRef>
            </p:style>
          </p:cxnSp>
          <p:sp>
            <p:nvSpPr>
              <p:cNvPr id="102" name="AutoShape 36"/>
              <p:cNvSpPr>
                <a:spLocks noChangeArrowheads="1"/>
              </p:cNvSpPr>
              <p:nvPr/>
            </p:nvSpPr>
            <p:spPr bwMode="auto">
              <a:xfrm rot="2700000">
                <a:off x="2618309" y="5613057"/>
                <a:ext cx="162000" cy="162000"/>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3" name="Rectangle 102"/>
              <p:cNvSpPr/>
              <p:nvPr/>
            </p:nvSpPr>
            <p:spPr>
              <a:xfrm>
                <a:off x="3862914" y="5652688"/>
                <a:ext cx="82738" cy="8273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4" name="Oval 103"/>
              <p:cNvSpPr/>
              <p:nvPr/>
            </p:nvSpPr>
            <p:spPr>
              <a:xfrm>
                <a:off x="3207277" y="5640057"/>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5" name="AutoShape 15"/>
              <p:cNvSpPr>
                <a:spLocks noChangeArrowheads="1"/>
              </p:cNvSpPr>
              <p:nvPr/>
            </p:nvSpPr>
            <p:spPr bwMode="auto">
              <a:xfrm>
                <a:off x="5208561" y="5648813"/>
                <a:ext cx="90488" cy="90488"/>
              </a:xfrm>
              <a:prstGeom prst="star5">
                <a:avLst/>
              </a:prstGeom>
              <a:solidFill>
                <a:srgbClr val="23246D"/>
              </a:solidFill>
              <a:ln w="9525">
                <a:solidFill>
                  <a:srgbClr val="23246D"/>
                </a:solidFill>
                <a:miter lim="800000"/>
                <a:headEnd/>
                <a:tailEnd/>
              </a:ln>
              <a:effectLs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6" name="Isosceles Triangle 105"/>
              <p:cNvSpPr>
                <a:spLocks noChangeAspect="1"/>
              </p:cNvSpPr>
              <p:nvPr/>
            </p:nvSpPr>
            <p:spPr>
              <a:xfrm>
                <a:off x="4522849" y="5640057"/>
                <a:ext cx="108000" cy="108000"/>
              </a:xfrm>
              <a:prstGeom prst="triangle">
                <a:avLst/>
              </a:prstGeom>
              <a:solidFill>
                <a:srgbClr val="23246D"/>
              </a:solidFill>
              <a:ln>
                <a:solidFill>
                  <a:srgbClr val="232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7" name="TextBox 5"/>
              <p:cNvSpPr txBox="1"/>
              <p:nvPr/>
            </p:nvSpPr>
            <p:spPr>
              <a:xfrm>
                <a:off x="1067270" y="5806435"/>
                <a:ext cx="1806905"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Confirmed partial response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08" name="TextBox 5"/>
              <p:cNvSpPr txBox="1"/>
              <p:nvPr/>
            </p:nvSpPr>
            <p:spPr>
              <a:xfrm>
                <a:off x="3000821" y="5806435"/>
                <a:ext cx="1949573"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Unconfirmed partial response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09" name="TextBox 5"/>
              <p:cNvSpPr txBox="1"/>
              <p:nvPr/>
            </p:nvSpPr>
            <p:spPr>
              <a:xfrm>
                <a:off x="5045402" y="5806435"/>
                <a:ext cx="1071127"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Stable disease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cxnSp>
            <p:nvCxnSpPr>
              <p:cNvPr id="110" name="Straight Connector 109"/>
              <p:cNvCxnSpPr/>
              <p:nvPr/>
            </p:nvCxnSpPr>
            <p:spPr>
              <a:xfrm>
                <a:off x="938591" y="5932964"/>
                <a:ext cx="193997" cy="858"/>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878080" y="5931949"/>
                <a:ext cx="193997" cy="2889"/>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924651" y="5931949"/>
                <a:ext cx="193997" cy="2889"/>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418067" y="5563252"/>
                <a:ext cx="561372" cy="25391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smtClean="0">
                    <a:ln>
                      <a:noFill/>
                    </a:ln>
                    <a:solidFill>
                      <a:srgbClr val="363636"/>
                    </a:solidFill>
                    <a:effectLst/>
                    <a:uLnTx/>
                    <a:uFillTx/>
                    <a:latin typeface="Arial" charset="0"/>
                    <a:ea typeface="+mn-ea"/>
                    <a:cs typeface="Arial" charset="0"/>
                  </a:rPr>
                  <a:t>10138</a:t>
                </a:r>
                <a:endParaRPr kumimoji="0" lang="en-GB" sz="105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grpSp>
    </p:spTree>
    <p:extLst>
      <p:ext uri="{BB962C8B-B14F-4D97-AF65-F5344CB8AC3E}">
        <p14:creationId xmlns:p14="http://schemas.microsoft.com/office/powerpoint/2010/main" val="1343418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3005: Pilot study of NY-ESO-1</a:t>
            </a:r>
            <a:r>
              <a:rPr lang="en-GB" baseline="30000" dirty="0"/>
              <a:t>c259 </a:t>
            </a:r>
            <a:r>
              <a:rPr lang="en-GB" dirty="0"/>
              <a:t>T cells in advanced myxoid/round cell liposarcoma – D’Angelo SP, et al</a:t>
            </a:r>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r>
              <a:rPr lang="en-US" b="1" dirty="0" smtClean="0">
                <a:solidFill>
                  <a:schemeClr val="bg1"/>
                </a:solidFill>
              </a:rPr>
              <a:t>.)</a:t>
            </a:r>
          </a:p>
          <a:p>
            <a:r>
              <a:rPr lang="en-US" dirty="0"/>
              <a:t>H</a:t>
            </a:r>
            <a:r>
              <a:rPr lang="en-US" dirty="0" smtClean="0"/>
              <a:t>igher peak expansion in patients with partial responses</a:t>
            </a:r>
            <a:endParaRPr lang="en-US" dirty="0"/>
          </a:p>
          <a:p>
            <a:pPr marL="0" indent="0">
              <a:buNone/>
            </a:pPr>
            <a:endParaRPr lang="en-GB" dirty="0"/>
          </a:p>
          <a:p>
            <a:endParaRPr lang="en-GB" dirty="0"/>
          </a:p>
        </p:txBody>
      </p:sp>
      <p:sp>
        <p:nvSpPr>
          <p:cNvPr id="4" name="Text Box 4"/>
          <p:cNvSpPr txBox="1">
            <a:spLocks noChangeArrowheads="1"/>
          </p:cNvSpPr>
          <p:nvPr/>
        </p:nvSpPr>
        <p:spPr bwMode="auto">
          <a:xfrm>
            <a:off x="4951673" y="6474897"/>
            <a:ext cx="39716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D’Angelo SP,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3005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5"/>
          <p:cNvSpPr txBox="1"/>
          <p:nvPr/>
        </p:nvSpPr>
        <p:spPr>
          <a:xfrm>
            <a:off x="1111111" y="6025766"/>
            <a:ext cx="690926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lang="en-US" sz="1100" dirty="0">
                <a:solidFill>
                  <a:srgbClr val="363636"/>
                </a:solidFill>
                <a:latin typeface="Arial"/>
                <a:cs typeface="Arial"/>
              </a:rPr>
              <a:t>n</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=6: patient 11832 has not been assessed post-treatment; patient 11185 does not have persistence data </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34" name="Group 33"/>
          <p:cNvGrpSpPr/>
          <p:nvPr/>
        </p:nvGrpSpPr>
        <p:grpSpPr>
          <a:xfrm>
            <a:off x="1581798" y="2340129"/>
            <a:ext cx="5968132" cy="3195790"/>
            <a:chOff x="1581798" y="2340129"/>
            <a:chExt cx="5968132" cy="3195790"/>
          </a:xfrm>
        </p:grpSpPr>
        <p:grpSp>
          <p:nvGrpSpPr>
            <p:cNvPr id="35" name="Group 34"/>
            <p:cNvGrpSpPr/>
            <p:nvPr/>
          </p:nvGrpSpPr>
          <p:grpSpPr>
            <a:xfrm>
              <a:off x="1581798" y="2340129"/>
              <a:ext cx="5968132" cy="3195790"/>
              <a:chOff x="1481271" y="2142193"/>
              <a:chExt cx="5436613" cy="2842031"/>
            </a:xfrm>
          </p:grpSpPr>
          <p:grpSp>
            <p:nvGrpSpPr>
              <p:cNvPr id="54" name="Group 53"/>
              <p:cNvGrpSpPr/>
              <p:nvPr/>
            </p:nvGrpSpPr>
            <p:grpSpPr>
              <a:xfrm>
                <a:off x="2614623" y="2281273"/>
                <a:ext cx="3901680" cy="2194817"/>
                <a:chOff x="836615" y="2333527"/>
                <a:chExt cx="3901680" cy="2194817"/>
              </a:xfrm>
            </p:grpSpPr>
            <p:sp>
              <p:nvSpPr>
                <p:cNvPr id="68" name="Freeform 67"/>
                <p:cNvSpPr>
                  <a:spLocks/>
                </p:cNvSpPr>
                <p:nvPr/>
              </p:nvSpPr>
              <p:spPr bwMode="auto">
                <a:xfrm>
                  <a:off x="925516" y="2333528"/>
                  <a:ext cx="3812779" cy="21944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Line 6"/>
                <p:cNvSpPr>
                  <a:spLocks noChangeShapeType="1"/>
                </p:cNvSpPr>
                <p:nvPr/>
              </p:nvSpPr>
              <p:spPr bwMode="auto">
                <a:xfrm>
                  <a:off x="836615" y="233352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Line 7"/>
                <p:cNvSpPr>
                  <a:spLocks noChangeShapeType="1"/>
                </p:cNvSpPr>
                <p:nvPr/>
              </p:nvSpPr>
              <p:spPr bwMode="auto">
                <a:xfrm>
                  <a:off x="836615" y="257325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1" name="Line 8"/>
                <p:cNvSpPr>
                  <a:spLocks noChangeShapeType="1"/>
                </p:cNvSpPr>
                <p:nvPr/>
              </p:nvSpPr>
              <p:spPr bwMode="auto">
                <a:xfrm>
                  <a:off x="836615" y="283332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2" name="Line 9"/>
                <p:cNvSpPr>
                  <a:spLocks noChangeShapeType="1"/>
                </p:cNvSpPr>
                <p:nvPr/>
              </p:nvSpPr>
              <p:spPr bwMode="auto">
                <a:xfrm>
                  <a:off x="836615" y="307983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Line 10"/>
                <p:cNvSpPr>
                  <a:spLocks noChangeShapeType="1"/>
                </p:cNvSpPr>
                <p:nvPr/>
              </p:nvSpPr>
              <p:spPr bwMode="auto">
                <a:xfrm>
                  <a:off x="836615" y="40582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Line 9"/>
                <p:cNvSpPr>
                  <a:spLocks noChangeShapeType="1"/>
                </p:cNvSpPr>
                <p:nvPr/>
              </p:nvSpPr>
              <p:spPr bwMode="auto">
                <a:xfrm>
                  <a:off x="836616" y="33203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6" name="Line 9"/>
                <p:cNvSpPr>
                  <a:spLocks noChangeShapeType="1"/>
                </p:cNvSpPr>
                <p:nvPr/>
              </p:nvSpPr>
              <p:spPr bwMode="auto">
                <a:xfrm>
                  <a:off x="840087" y="355757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Line 9"/>
                <p:cNvSpPr>
                  <a:spLocks noChangeShapeType="1"/>
                </p:cNvSpPr>
                <p:nvPr/>
              </p:nvSpPr>
              <p:spPr bwMode="auto">
                <a:xfrm>
                  <a:off x="843557" y="381508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8" name="Line 10"/>
                <p:cNvSpPr>
                  <a:spLocks noChangeShapeType="1"/>
                </p:cNvSpPr>
                <p:nvPr/>
              </p:nvSpPr>
              <p:spPr bwMode="auto">
                <a:xfrm>
                  <a:off x="837180" y="430339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55" name="TextBox 54"/>
              <p:cNvSpPr txBox="1"/>
              <p:nvPr/>
            </p:nvSpPr>
            <p:spPr>
              <a:xfrm rot="16200000">
                <a:off x="579942" y="3193656"/>
                <a:ext cx="2083026" cy="28036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Persistence, copies/</a:t>
                </a:r>
                <a:r>
                  <a:rPr kumimoji="0" lang="en-GB" sz="1400" b="0" i="0" u="none" strike="noStrike" kern="1200" cap="none" spc="0" normalizeH="0" baseline="0" noProof="0" dirty="0" smtClean="0">
                    <a:ln>
                      <a:noFill/>
                    </a:ln>
                    <a:solidFill>
                      <a:srgbClr val="363636"/>
                    </a:solidFill>
                    <a:effectLst/>
                    <a:uLnTx/>
                    <a:uFillTx/>
                    <a:latin typeface="Calibri"/>
                    <a:ea typeface="+mn-ea"/>
                    <a:cs typeface="Arial" charset="0"/>
                  </a:rPr>
                  <a:t>µg DNA</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6" name="TextBox 55"/>
              <p:cNvSpPr txBox="1"/>
              <p:nvPr/>
            </p:nvSpPr>
            <p:spPr>
              <a:xfrm>
                <a:off x="1892074" y="2142193"/>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225,000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7" name="TextBox 56"/>
              <p:cNvSpPr txBox="1"/>
              <p:nvPr/>
            </p:nvSpPr>
            <p:spPr>
              <a:xfrm>
                <a:off x="1892074" y="2383477"/>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200,000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8" name="TextBox 57"/>
              <p:cNvSpPr txBox="1"/>
              <p:nvPr/>
            </p:nvSpPr>
            <p:spPr>
              <a:xfrm>
                <a:off x="1892074" y="2643357"/>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175,000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9" name="TextBox 58"/>
              <p:cNvSpPr txBox="1"/>
              <p:nvPr/>
            </p:nvSpPr>
            <p:spPr>
              <a:xfrm>
                <a:off x="1892074" y="2889687"/>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150,000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0" name="TextBox 59"/>
              <p:cNvSpPr txBox="1"/>
              <p:nvPr/>
            </p:nvSpPr>
            <p:spPr>
              <a:xfrm>
                <a:off x="1982609" y="3867874"/>
                <a:ext cx="666161"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50,000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1" name="TextBox 60"/>
              <p:cNvSpPr txBox="1"/>
              <p:nvPr/>
            </p:nvSpPr>
            <p:spPr>
              <a:xfrm>
                <a:off x="2390016" y="4337823"/>
                <a:ext cx="258754"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2" name="TextBox 61"/>
              <p:cNvSpPr txBox="1"/>
              <p:nvPr/>
            </p:nvSpPr>
            <p:spPr>
              <a:xfrm>
                <a:off x="3054933" y="4518922"/>
                <a:ext cx="1238574" cy="27370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Stable disease</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3" name="TextBox 62"/>
              <p:cNvSpPr txBox="1"/>
              <p:nvPr/>
            </p:nvSpPr>
            <p:spPr>
              <a:xfrm>
                <a:off x="4620638" y="4518922"/>
                <a:ext cx="2297246" cy="465302"/>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Confirmed partial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Unconfirmed partial response</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4" name="TextBox 63"/>
              <p:cNvSpPr txBox="1"/>
              <p:nvPr/>
            </p:nvSpPr>
            <p:spPr>
              <a:xfrm>
                <a:off x="1892074" y="3130251"/>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125,000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5" name="TextBox 64"/>
              <p:cNvSpPr txBox="1"/>
              <p:nvPr/>
            </p:nvSpPr>
            <p:spPr>
              <a:xfrm>
                <a:off x="1892074" y="3367428"/>
                <a:ext cx="756696"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100,000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6" name="TextBox 65"/>
              <p:cNvSpPr txBox="1"/>
              <p:nvPr/>
            </p:nvSpPr>
            <p:spPr>
              <a:xfrm>
                <a:off x="1982609" y="3624934"/>
                <a:ext cx="666161"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75,000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7" name="TextBox 66"/>
              <p:cNvSpPr txBox="1"/>
              <p:nvPr/>
            </p:nvSpPr>
            <p:spPr>
              <a:xfrm>
                <a:off x="1982609" y="4113064"/>
                <a:ext cx="666161" cy="2737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25,000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cxnSp>
          <p:nvCxnSpPr>
            <p:cNvPr id="36" name="Straight Connector 35"/>
            <p:cNvCxnSpPr/>
            <p:nvPr/>
          </p:nvCxnSpPr>
          <p:spPr>
            <a:xfrm>
              <a:off x="5535156" y="2490896"/>
              <a:ext cx="0" cy="190965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612575" y="4678585"/>
              <a:ext cx="952852" cy="104082"/>
              <a:chOff x="4773555" y="4496807"/>
              <a:chExt cx="920195" cy="337713"/>
            </a:xfrm>
          </p:grpSpPr>
          <p:sp>
            <p:nvSpPr>
              <p:cNvPr id="52" name="Rectangle 51"/>
              <p:cNvSpPr/>
              <p:nvPr/>
            </p:nvSpPr>
            <p:spPr>
              <a:xfrm>
                <a:off x="4773555" y="4496807"/>
                <a:ext cx="920195" cy="337713"/>
              </a:xfrm>
              <a:prstGeom prst="rect">
                <a:avLst/>
              </a:prstGeom>
              <a:solidFill>
                <a:schemeClr val="tx2"/>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cxnSp>
            <p:nvCxnSpPr>
              <p:cNvPr id="53" name="Straight Connector 52"/>
              <p:cNvCxnSpPr>
                <a:stCxn id="52" idx="1"/>
                <a:endCxn id="52" idx="3"/>
              </p:cNvCxnSpPr>
              <p:nvPr/>
            </p:nvCxnSpPr>
            <p:spPr>
              <a:xfrm>
                <a:off x="4773555" y="4665664"/>
                <a:ext cx="920195"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053695" y="3461548"/>
              <a:ext cx="920195" cy="675427"/>
              <a:chOff x="5301916" y="3454363"/>
              <a:chExt cx="920195" cy="675427"/>
            </a:xfrm>
          </p:grpSpPr>
          <p:sp>
            <p:nvSpPr>
              <p:cNvPr id="50" name="Rectangle 49"/>
              <p:cNvSpPr/>
              <p:nvPr/>
            </p:nvSpPr>
            <p:spPr>
              <a:xfrm>
                <a:off x="5301916" y="3454363"/>
                <a:ext cx="920195" cy="675427"/>
              </a:xfrm>
              <a:prstGeom prst="rect">
                <a:avLst/>
              </a:prstGeom>
              <a:solidFill>
                <a:schemeClr val="tx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cxnSp>
            <p:nvCxnSpPr>
              <p:cNvPr id="51" name="Straight Connector 50"/>
              <p:cNvCxnSpPr/>
              <p:nvPr/>
            </p:nvCxnSpPr>
            <p:spPr>
              <a:xfrm>
                <a:off x="5301916" y="3909779"/>
                <a:ext cx="920195" cy="0"/>
              </a:xfrm>
              <a:prstGeom prst="line">
                <a:avLst/>
              </a:prstGeom>
              <a:solidFill>
                <a:schemeClr val="tx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9" name="TextBox 38"/>
            <p:cNvSpPr txBox="1"/>
            <p:nvPr/>
          </p:nvSpPr>
          <p:spPr>
            <a:xfrm>
              <a:off x="5366441" y="3472260"/>
              <a:ext cx="28886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0" name="Oval 39"/>
            <p:cNvSpPr>
              <a:spLocks noChangeAspect="1"/>
            </p:cNvSpPr>
            <p:nvPr/>
          </p:nvSpPr>
          <p:spPr>
            <a:xfrm>
              <a:off x="5233653" y="3759071"/>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1" name="Oval 40"/>
            <p:cNvSpPr>
              <a:spLocks noChangeAspect="1"/>
            </p:cNvSpPr>
            <p:nvPr/>
          </p:nvSpPr>
          <p:spPr>
            <a:xfrm>
              <a:off x="5241734" y="402794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2" name="Oval 41"/>
            <p:cNvSpPr>
              <a:spLocks noChangeAspect="1"/>
            </p:cNvSpPr>
            <p:nvPr/>
          </p:nvSpPr>
          <p:spPr>
            <a:xfrm>
              <a:off x="5658813" y="4349953"/>
              <a:ext cx="72000" cy="72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3" name="Oval 42"/>
            <p:cNvSpPr>
              <a:spLocks noChangeAspect="1"/>
            </p:cNvSpPr>
            <p:nvPr/>
          </p:nvSpPr>
          <p:spPr>
            <a:xfrm>
              <a:off x="4029809" y="4569065"/>
              <a:ext cx="72000" cy="72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4" name="Oval 43"/>
            <p:cNvSpPr>
              <a:spLocks noChangeAspect="1"/>
            </p:cNvSpPr>
            <p:nvPr/>
          </p:nvSpPr>
          <p:spPr>
            <a:xfrm>
              <a:off x="4029809" y="4771175"/>
              <a:ext cx="72000" cy="72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5" name="TextBox 44"/>
            <p:cNvSpPr txBox="1"/>
            <p:nvPr/>
          </p:nvSpPr>
          <p:spPr>
            <a:xfrm>
              <a:off x="3901623" y="4508674"/>
              <a:ext cx="28886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6" name="Oval 45"/>
            <p:cNvSpPr>
              <a:spLocks noChangeAspect="1"/>
            </p:cNvSpPr>
            <p:nvPr/>
          </p:nvSpPr>
          <p:spPr>
            <a:xfrm>
              <a:off x="3255109" y="5131039"/>
              <a:ext cx="72000" cy="72000"/>
            </a:xfrm>
            <a:prstGeom prst="ellips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7" name="Oval 46"/>
            <p:cNvSpPr>
              <a:spLocks noChangeAspect="1"/>
            </p:cNvSpPr>
            <p:nvPr/>
          </p:nvSpPr>
          <p:spPr>
            <a:xfrm>
              <a:off x="4937103" y="5359514"/>
              <a:ext cx="72000" cy="72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8" name="Oval 47"/>
            <p:cNvSpPr>
              <a:spLocks noChangeAspect="1"/>
            </p:cNvSpPr>
            <p:nvPr/>
          </p:nvSpPr>
          <p:spPr>
            <a:xfrm>
              <a:off x="4937103" y="5146914"/>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9" name="Oval 48"/>
            <p:cNvSpPr>
              <a:spLocks noChangeAspect="1"/>
            </p:cNvSpPr>
            <p:nvPr/>
          </p:nvSpPr>
          <p:spPr>
            <a:xfrm>
              <a:off x="5660373" y="2477331"/>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spTree>
    <p:extLst>
      <p:ext uri="{BB962C8B-B14F-4D97-AF65-F5344CB8AC3E}">
        <p14:creationId xmlns:p14="http://schemas.microsoft.com/office/powerpoint/2010/main" val="211986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3005: Pilot study of NY-ESO-1</a:t>
            </a:r>
            <a:r>
              <a:rPr lang="en-GB" baseline="30000" dirty="0"/>
              <a:t>c259 </a:t>
            </a:r>
            <a:r>
              <a:rPr lang="en-GB" dirty="0"/>
              <a:t>T cells in advanced myxoid/round cell liposarcoma – D’Angelo SP, et al</a:t>
            </a:r>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r>
              <a:rPr lang="en-GB" dirty="0" smtClean="0"/>
              <a:t>T-cells persist in patients with partial responses</a:t>
            </a:r>
            <a:endParaRPr lang="en-GB" dirty="0"/>
          </a:p>
          <a:p>
            <a:endParaRPr lang="en-GB" dirty="0"/>
          </a:p>
        </p:txBody>
      </p:sp>
      <p:sp>
        <p:nvSpPr>
          <p:cNvPr id="4" name="Text Box 4"/>
          <p:cNvSpPr txBox="1">
            <a:spLocks noChangeArrowheads="1"/>
          </p:cNvSpPr>
          <p:nvPr/>
        </p:nvSpPr>
        <p:spPr bwMode="auto">
          <a:xfrm>
            <a:off x="4951673" y="6474897"/>
            <a:ext cx="39716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D’Angelo SP,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3005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1111111" y="6025766"/>
            <a:ext cx="311174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a:ea typeface="+mn-ea"/>
                <a:cs typeface="Arial"/>
              </a:rPr>
              <a:t>P</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atient 11185 does not have persistence data </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grpSp>
        <p:nvGrpSpPr>
          <p:cNvPr id="7" name="Group 6"/>
          <p:cNvGrpSpPr/>
          <p:nvPr/>
        </p:nvGrpSpPr>
        <p:grpSpPr>
          <a:xfrm>
            <a:off x="1497738" y="2253624"/>
            <a:ext cx="6083593" cy="3718043"/>
            <a:chOff x="1497738" y="2253624"/>
            <a:chExt cx="6083593" cy="3718043"/>
          </a:xfrm>
        </p:grpSpPr>
        <p:grpSp>
          <p:nvGrpSpPr>
            <p:cNvPr id="8" name="Group 7"/>
            <p:cNvGrpSpPr/>
            <p:nvPr/>
          </p:nvGrpSpPr>
          <p:grpSpPr>
            <a:xfrm>
              <a:off x="1497738" y="2253624"/>
              <a:ext cx="4982630" cy="3313802"/>
              <a:chOff x="1489117" y="2266930"/>
              <a:chExt cx="5241894" cy="2741424"/>
            </a:xfrm>
          </p:grpSpPr>
          <p:grpSp>
            <p:nvGrpSpPr>
              <p:cNvPr id="86" name="Group 85"/>
              <p:cNvGrpSpPr/>
              <p:nvPr/>
            </p:nvGrpSpPr>
            <p:grpSpPr>
              <a:xfrm>
                <a:off x="2614623" y="2396465"/>
                <a:ext cx="3906738" cy="2127843"/>
                <a:chOff x="836615" y="2448719"/>
                <a:chExt cx="3906738" cy="2127843"/>
              </a:xfrm>
            </p:grpSpPr>
            <p:sp>
              <p:nvSpPr>
                <p:cNvPr id="102" name="Freeform 10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4" name="Line 8"/>
                <p:cNvSpPr>
                  <a:spLocks noChangeShapeType="1"/>
                </p:cNvSpPr>
                <p:nvPr/>
              </p:nvSpPr>
              <p:spPr bwMode="auto">
                <a:xfrm>
                  <a:off x="836615" y="327751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5" name="Line 9"/>
                <p:cNvSpPr>
                  <a:spLocks noChangeShapeType="1"/>
                </p:cNvSpPr>
                <p:nvPr/>
              </p:nvSpPr>
              <p:spPr bwMode="auto">
                <a:xfrm>
                  <a:off x="836615" y="366903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6" name="Line 10"/>
                <p:cNvSpPr>
                  <a:spLocks noChangeShapeType="1"/>
                </p:cNvSpPr>
                <p:nvPr/>
              </p:nvSpPr>
              <p:spPr bwMode="auto">
                <a:xfrm>
                  <a:off x="836615" y="406889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7" name="Line 11"/>
                <p:cNvSpPr>
                  <a:spLocks noChangeShapeType="1"/>
                </p:cNvSpPr>
                <p:nvPr/>
              </p:nvSpPr>
              <p:spPr bwMode="auto">
                <a:xfrm>
                  <a:off x="836615" y="44752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8" name="Line 12"/>
                <p:cNvSpPr>
                  <a:spLocks noChangeShapeType="1"/>
                </p:cNvSpPr>
                <p:nvPr/>
              </p:nvSpPr>
              <p:spPr bwMode="auto">
                <a:xfrm>
                  <a:off x="3517258"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09" name="Line 13"/>
                <p:cNvSpPr>
                  <a:spLocks noChangeShapeType="1"/>
                </p:cNvSpPr>
                <p:nvPr/>
              </p:nvSpPr>
              <p:spPr bwMode="auto">
                <a:xfrm>
                  <a:off x="2889722"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0" name="Line 14"/>
                <p:cNvSpPr>
                  <a:spLocks noChangeShapeType="1"/>
                </p:cNvSpPr>
                <p:nvPr/>
              </p:nvSpPr>
              <p:spPr bwMode="auto">
                <a:xfrm>
                  <a:off x="4142532"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1" name="Line 17"/>
                <p:cNvSpPr>
                  <a:spLocks noChangeShapeType="1"/>
                </p:cNvSpPr>
                <p:nvPr/>
              </p:nvSpPr>
              <p:spPr bwMode="auto">
                <a:xfrm>
                  <a:off x="474335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2" name="Line 18"/>
                <p:cNvSpPr>
                  <a:spLocks noChangeShapeType="1"/>
                </p:cNvSpPr>
                <p:nvPr/>
              </p:nvSpPr>
              <p:spPr bwMode="auto">
                <a:xfrm>
                  <a:off x="226788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3" name="Line 20"/>
                <p:cNvSpPr>
                  <a:spLocks noChangeShapeType="1"/>
                </p:cNvSpPr>
                <p:nvPr/>
              </p:nvSpPr>
              <p:spPr bwMode="auto">
                <a:xfrm>
                  <a:off x="1638499"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4" name="Line 21"/>
                <p:cNvSpPr>
                  <a:spLocks noChangeShapeType="1"/>
                </p:cNvSpPr>
                <p:nvPr/>
              </p:nvSpPr>
              <p:spPr bwMode="auto">
                <a:xfrm>
                  <a:off x="1010963" y="4528344"/>
                  <a:ext cx="0" cy="482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5" name="Line 7"/>
                <p:cNvSpPr>
                  <a:spLocks noChangeShapeType="1"/>
                </p:cNvSpPr>
                <p:nvPr/>
              </p:nvSpPr>
              <p:spPr bwMode="auto">
                <a:xfrm>
                  <a:off x="852354" y="28559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87" name="TextBox 86"/>
              <p:cNvSpPr txBox="1"/>
              <p:nvPr/>
            </p:nvSpPr>
            <p:spPr>
              <a:xfrm rot="16200000">
                <a:off x="879845" y="3280364"/>
                <a:ext cx="1542335" cy="3237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Vector copies/</a:t>
                </a:r>
                <a:r>
                  <a:rPr kumimoji="0" lang="en-GB" sz="1400" b="0" i="0" u="none" strike="noStrike" kern="1200" cap="none" spc="0" normalizeH="0" baseline="0" noProof="0" dirty="0" smtClean="0">
                    <a:ln>
                      <a:noFill/>
                    </a:ln>
                    <a:solidFill>
                      <a:srgbClr val="363636"/>
                    </a:solidFill>
                    <a:effectLst/>
                    <a:uLnTx/>
                    <a:uFillTx/>
                    <a:latin typeface="Calibri"/>
                    <a:ea typeface="+mn-ea"/>
                    <a:cs typeface="Arial" charset="0"/>
                  </a:rPr>
                  <a:t>µg DNA</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8" name="TextBox 87"/>
              <p:cNvSpPr txBox="1"/>
              <p:nvPr/>
            </p:nvSpPr>
            <p:spPr>
              <a:xfrm>
                <a:off x="3234585" y="4753738"/>
                <a:ext cx="2778938" cy="25461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Time from T-Cell infusion, days</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9" name="TextBox 88"/>
              <p:cNvSpPr txBox="1"/>
              <p:nvPr/>
            </p:nvSpPr>
            <p:spPr>
              <a:xfrm>
                <a:off x="1735510" y="2266930"/>
                <a:ext cx="873901"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100,000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0" name="TextBox 89"/>
              <p:cNvSpPr txBox="1"/>
              <p:nvPr/>
            </p:nvSpPr>
            <p:spPr>
              <a:xfrm>
                <a:off x="1944626" y="3097093"/>
                <a:ext cx="664785"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1,000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1" name="TextBox 90"/>
              <p:cNvSpPr txBox="1"/>
              <p:nvPr/>
            </p:nvSpPr>
            <p:spPr>
              <a:xfrm>
                <a:off x="2101464" y="3488425"/>
                <a:ext cx="507948"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100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2" name="TextBox 91"/>
              <p:cNvSpPr txBox="1"/>
              <p:nvPr/>
            </p:nvSpPr>
            <p:spPr>
              <a:xfrm>
                <a:off x="2101469" y="3888108"/>
                <a:ext cx="507948"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–10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3" name="TextBox 92"/>
              <p:cNvSpPr txBox="1"/>
              <p:nvPr/>
            </p:nvSpPr>
            <p:spPr>
              <a:xfrm>
                <a:off x="2206022" y="4294268"/>
                <a:ext cx="403390"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a:ea typeface="+mn-ea"/>
                    <a:cs typeface="Arial"/>
                  </a:rPr>
                  <a:t>–1</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4" name="TextBox 93"/>
              <p:cNvSpPr txBox="1"/>
              <p:nvPr/>
            </p:nvSpPr>
            <p:spPr>
              <a:xfrm>
                <a:off x="2288528" y="4522748"/>
                <a:ext cx="1010593"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Pre T-cell</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5" name="TextBox 94"/>
              <p:cNvSpPr txBox="1"/>
              <p:nvPr/>
            </p:nvSpPr>
            <p:spPr>
              <a:xfrm>
                <a:off x="3209585"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6" name="TextBox 95"/>
              <p:cNvSpPr txBox="1"/>
              <p:nvPr/>
            </p:nvSpPr>
            <p:spPr>
              <a:xfrm>
                <a:off x="3848032"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20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7" name="TextBox 96"/>
              <p:cNvSpPr txBox="1"/>
              <p:nvPr/>
            </p:nvSpPr>
            <p:spPr>
              <a:xfrm>
                <a:off x="4461195"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30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8" name="TextBox 97"/>
              <p:cNvSpPr txBox="1"/>
              <p:nvPr/>
            </p:nvSpPr>
            <p:spPr>
              <a:xfrm>
                <a:off x="5090584"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40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9" name="TextBox 98"/>
              <p:cNvSpPr txBox="1"/>
              <p:nvPr/>
            </p:nvSpPr>
            <p:spPr>
              <a:xfrm>
                <a:off x="5716316"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50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00" name="TextBox 99"/>
              <p:cNvSpPr txBox="1"/>
              <p:nvPr/>
            </p:nvSpPr>
            <p:spPr>
              <a:xfrm>
                <a:off x="6317791" y="4522748"/>
                <a:ext cx="413220" cy="20611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60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01" name="TextBox 100"/>
              <p:cNvSpPr txBox="1"/>
              <p:nvPr/>
            </p:nvSpPr>
            <p:spPr>
              <a:xfrm>
                <a:off x="1855808" y="2675712"/>
                <a:ext cx="769343" cy="25461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10,000</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9" name="TextBox 5"/>
            <p:cNvSpPr txBox="1"/>
            <p:nvPr/>
          </p:nvSpPr>
          <p:spPr>
            <a:xfrm>
              <a:off x="1521308" y="5576460"/>
              <a:ext cx="1099981"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Patient number</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0" name="TextBox 5"/>
            <p:cNvSpPr txBox="1"/>
            <p:nvPr/>
          </p:nvSpPr>
          <p:spPr>
            <a:xfrm>
              <a:off x="3434705" y="5576460"/>
              <a:ext cx="591472" cy="211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10268</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1" name="TextBox 5"/>
            <p:cNvSpPr txBox="1"/>
            <p:nvPr/>
          </p:nvSpPr>
          <p:spPr>
            <a:xfrm>
              <a:off x="4078043" y="5576460"/>
              <a:ext cx="591472" cy="211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11044</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2" name="TextBox 5"/>
            <p:cNvSpPr txBox="1"/>
            <p:nvPr/>
          </p:nvSpPr>
          <p:spPr>
            <a:xfrm>
              <a:off x="4665333" y="5576460"/>
              <a:ext cx="591472" cy="211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11070</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3" name="TextBox 5"/>
            <p:cNvSpPr txBox="1"/>
            <p:nvPr/>
          </p:nvSpPr>
          <p:spPr>
            <a:xfrm>
              <a:off x="5339828" y="5576460"/>
              <a:ext cx="591472" cy="211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11129</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4" name="TextBox 5"/>
            <p:cNvSpPr txBox="1"/>
            <p:nvPr/>
          </p:nvSpPr>
          <p:spPr>
            <a:xfrm>
              <a:off x="6034675" y="5576460"/>
              <a:ext cx="591472" cy="211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363636"/>
                  </a:solidFill>
                  <a:effectLst/>
                  <a:uLnTx/>
                  <a:uFillTx/>
                  <a:latin typeface="Arial"/>
                  <a:ea typeface="+mn-ea"/>
                  <a:cs typeface="Arial"/>
                </a:rPr>
                <a:t>11244</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15" name="TextBox 5"/>
            <p:cNvSpPr txBox="1"/>
            <p:nvPr/>
          </p:nvSpPr>
          <p:spPr>
            <a:xfrm>
              <a:off x="6729654" y="5576460"/>
              <a:ext cx="575051" cy="20554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11832</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grpSp>
          <p:nvGrpSpPr>
            <p:cNvPr id="16" name="Group 2"/>
            <p:cNvGrpSpPr>
              <a:grpSpLocks/>
            </p:cNvGrpSpPr>
            <p:nvPr/>
          </p:nvGrpSpPr>
          <p:grpSpPr bwMode="auto">
            <a:xfrm>
              <a:off x="2711677" y="3032834"/>
              <a:ext cx="3455641" cy="1860824"/>
              <a:chOff x="4165" y="1352"/>
              <a:chExt cx="2125" cy="1448"/>
            </a:xfrm>
          </p:grpSpPr>
          <p:sp>
            <p:nvSpPr>
              <p:cNvPr id="79" name="AutoShape 3"/>
              <p:cNvSpPr>
                <a:spLocks noChangeArrowheads="1"/>
              </p:cNvSpPr>
              <p:nvPr/>
            </p:nvSpPr>
            <p:spPr bwMode="auto">
              <a:xfrm>
                <a:off x="6234" y="2744"/>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0" name="AutoShape 3"/>
              <p:cNvSpPr>
                <a:spLocks noChangeArrowheads="1"/>
              </p:cNvSpPr>
              <p:nvPr/>
            </p:nvSpPr>
            <p:spPr bwMode="auto">
              <a:xfrm>
                <a:off x="5223" y="1974"/>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1" name="AutoShape 3"/>
              <p:cNvSpPr>
                <a:spLocks noChangeArrowheads="1"/>
              </p:cNvSpPr>
              <p:nvPr/>
            </p:nvSpPr>
            <p:spPr bwMode="auto">
              <a:xfrm>
                <a:off x="4708" y="1720"/>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2" name="AutoShape 3"/>
              <p:cNvSpPr>
                <a:spLocks noChangeArrowheads="1"/>
              </p:cNvSpPr>
              <p:nvPr/>
            </p:nvSpPr>
            <p:spPr bwMode="auto">
              <a:xfrm>
                <a:off x="4396" y="1352"/>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3" name="AutoShape 3"/>
              <p:cNvSpPr>
                <a:spLocks noChangeArrowheads="1"/>
              </p:cNvSpPr>
              <p:nvPr/>
            </p:nvSpPr>
            <p:spPr bwMode="auto">
              <a:xfrm>
                <a:off x="4247" y="1499"/>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4" name="AutoShape 3"/>
              <p:cNvSpPr>
                <a:spLocks noChangeArrowheads="1"/>
              </p:cNvSpPr>
              <p:nvPr/>
            </p:nvSpPr>
            <p:spPr bwMode="auto">
              <a:xfrm>
                <a:off x="4188" y="1471"/>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85" name="AutoShape 3"/>
              <p:cNvSpPr>
                <a:spLocks noChangeArrowheads="1"/>
              </p:cNvSpPr>
              <p:nvPr/>
            </p:nvSpPr>
            <p:spPr bwMode="auto">
              <a:xfrm>
                <a:off x="4165" y="2744"/>
                <a:ext cx="56" cy="56"/>
              </a:xfrm>
              <a:prstGeom prst="hexagon">
                <a:avLst>
                  <a:gd name="adj" fmla="val 25000"/>
                  <a:gd name="vf" fmla="val 115470"/>
                </a:avLst>
              </a:prstGeom>
              <a:solidFill>
                <a:srgbClr val="24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17" name="Group 6"/>
            <p:cNvGrpSpPr>
              <a:grpSpLocks/>
            </p:cNvGrpSpPr>
            <p:nvPr/>
          </p:nvGrpSpPr>
          <p:grpSpPr bwMode="auto">
            <a:xfrm>
              <a:off x="2734440" y="2396710"/>
              <a:ext cx="3385713" cy="659257"/>
              <a:chOff x="1983" y="892"/>
              <a:chExt cx="2082" cy="513"/>
            </a:xfrm>
          </p:grpSpPr>
          <p:sp>
            <p:nvSpPr>
              <p:cNvPr id="71" name="Rectangle 9"/>
              <p:cNvSpPr>
                <a:spLocks noChangeArrowheads="1"/>
              </p:cNvSpPr>
              <p:nvPr/>
            </p:nvSpPr>
            <p:spPr bwMode="auto">
              <a:xfrm>
                <a:off x="2004" y="892"/>
                <a:ext cx="68" cy="87"/>
              </a:xfrm>
              <a:prstGeom prst="rect">
                <a:avLst/>
              </a:prstGeom>
              <a:solidFill>
                <a:srgbClr val="23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2" name="Rectangle 11"/>
              <p:cNvSpPr>
                <a:spLocks noChangeArrowheads="1"/>
              </p:cNvSpPr>
              <p:nvPr/>
            </p:nvSpPr>
            <p:spPr bwMode="auto">
              <a:xfrm>
                <a:off x="3997" y="1318"/>
                <a:ext cx="68" cy="8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3" name="Rectangle 9"/>
              <p:cNvSpPr>
                <a:spLocks noChangeArrowheads="1"/>
              </p:cNvSpPr>
              <p:nvPr/>
            </p:nvSpPr>
            <p:spPr bwMode="auto">
              <a:xfrm>
                <a:off x="2076" y="962"/>
                <a:ext cx="68" cy="87"/>
              </a:xfrm>
              <a:prstGeom prst="rect">
                <a:avLst/>
              </a:prstGeom>
              <a:solidFill>
                <a:srgbClr val="23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4" name="Rectangle 9"/>
              <p:cNvSpPr>
                <a:spLocks noChangeArrowheads="1"/>
              </p:cNvSpPr>
              <p:nvPr/>
            </p:nvSpPr>
            <p:spPr bwMode="auto">
              <a:xfrm>
                <a:off x="2200" y="978"/>
                <a:ext cx="68" cy="87"/>
              </a:xfrm>
              <a:prstGeom prst="rect">
                <a:avLst/>
              </a:prstGeom>
              <a:solidFill>
                <a:srgbClr val="23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5" name="Rectangle 11"/>
              <p:cNvSpPr>
                <a:spLocks noChangeArrowheads="1"/>
              </p:cNvSpPr>
              <p:nvPr/>
            </p:nvSpPr>
            <p:spPr bwMode="auto">
              <a:xfrm>
                <a:off x="3006" y="1243"/>
                <a:ext cx="68" cy="8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6" name="Rectangle 11"/>
              <p:cNvSpPr>
                <a:spLocks noChangeArrowheads="1"/>
              </p:cNvSpPr>
              <p:nvPr/>
            </p:nvSpPr>
            <p:spPr bwMode="auto">
              <a:xfrm>
                <a:off x="2466" y="1122"/>
                <a:ext cx="68" cy="8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7" name="Rectangle 11"/>
              <p:cNvSpPr>
                <a:spLocks noChangeArrowheads="1"/>
              </p:cNvSpPr>
              <p:nvPr/>
            </p:nvSpPr>
            <p:spPr bwMode="auto">
              <a:xfrm>
                <a:off x="2078" y="1170"/>
                <a:ext cx="68" cy="8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8" name="Rectangle 11"/>
              <p:cNvSpPr>
                <a:spLocks noChangeArrowheads="1"/>
              </p:cNvSpPr>
              <p:nvPr/>
            </p:nvSpPr>
            <p:spPr bwMode="auto">
              <a:xfrm>
                <a:off x="1983" y="1050"/>
                <a:ext cx="68" cy="8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18" name="Group 14"/>
            <p:cNvGrpSpPr>
              <a:grpSpLocks/>
            </p:cNvGrpSpPr>
            <p:nvPr/>
          </p:nvGrpSpPr>
          <p:grpSpPr bwMode="auto">
            <a:xfrm>
              <a:off x="2744198" y="2829789"/>
              <a:ext cx="3532069" cy="1092336"/>
              <a:chOff x="1989" y="1226"/>
              <a:chExt cx="2172" cy="850"/>
            </a:xfrm>
          </p:grpSpPr>
          <p:sp>
            <p:nvSpPr>
              <p:cNvPr id="65" name="AutoShape 16"/>
              <p:cNvSpPr>
                <a:spLocks noChangeArrowheads="1"/>
              </p:cNvSpPr>
              <p:nvPr/>
            </p:nvSpPr>
            <p:spPr bwMode="auto">
              <a:xfrm>
                <a:off x="4104" y="2019"/>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6" name="AutoShape 16"/>
              <p:cNvSpPr>
                <a:spLocks noChangeArrowheads="1"/>
              </p:cNvSpPr>
              <p:nvPr/>
            </p:nvSpPr>
            <p:spPr bwMode="auto">
              <a:xfrm>
                <a:off x="3096" y="1849"/>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7" name="AutoShape 16"/>
              <p:cNvSpPr>
                <a:spLocks noChangeArrowheads="1"/>
              </p:cNvSpPr>
              <p:nvPr/>
            </p:nvSpPr>
            <p:spPr bwMode="auto">
              <a:xfrm>
                <a:off x="2562" y="1502"/>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8" name="AutoShape 16"/>
              <p:cNvSpPr>
                <a:spLocks noChangeArrowheads="1"/>
              </p:cNvSpPr>
              <p:nvPr/>
            </p:nvSpPr>
            <p:spPr bwMode="auto">
              <a:xfrm>
                <a:off x="2206" y="1477"/>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9" name="AutoShape 16"/>
              <p:cNvSpPr>
                <a:spLocks noChangeArrowheads="1"/>
              </p:cNvSpPr>
              <p:nvPr/>
            </p:nvSpPr>
            <p:spPr bwMode="auto">
              <a:xfrm>
                <a:off x="2076" y="1281"/>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70" name="AutoShape 16"/>
              <p:cNvSpPr>
                <a:spLocks noChangeArrowheads="1"/>
              </p:cNvSpPr>
              <p:nvPr/>
            </p:nvSpPr>
            <p:spPr bwMode="auto">
              <a:xfrm>
                <a:off x="1989" y="1226"/>
                <a:ext cx="57" cy="57"/>
              </a:xfrm>
              <a:prstGeom prst="star5">
                <a:avLst/>
              </a:prstGeom>
              <a:solidFill>
                <a:srgbClr val="006DB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19" name="Group 18"/>
            <p:cNvGrpSpPr>
              <a:grpSpLocks/>
            </p:cNvGrpSpPr>
            <p:nvPr/>
          </p:nvGrpSpPr>
          <p:grpSpPr bwMode="auto">
            <a:xfrm>
              <a:off x="2745823" y="2711559"/>
              <a:ext cx="3296273" cy="744073"/>
              <a:chOff x="1990" y="1134"/>
              <a:chExt cx="2027" cy="579"/>
            </a:xfrm>
          </p:grpSpPr>
          <p:sp>
            <p:nvSpPr>
              <p:cNvPr id="60" name="AutoShape 20"/>
              <p:cNvSpPr>
                <a:spLocks noChangeArrowheads="1"/>
              </p:cNvSpPr>
              <p:nvPr/>
            </p:nvSpPr>
            <p:spPr bwMode="auto">
              <a:xfrm>
                <a:off x="3960" y="1618"/>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1" name="AutoShape 20"/>
              <p:cNvSpPr>
                <a:spLocks noChangeArrowheads="1"/>
              </p:cNvSpPr>
              <p:nvPr/>
            </p:nvSpPr>
            <p:spPr bwMode="auto">
              <a:xfrm>
                <a:off x="3017" y="1656"/>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2" name="AutoShape 20"/>
              <p:cNvSpPr>
                <a:spLocks noChangeArrowheads="1"/>
              </p:cNvSpPr>
              <p:nvPr/>
            </p:nvSpPr>
            <p:spPr bwMode="auto">
              <a:xfrm>
                <a:off x="2221" y="1254"/>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3" name="AutoShape 20"/>
              <p:cNvSpPr>
                <a:spLocks noChangeArrowheads="1"/>
              </p:cNvSpPr>
              <p:nvPr/>
            </p:nvSpPr>
            <p:spPr bwMode="auto">
              <a:xfrm>
                <a:off x="2076" y="1331"/>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64" name="AutoShape 20"/>
              <p:cNvSpPr>
                <a:spLocks noChangeArrowheads="1"/>
              </p:cNvSpPr>
              <p:nvPr/>
            </p:nvSpPr>
            <p:spPr bwMode="auto">
              <a:xfrm>
                <a:off x="1990" y="1134"/>
                <a:ext cx="57" cy="57"/>
              </a:xfrm>
              <a:prstGeom prst="triangle">
                <a:avLst>
                  <a:gd name="adj" fmla="val 50000"/>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20" name="Oval 27"/>
            <p:cNvSpPr>
              <a:spLocks noChangeArrowheads="1"/>
            </p:cNvSpPr>
            <p:nvPr/>
          </p:nvSpPr>
          <p:spPr bwMode="auto">
            <a:xfrm>
              <a:off x="6014666" y="2657559"/>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1" name="Group 31"/>
            <p:cNvGrpSpPr>
              <a:grpSpLocks/>
            </p:cNvGrpSpPr>
            <p:nvPr/>
          </p:nvGrpSpPr>
          <p:grpSpPr bwMode="auto">
            <a:xfrm>
              <a:off x="2771840" y="2345308"/>
              <a:ext cx="996849" cy="206901"/>
              <a:chOff x="2006" y="849"/>
              <a:chExt cx="613" cy="161"/>
            </a:xfrm>
          </p:grpSpPr>
          <p:sp>
            <p:nvSpPr>
              <p:cNvPr id="57" name="AutoShape 32"/>
              <p:cNvSpPr>
                <a:spLocks noChangeAspect="1" noChangeArrowheads="1"/>
              </p:cNvSpPr>
              <p:nvPr/>
            </p:nvSpPr>
            <p:spPr bwMode="auto">
              <a:xfrm rot="18900000">
                <a:off x="2197" y="849"/>
                <a:ext cx="102" cy="102"/>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8" name="AutoShape 34"/>
              <p:cNvSpPr>
                <a:spLocks noChangeAspect="1" noChangeArrowheads="1"/>
              </p:cNvSpPr>
              <p:nvPr/>
            </p:nvSpPr>
            <p:spPr bwMode="auto">
              <a:xfrm rot="18900000">
                <a:off x="2517" y="908"/>
                <a:ext cx="102" cy="102"/>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9" name="AutoShape 32"/>
              <p:cNvSpPr>
                <a:spLocks noChangeAspect="1" noChangeArrowheads="1"/>
              </p:cNvSpPr>
              <p:nvPr/>
            </p:nvSpPr>
            <p:spPr bwMode="auto">
              <a:xfrm rot="18900000">
                <a:off x="2006" y="908"/>
                <a:ext cx="102" cy="102"/>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22" name="Oval 27"/>
            <p:cNvSpPr>
              <a:spLocks noChangeArrowheads="1"/>
            </p:cNvSpPr>
            <p:nvPr/>
          </p:nvSpPr>
          <p:spPr bwMode="auto">
            <a:xfrm>
              <a:off x="4378179" y="2640184"/>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3" name="Oval 27"/>
            <p:cNvSpPr>
              <a:spLocks noChangeArrowheads="1"/>
            </p:cNvSpPr>
            <p:nvPr/>
          </p:nvSpPr>
          <p:spPr bwMode="auto">
            <a:xfrm>
              <a:off x="3522305" y="2603559"/>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4" name="Oval 27"/>
            <p:cNvSpPr>
              <a:spLocks noChangeArrowheads="1"/>
            </p:cNvSpPr>
            <p:nvPr/>
          </p:nvSpPr>
          <p:spPr bwMode="auto">
            <a:xfrm>
              <a:off x="3097080" y="2603559"/>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5" name="Oval 27"/>
            <p:cNvSpPr>
              <a:spLocks noChangeArrowheads="1"/>
            </p:cNvSpPr>
            <p:nvPr/>
          </p:nvSpPr>
          <p:spPr bwMode="auto">
            <a:xfrm>
              <a:off x="2888255" y="2657559"/>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6" name="Oval 27"/>
            <p:cNvSpPr>
              <a:spLocks noChangeArrowheads="1"/>
            </p:cNvSpPr>
            <p:nvPr/>
          </p:nvSpPr>
          <p:spPr bwMode="auto">
            <a:xfrm>
              <a:off x="2742478" y="2526275"/>
              <a:ext cx="108000" cy="108000"/>
            </a:xfrm>
            <a:prstGeom prst="ellipse">
              <a:avLst/>
            </a:prstGeom>
            <a:solidFill>
              <a:srgbClr val="FF66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7" name="Group 26"/>
            <p:cNvGrpSpPr/>
            <p:nvPr/>
          </p:nvGrpSpPr>
          <p:grpSpPr>
            <a:xfrm>
              <a:off x="2641001" y="5660234"/>
              <a:ext cx="200887" cy="87427"/>
              <a:chOff x="1127862" y="5613057"/>
              <a:chExt cx="196108" cy="108000"/>
            </a:xfrm>
          </p:grpSpPr>
          <p:cxnSp>
            <p:nvCxnSpPr>
              <p:cNvPr id="55" name="Straight Connector 54"/>
              <p:cNvCxnSpPr/>
              <p:nvPr/>
            </p:nvCxnSpPr>
            <p:spPr>
              <a:xfrm>
                <a:off x="1127862" y="5667057"/>
                <a:ext cx="196108"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sp>
            <p:nvSpPr>
              <p:cNvPr id="56" name="Isosceles Triangle 55"/>
              <p:cNvSpPr>
                <a:spLocks noChangeAspect="1"/>
              </p:cNvSpPr>
              <p:nvPr/>
            </p:nvSpPr>
            <p:spPr>
              <a:xfrm>
                <a:off x="1171916" y="5613057"/>
                <a:ext cx="108000" cy="108000"/>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cxnSp>
          <p:nvCxnSpPr>
            <p:cNvPr id="28" name="Straight Connector 27"/>
            <p:cNvCxnSpPr/>
            <p:nvPr/>
          </p:nvCxnSpPr>
          <p:spPr>
            <a:xfrm>
              <a:off x="3988650" y="5703948"/>
              <a:ext cx="184386"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315997" y="5660234"/>
              <a:ext cx="184386" cy="87427"/>
              <a:chOff x="1806617" y="5742017"/>
              <a:chExt cx="180000" cy="108000"/>
            </a:xfrm>
          </p:grpSpPr>
          <p:sp>
            <p:nvSpPr>
              <p:cNvPr id="53" name="AutoShape 35"/>
              <p:cNvSpPr>
                <a:spLocks noChangeArrowheads="1"/>
              </p:cNvSpPr>
              <p:nvPr/>
            </p:nvSpPr>
            <p:spPr bwMode="auto">
              <a:xfrm>
                <a:off x="1842617" y="5742017"/>
                <a:ext cx="108000" cy="108000"/>
              </a:xfrm>
              <a:prstGeom prst="hexagon">
                <a:avLst>
                  <a:gd name="adj" fmla="val 25000"/>
                  <a:gd name="vf" fmla="val 115470"/>
                </a:avLst>
              </a:prstGeom>
              <a:solidFill>
                <a:srgbClr val="23246D"/>
              </a:solidFill>
              <a:ln w="9525">
                <a:noFill/>
                <a:miter lim="800000"/>
                <a:headEnd/>
                <a:tailEnd/>
              </a:ln>
              <a:effec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cxnSp>
            <p:nvCxnSpPr>
              <p:cNvPr id="54" name="Straight Connector 53"/>
              <p:cNvCxnSpPr/>
              <p:nvPr/>
            </p:nvCxnSpPr>
            <p:spPr>
              <a:xfrm>
                <a:off x="1806617" y="5796017"/>
                <a:ext cx="180000" cy="0"/>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4562031" y="5703948"/>
              <a:ext cx="184386"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22985" y="5703948"/>
              <a:ext cx="184386"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11940" y="5703948"/>
              <a:ext cx="184386"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99887" y="5703948"/>
              <a:ext cx="1843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AutoShape 36"/>
            <p:cNvSpPr>
              <a:spLocks noChangeArrowheads="1"/>
            </p:cNvSpPr>
            <p:nvPr/>
          </p:nvSpPr>
          <p:spPr bwMode="auto">
            <a:xfrm rot="2700000">
              <a:off x="4015272" y="5620974"/>
              <a:ext cx="131141" cy="165948"/>
            </a:xfrm>
            <a:prstGeom prst="star4">
              <a:avLst>
                <a:gd name="adj" fmla="val 1250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Rectangle 34"/>
            <p:cNvSpPr/>
            <p:nvPr/>
          </p:nvSpPr>
          <p:spPr>
            <a:xfrm>
              <a:off x="5272801" y="5670459"/>
              <a:ext cx="84754" cy="6697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6" name="Oval 35"/>
            <p:cNvSpPr/>
            <p:nvPr/>
          </p:nvSpPr>
          <p:spPr>
            <a:xfrm>
              <a:off x="4601188" y="5660234"/>
              <a:ext cx="110632" cy="8742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7" name="TextBox 5"/>
            <p:cNvSpPr txBox="1"/>
            <p:nvPr/>
          </p:nvSpPr>
          <p:spPr>
            <a:xfrm>
              <a:off x="2409035" y="5766119"/>
              <a:ext cx="1850934" cy="20554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Confirmed partial response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38" name="TextBox 5"/>
            <p:cNvSpPr txBox="1"/>
            <p:nvPr/>
          </p:nvSpPr>
          <p:spPr>
            <a:xfrm>
              <a:off x="4389701" y="5766119"/>
              <a:ext cx="1997079" cy="20554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Unconfirmed partial response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sp>
          <p:nvSpPr>
            <p:cNvPr id="39" name="TextBox 5"/>
            <p:cNvSpPr txBox="1"/>
            <p:nvPr/>
          </p:nvSpPr>
          <p:spPr>
            <a:xfrm>
              <a:off x="6484103" y="5766119"/>
              <a:ext cx="1097228" cy="20554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rgbClr val="363636"/>
                  </a:solidFill>
                  <a:effectLst/>
                  <a:uLnTx/>
                  <a:uFillTx/>
                  <a:latin typeface="Arial"/>
                  <a:ea typeface="+mn-ea"/>
                  <a:cs typeface="Arial"/>
                </a:rPr>
                <a:t>Stable disease</a:t>
              </a:r>
              <a:endParaRPr kumimoji="0" lang="en-US" sz="1050" b="0" i="0" u="none" strike="noStrike" kern="1200" cap="none" spc="0" normalizeH="0" baseline="30000" noProof="0" dirty="0">
                <a:ln>
                  <a:noFill/>
                </a:ln>
                <a:solidFill>
                  <a:srgbClr val="363636"/>
                </a:solidFill>
                <a:effectLst/>
                <a:uLnTx/>
                <a:uFillTx/>
                <a:latin typeface="Arial"/>
                <a:ea typeface="+mn-ea"/>
                <a:cs typeface="Arial"/>
              </a:endParaRPr>
            </a:p>
          </p:txBody>
        </p:sp>
        <p:cxnSp>
          <p:nvCxnSpPr>
            <p:cNvPr id="40" name="Straight Connector 39"/>
            <p:cNvCxnSpPr/>
            <p:nvPr/>
          </p:nvCxnSpPr>
          <p:spPr>
            <a:xfrm>
              <a:off x="2277220" y="5896524"/>
              <a:ext cx="198724" cy="695"/>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263970" y="5896524"/>
              <a:ext cx="198724" cy="2339"/>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360410" y="5896524"/>
              <a:ext cx="198724" cy="23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68380" y="5576460"/>
              <a:ext cx="575051" cy="20554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smtClean="0">
                  <a:ln>
                    <a:noFill/>
                  </a:ln>
                  <a:solidFill>
                    <a:srgbClr val="363636"/>
                  </a:solidFill>
                  <a:effectLst/>
                  <a:uLnTx/>
                  <a:uFillTx/>
                  <a:latin typeface="Arial" charset="0"/>
                  <a:ea typeface="+mn-ea"/>
                  <a:cs typeface="Arial" charset="0"/>
                </a:rPr>
                <a:t>10138</a:t>
              </a:r>
              <a:endParaRPr kumimoji="0" lang="en-GB" sz="105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4" name="Freeform 3"/>
            <p:cNvSpPr>
              <a:spLocks/>
            </p:cNvSpPr>
            <p:nvPr/>
          </p:nvSpPr>
          <p:spPr bwMode="auto">
            <a:xfrm>
              <a:off x="2806700" y="2593340"/>
              <a:ext cx="3536950" cy="292100"/>
            </a:xfrm>
            <a:custGeom>
              <a:avLst/>
              <a:gdLst>
                <a:gd name="T0" fmla="*/ 2228 w 2228"/>
                <a:gd name="T1" fmla="*/ 184 h 184"/>
                <a:gd name="T2" fmla="*/ 1044 w 2228"/>
                <a:gd name="T3" fmla="*/ 68 h 184"/>
                <a:gd name="T4" fmla="*/ 496 w 2228"/>
                <a:gd name="T5" fmla="*/ 36 h 184"/>
                <a:gd name="T6" fmla="*/ 232 w 2228"/>
                <a:gd name="T7" fmla="*/ 28 h 184"/>
                <a:gd name="T8" fmla="*/ 96 w 2228"/>
                <a:gd name="T9" fmla="*/ 68 h 184"/>
                <a:gd name="T10" fmla="*/ 0 w 2228"/>
                <a:gd name="T11" fmla="*/ 0 h 184"/>
              </a:gdLst>
              <a:ahLst/>
              <a:cxnLst>
                <a:cxn ang="0">
                  <a:pos x="T0" y="T1"/>
                </a:cxn>
                <a:cxn ang="0">
                  <a:pos x="T2" y="T3"/>
                </a:cxn>
                <a:cxn ang="0">
                  <a:pos x="T4" y="T5"/>
                </a:cxn>
                <a:cxn ang="0">
                  <a:pos x="T6" y="T7"/>
                </a:cxn>
                <a:cxn ang="0">
                  <a:pos x="T8" y="T9"/>
                </a:cxn>
                <a:cxn ang="0">
                  <a:pos x="T10" y="T11"/>
                </a:cxn>
              </a:cxnLst>
              <a:rect l="0" t="0" r="r" b="b"/>
              <a:pathLst>
                <a:path w="2228" h="184">
                  <a:moveTo>
                    <a:pt x="2228" y="184"/>
                  </a:moveTo>
                  <a:lnTo>
                    <a:pt x="1044" y="68"/>
                  </a:lnTo>
                  <a:lnTo>
                    <a:pt x="496" y="36"/>
                  </a:lnTo>
                  <a:lnTo>
                    <a:pt x="232" y="28"/>
                  </a:lnTo>
                  <a:lnTo>
                    <a:pt x="96" y="68"/>
                  </a:lnTo>
                  <a:lnTo>
                    <a:pt x="0" y="0"/>
                  </a:lnTo>
                </a:path>
              </a:pathLst>
            </a:custGeom>
            <a:noFill/>
            <a:ln w="254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Freeform 4"/>
            <p:cNvSpPr>
              <a:spLocks/>
            </p:cNvSpPr>
            <p:nvPr/>
          </p:nvSpPr>
          <p:spPr bwMode="auto">
            <a:xfrm>
              <a:off x="2806700" y="2631440"/>
              <a:ext cx="3556000" cy="361950"/>
            </a:xfrm>
            <a:custGeom>
              <a:avLst/>
              <a:gdLst>
                <a:gd name="T0" fmla="*/ 2240 w 2240"/>
                <a:gd name="T1" fmla="*/ 228 h 228"/>
                <a:gd name="T2" fmla="*/ 2048 w 2240"/>
                <a:gd name="T3" fmla="*/ 224 h 228"/>
                <a:gd name="T4" fmla="*/ 1056 w 2240"/>
                <a:gd name="T5" fmla="*/ 172 h 228"/>
                <a:gd name="T6" fmla="*/ 504 w 2240"/>
                <a:gd name="T7" fmla="*/ 44 h 228"/>
                <a:gd name="T8" fmla="*/ 236 w 2240"/>
                <a:gd name="T9" fmla="*/ 0 h 228"/>
                <a:gd name="T10" fmla="*/ 84 w 2240"/>
                <a:gd name="T11" fmla="*/ 120 h 228"/>
                <a:gd name="T12" fmla="*/ 0 w 2240"/>
                <a:gd name="T13" fmla="*/ 32 h 228"/>
              </a:gdLst>
              <a:ahLst/>
              <a:cxnLst>
                <a:cxn ang="0">
                  <a:pos x="T0" y="T1"/>
                </a:cxn>
                <a:cxn ang="0">
                  <a:pos x="T2" y="T3"/>
                </a:cxn>
                <a:cxn ang="0">
                  <a:pos x="T4" y="T5"/>
                </a:cxn>
                <a:cxn ang="0">
                  <a:pos x="T6" y="T7"/>
                </a:cxn>
                <a:cxn ang="0">
                  <a:pos x="T8" y="T9"/>
                </a:cxn>
                <a:cxn ang="0">
                  <a:pos x="T10" y="T11"/>
                </a:cxn>
                <a:cxn ang="0">
                  <a:pos x="T12" y="T13"/>
                </a:cxn>
              </a:cxnLst>
              <a:rect l="0" t="0" r="r" b="b"/>
              <a:pathLst>
                <a:path w="2240" h="228">
                  <a:moveTo>
                    <a:pt x="2240" y="228"/>
                  </a:moveTo>
                  <a:lnTo>
                    <a:pt x="2048" y="224"/>
                  </a:lnTo>
                  <a:lnTo>
                    <a:pt x="1056" y="172"/>
                  </a:lnTo>
                  <a:lnTo>
                    <a:pt x="504" y="44"/>
                  </a:lnTo>
                  <a:lnTo>
                    <a:pt x="236" y="0"/>
                  </a:lnTo>
                  <a:lnTo>
                    <a:pt x="84" y="120"/>
                  </a:lnTo>
                  <a:lnTo>
                    <a:pt x="0" y="32"/>
                  </a:lnTo>
                </a:path>
              </a:pathLst>
            </a:custGeom>
            <a:noFill/>
            <a:ln w="254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 name="Freeform 5"/>
            <p:cNvSpPr>
              <a:spLocks/>
            </p:cNvSpPr>
            <p:nvPr/>
          </p:nvSpPr>
          <p:spPr bwMode="auto">
            <a:xfrm>
              <a:off x="2787650" y="2752090"/>
              <a:ext cx="3219450" cy="685800"/>
            </a:xfrm>
            <a:custGeom>
              <a:avLst/>
              <a:gdLst>
                <a:gd name="T0" fmla="*/ 2028 w 2028"/>
                <a:gd name="T1" fmla="*/ 408 h 432"/>
                <a:gd name="T2" fmla="*/ 1068 w 2028"/>
                <a:gd name="T3" fmla="*/ 432 h 432"/>
                <a:gd name="T4" fmla="*/ 556 w 2028"/>
                <a:gd name="T5" fmla="*/ 220 h 432"/>
                <a:gd name="T6" fmla="*/ 248 w 2028"/>
                <a:gd name="T7" fmla="*/ 112 h 432"/>
                <a:gd name="T8" fmla="*/ 100 w 2028"/>
                <a:gd name="T9" fmla="*/ 184 h 432"/>
                <a:gd name="T10" fmla="*/ 0 w 2028"/>
                <a:gd name="T11" fmla="*/ 0 h 432"/>
              </a:gdLst>
              <a:ahLst/>
              <a:cxnLst>
                <a:cxn ang="0">
                  <a:pos x="T0" y="T1"/>
                </a:cxn>
                <a:cxn ang="0">
                  <a:pos x="T2" y="T3"/>
                </a:cxn>
                <a:cxn ang="0">
                  <a:pos x="T4" y="T5"/>
                </a:cxn>
                <a:cxn ang="0">
                  <a:pos x="T6" y="T7"/>
                </a:cxn>
                <a:cxn ang="0">
                  <a:pos x="T8" y="T9"/>
                </a:cxn>
                <a:cxn ang="0">
                  <a:pos x="T10" y="T11"/>
                </a:cxn>
              </a:cxnLst>
              <a:rect l="0" t="0" r="r" b="b"/>
              <a:pathLst>
                <a:path w="2028" h="432">
                  <a:moveTo>
                    <a:pt x="2028" y="408"/>
                  </a:moveTo>
                  <a:lnTo>
                    <a:pt x="1068" y="432"/>
                  </a:lnTo>
                  <a:lnTo>
                    <a:pt x="556" y="220"/>
                  </a:lnTo>
                  <a:lnTo>
                    <a:pt x="248" y="112"/>
                  </a:lnTo>
                  <a:lnTo>
                    <a:pt x="100" y="184"/>
                  </a:lnTo>
                  <a:lnTo>
                    <a:pt x="0" y="0"/>
                  </a:lnTo>
                </a:path>
              </a:pathLst>
            </a:custGeom>
            <a:noFill/>
            <a:ln w="254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 name="Freeform 6"/>
            <p:cNvSpPr>
              <a:spLocks/>
            </p:cNvSpPr>
            <p:nvPr/>
          </p:nvSpPr>
          <p:spPr bwMode="auto">
            <a:xfrm>
              <a:off x="2800350" y="2752090"/>
              <a:ext cx="3568700" cy="1162050"/>
            </a:xfrm>
            <a:custGeom>
              <a:avLst/>
              <a:gdLst>
                <a:gd name="T0" fmla="*/ 2248 w 2248"/>
                <a:gd name="T1" fmla="*/ 732 h 732"/>
                <a:gd name="T2" fmla="*/ 2160 w 2248"/>
                <a:gd name="T3" fmla="*/ 728 h 732"/>
                <a:gd name="T4" fmla="*/ 1152 w 2248"/>
                <a:gd name="T5" fmla="*/ 576 h 732"/>
                <a:gd name="T6" fmla="*/ 620 w 2248"/>
                <a:gd name="T7" fmla="*/ 296 h 732"/>
                <a:gd name="T8" fmla="*/ 240 w 2248"/>
                <a:gd name="T9" fmla="*/ 256 h 732"/>
                <a:gd name="T10" fmla="*/ 100 w 2248"/>
                <a:gd name="T11" fmla="*/ 128 h 732"/>
                <a:gd name="T12" fmla="*/ 0 w 224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2248" h="732">
                  <a:moveTo>
                    <a:pt x="2248" y="732"/>
                  </a:moveTo>
                  <a:lnTo>
                    <a:pt x="2160" y="728"/>
                  </a:lnTo>
                  <a:lnTo>
                    <a:pt x="1152" y="576"/>
                  </a:lnTo>
                  <a:lnTo>
                    <a:pt x="620" y="296"/>
                  </a:lnTo>
                  <a:lnTo>
                    <a:pt x="240" y="256"/>
                  </a:lnTo>
                  <a:lnTo>
                    <a:pt x="100" y="128"/>
                  </a:lnTo>
                  <a:lnTo>
                    <a:pt x="0" y="0"/>
                  </a:lnTo>
                </a:path>
              </a:pathLst>
            </a:custGeom>
            <a:noFill/>
            <a:ln w="25400" cap="flat">
              <a:solidFill>
                <a:srgbClr val="23246D"/>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 name="Freeform 7"/>
            <p:cNvSpPr>
              <a:spLocks/>
            </p:cNvSpPr>
            <p:nvPr/>
          </p:nvSpPr>
          <p:spPr bwMode="auto">
            <a:xfrm>
              <a:off x="2749550" y="3082290"/>
              <a:ext cx="3397250" cy="1790700"/>
            </a:xfrm>
            <a:custGeom>
              <a:avLst/>
              <a:gdLst>
                <a:gd name="T0" fmla="*/ 2140 w 2140"/>
                <a:gd name="T1" fmla="*/ 1116 h 1128"/>
                <a:gd name="T2" fmla="*/ 1576 w 2140"/>
                <a:gd name="T3" fmla="*/ 772 h 1128"/>
                <a:gd name="T4" fmla="*/ 1100 w 2140"/>
                <a:gd name="T5" fmla="*/ 500 h 1128"/>
                <a:gd name="T6" fmla="*/ 564 w 2140"/>
                <a:gd name="T7" fmla="*/ 280 h 1128"/>
                <a:gd name="T8" fmla="*/ 264 w 2140"/>
                <a:gd name="T9" fmla="*/ 0 h 1128"/>
                <a:gd name="T10" fmla="*/ 104 w 2140"/>
                <a:gd name="T11" fmla="*/ 120 h 1128"/>
                <a:gd name="T12" fmla="*/ 28 w 2140"/>
                <a:gd name="T13" fmla="*/ 80 h 1128"/>
                <a:gd name="T14" fmla="*/ 0 w 2140"/>
                <a:gd name="T15" fmla="*/ 1128 h 1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0" h="1128">
                  <a:moveTo>
                    <a:pt x="2140" y="1116"/>
                  </a:moveTo>
                  <a:lnTo>
                    <a:pt x="1576" y="772"/>
                  </a:lnTo>
                  <a:lnTo>
                    <a:pt x="1100" y="500"/>
                  </a:lnTo>
                  <a:lnTo>
                    <a:pt x="564" y="280"/>
                  </a:lnTo>
                  <a:lnTo>
                    <a:pt x="264" y="0"/>
                  </a:lnTo>
                  <a:lnTo>
                    <a:pt x="104" y="120"/>
                  </a:lnTo>
                  <a:lnTo>
                    <a:pt x="28" y="80"/>
                  </a:lnTo>
                  <a:lnTo>
                    <a:pt x="0" y="1128"/>
                  </a:lnTo>
                </a:path>
              </a:pathLst>
            </a:custGeom>
            <a:noFill/>
            <a:ln w="25400">
              <a:solidFill>
                <a:srgbClr val="24246D"/>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9" name="Freeform 8"/>
            <p:cNvSpPr>
              <a:spLocks/>
            </p:cNvSpPr>
            <p:nvPr/>
          </p:nvSpPr>
          <p:spPr bwMode="auto">
            <a:xfrm>
              <a:off x="2806700" y="2421890"/>
              <a:ext cx="349250" cy="133350"/>
            </a:xfrm>
            <a:custGeom>
              <a:avLst/>
              <a:gdLst>
                <a:gd name="T0" fmla="*/ 0 w 220"/>
                <a:gd name="T1" fmla="*/ 56 h 84"/>
                <a:gd name="T2" fmla="*/ 8 w 220"/>
                <a:gd name="T3" fmla="*/ 0 h 84"/>
                <a:gd name="T4" fmla="*/ 96 w 220"/>
                <a:gd name="T5" fmla="*/ 60 h 84"/>
                <a:gd name="T6" fmla="*/ 220 w 220"/>
                <a:gd name="T7" fmla="*/ 84 h 84"/>
              </a:gdLst>
              <a:ahLst/>
              <a:cxnLst>
                <a:cxn ang="0">
                  <a:pos x="T0" y="T1"/>
                </a:cxn>
                <a:cxn ang="0">
                  <a:pos x="T2" y="T3"/>
                </a:cxn>
                <a:cxn ang="0">
                  <a:pos x="T4" y="T5"/>
                </a:cxn>
                <a:cxn ang="0">
                  <a:pos x="T6" y="T7"/>
                </a:cxn>
              </a:cxnLst>
              <a:rect l="0" t="0" r="r" b="b"/>
              <a:pathLst>
                <a:path w="220" h="84">
                  <a:moveTo>
                    <a:pt x="0" y="56"/>
                  </a:moveTo>
                  <a:lnTo>
                    <a:pt x="8" y="0"/>
                  </a:lnTo>
                  <a:lnTo>
                    <a:pt x="96" y="60"/>
                  </a:lnTo>
                  <a:lnTo>
                    <a:pt x="220" y="84"/>
                  </a:lnTo>
                </a:path>
              </a:pathLst>
            </a:custGeom>
            <a:noFill/>
            <a:ln w="25400" cap="flat" cmpd="sng">
              <a:solidFill>
                <a:srgbClr val="23246D"/>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0" name="Freeform 2"/>
            <p:cNvSpPr>
              <a:spLocks/>
            </p:cNvSpPr>
            <p:nvPr/>
          </p:nvSpPr>
          <p:spPr bwMode="auto">
            <a:xfrm>
              <a:off x="2743200" y="2415540"/>
              <a:ext cx="3606800" cy="2457450"/>
            </a:xfrm>
            <a:custGeom>
              <a:avLst/>
              <a:gdLst>
                <a:gd name="T0" fmla="*/ 0 w 2272"/>
                <a:gd name="T1" fmla="*/ 1548 h 1548"/>
                <a:gd name="T2" fmla="*/ 40 w 2272"/>
                <a:gd name="T3" fmla="*/ 52 h 1548"/>
                <a:gd name="T4" fmla="*/ 124 w 2272"/>
                <a:gd name="T5" fmla="*/ 160 h 1548"/>
                <a:gd name="T6" fmla="*/ 276 w 2272"/>
                <a:gd name="T7" fmla="*/ 0 h 1548"/>
                <a:gd name="T8" fmla="*/ 596 w 2272"/>
                <a:gd name="T9" fmla="*/ 32 h 1548"/>
                <a:gd name="T10" fmla="*/ 1088 w 2272"/>
                <a:gd name="T11" fmla="*/ 180 h 1548"/>
                <a:gd name="T12" fmla="*/ 2084 w 2272"/>
                <a:gd name="T13" fmla="*/ 184 h 1548"/>
                <a:gd name="T14" fmla="*/ 2272 w 2272"/>
                <a:gd name="T15" fmla="*/ 176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2" h="1548">
                  <a:moveTo>
                    <a:pt x="0" y="1548"/>
                  </a:moveTo>
                  <a:lnTo>
                    <a:pt x="40" y="52"/>
                  </a:lnTo>
                  <a:lnTo>
                    <a:pt x="124" y="160"/>
                  </a:lnTo>
                  <a:lnTo>
                    <a:pt x="276" y="0"/>
                  </a:lnTo>
                  <a:lnTo>
                    <a:pt x="596" y="32"/>
                  </a:lnTo>
                  <a:lnTo>
                    <a:pt x="1088" y="180"/>
                  </a:lnTo>
                  <a:lnTo>
                    <a:pt x="2084" y="184"/>
                  </a:lnTo>
                  <a:lnTo>
                    <a:pt x="2272" y="176"/>
                  </a:lnTo>
                </a:path>
              </a:pathLst>
            </a:custGeom>
            <a:noFill/>
            <a:ln w="25400">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1" name="AutoShape 15"/>
            <p:cNvSpPr>
              <a:spLocks noChangeArrowheads="1"/>
            </p:cNvSpPr>
            <p:nvPr/>
          </p:nvSpPr>
          <p:spPr bwMode="auto">
            <a:xfrm>
              <a:off x="5950896" y="5665612"/>
              <a:ext cx="92693" cy="73251"/>
            </a:xfrm>
            <a:prstGeom prst="star5">
              <a:avLst/>
            </a:prstGeom>
            <a:solidFill>
              <a:srgbClr val="23246D"/>
            </a:solidFill>
            <a:ln w="9525">
              <a:solidFill>
                <a:schemeClr val="bg1"/>
              </a:solidFill>
              <a:miter lim="800000"/>
              <a:headEnd/>
              <a:tailEnd/>
            </a:ln>
            <a:effectLs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52" name="Rectangle 9"/>
            <p:cNvSpPr>
              <a:spLocks noChangeArrowheads="1"/>
            </p:cNvSpPr>
            <p:nvPr/>
          </p:nvSpPr>
          <p:spPr bwMode="auto">
            <a:xfrm>
              <a:off x="6640178" y="5641584"/>
              <a:ext cx="110580" cy="111804"/>
            </a:xfrm>
            <a:prstGeom prst="rect">
              <a:avLst/>
            </a:prstGeom>
            <a:solidFill>
              <a:srgbClr val="23246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spTree>
    <p:extLst>
      <p:ext uri="{BB962C8B-B14F-4D97-AF65-F5344CB8AC3E}">
        <p14:creationId xmlns:p14="http://schemas.microsoft.com/office/powerpoint/2010/main" val="160238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3005: Pilot study of NY-ESO-1</a:t>
            </a:r>
            <a:r>
              <a:rPr lang="en-GB" baseline="30000" dirty="0"/>
              <a:t>c259 </a:t>
            </a:r>
            <a:r>
              <a:rPr lang="en-GB" dirty="0"/>
              <a:t>T cells in advanced myxoid/round cell liposarcoma – D’Angelo SP, et al</a:t>
            </a:r>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r>
              <a:rPr lang="en-US" b="1" dirty="0" smtClean="0">
                <a:solidFill>
                  <a:schemeClr val="bg1"/>
                </a:solidFill>
              </a:rPr>
              <a:t>.)</a:t>
            </a: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spcBef>
                <a:spcPts val="1200"/>
              </a:spcBef>
              <a:buNone/>
            </a:pPr>
            <a:r>
              <a:rPr lang="en-US" b="1" dirty="0" smtClean="0">
                <a:solidFill>
                  <a:schemeClr val="bg1"/>
                </a:solidFill>
              </a:rPr>
              <a:t>CONCLUSION</a:t>
            </a:r>
            <a:endParaRPr lang="en-GB" dirty="0" smtClean="0"/>
          </a:p>
          <a:p>
            <a:r>
              <a:rPr lang="en-GB" dirty="0" smtClean="0"/>
              <a:t>In patients with myxoid/round cell liposarcoma, NY-ESO-1</a:t>
            </a:r>
            <a:r>
              <a:rPr lang="en-GB" baseline="30000" dirty="0" smtClean="0"/>
              <a:t>c259</a:t>
            </a:r>
            <a:r>
              <a:rPr lang="en-GB" dirty="0" smtClean="0"/>
              <a:t> T cells are generally well tolerated and is a potential treatment option</a:t>
            </a:r>
            <a:endParaRPr lang="en-GB" dirty="0"/>
          </a:p>
          <a:p>
            <a:endParaRPr lang="en-GB" dirty="0"/>
          </a:p>
        </p:txBody>
      </p:sp>
      <p:sp>
        <p:nvSpPr>
          <p:cNvPr id="4" name="Text Box 4"/>
          <p:cNvSpPr txBox="1">
            <a:spLocks noChangeArrowheads="1"/>
          </p:cNvSpPr>
          <p:nvPr/>
        </p:nvSpPr>
        <p:spPr bwMode="auto">
          <a:xfrm>
            <a:off x="4951673" y="6474897"/>
            <a:ext cx="39716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D’Angelo SP,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3005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1286953"/>
              </p:ext>
            </p:extLst>
          </p:nvPr>
        </p:nvGraphicFramePr>
        <p:xfrm>
          <a:off x="2177091" y="1680779"/>
          <a:ext cx="4815840" cy="3150421"/>
        </p:xfrm>
        <a:graphic>
          <a:graphicData uri="http://schemas.openxmlformats.org/drawingml/2006/table">
            <a:tbl>
              <a:tblPr firstRow="1" bandRow="1">
                <a:tableStyleId>{69012ECD-51FC-41F1-AA8D-1B2483CD663E}</a:tableStyleId>
              </a:tblPr>
              <a:tblGrid>
                <a:gridCol w="3031555">
                  <a:extLst>
                    <a:ext uri="{9D8B030D-6E8A-4147-A177-3AD203B41FA5}">
                      <a16:colId xmlns:a16="http://schemas.microsoft.com/office/drawing/2014/main" val="20000"/>
                    </a:ext>
                  </a:extLst>
                </a:gridCol>
                <a:gridCol w="1784285">
                  <a:extLst>
                    <a:ext uri="{9D8B030D-6E8A-4147-A177-3AD203B41FA5}">
                      <a16:colId xmlns:a16="http://schemas.microsoft.com/office/drawing/2014/main" val="20001"/>
                    </a:ext>
                  </a:extLst>
                </a:gridCol>
              </a:tblGrid>
              <a:tr h="407221">
                <a:tc>
                  <a:txBody>
                    <a:bodyPr/>
                    <a:lstStyle/>
                    <a:p>
                      <a:r>
                        <a:rPr lang="en-GB" sz="1400" dirty="0" smtClean="0">
                          <a:solidFill>
                            <a:schemeClr val="tx2"/>
                          </a:solidFill>
                        </a:rPr>
                        <a:t>AE, n (%)</a:t>
                      </a:r>
                      <a:endParaRPr lang="en-GB" sz="1400" dirty="0">
                        <a:solidFill>
                          <a:schemeClr val="tx2"/>
                        </a:solidFill>
                      </a:endParaRPr>
                    </a:p>
                  </a:txBody>
                  <a:tcPr anchor="ctr"/>
                </a:tc>
                <a:tc>
                  <a:txBody>
                    <a:bodyPr/>
                    <a:lstStyle/>
                    <a:p>
                      <a:pPr algn="ctr"/>
                      <a:r>
                        <a:rPr lang="en-GB" sz="1400" dirty="0" smtClean="0">
                          <a:solidFill>
                            <a:schemeClr val="tx2"/>
                          </a:solidFill>
                        </a:rPr>
                        <a:t>n=8</a:t>
                      </a:r>
                    </a:p>
                  </a:txBody>
                  <a:tcPr anchor="ctr"/>
                </a:tc>
                <a:extLst>
                  <a:ext uri="{0D108BD9-81ED-4DB2-BD59-A6C34878D82A}">
                    <a16:rowId xmlns:a16="http://schemas.microsoft.com/office/drawing/2014/main" val="10000"/>
                  </a:ext>
                </a:extLst>
              </a:tr>
              <a:tr h="302675">
                <a:tc>
                  <a:txBody>
                    <a:bodyPr/>
                    <a:lstStyle/>
                    <a:p>
                      <a:r>
                        <a:rPr lang="en-GB" sz="1400" dirty="0" smtClean="0"/>
                        <a:t>Lymphopenia</a:t>
                      </a:r>
                      <a:endParaRPr lang="en-GB" sz="1400" dirty="0"/>
                    </a:p>
                  </a:txBody>
                  <a:tcPr/>
                </a:tc>
                <a:tc>
                  <a:txBody>
                    <a:bodyPr/>
                    <a:lstStyle/>
                    <a:p>
                      <a:pPr algn="ctr"/>
                      <a:r>
                        <a:rPr lang="en-GB" sz="1400" dirty="0" smtClean="0"/>
                        <a:t>6 (75)</a:t>
                      </a:r>
                      <a:endParaRPr lang="en-GB" sz="1400" dirty="0"/>
                    </a:p>
                  </a:txBody>
                  <a:tcPr/>
                </a:tc>
                <a:extLst>
                  <a:ext uri="{0D108BD9-81ED-4DB2-BD59-A6C34878D82A}">
                    <a16:rowId xmlns:a16="http://schemas.microsoft.com/office/drawing/2014/main" val="10001"/>
                  </a:ext>
                </a:extLst>
              </a:tr>
              <a:tr h="302675">
                <a:tc>
                  <a:txBody>
                    <a:bodyPr/>
                    <a:lstStyle/>
                    <a:p>
                      <a:r>
                        <a:rPr lang="en-GB" sz="1400" dirty="0" smtClean="0"/>
                        <a:t>Neutropenia</a:t>
                      </a:r>
                      <a:endParaRPr lang="en-GB" sz="1400" dirty="0"/>
                    </a:p>
                  </a:txBody>
                  <a:tcPr/>
                </a:tc>
                <a:tc>
                  <a:txBody>
                    <a:bodyPr/>
                    <a:lstStyle/>
                    <a:p>
                      <a:pPr algn="ctr"/>
                      <a:r>
                        <a:rPr lang="en-GB" sz="1400" dirty="0" smtClean="0"/>
                        <a:t>5 (63)</a:t>
                      </a:r>
                      <a:endParaRPr lang="en-GB" sz="1400" dirty="0"/>
                    </a:p>
                  </a:txBody>
                  <a:tcPr/>
                </a:tc>
                <a:extLst>
                  <a:ext uri="{0D108BD9-81ED-4DB2-BD59-A6C34878D82A}">
                    <a16:rowId xmlns:a16="http://schemas.microsoft.com/office/drawing/2014/main" val="10002"/>
                  </a:ext>
                </a:extLst>
              </a:tr>
              <a:tr h="302675">
                <a:tc>
                  <a:txBody>
                    <a:bodyPr/>
                    <a:lstStyle/>
                    <a:p>
                      <a:r>
                        <a:rPr lang="en-GB" sz="1400" dirty="0" smtClean="0"/>
                        <a:t>Leukopenia</a:t>
                      </a:r>
                      <a:endParaRPr lang="en-GB" sz="1400" dirty="0"/>
                    </a:p>
                  </a:txBody>
                  <a:tcPr/>
                </a:tc>
                <a:tc>
                  <a:txBody>
                    <a:bodyPr/>
                    <a:lstStyle/>
                    <a:p>
                      <a:pPr algn="ctr"/>
                      <a:r>
                        <a:rPr lang="en-GB" sz="1400" dirty="0" smtClean="0"/>
                        <a:t>5 (63)</a:t>
                      </a:r>
                      <a:endParaRPr lang="en-GB" sz="1400" dirty="0"/>
                    </a:p>
                  </a:txBody>
                  <a:tcPr/>
                </a:tc>
                <a:extLst>
                  <a:ext uri="{0D108BD9-81ED-4DB2-BD59-A6C34878D82A}">
                    <a16:rowId xmlns:a16="http://schemas.microsoft.com/office/drawing/2014/main" val="10003"/>
                  </a:ext>
                </a:extLst>
              </a:tr>
              <a:tr h="302675">
                <a:tc>
                  <a:txBody>
                    <a:bodyPr/>
                    <a:lstStyle/>
                    <a:p>
                      <a:r>
                        <a:rPr lang="en-GB" sz="1400" dirty="0" smtClean="0"/>
                        <a:t>Thrombocytopenia</a:t>
                      </a:r>
                      <a:endParaRPr lang="en-GB" sz="1400" dirty="0"/>
                    </a:p>
                  </a:txBody>
                  <a:tcPr/>
                </a:tc>
                <a:tc>
                  <a:txBody>
                    <a:bodyPr/>
                    <a:lstStyle/>
                    <a:p>
                      <a:pPr algn="ctr"/>
                      <a:r>
                        <a:rPr lang="en-GB" sz="1400" dirty="0" smtClean="0"/>
                        <a:t>3 (37)</a:t>
                      </a:r>
                      <a:endParaRPr lang="en-GB" sz="1400" dirty="0"/>
                    </a:p>
                  </a:txBody>
                  <a:tcPr/>
                </a:tc>
                <a:extLst>
                  <a:ext uri="{0D108BD9-81ED-4DB2-BD59-A6C34878D82A}">
                    <a16:rowId xmlns:a16="http://schemas.microsoft.com/office/drawing/2014/main" val="10004"/>
                  </a:ext>
                </a:extLst>
              </a:tr>
              <a:tr h="302675">
                <a:tc>
                  <a:txBody>
                    <a:bodyPr/>
                    <a:lstStyle/>
                    <a:p>
                      <a:r>
                        <a:rPr lang="en-GB" sz="1400" dirty="0" smtClean="0"/>
                        <a:t>Hypophosphatemia</a:t>
                      </a:r>
                      <a:endParaRPr lang="en-GB" sz="1400" dirty="0"/>
                    </a:p>
                  </a:txBody>
                  <a:tcPr/>
                </a:tc>
                <a:tc>
                  <a:txBody>
                    <a:bodyPr/>
                    <a:lstStyle/>
                    <a:p>
                      <a:pPr algn="ctr"/>
                      <a:r>
                        <a:rPr lang="en-GB" sz="1400" dirty="0" smtClean="0"/>
                        <a:t>2 (25)</a:t>
                      </a:r>
                      <a:endParaRPr lang="en-GB" sz="1400" dirty="0"/>
                    </a:p>
                  </a:txBody>
                  <a:tcPr/>
                </a:tc>
                <a:extLst>
                  <a:ext uri="{0D108BD9-81ED-4DB2-BD59-A6C34878D82A}">
                    <a16:rowId xmlns:a16="http://schemas.microsoft.com/office/drawing/2014/main" val="10005"/>
                  </a:ext>
                </a:extLst>
              </a:tr>
              <a:tr h="302675">
                <a:tc>
                  <a:txBody>
                    <a:bodyPr/>
                    <a:lstStyle/>
                    <a:p>
                      <a:r>
                        <a:rPr lang="en-GB" sz="1400" dirty="0" smtClean="0"/>
                        <a:t>Anaemia</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(13)</a:t>
                      </a:r>
                    </a:p>
                  </a:txBody>
                  <a:tcPr/>
                </a:tc>
                <a:extLst>
                  <a:ext uri="{0D108BD9-81ED-4DB2-BD59-A6C34878D82A}">
                    <a16:rowId xmlns:a16="http://schemas.microsoft.com/office/drawing/2014/main" val="10006"/>
                  </a:ext>
                </a:extLst>
              </a:tr>
              <a:tr h="302675">
                <a:tc>
                  <a:txBody>
                    <a:bodyPr/>
                    <a:lstStyle/>
                    <a:p>
                      <a:r>
                        <a:rPr lang="en-GB" sz="1400" dirty="0" smtClean="0"/>
                        <a:t>Cytokine</a:t>
                      </a:r>
                      <a:r>
                        <a:rPr lang="en-GB" sz="1400" baseline="0" dirty="0" smtClean="0"/>
                        <a:t> release </a:t>
                      </a:r>
                      <a:r>
                        <a:rPr lang="en-GB" sz="1400" baseline="0" dirty="0" err="1" smtClean="0"/>
                        <a:t>syndrome</a:t>
                      </a:r>
                      <a:r>
                        <a:rPr lang="en-GB" sz="1400" baseline="30000" dirty="0" err="1" smtClean="0"/>
                        <a:t>a</a:t>
                      </a:r>
                      <a:endParaRPr lang="en-GB" sz="1400"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(13)</a:t>
                      </a:r>
                    </a:p>
                  </a:txBody>
                  <a:tcPr/>
                </a:tc>
                <a:extLst>
                  <a:ext uri="{0D108BD9-81ED-4DB2-BD59-A6C34878D82A}">
                    <a16:rowId xmlns:a16="http://schemas.microsoft.com/office/drawing/2014/main" val="10007"/>
                  </a:ext>
                </a:extLst>
              </a:tr>
              <a:tr h="302675">
                <a:tc>
                  <a:txBody>
                    <a:bodyPr/>
                    <a:lstStyle/>
                    <a:p>
                      <a:r>
                        <a:rPr lang="en-GB" sz="1400" dirty="0" smtClean="0"/>
                        <a:t>Leukocytosis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(13)</a:t>
                      </a:r>
                    </a:p>
                  </a:txBody>
                  <a:tcPr/>
                </a:tc>
                <a:extLst>
                  <a:ext uri="{0D108BD9-81ED-4DB2-BD59-A6C34878D82A}">
                    <a16:rowId xmlns:a16="http://schemas.microsoft.com/office/drawing/2014/main" val="10008"/>
                  </a:ext>
                </a:extLst>
              </a:tr>
              <a:tr h="302675">
                <a:tc>
                  <a:txBody>
                    <a:bodyPr/>
                    <a:lstStyle/>
                    <a:p>
                      <a:r>
                        <a:rPr lang="en-GB" sz="1400" dirty="0" smtClean="0"/>
                        <a:t>Pyrexia</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 (13)</a:t>
                      </a:r>
                    </a:p>
                  </a:txBody>
                  <a:tcPr/>
                </a:tc>
                <a:extLst>
                  <a:ext uri="{0D108BD9-81ED-4DB2-BD59-A6C34878D82A}">
                    <a16:rowId xmlns:a16="http://schemas.microsoft.com/office/drawing/2014/main" val="10009"/>
                  </a:ext>
                </a:extLst>
              </a:tr>
            </a:tbl>
          </a:graphicData>
        </a:graphic>
      </p:graphicFrame>
      <p:sp>
        <p:nvSpPr>
          <p:cNvPr id="6" name="TextBox 5"/>
          <p:cNvSpPr txBox="1"/>
          <p:nvPr/>
        </p:nvSpPr>
        <p:spPr>
          <a:xfrm>
            <a:off x="1111111" y="6025766"/>
            <a:ext cx="444384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lang="en-US" sz="1100" baseline="30000" dirty="0" err="1" smtClean="0">
                <a:solidFill>
                  <a:srgbClr val="363636"/>
                </a:solidFill>
                <a:latin typeface="Arial"/>
                <a:cs typeface="Arial"/>
              </a:rPr>
              <a:t>a</a:t>
            </a:r>
            <a:r>
              <a:rPr lang="en-US" sz="1100" dirty="0" err="1" smtClean="0">
                <a:solidFill>
                  <a:srgbClr val="363636"/>
                </a:solidFill>
                <a:latin typeface="Arial"/>
                <a:cs typeface="Arial"/>
              </a:rPr>
              <a:t>Treated</a:t>
            </a:r>
            <a:r>
              <a:rPr lang="en-US" sz="1100" dirty="0" smtClean="0">
                <a:solidFill>
                  <a:srgbClr val="363636"/>
                </a:solidFill>
                <a:latin typeface="Arial"/>
                <a:cs typeface="Arial"/>
              </a:rPr>
              <a:t> with tocilizumab and supportive care, resolved after 6 days</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99892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5505</a:t>
            </a:r>
            <a:r>
              <a:rPr lang="en-GB" dirty="0"/>
              <a:t>: Adjuvant gemcitabine plus docetaxel followed by doxorubicin versus observation for uterus-limited, high-grade leiomyosarcoma: </a:t>
            </a:r>
            <a:r>
              <a:rPr lang="en-GB" dirty="0" smtClean="0"/>
              <a:t/>
            </a:r>
            <a:br>
              <a:rPr lang="en-GB" dirty="0" smtClean="0"/>
            </a:br>
            <a:r>
              <a:rPr lang="en-GB" dirty="0" smtClean="0"/>
              <a:t>A </a:t>
            </a:r>
            <a:r>
              <a:rPr lang="en-GB" dirty="0"/>
              <a:t>phase III GOG </a:t>
            </a:r>
            <a:r>
              <a:rPr lang="en-GB" dirty="0" smtClean="0"/>
              <a:t>study – Hensley ML,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assess </a:t>
            </a:r>
            <a:r>
              <a:rPr lang="en-US" dirty="0" smtClean="0"/>
              <a:t>whether adjuvant chemotherapy improves survival in patients with uterus-confined, high grade leiomyosarcoma</a:t>
            </a:r>
            <a:endParaRPr lang="en-GB" dirty="0"/>
          </a:p>
        </p:txBody>
      </p:sp>
      <p:sp>
        <p:nvSpPr>
          <p:cNvPr id="4" name="Text Box 4"/>
          <p:cNvSpPr txBox="1">
            <a:spLocks noChangeArrowheads="1"/>
          </p:cNvSpPr>
          <p:nvPr/>
        </p:nvSpPr>
        <p:spPr bwMode="auto">
          <a:xfrm>
            <a:off x="4991171" y="6474897"/>
            <a:ext cx="39321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Hensley ML,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5505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411859" y="3610038"/>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1:1</a:t>
            </a:r>
            <a:endParaRPr kumimoji="0" lang="en-US"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3606810" y="3127447"/>
            <a:ext cx="579438" cy="385744"/>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3649848" y="4248046"/>
            <a:ext cx="493561" cy="385943"/>
          </a:xfrm>
          <a:prstGeom prst="bentConnector2">
            <a:avLst/>
          </a:prstGeom>
          <a:noFill/>
          <a:ln w="38100">
            <a:solidFill>
              <a:schemeClr val="bg2"/>
            </a:solidFill>
            <a:miter lim="800000"/>
            <a:headEnd/>
            <a:tailEnd type="triangle" w="med" len="med"/>
          </a:ln>
        </p:spPr>
      </p:cxnSp>
      <p:cxnSp>
        <p:nvCxnSpPr>
          <p:cNvPr id="11" name="AutoShape 19"/>
          <p:cNvCxnSpPr>
            <a:cxnSpLocks noChangeShapeType="1"/>
            <a:stCxn id="12" idx="3"/>
            <a:endCxn id="7" idx="2"/>
          </p:cNvCxnSpPr>
          <p:nvPr/>
        </p:nvCxnSpPr>
        <p:spPr bwMode="auto">
          <a:xfrm>
            <a:off x="3211200" y="3902138"/>
            <a:ext cx="200659" cy="0"/>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2667697"/>
            <a:ext cx="3042112" cy="246888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High grade uterine leiomyosarcoma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FIGO stage I (uterus ± cervix)</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Confirmed disease-free by post-resection imaging</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(n=38*)</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4089600" y="4060799"/>
            <a:ext cx="3168000" cy="1253999"/>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Observation</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089401" y="2403600"/>
            <a:ext cx="3168401" cy="1254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a:solidFill>
                  <a:srgbClr val="FFFFFF"/>
                </a:solidFill>
                <a:ea typeface="SimSun" pitchFamily="2" charset="-122"/>
              </a:rPr>
              <a:t>Gemcitabine + docetaxel</a:t>
            </a:r>
            <a:r>
              <a:rPr lang="en-US" altLang="zh-CN" sz="1600" baseline="30000" dirty="0">
                <a:solidFill>
                  <a:srgbClr val="FFFFFF"/>
                </a:solidFill>
                <a:latin typeface="Arial" panose="020B0604020202020204" pitchFamily="34" charset="0"/>
                <a:ea typeface="SimSun" pitchFamily="2" charset="-122"/>
                <a:cs typeface="Arial" panose="020B0604020202020204" pitchFamily="34" charset="0"/>
              </a:rPr>
              <a:t>†</a:t>
            </a:r>
            <a:endParaRPr lang="en-US" altLang="zh-CN" sz="1600" dirty="0">
              <a:solidFill>
                <a:srgbClr val="FFFFFF"/>
              </a:solidFill>
              <a:ea typeface="SimSun" pitchFamily="2" charset="-122"/>
            </a:endParaRPr>
          </a:p>
          <a:p>
            <a:pPr lvl="0" algn="ctr" defTabSz="892175" eaLnBrk="0" hangingPunct="0">
              <a:defRPr/>
            </a:pPr>
            <a:r>
              <a:rPr lang="en-US" altLang="zh-CN" sz="1600" dirty="0">
                <a:solidFill>
                  <a:srgbClr val="FFFFFF"/>
                </a:solidFill>
                <a:ea typeface="SimSun" pitchFamily="2" charset="-122"/>
              </a:rPr>
              <a:t> 4 </a:t>
            </a:r>
            <a:r>
              <a:rPr lang="en-US" altLang="zh-CN" sz="1600" dirty="0" smtClean="0">
                <a:solidFill>
                  <a:srgbClr val="FFFFFF"/>
                </a:solidFill>
                <a:ea typeface="SimSun" pitchFamily="2" charset="-122"/>
              </a:rPr>
              <a:t>cycles and if disease-free by CT or MRI followed</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by d</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oxorubicin </a:t>
            </a:r>
            <a:r>
              <a:rPr lang="en-US" altLang="zh-CN" sz="1600" dirty="0" smtClean="0">
                <a:solidFill>
                  <a:srgbClr val="FFFFFF"/>
                </a:solidFill>
                <a:ea typeface="SimSun" pitchFamily="2" charset="-122"/>
              </a:rPr>
              <a:t>4 cycles</a:t>
            </a:r>
            <a:r>
              <a:rPr lang="en-US" altLang="zh-CN" sz="1600" baseline="30000" dirty="0" smtClean="0">
                <a:solidFill>
                  <a:srgbClr val="FFFFFF"/>
                </a:solidFill>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Rectangle 9"/>
          <p:cNvSpPr txBox="1">
            <a:spLocks noChangeArrowheads="1"/>
          </p:cNvSpPr>
          <p:nvPr/>
        </p:nvSpPr>
        <p:spPr bwMode="auto">
          <a:xfrm>
            <a:off x="228600" y="53052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400" b="0" i="0" u="none" strike="noStrike" kern="1200" cap="none" spc="0" normalizeH="0" baseline="0" noProof="0" dirty="0">
                <a:ln>
                  <a:noFill/>
                </a:ln>
                <a:solidFill>
                  <a:srgbClr val="363636"/>
                </a:solidFill>
                <a:effectLst/>
                <a:uLnTx/>
                <a:uFillTx/>
                <a:latin typeface="Arial"/>
                <a:ea typeface="+mn-ea"/>
                <a:cs typeface="Arial"/>
              </a:rPr>
              <a:t>O</a:t>
            </a:r>
            <a:r>
              <a:rPr kumimoji="0" lang="en-US" sz="1400" b="0" i="0" u="none" strike="noStrike" kern="1200" cap="none" spc="0" normalizeH="0" baseline="0" noProof="0" dirty="0" smtClean="0">
                <a:ln>
                  <a:noFill/>
                </a:ln>
                <a:solidFill>
                  <a:srgbClr val="363636"/>
                </a:solidFill>
                <a:effectLst/>
                <a:uLnTx/>
                <a:uFillTx/>
                <a:latin typeface="Arial"/>
                <a:ea typeface="+mn-ea"/>
                <a:cs typeface="Arial"/>
              </a:rPr>
              <a:t>S</a:t>
            </a:r>
            <a:endParaRPr kumimoji="0" lang="en-US" sz="14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Content Placeholder 26"/>
          <p:cNvSpPr txBox="1">
            <a:spLocks/>
          </p:cNvSpPr>
          <p:nvPr/>
        </p:nvSpPr>
        <p:spPr>
          <a:xfrm>
            <a:off x="4648200" y="53052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RFS, 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17" name="AutoShape 21"/>
          <p:cNvCxnSpPr>
            <a:cxnSpLocks noChangeShapeType="1"/>
            <a:stCxn id="14" idx="3"/>
            <a:endCxn id="18" idx="1"/>
          </p:cNvCxnSpPr>
          <p:nvPr/>
        </p:nvCxnSpPr>
        <p:spPr bwMode="auto">
          <a:xfrm>
            <a:off x="7257802" y="3030600"/>
            <a:ext cx="358598"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616400" y="2656801"/>
            <a:ext cx="1239600" cy="747599"/>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5-year follow-up</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21"/>
          <p:cNvCxnSpPr>
            <a:cxnSpLocks noChangeShapeType="1"/>
            <a:stCxn id="13" idx="3"/>
            <a:endCxn id="20" idx="1"/>
          </p:cNvCxnSpPr>
          <p:nvPr/>
        </p:nvCxnSpPr>
        <p:spPr bwMode="auto">
          <a:xfrm>
            <a:off x="7257600" y="4687799"/>
            <a:ext cx="338400" cy="0"/>
          </a:xfrm>
          <a:prstGeom prst="straightConnector1">
            <a:avLst/>
          </a:prstGeom>
          <a:noFill/>
          <a:ln w="38100">
            <a:solidFill>
              <a:schemeClr val="bg2"/>
            </a:solidFill>
            <a:round/>
            <a:headEnd/>
            <a:tailEnd type="triangle" w="med" len="med"/>
          </a:ln>
        </p:spPr>
      </p:cxnSp>
      <p:sp>
        <p:nvSpPr>
          <p:cNvPr id="20" name="AutoShape 12"/>
          <p:cNvSpPr>
            <a:spLocks noChangeArrowheads="1"/>
          </p:cNvSpPr>
          <p:nvPr/>
        </p:nvSpPr>
        <p:spPr bwMode="auto">
          <a:xfrm>
            <a:off x="7596000" y="4313999"/>
            <a:ext cx="1239600" cy="747599"/>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5-year follow-up</a:t>
            </a:r>
          </a:p>
        </p:txBody>
      </p:sp>
      <p:sp>
        <p:nvSpPr>
          <p:cNvPr id="25" name="TextBox 5"/>
          <p:cNvSpPr txBox="1"/>
          <p:nvPr/>
        </p:nvSpPr>
        <p:spPr>
          <a:xfrm>
            <a:off x="1111111" y="6025766"/>
            <a:ext cx="8024954"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US" sz="1100" b="0" i="0" u="none" strike="noStrike" kern="1200" cap="none" spc="0" normalizeH="0" baseline="0" noProof="0" dirty="0" smtClean="0">
                <a:ln>
                  <a:noFill/>
                </a:ln>
                <a:solidFill>
                  <a:srgbClr val="363636"/>
                </a:solidFill>
                <a:effectLst/>
                <a:uLnTx/>
                <a:uFillTx/>
                <a:latin typeface="Arial"/>
                <a:ea typeface="+mn-ea"/>
                <a:cs typeface="Arial"/>
              </a:rPr>
              <a:t>*Target 216 patients, but </a:t>
            </a:r>
            <a:r>
              <a:rPr kumimoji="0" lang="en-US" sz="1100" b="0" i="0" u="none" strike="noStrike" kern="1200" cap="none" spc="0" normalizeH="0" baseline="0" noProof="0" dirty="0">
                <a:ln>
                  <a:noFill/>
                </a:ln>
                <a:solidFill>
                  <a:srgbClr val="363636"/>
                </a:solidFill>
                <a:effectLst/>
                <a:uLnTx/>
                <a:uFillTx/>
                <a:latin typeface="Arial"/>
                <a:ea typeface="+mn-ea"/>
                <a:cs typeface="Arial"/>
              </a:rPr>
              <a:t>s</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tudy closed early owing to accrual futility; </a:t>
            </a:r>
            <a:r>
              <a:rPr lang="en-US" sz="1100" baseline="30000" dirty="0" smtClean="0">
                <a:solidFill>
                  <a:srgbClr val="363636"/>
                </a:solidFill>
              </a:rPr>
              <a:t>†</a:t>
            </a:r>
            <a:r>
              <a:rPr lang="en-US" sz="1100" dirty="0" smtClean="0">
                <a:solidFill>
                  <a:srgbClr val="363636"/>
                </a:solidFill>
              </a:rPr>
              <a:t>gemcitabine </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900 mg/m</a:t>
            </a:r>
            <a:r>
              <a:rPr kumimoji="0" lang="en-US" sz="1100" b="0" i="0" u="none" strike="noStrike" kern="1200" cap="none" spc="0" normalizeH="0" baseline="30000" noProof="0" dirty="0" smtClean="0">
                <a:ln>
                  <a:noFill/>
                </a:ln>
                <a:solidFill>
                  <a:srgbClr val="363636"/>
                </a:solidFill>
                <a:effectLst/>
                <a:uLnTx/>
                <a:uFillTx/>
                <a:latin typeface="Arial"/>
                <a:ea typeface="+mn-ea"/>
                <a:cs typeface="Arial"/>
              </a:rPr>
              <a:t>2</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d1,8 + docetaxel 75 mg/m</a:t>
            </a:r>
            <a:r>
              <a:rPr kumimoji="0" lang="en-US" sz="1100" b="0" i="0" u="none" strike="noStrike" kern="1200" cap="none" spc="0" normalizeH="0" baseline="30000" noProof="0" dirty="0" smtClean="0">
                <a:ln>
                  <a:noFill/>
                </a:ln>
                <a:solidFill>
                  <a:srgbClr val="363636"/>
                </a:solidFill>
                <a:effectLst/>
                <a:uLnTx/>
                <a:uFillTx/>
                <a:latin typeface="Arial"/>
                <a:ea typeface="+mn-ea"/>
                <a:cs typeface="Arial"/>
              </a:rPr>
              <a:t>2</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d8 + </a:t>
            </a:r>
            <a:br>
              <a:rPr kumimoji="0" lang="en-US" sz="1100" b="0" i="0" u="none" strike="noStrike" kern="1200" cap="none" spc="0" normalizeH="0" baseline="0" noProof="0" dirty="0" smtClean="0">
                <a:ln>
                  <a:noFill/>
                </a:ln>
                <a:solidFill>
                  <a:srgbClr val="363636"/>
                </a:solidFill>
                <a:effectLst/>
                <a:uLnTx/>
                <a:uFillTx/>
                <a:latin typeface="Arial"/>
                <a:ea typeface="+mn-ea"/>
                <a:cs typeface="Arial"/>
              </a:rPr>
            </a:b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GCSF 5 mc/kg d9–15 or </a:t>
            </a:r>
            <a:r>
              <a:rPr kumimoji="0" lang="en-US" sz="1100" b="0" i="0" u="none" strike="noStrike" kern="1200" cap="none" spc="0" normalizeH="0" baseline="0" noProof="0" dirty="0" err="1" smtClean="0">
                <a:ln>
                  <a:noFill/>
                </a:ln>
                <a:solidFill>
                  <a:srgbClr val="363636"/>
                </a:solidFill>
                <a:effectLst/>
                <a:uLnTx/>
                <a:uFillTx/>
                <a:latin typeface="Arial"/>
                <a:ea typeface="+mn-ea"/>
                <a:cs typeface="Arial"/>
              </a:rPr>
              <a:t>pegfilgrastim</a:t>
            </a:r>
            <a:r>
              <a:rPr kumimoji="0" lang="en-US" sz="1100" b="0" i="0" u="none" strike="noStrike" kern="1200" cap="none" spc="0" normalizeH="0" noProof="0" dirty="0" smtClean="0">
                <a:ln>
                  <a:noFill/>
                </a:ln>
                <a:solidFill>
                  <a:srgbClr val="363636"/>
                </a:solidFill>
                <a:effectLst/>
                <a:uLnTx/>
                <a:uFillTx/>
                <a:latin typeface="Arial"/>
                <a:ea typeface="+mn-ea"/>
                <a:cs typeface="Arial"/>
              </a:rPr>
              <a:t> 6 mg d9 or 10 q3w</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a:t>
            </a:r>
            <a:r>
              <a:rPr kumimoji="0" lang="en-US" sz="1100" b="0" i="0" u="none" strike="noStrike" kern="1200" cap="none" spc="0" normalizeH="0" baseline="30000" noProof="0" dirty="0" smtClean="0">
                <a:ln>
                  <a:noFill/>
                </a:ln>
                <a:solidFill>
                  <a:srgbClr val="363636"/>
                </a:solidFill>
                <a:effectLst/>
                <a:uLnTx/>
                <a:uFillTx/>
                <a:latin typeface="Arial" panose="020B0604020202020204" pitchFamily="34" charset="0"/>
                <a:cs typeface="Arial" panose="020B0604020202020204" pitchFamily="34" charset="0"/>
              </a:rPr>
              <a:t>‡</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doxorubicin 60 mg/m</a:t>
            </a:r>
            <a:r>
              <a:rPr kumimoji="0" lang="en-US" sz="1100" b="0" i="0" u="none" strike="noStrike" kern="1200" cap="none" spc="0" normalizeH="0" baseline="30000" noProof="0" dirty="0" smtClean="0">
                <a:ln>
                  <a:noFill/>
                </a:ln>
                <a:solidFill>
                  <a:srgbClr val="363636"/>
                </a:solidFill>
                <a:effectLst/>
                <a:uLnTx/>
                <a:uFillTx/>
                <a:latin typeface="Arial"/>
                <a:ea typeface="+mn-ea"/>
                <a:cs typeface="Arial"/>
              </a:rPr>
              <a:t>2</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 iv q3w</a:t>
            </a:r>
            <a:endParaRPr kumimoji="0" lang="en-US" sz="1100" b="0" i="0" u="none" strike="noStrike" kern="1200" cap="none" spc="0" normalizeH="0" baseline="3000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1239065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5505</a:t>
            </a:r>
            <a:r>
              <a:rPr lang="en-GB" dirty="0"/>
              <a:t>: Adjuvant gemcitabine plus docetaxel followed by doxorubicin versus observation for uterus-limited, high-grade leiomyosarcoma: </a:t>
            </a:r>
            <a:r>
              <a:rPr lang="en-GB" dirty="0" smtClean="0"/>
              <a:t/>
            </a:r>
            <a:br>
              <a:rPr lang="en-GB" dirty="0" smtClean="0"/>
            </a:br>
            <a:r>
              <a:rPr lang="en-GB" dirty="0" smtClean="0"/>
              <a:t>A </a:t>
            </a:r>
            <a:r>
              <a:rPr lang="en-GB" dirty="0"/>
              <a:t>phase III GOG </a:t>
            </a:r>
            <a:r>
              <a:rPr lang="en-GB" dirty="0" smtClean="0"/>
              <a:t>study – Hensley ML,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endParaRPr lang="en-GB" dirty="0"/>
          </a:p>
          <a:p>
            <a:endParaRPr lang="en-GB" dirty="0"/>
          </a:p>
        </p:txBody>
      </p:sp>
      <p:sp>
        <p:nvSpPr>
          <p:cNvPr id="4" name="Text Box 4"/>
          <p:cNvSpPr txBox="1">
            <a:spLocks noChangeArrowheads="1"/>
          </p:cNvSpPr>
          <p:nvPr/>
        </p:nvSpPr>
        <p:spPr bwMode="auto">
          <a:xfrm>
            <a:off x="4991171" y="6474897"/>
            <a:ext cx="39321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Hensley ML,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5505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2858958" y="1473699"/>
            <a:ext cx="3757746"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OS: chemotherapy versus observation</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8655914"/>
              </p:ext>
            </p:extLst>
          </p:nvPr>
        </p:nvGraphicFramePr>
        <p:xfrm>
          <a:off x="590400" y="5256739"/>
          <a:ext cx="7891200" cy="893799"/>
        </p:xfrm>
        <a:graphic>
          <a:graphicData uri="http://schemas.openxmlformats.org/drawingml/2006/table">
            <a:tbl>
              <a:tblPr firstRow="1" bandRow="1">
                <a:tableStyleId>{69012ECD-51FC-41F1-AA8D-1B2483CD663E}</a:tableStyleId>
              </a:tblPr>
              <a:tblGrid>
                <a:gridCol w="1670400">
                  <a:extLst>
                    <a:ext uri="{9D8B030D-6E8A-4147-A177-3AD203B41FA5}">
                      <a16:colId xmlns:a16="http://schemas.microsoft.com/office/drawing/2014/main" val="20000"/>
                    </a:ext>
                  </a:extLst>
                </a:gridCol>
                <a:gridCol w="4413600">
                  <a:extLst>
                    <a:ext uri="{9D8B030D-6E8A-4147-A177-3AD203B41FA5}">
                      <a16:colId xmlns:a16="http://schemas.microsoft.com/office/drawing/2014/main" val="20001"/>
                    </a:ext>
                  </a:extLst>
                </a:gridCol>
                <a:gridCol w="1807200">
                  <a:extLst>
                    <a:ext uri="{9D8B030D-6E8A-4147-A177-3AD203B41FA5}">
                      <a16:colId xmlns:a16="http://schemas.microsoft.com/office/drawing/2014/main" val="20002"/>
                    </a:ext>
                  </a:extLst>
                </a:gridCol>
              </a:tblGrid>
              <a:tr h="297933">
                <a:tc>
                  <a:txBody>
                    <a:bodyPr/>
                    <a:lstStyle/>
                    <a:p>
                      <a:endParaRPr lang="en-GB" sz="1600" dirty="0"/>
                    </a:p>
                  </a:txBody>
                  <a:tcPr marL="72000" marR="72000" marT="0" marB="0" anchor="ctr"/>
                </a:tc>
                <a:tc>
                  <a:txBody>
                    <a:bodyPr/>
                    <a:lstStyle/>
                    <a:p>
                      <a:pPr algn="ctr"/>
                      <a:r>
                        <a:rPr lang="en-GB" sz="1600" dirty="0" smtClean="0">
                          <a:solidFill>
                            <a:schemeClr val="tx2"/>
                          </a:solidFill>
                        </a:rPr>
                        <a:t>Restricted</a:t>
                      </a:r>
                      <a:r>
                        <a:rPr lang="en-GB" sz="1600" baseline="0" dirty="0" smtClean="0">
                          <a:solidFill>
                            <a:schemeClr val="tx2"/>
                          </a:solidFill>
                        </a:rPr>
                        <a:t> mean survival time</a:t>
                      </a:r>
                      <a:r>
                        <a:rPr lang="en-GB" sz="1600" dirty="0" smtClean="0">
                          <a:solidFill>
                            <a:schemeClr val="tx2"/>
                          </a:solidFill>
                        </a:rPr>
                        <a:t>, months</a:t>
                      </a:r>
                      <a:endParaRPr lang="en-GB" sz="1600" dirty="0">
                        <a:solidFill>
                          <a:schemeClr val="tx2"/>
                        </a:solidFill>
                      </a:endParaRPr>
                    </a:p>
                  </a:txBody>
                  <a:tcPr marL="72000" marR="72000" marT="0" marB="0" anchor="ctr"/>
                </a:tc>
                <a:tc>
                  <a:txBody>
                    <a:bodyPr/>
                    <a:lstStyle/>
                    <a:p>
                      <a:pPr algn="ctr"/>
                      <a:r>
                        <a:rPr lang="en-GB" sz="1600" dirty="0" smtClean="0">
                          <a:solidFill>
                            <a:schemeClr val="tx2"/>
                          </a:solidFill>
                        </a:rPr>
                        <a:t>Deaths, n</a:t>
                      </a:r>
                      <a:endParaRPr lang="en-GB" sz="1600" dirty="0">
                        <a:solidFill>
                          <a:schemeClr val="tx2"/>
                        </a:solidFill>
                      </a:endParaRPr>
                    </a:p>
                  </a:txBody>
                  <a:tcPr marL="72000" marR="72000" marT="0" marB="0" anchor="ctr"/>
                </a:tc>
                <a:extLst>
                  <a:ext uri="{0D108BD9-81ED-4DB2-BD59-A6C34878D82A}">
                    <a16:rowId xmlns:a16="http://schemas.microsoft.com/office/drawing/2014/main" val="10000"/>
                  </a:ext>
                </a:extLst>
              </a:tr>
              <a:tr h="297933">
                <a:tc>
                  <a:txBody>
                    <a:bodyPr/>
                    <a:lstStyle/>
                    <a:p>
                      <a:r>
                        <a:rPr lang="en-GB" sz="1600" dirty="0" smtClean="0"/>
                        <a:t>Chemotherapy</a:t>
                      </a:r>
                      <a:endParaRPr lang="en-GB" sz="1600" dirty="0"/>
                    </a:p>
                  </a:txBody>
                  <a:tcPr marL="72000" marR="72000" marT="0" marB="0"/>
                </a:tc>
                <a:tc>
                  <a:txBody>
                    <a:bodyPr/>
                    <a:lstStyle/>
                    <a:p>
                      <a:pPr algn="ctr"/>
                      <a:r>
                        <a:rPr lang="en-GB" sz="1600" dirty="0" smtClean="0"/>
                        <a:t>34.3</a:t>
                      </a:r>
                      <a:endParaRPr lang="en-GB" sz="1600" dirty="0"/>
                    </a:p>
                  </a:txBody>
                  <a:tcPr marL="72000" marR="72000" marT="0" marB="0"/>
                </a:tc>
                <a:tc>
                  <a:txBody>
                    <a:bodyPr/>
                    <a:lstStyle/>
                    <a:p>
                      <a:pPr algn="ctr"/>
                      <a:r>
                        <a:rPr lang="en-GB" sz="1600" dirty="0" smtClean="0"/>
                        <a:t>5</a:t>
                      </a:r>
                      <a:endParaRPr lang="en-GB" sz="1600" dirty="0"/>
                    </a:p>
                  </a:txBody>
                  <a:tcPr marL="72000" marR="72000" marT="0" marB="0"/>
                </a:tc>
                <a:extLst>
                  <a:ext uri="{0D108BD9-81ED-4DB2-BD59-A6C34878D82A}">
                    <a16:rowId xmlns:a16="http://schemas.microsoft.com/office/drawing/2014/main" val="10001"/>
                  </a:ext>
                </a:extLst>
              </a:tr>
              <a:tr h="297933">
                <a:tc>
                  <a:txBody>
                    <a:bodyPr/>
                    <a:lstStyle/>
                    <a:p>
                      <a:r>
                        <a:rPr lang="en-GB" sz="1600" dirty="0" smtClean="0"/>
                        <a:t>Observation</a:t>
                      </a:r>
                      <a:endParaRPr lang="en-GB" sz="1600" dirty="0"/>
                    </a:p>
                  </a:txBody>
                  <a:tcPr marL="72000" marR="72000" marT="0" marB="0"/>
                </a:tc>
                <a:tc>
                  <a:txBody>
                    <a:bodyPr/>
                    <a:lstStyle/>
                    <a:p>
                      <a:pPr algn="ctr"/>
                      <a:r>
                        <a:rPr lang="en-GB" sz="1600" dirty="0" smtClean="0"/>
                        <a:t>46.4</a:t>
                      </a:r>
                      <a:endParaRPr lang="en-GB" sz="1600" dirty="0"/>
                    </a:p>
                  </a:txBody>
                  <a:tcPr marL="72000" marR="72000" marT="0" marB="0"/>
                </a:tc>
                <a:tc>
                  <a:txBody>
                    <a:bodyPr/>
                    <a:lstStyle/>
                    <a:p>
                      <a:pPr algn="ctr"/>
                      <a:r>
                        <a:rPr lang="en-GB" sz="1600" dirty="0" smtClean="0"/>
                        <a:t>1</a:t>
                      </a:r>
                      <a:endParaRPr lang="en-GB" sz="1600" dirty="0"/>
                    </a:p>
                  </a:txBody>
                  <a:tcPr marL="72000" marR="72000" marT="0" marB="0"/>
                </a:tc>
                <a:extLst>
                  <a:ext uri="{0D108BD9-81ED-4DB2-BD59-A6C34878D82A}">
                    <a16:rowId xmlns:a16="http://schemas.microsoft.com/office/drawing/2014/main" val="10002"/>
                  </a:ext>
                </a:extLst>
              </a:tr>
            </a:tbl>
          </a:graphicData>
        </a:graphic>
      </p:graphicFrame>
      <p:grpSp>
        <p:nvGrpSpPr>
          <p:cNvPr id="13" name="Group 12"/>
          <p:cNvGrpSpPr/>
          <p:nvPr/>
        </p:nvGrpSpPr>
        <p:grpSpPr>
          <a:xfrm>
            <a:off x="1762520" y="1687088"/>
            <a:ext cx="5202364" cy="3541589"/>
            <a:chOff x="142520" y="1954845"/>
            <a:chExt cx="5202364" cy="3541589"/>
          </a:xfrm>
        </p:grpSpPr>
        <p:grpSp>
          <p:nvGrpSpPr>
            <p:cNvPr id="15" name="Group 14"/>
            <p:cNvGrpSpPr/>
            <p:nvPr/>
          </p:nvGrpSpPr>
          <p:grpSpPr>
            <a:xfrm>
              <a:off x="142520" y="1954845"/>
              <a:ext cx="5202364" cy="3541589"/>
              <a:chOff x="1874317" y="2284073"/>
              <a:chExt cx="5045816" cy="2535325"/>
            </a:xfrm>
          </p:grpSpPr>
          <p:grpSp>
            <p:nvGrpSpPr>
              <p:cNvPr id="50" name="Group 49"/>
              <p:cNvGrpSpPr/>
              <p:nvPr/>
            </p:nvGrpSpPr>
            <p:grpSpPr>
              <a:xfrm>
                <a:off x="2614623" y="2396465"/>
                <a:ext cx="4305510" cy="2075593"/>
                <a:chOff x="836615" y="2448719"/>
                <a:chExt cx="4305510" cy="2075593"/>
              </a:xfrm>
            </p:grpSpPr>
            <p:sp>
              <p:nvSpPr>
                <p:cNvPr id="68" name="Freeform 67"/>
                <p:cNvSpPr>
                  <a:spLocks/>
                </p:cNvSpPr>
                <p:nvPr/>
              </p:nvSpPr>
              <p:spPr bwMode="auto">
                <a:xfrm>
                  <a:off x="925516" y="2448720"/>
                  <a:ext cx="4216609" cy="202052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0" name="Line 7"/>
                <p:cNvSpPr>
                  <a:spLocks noChangeShapeType="1"/>
                </p:cNvSpPr>
                <p:nvPr/>
              </p:nvSpPr>
              <p:spPr bwMode="auto">
                <a:xfrm>
                  <a:off x="836615" y="29480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1" name="Line 8"/>
                <p:cNvSpPr>
                  <a:spLocks noChangeShapeType="1"/>
                </p:cNvSpPr>
                <p:nvPr/>
              </p:nvSpPr>
              <p:spPr bwMode="auto">
                <a:xfrm>
                  <a:off x="836615" y="343249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2" name="Line 10"/>
                <p:cNvSpPr>
                  <a:spLocks noChangeShapeType="1"/>
                </p:cNvSpPr>
                <p:nvPr/>
              </p:nvSpPr>
              <p:spPr bwMode="auto">
                <a:xfrm>
                  <a:off x="836615" y="392474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4" name="Line 12"/>
                <p:cNvSpPr>
                  <a:spLocks noChangeShapeType="1"/>
                </p:cNvSpPr>
                <p:nvPr/>
              </p:nvSpPr>
              <p:spPr bwMode="auto">
                <a:xfrm>
                  <a:off x="2460240"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 name="Line 13"/>
                <p:cNvSpPr>
                  <a:spLocks noChangeShapeType="1"/>
                </p:cNvSpPr>
                <p:nvPr/>
              </p:nvSpPr>
              <p:spPr bwMode="auto">
                <a:xfrm>
                  <a:off x="197753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6" name="Line 14"/>
                <p:cNvSpPr>
                  <a:spLocks noChangeShapeType="1"/>
                </p:cNvSpPr>
                <p:nvPr/>
              </p:nvSpPr>
              <p:spPr bwMode="auto">
                <a:xfrm>
                  <a:off x="2936326"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7" name="Line 17"/>
                <p:cNvSpPr>
                  <a:spLocks noChangeShapeType="1"/>
                </p:cNvSpPr>
                <p:nvPr/>
              </p:nvSpPr>
              <p:spPr bwMode="auto">
                <a:xfrm>
                  <a:off x="342093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8" name="Line 19"/>
                <p:cNvSpPr>
                  <a:spLocks noChangeShapeType="1"/>
                </p:cNvSpPr>
                <p:nvPr/>
              </p:nvSpPr>
              <p:spPr bwMode="auto">
                <a:xfrm>
                  <a:off x="150214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9" name="Line 21"/>
                <p:cNvSpPr>
                  <a:spLocks noChangeShapeType="1"/>
                </p:cNvSpPr>
                <p:nvPr/>
              </p:nvSpPr>
              <p:spPr bwMode="auto">
                <a:xfrm>
                  <a:off x="1027331"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Line 17"/>
                <p:cNvSpPr>
                  <a:spLocks noChangeShapeType="1"/>
                </p:cNvSpPr>
                <p:nvPr/>
              </p:nvSpPr>
              <p:spPr bwMode="auto">
                <a:xfrm>
                  <a:off x="3888032"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1" name="Line 17"/>
                <p:cNvSpPr>
                  <a:spLocks noChangeShapeType="1"/>
                </p:cNvSpPr>
                <p:nvPr/>
              </p:nvSpPr>
              <p:spPr bwMode="auto">
                <a:xfrm>
                  <a:off x="4379961"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2" name="Line 17"/>
                <p:cNvSpPr>
                  <a:spLocks noChangeShapeType="1"/>
                </p:cNvSpPr>
                <p:nvPr/>
              </p:nvSpPr>
              <p:spPr bwMode="auto">
                <a:xfrm>
                  <a:off x="4861245"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51" name="TextBox 50"/>
              <p:cNvSpPr txBox="1"/>
              <p:nvPr/>
            </p:nvSpPr>
            <p:spPr>
              <a:xfrm rot="16200000">
                <a:off x="1512229" y="3293003"/>
                <a:ext cx="1022692" cy="2985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Proportion alive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3962832" y="4599069"/>
                <a:ext cx="1452465" cy="22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Months on study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2144631" y="2284073"/>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2144634" y="2784924"/>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0.75</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2144634" y="3269221"/>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0.50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2144634" y="3761096"/>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0.25</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TextBox 56"/>
              <p:cNvSpPr txBox="1"/>
              <p:nvPr/>
            </p:nvSpPr>
            <p:spPr>
              <a:xfrm>
                <a:off x="2144639" y="4247858"/>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0.00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TextBox 57"/>
              <p:cNvSpPr txBox="1"/>
              <p:nvPr/>
            </p:nvSpPr>
            <p:spPr>
              <a:xfrm>
                <a:off x="2664072" y="4449422"/>
                <a:ext cx="275505"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TextBox 58"/>
              <p:cNvSpPr txBox="1"/>
              <p:nvPr/>
            </p:nvSpPr>
            <p:spPr>
              <a:xfrm>
                <a:off x="3135879" y="4449422"/>
                <a:ext cx="275505"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TextBox 59"/>
              <p:cNvSpPr txBox="1"/>
              <p:nvPr/>
            </p:nvSpPr>
            <p:spPr>
              <a:xfrm>
                <a:off x="4043672" y="4522748"/>
                <a:ext cx="204226" cy="21332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TextBox 60"/>
              <p:cNvSpPr txBox="1"/>
              <p:nvPr/>
            </p:nvSpPr>
            <p:spPr>
              <a:xfrm>
                <a:off x="3557504"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12</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TextBox 61"/>
              <p:cNvSpPr txBox="1"/>
              <p:nvPr/>
            </p:nvSpPr>
            <p:spPr>
              <a:xfrm>
                <a:off x="4049670"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18</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TextBox 62"/>
              <p:cNvSpPr txBox="1"/>
              <p:nvPr/>
            </p:nvSpPr>
            <p:spPr>
              <a:xfrm>
                <a:off x="4518602"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24</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TextBox 63"/>
              <p:cNvSpPr txBox="1"/>
              <p:nvPr/>
            </p:nvSpPr>
            <p:spPr>
              <a:xfrm>
                <a:off x="5007677"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TextBox 64"/>
              <p:cNvSpPr txBox="1"/>
              <p:nvPr/>
            </p:nvSpPr>
            <p:spPr>
              <a:xfrm>
                <a:off x="5474770" y="4454150"/>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36</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TextBox 65"/>
              <p:cNvSpPr txBox="1"/>
              <p:nvPr/>
            </p:nvSpPr>
            <p:spPr>
              <a:xfrm>
                <a:off x="5966699" y="4458879"/>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42</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TextBox 66"/>
              <p:cNvSpPr txBox="1"/>
              <p:nvPr/>
            </p:nvSpPr>
            <p:spPr>
              <a:xfrm>
                <a:off x="6447985" y="4463607"/>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48</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7" name="TextBox 16"/>
            <p:cNvSpPr txBox="1"/>
            <p:nvPr/>
          </p:nvSpPr>
          <p:spPr>
            <a:xfrm>
              <a:off x="1552847" y="4090721"/>
              <a:ext cx="3661580"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Regimen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Gemcitabine</a:t>
              </a:r>
              <a:r>
                <a:rPr kumimoji="0" lang="en-GB" sz="1400" b="0" i="0" u="none" strike="noStrike" kern="1200" cap="none" spc="0" normalizeH="0" noProof="0" dirty="0" smtClean="0">
                  <a:ln>
                    <a:noFill/>
                  </a:ln>
                  <a:solidFill>
                    <a:srgbClr val="363636"/>
                  </a:solidFill>
                  <a:effectLst/>
                  <a:uLnTx/>
                  <a:uFillTx/>
                  <a:latin typeface="Arial" charset="0"/>
                  <a:ea typeface="+mn-ea"/>
                  <a:cs typeface="Arial" charset="0"/>
                </a:rPr>
                <a:t> + docetaxel</a:t>
              </a: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 then doxorubicin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363636"/>
                  </a:solidFill>
                  <a:effectLst/>
                  <a:uLnTx/>
                  <a:uFillTx/>
                  <a:latin typeface="Arial" charset="0"/>
                  <a:ea typeface="+mn-ea"/>
                  <a:cs typeface="Arial" charset="0"/>
                </a:rPr>
                <a:t>Observation</a:t>
              </a:r>
              <a:endParaRPr kumimoji="0" lang="en-GB"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18" name="Straight Connector 17"/>
            <p:cNvCxnSpPr/>
            <p:nvPr/>
          </p:nvCxnSpPr>
          <p:spPr>
            <a:xfrm>
              <a:off x="1205722" y="4460053"/>
              <a:ext cx="28595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05722" y="4673160"/>
              <a:ext cx="2859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Line 19"/>
            <p:cNvSpPr>
              <a:spLocks noChangeShapeType="1"/>
            </p:cNvSpPr>
            <p:nvPr/>
          </p:nvSpPr>
          <p:spPr bwMode="auto">
            <a:xfrm>
              <a:off x="1988636" y="2250179"/>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1" name="Line 20"/>
            <p:cNvSpPr>
              <a:spLocks noChangeShapeType="1"/>
            </p:cNvSpPr>
            <p:nvPr/>
          </p:nvSpPr>
          <p:spPr bwMode="auto">
            <a:xfrm>
              <a:off x="2014183" y="2250179"/>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2" name="Line 21"/>
            <p:cNvSpPr>
              <a:spLocks noChangeShapeType="1"/>
            </p:cNvSpPr>
            <p:nvPr/>
          </p:nvSpPr>
          <p:spPr bwMode="auto">
            <a:xfrm>
              <a:off x="3815281" y="3597894"/>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3" name="Line 22"/>
            <p:cNvSpPr>
              <a:spLocks noChangeShapeType="1"/>
            </p:cNvSpPr>
            <p:nvPr/>
          </p:nvSpPr>
          <p:spPr bwMode="auto">
            <a:xfrm>
              <a:off x="2410169" y="2440893"/>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4" name="Line 23"/>
            <p:cNvSpPr>
              <a:spLocks noChangeShapeType="1"/>
            </p:cNvSpPr>
            <p:nvPr/>
          </p:nvSpPr>
          <p:spPr bwMode="auto">
            <a:xfrm>
              <a:off x="3419295" y="2987609"/>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5" name="Line 24"/>
            <p:cNvSpPr>
              <a:spLocks noChangeShapeType="1"/>
            </p:cNvSpPr>
            <p:nvPr/>
          </p:nvSpPr>
          <p:spPr bwMode="auto">
            <a:xfrm>
              <a:off x="3317105" y="2987609"/>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6" name="Line 25"/>
            <p:cNvSpPr>
              <a:spLocks noChangeShapeType="1"/>
            </p:cNvSpPr>
            <p:nvPr/>
          </p:nvSpPr>
          <p:spPr bwMode="auto">
            <a:xfrm>
              <a:off x="1324401" y="2078530"/>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7" name="Line 26"/>
            <p:cNvSpPr>
              <a:spLocks noChangeShapeType="1"/>
            </p:cNvSpPr>
            <p:nvPr/>
          </p:nvSpPr>
          <p:spPr bwMode="auto">
            <a:xfrm>
              <a:off x="1439365" y="2078530"/>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8" name="Line 27"/>
            <p:cNvSpPr>
              <a:spLocks noChangeShapeType="1"/>
            </p:cNvSpPr>
            <p:nvPr/>
          </p:nvSpPr>
          <p:spPr bwMode="auto">
            <a:xfrm>
              <a:off x="2652870" y="2682466"/>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29" name="Line 28"/>
            <p:cNvSpPr>
              <a:spLocks noChangeShapeType="1"/>
            </p:cNvSpPr>
            <p:nvPr/>
          </p:nvSpPr>
          <p:spPr bwMode="auto">
            <a:xfrm>
              <a:off x="3291558" y="2987609"/>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0" name="Line 29"/>
            <p:cNvSpPr>
              <a:spLocks noChangeShapeType="1"/>
            </p:cNvSpPr>
            <p:nvPr/>
          </p:nvSpPr>
          <p:spPr bwMode="auto">
            <a:xfrm>
              <a:off x="1911993" y="2078530"/>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1" name="Line 30"/>
            <p:cNvSpPr>
              <a:spLocks noChangeShapeType="1"/>
            </p:cNvSpPr>
            <p:nvPr/>
          </p:nvSpPr>
          <p:spPr bwMode="auto">
            <a:xfrm>
              <a:off x="3074404" y="2682465"/>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2" name="Line 31"/>
            <p:cNvSpPr>
              <a:spLocks noChangeShapeType="1"/>
            </p:cNvSpPr>
            <p:nvPr/>
          </p:nvSpPr>
          <p:spPr bwMode="auto">
            <a:xfrm>
              <a:off x="1209438" y="2078530"/>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3" name="Line 32"/>
            <p:cNvSpPr>
              <a:spLocks noChangeShapeType="1"/>
            </p:cNvSpPr>
            <p:nvPr/>
          </p:nvSpPr>
          <p:spPr bwMode="auto">
            <a:xfrm>
              <a:off x="2486812" y="2440894"/>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4" name="Line 33"/>
            <p:cNvSpPr>
              <a:spLocks noChangeShapeType="1"/>
            </p:cNvSpPr>
            <p:nvPr/>
          </p:nvSpPr>
          <p:spPr bwMode="auto">
            <a:xfrm>
              <a:off x="1848125" y="2078530"/>
              <a:ext cx="0" cy="90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5" name="Freeform 34"/>
            <p:cNvSpPr>
              <a:spLocks/>
            </p:cNvSpPr>
            <p:nvPr/>
          </p:nvSpPr>
          <p:spPr bwMode="auto">
            <a:xfrm>
              <a:off x="1094474" y="2123023"/>
              <a:ext cx="4202561" cy="1525714"/>
            </a:xfrm>
            <a:custGeom>
              <a:avLst/>
              <a:gdLst>
                <a:gd name="T0" fmla="*/ 329 w 329"/>
                <a:gd name="T1" fmla="*/ 120 h 120"/>
                <a:gd name="T2" fmla="*/ 198 w 329"/>
                <a:gd name="T3" fmla="*/ 120 h 120"/>
                <a:gd name="T4" fmla="*/ 198 w 329"/>
                <a:gd name="T5" fmla="*/ 72 h 120"/>
                <a:gd name="T6" fmla="*/ 160 w 329"/>
                <a:gd name="T7" fmla="*/ 72 h 120"/>
                <a:gd name="T8" fmla="*/ 160 w 329"/>
                <a:gd name="T9" fmla="*/ 48 h 120"/>
                <a:gd name="T10" fmla="*/ 122 w 329"/>
                <a:gd name="T11" fmla="*/ 48 h 120"/>
                <a:gd name="T12" fmla="*/ 122 w 329"/>
                <a:gd name="T13" fmla="*/ 29 h 120"/>
                <a:gd name="T14" fmla="*/ 93 w 329"/>
                <a:gd name="T15" fmla="*/ 29 h 120"/>
                <a:gd name="T16" fmla="*/ 93 w 329"/>
                <a:gd name="T17" fmla="*/ 13 h 120"/>
                <a:gd name="T18" fmla="*/ 65 w 329"/>
                <a:gd name="T19" fmla="*/ 13 h 120"/>
                <a:gd name="T20" fmla="*/ 65 w 329"/>
                <a:gd name="T21" fmla="*/ 0 h 120"/>
                <a:gd name="T22" fmla="*/ 0 w 329"/>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120">
                  <a:moveTo>
                    <a:pt x="329" y="120"/>
                  </a:moveTo>
                  <a:lnTo>
                    <a:pt x="198" y="120"/>
                  </a:lnTo>
                  <a:lnTo>
                    <a:pt x="198" y="72"/>
                  </a:lnTo>
                  <a:lnTo>
                    <a:pt x="160" y="72"/>
                  </a:lnTo>
                  <a:lnTo>
                    <a:pt x="160" y="48"/>
                  </a:lnTo>
                  <a:lnTo>
                    <a:pt x="122" y="48"/>
                  </a:lnTo>
                  <a:lnTo>
                    <a:pt x="122" y="29"/>
                  </a:lnTo>
                  <a:lnTo>
                    <a:pt x="93" y="29"/>
                  </a:lnTo>
                  <a:lnTo>
                    <a:pt x="93" y="13"/>
                  </a:lnTo>
                  <a:lnTo>
                    <a:pt x="65" y="13"/>
                  </a:lnTo>
                  <a:lnTo>
                    <a:pt x="6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6" name="Line 36"/>
            <p:cNvSpPr>
              <a:spLocks noChangeShapeType="1"/>
            </p:cNvSpPr>
            <p:nvPr/>
          </p:nvSpPr>
          <p:spPr bwMode="auto">
            <a:xfrm>
              <a:off x="4979621" y="2780412"/>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7" name="Line 37"/>
            <p:cNvSpPr>
              <a:spLocks noChangeShapeType="1"/>
            </p:cNvSpPr>
            <p:nvPr/>
          </p:nvSpPr>
          <p:spPr bwMode="auto">
            <a:xfrm>
              <a:off x="4141648"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38"/>
            <p:cNvSpPr>
              <a:spLocks noChangeShapeType="1"/>
            </p:cNvSpPr>
            <p:nvPr/>
          </p:nvSpPr>
          <p:spPr bwMode="auto">
            <a:xfrm>
              <a:off x="4522545" y="2780412"/>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39"/>
            <p:cNvSpPr>
              <a:spLocks noChangeShapeType="1"/>
            </p:cNvSpPr>
            <p:nvPr/>
          </p:nvSpPr>
          <p:spPr bwMode="auto">
            <a:xfrm>
              <a:off x="3227496"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40"/>
            <p:cNvSpPr>
              <a:spLocks noChangeShapeType="1"/>
            </p:cNvSpPr>
            <p:nvPr/>
          </p:nvSpPr>
          <p:spPr bwMode="auto">
            <a:xfrm>
              <a:off x="2351433"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41"/>
            <p:cNvSpPr>
              <a:spLocks noChangeShapeType="1"/>
            </p:cNvSpPr>
            <p:nvPr/>
          </p:nvSpPr>
          <p:spPr bwMode="auto">
            <a:xfrm>
              <a:off x="3113227"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42"/>
            <p:cNvSpPr>
              <a:spLocks noChangeShapeType="1"/>
            </p:cNvSpPr>
            <p:nvPr/>
          </p:nvSpPr>
          <p:spPr bwMode="auto">
            <a:xfrm>
              <a:off x="1386495"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43"/>
            <p:cNvSpPr>
              <a:spLocks noChangeShapeType="1"/>
            </p:cNvSpPr>
            <p:nvPr/>
          </p:nvSpPr>
          <p:spPr bwMode="auto">
            <a:xfrm>
              <a:off x="1564247"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 name="Line 44"/>
            <p:cNvSpPr>
              <a:spLocks noChangeShapeType="1"/>
            </p:cNvSpPr>
            <p:nvPr/>
          </p:nvSpPr>
          <p:spPr bwMode="auto">
            <a:xfrm>
              <a:off x="2084806"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45"/>
            <p:cNvSpPr>
              <a:spLocks noChangeShapeType="1"/>
            </p:cNvSpPr>
            <p:nvPr/>
          </p:nvSpPr>
          <p:spPr bwMode="auto">
            <a:xfrm>
              <a:off x="2605365"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6" name="Line 46"/>
            <p:cNvSpPr>
              <a:spLocks noChangeShapeType="1"/>
            </p:cNvSpPr>
            <p:nvPr/>
          </p:nvSpPr>
          <p:spPr bwMode="auto">
            <a:xfrm>
              <a:off x="2021323"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47"/>
            <p:cNvSpPr>
              <a:spLocks noChangeShapeType="1"/>
            </p:cNvSpPr>
            <p:nvPr/>
          </p:nvSpPr>
          <p:spPr bwMode="auto">
            <a:xfrm>
              <a:off x="2427613"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48"/>
            <p:cNvSpPr>
              <a:spLocks noChangeShapeType="1"/>
            </p:cNvSpPr>
            <p:nvPr/>
          </p:nvSpPr>
          <p:spPr bwMode="auto">
            <a:xfrm>
              <a:off x="2072109" y="2078530"/>
              <a:ext cx="0" cy="90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Freeform 49"/>
            <p:cNvSpPr>
              <a:spLocks/>
            </p:cNvSpPr>
            <p:nvPr/>
          </p:nvSpPr>
          <p:spPr bwMode="auto">
            <a:xfrm>
              <a:off x="1094474" y="2130382"/>
              <a:ext cx="4202561" cy="702033"/>
            </a:xfrm>
            <a:custGeom>
              <a:avLst/>
              <a:gdLst>
                <a:gd name="T0" fmla="*/ 331 w 331"/>
                <a:gd name="T1" fmla="*/ 54 h 54"/>
                <a:gd name="T2" fmla="*/ 269 w 331"/>
                <a:gd name="T3" fmla="*/ 54 h 54"/>
                <a:gd name="T4" fmla="*/ 269 w 331"/>
                <a:gd name="T5" fmla="*/ 0 h 54"/>
                <a:gd name="T6" fmla="*/ 0 w 331"/>
                <a:gd name="T7" fmla="*/ 0 h 54"/>
              </a:gdLst>
              <a:ahLst/>
              <a:cxnLst>
                <a:cxn ang="0">
                  <a:pos x="T0" y="T1"/>
                </a:cxn>
                <a:cxn ang="0">
                  <a:pos x="T2" y="T3"/>
                </a:cxn>
                <a:cxn ang="0">
                  <a:pos x="T4" y="T5"/>
                </a:cxn>
                <a:cxn ang="0">
                  <a:pos x="T6" y="T7"/>
                </a:cxn>
              </a:cxnLst>
              <a:rect l="0" t="0" r="r" b="b"/>
              <a:pathLst>
                <a:path w="331" h="54">
                  <a:moveTo>
                    <a:pt x="331" y="54"/>
                  </a:moveTo>
                  <a:lnTo>
                    <a:pt x="269" y="54"/>
                  </a:lnTo>
                  <a:lnTo>
                    <a:pt x="269"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Tree>
    <p:extLst>
      <p:ext uri="{BB962C8B-B14F-4D97-AF65-F5344CB8AC3E}">
        <p14:creationId xmlns:p14="http://schemas.microsoft.com/office/powerpoint/2010/main" val="151882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5505</a:t>
            </a:r>
            <a:r>
              <a:rPr lang="en-GB" dirty="0"/>
              <a:t>: Adjuvant gemcitabine plus docetaxel followed by doxorubicin versus observation for uterus-limited, high-grade leiomyosarcoma: </a:t>
            </a:r>
            <a:r>
              <a:rPr lang="en-GB" dirty="0" smtClean="0"/>
              <a:t/>
            </a:r>
            <a:br>
              <a:rPr lang="en-GB" dirty="0" smtClean="0"/>
            </a:br>
            <a:r>
              <a:rPr lang="en-GB" dirty="0" smtClean="0"/>
              <a:t>A </a:t>
            </a:r>
            <a:r>
              <a:rPr lang="en-GB" dirty="0"/>
              <a:t>phase III GOG </a:t>
            </a:r>
            <a:r>
              <a:rPr lang="en-GB" dirty="0" smtClean="0"/>
              <a:t>study – Hensley ML,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GB" dirty="0"/>
          </a:p>
          <a:p>
            <a:endParaRPr lang="en-GB" dirty="0"/>
          </a:p>
        </p:txBody>
      </p:sp>
      <p:sp>
        <p:nvSpPr>
          <p:cNvPr id="4" name="Text Box 4"/>
          <p:cNvSpPr txBox="1">
            <a:spLocks noChangeArrowheads="1"/>
          </p:cNvSpPr>
          <p:nvPr/>
        </p:nvSpPr>
        <p:spPr bwMode="auto">
          <a:xfrm>
            <a:off x="4991171" y="6474897"/>
            <a:ext cx="39321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Hensley ML,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5505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2825811" y="1489797"/>
            <a:ext cx="3757746"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RFS: chemotherapy versus observation</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24568514"/>
              </p:ext>
            </p:extLst>
          </p:nvPr>
        </p:nvGraphicFramePr>
        <p:xfrm>
          <a:off x="940280" y="5307887"/>
          <a:ext cx="7712014" cy="859905"/>
        </p:xfrm>
        <a:graphic>
          <a:graphicData uri="http://schemas.openxmlformats.org/drawingml/2006/table">
            <a:tbl>
              <a:tblPr firstRow="1" bandRow="1">
                <a:tableStyleId>{69012ECD-51FC-41F1-AA8D-1B2483CD663E}</a:tableStyleId>
              </a:tblPr>
              <a:tblGrid>
                <a:gridCol w="1630392">
                  <a:extLst>
                    <a:ext uri="{9D8B030D-6E8A-4147-A177-3AD203B41FA5}">
                      <a16:colId xmlns:a16="http://schemas.microsoft.com/office/drawing/2014/main" val="20000"/>
                    </a:ext>
                  </a:extLst>
                </a:gridCol>
                <a:gridCol w="4157932">
                  <a:extLst>
                    <a:ext uri="{9D8B030D-6E8A-4147-A177-3AD203B41FA5}">
                      <a16:colId xmlns:a16="http://schemas.microsoft.com/office/drawing/2014/main" val="20001"/>
                    </a:ext>
                  </a:extLst>
                </a:gridCol>
                <a:gridCol w="1923690">
                  <a:extLst>
                    <a:ext uri="{9D8B030D-6E8A-4147-A177-3AD203B41FA5}">
                      <a16:colId xmlns:a16="http://schemas.microsoft.com/office/drawing/2014/main" val="20002"/>
                    </a:ext>
                  </a:extLst>
                </a:gridCol>
              </a:tblGrid>
              <a:tr h="286635">
                <a:tc>
                  <a:txBody>
                    <a:bodyPr/>
                    <a:lstStyle/>
                    <a:p>
                      <a:endParaRPr lang="en-GB" sz="1600" dirty="0"/>
                    </a:p>
                  </a:txBody>
                  <a:tcPr marT="0" marB="0"/>
                </a:tc>
                <a:tc>
                  <a:txBody>
                    <a:bodyPr/>
                    <a:lstStyle/>
                    <a:p>
                      <a:pPr algn="ctr"/>
                      <a:r>
                        <a:rPr lang="en-GB" sz="1600" dirty="0" smtClean="0">
                          <a:solidFill>
                            <a:schemeClr val="tx2"/>
                          </a:solidFill>
                        </a:rPr>
                        <a:t>Restricted</a:t>
                      </a:r>
                      <a:r>
                        <a:rPr lang="en-GB" sz="1600" baseline="0" dirty="0" smtClean="0">
                          <a:solidFill>
                            <a:schemeClr val="tx2"/>
                          </a:solidFill>
                        </a:rPr>
                        <a:t> mean survival time</a:t>
                      </a:r>
                      <a:r>
                        <a:rPr lang="en-GB" sz="1600" dirty="0" smtClean="0">
                          <a:solidFill>
                            <a:schemeClr val="tx2"/>
                          </a:solidFill>
                        </a:rPr>
                        <a:t>, months</a:t>
                      </a:r>
                      <a:endParaRPr lang="en-GB" sz="1600" dirty="0">
                        <a:solidFill>
                          <a:schemeClr val="tx2"/>
                        </a:solidFill>
                      </a:endParaRPr>
                    </a:p>
                  </a:txBody>
                  <a:tcPr marT="0" marB="0" anchor="ctr"/>
                </a:tc>
                <a:tc>
                  <a:txBody>
                    <a:bodyPr/>
                    <a:lstStyle/>
                    <a:p>
                      <a:pPr algn="ctr"/>
                      <a:r>
                        <a:rPr lang="en-GB" sz="1600" dirty="0" smtClean="0">
                          <a:solidFill>
                            <a:schemeClr val="tx2"/>
                          </a:solidFill>
                        </a:rPr>
                        <a:t>Recurrences, n</a:t>
                      </a:r>
                      <a:endParaRPr lang="en-GB" sz="1600" dirty="0">
                        <a:solidFill>
                          <a:schemeClr val="tx2"/>
                        </a:solidFill>
                      </a:endParaRPr>
                    </a:p>
                  </a:txBody>
                  <a:tcPr marT="0" marB="0" anchor="ctr"/>
                </a:tc>
                <a:extLst>
                  <a:ext uri="{0D108BD9-81ED-4DB2-BD59-A6C34878D82A}">
                    <a16:rowId xmlns:a16="http://schemas.microsoft.com/office/drawing/2014/main" val="10000"/>
                  </a:ext>
                </a:extLst>
              </a:tr>
              <a:tr h="286635">
                <a:tc>
                  <a:txBody>
                    <a:bodyPr/>
                    <a:lstStyle/>
                    <a:p>
                      <a:r>
                        <a:rPr lang="en-GB" sz="1600" dirty="0" smtClean="0"/>
                        <a:t>Chemotherapy</a:t>
                      </a:r>
                      <a:endParaRPr lang="en-GB" sz="1600" dirty="0"/>
                    </a:p>
                  </a:txBody>
                  <a:tcPr marT="0" marB="0"/>
                </a:tc>
                <a:tc>
                  <a:txBody>
                    <a:bodyPr/>
                    <a:lstStyle/>
                    <a:p>
                      <a:pPr algn="ctr"/>
                      <a:r>
                        <a:rPr lang="en-GB" sz="1600" dirty="0" smtClean="0"/>
                        <a:t>18.1</a:t>
                      </a:r>
                      <a:endParaRPr lang="en-GB" sz="1600" dirty="0"/>
                    </a:p>
                  </a:txBody>
                  <a:tcPr marT="0" marB="0"/>
                </a:tc>
                <a:tc>
                  <a:txBody>
                    <a:bodyPr/>
                    <a:lstStyle/>
                    <a:p>
                      <a:pPr algn="ctr"/>
                      <a:r>
                        <a:rPr lang="en-GB" sz="1600" dirty="0" smtClean="0"/>
                        <a:t>8</a:t>
                      </a:r>
                      <a:endParaRPr lang="en-GB" sz="1600" dirty="0"/>
                    </a:p>
                  </a:txBody>
                  <a:tcPr marT="0" marB="0"/>
                </a:tc>
                <a:extLst>
                  <a:ext uri="{0D108BD9-81ED-4DB2-BD59-A6C34878D82A}">
                    <a16:rowId xmlns:a16="http://schemas.microsoft.com/office/drawing/2014/main" val="10001"/>
                  </a:ext>
                </a:extLst>
              </a:tr>
              <a:tr h="286635">
                <a:tc>
                  <a:txBody>
                    <a:bodyPr/>
                    <a:lstStyle/>
                    <a:p>
                      <a:r>
                        <a:rPr lang="en-GB" sz="1600" dirty="0" smtClean="0"/>
                        <a:t>Observation</a:t>
                      </a:r>
                      <a:endParaRPr lang="en-GB" sz="1600" dirty="0"/>
                    </a:p>
                  </a:txBody>
                  <a:tcPr marT="0" marB="0"/>
                </a:tc>
                <a:tc>
                  <a:txBody>
                    <a:bodyPr/>
                    <a:lstStyle/>
                    <a:p>
                      <a:pPr algn="ctr"/>
                      <a:r>
                        <a:rPr lang="en-GB" sz="1600" dirty="0" smtClean="0"/>
                        <a:t>14.6</a:t>
                      </a:r>
                      <a:endParaRPr lang="en-GB" sz="1600" dirty="0"/>
                    </a:p>
                  </a:txBody>
                  <a:tcPr marT="0" marB="0"/>
                </a:tc>
                <a:tc>
                  <a:txBody>
                    <a:bodyPr/>
                    <a:lstStyle/>
                    <a:p>
                      <a:pPr algn="ctr"/>
                      <a:r>
                        <a:rPr lang="en-GB" sz="1600" dirty="0" smtClean="0"/>
                        <a:t>8</a:t>
                      </a:r>
                      <a:endParaRPr lang="en-GB" sz="1600" dirty="0"/>
                    </a:p>
                  </a:txBody>
                  <a:tcPr marT="0" marB="0"/>
                </a:tc>
                <a:extLst>
                  <a:ext uri="{0D108BD9-81ED-4DB2-BD59-A6C34878D82A}">
                    <a16:rowId xmlns:a16="http://schemas.microsoft.com/office/drawing/2014/main" val="10002"/>
                  </a:ext>
                </a:extLst>
              </a:tr>
            </a:tbl>
          </a:graphicData>
        </a:graphic>
      </p:graphicFrame>
      <p:grpSp>
        <p:nvGrpSpPr>
          <p:cNvPr id="15" name="Group 14"/>
          <p:cNvGrpSpPr/>
          <p:nvPr/>
        </p:nvGrpSpPr>
        <p:grpSpPr>
          <a:xfrm>
            <a:off x="1988578" y="1721935"/>
            <a:ext cx="5202359" cy="3548929"/>
            <a:chOff x="1874322" y="2284073"/>
            <a:chExt cx="5045811" cy="2540581"/>
          </a:xfrm>
        </p:grpSpPr>
        <p:grpSp>
          <p:nvGrpSpPr>
            <p:cNvPr id="16" name="Group 15"/>
            <p:cNvGrpSpPr/>
            <p:nvPr/>
          </p:nvGrpSpPr>
          <p:grpSpPr>
            <a:xfrm>
              <a:off x="2614623" y="2396465"/>
              <a:ext cx="4305510" cy="2075593"/>
              <a:chOff x="836615" y="2448719"/>
              <a:chExt cx="4305510" cy="2075593"/>
            </a:xfrm>
          </p:grpSpPr>
          <p:sp>
            <p:nvSpPr>
              <p:cNvPr id="34" name="Freeform 33"/>
              <p:cNvSpPr>
                <a:spLocks/>
              </p:cNvSpPr>
              <p:nvPr/>
            </p:nvSpPr>
            <p:spPr bwMode="auto">
              <a:xfrm>
                <a:off x="925516" y="2448720"/>
                <a:ext cx="4216609" cy="202052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6" name="Line 7"/>
              <p:cNvSpPr>
                <a:spLocks noChangeShapeType="1"/>
              </p:cNvSpPr>
              <p:nvPr/>
            </p:nvSpPr>
            <p:spPr bwMode="auto">
              <a:xfrm>
                <a:off x="836615" y="29480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7" name="Line 8"/>
              <p:cNvSpPr>
                <a:spLocks noChangeShapeType="1"/>
              </p:cNvSpPr>
              <p:nvPr/>
            </p:nvSpPr>
            <p:spPr bwMode="auto">
              <a:xfrm>
                <a:off x="836615" y="343249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8" name="Line 10"/>
              <p:cNvSpPr>
                <a:spLocks noChangeShapeType="1"/>
              </p:cNvSpPr>
              <p:nvPr/>
            </p:nvSpPr>
            <p:spPr bwMode="auto">
              <a:xfrm>
                <a:off x="836615" y="392474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9"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 name="Line 12"/>
              <p:cNvSpPr>
                <a:spLocks noChangeShapeType="1"/>
              </p:cNvSpPr>
              <p:nvPr/>
            </p:nvSpPr>
            <p:spPr bwMode="auto">
              <a:xfrm>
                <a:off x="2460240"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1" name="Line 13"/>
              <p:cNvSpPr>
                <a:spLocks noChangeShapeType="1"/>
              </p:cNvSpPr>
              <p:nvPr/>
            </p:nvSpPr>
            <p:spPr bwMode="auto">
              <a:xfrm>
                <a:off x="197753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2" name="Line 14"/>
              <p:cNvSpPr>
                <a:spLocks noChangeShapeType="1"/>
              </p:cNvSpPr>
              <p:nvPr/>
            </p:nvSpPr>
            <p:spPr bwMode="auto">
              <a:xfrm>
                <a:off x="2936326"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3" name="Line 17"/>
              <p:cNvSpPr>
                <a:spLocks noChangeShapeType="1"/>
              </p:cNvSpPr>
              <p:nvPr/>
            </p:nvSpPr>
            <p:spPr bwMode="auto">
              <a:xfrm>
                <a:off x="342093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4" name="Line 19"/>
              <p:cNvSpPr>
                <a:spLocks noChangeShapeType="1"/>
              </p:cNvSpPr>
              <p:nvPr/>
            </p:nvSpPr>
            <p:spPr bwMode="auto">
              <a:xfrm>
                <a:off x="1502149"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5" name="Line 21"/>
              <p:cNvSpPr>
                <a:spLocks noChangeShapeType="1"/>
              </p:cNvSpPr>
              <p:nvPr/>
            </p:nvSpPr>
            <p:spPr bwMode="auto">
              <a:xfrm>
                <a:off x="1027331" y="4472768"/>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3888032"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 name="Line 17"/>
              <p:cNvSpPr>
                <a:spLocks noChangeShapeType="1"/>
              </p:cNvSpPr>
              <p:nvPr/>
            </p:nvSpPr>
            <p:spPr bwMode="auto">
              <a:xfrm>
                <a:off x="4379961"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8" name="Line 17"/>
              <p:cNvSpPr>
                <a:spLocks noChangeShapeType="1"/>
              </p:cNvSpPr>
              <p:nvPr/>
            </p:nvSpPr>
            <p:spPr bwMode="auto">
              <a:xfrm>
                <a:off x="4861245" y="4472769"/>
                <a:ext cx="0" cy="5154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17" name="TextBox 16"/>
            <p:cNvSpPr txBox="1"/>
            <p:nvPr/>
          </p:nvSpPr>
          <p:spPr>
            <a:xfrm rot="16200000">
              <a:off x="932723" y="3293003"/>
              <a:ext cx="2181713" cy="29851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Proportion alive and recurrence-free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3962832" y="4604325"/>
              <a:ext cx="1452465" cy="22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Months on study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144631" y="2284073"/>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2144634" y="2784924"/>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0.75</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2144634" y="3269221"/>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0.50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2144634" y="3761096"/>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0.25</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2144639" y="4247858"/>
              <a:ext cx="516492" cy="22032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0.00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2664072" y="4449422"/>
              <a:ext cx="275505"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3135879" y="4449422"/>
              <a:ext cx="275505"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4043672" y="4522748"/>
              <a:ext cx="204226" cy="213328"/>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3557504"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12</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4049670"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18</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4518602"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24</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p:cNvSpPr txBox="1"/>
            <p:nvPr/>
          </p:nvSpPr>
          <p:spPr>
            <a:xfrm>
              <a:off x="5007677" y="4449422"/>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30</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5474770" y="4454150"/>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36</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5966699" y="4458879"/>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42</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6447985" y="4463607"/>
              <a:ext cx="371900" cy="22032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48</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49" name="TextBox 48"/>
          <p:cNvSpPr txBox="1"/>
          <p:nvPr/>
        </p:nvSpPr>
        <p:spPr>
          <a:xfrm>
            <a:off x="3398900" y="3857811"/>
            <a:ext cx="3522118" cy="738664"/>
          </a:xfrm>
          <a:prstGeom prst="rect">
            <a:avLst/>
          </a:prstGeom>
          <a:noFill/>
        </p:spPr>
        <p:txBody>
          <a:bodyPr wrap="none" rtlCol="0">
            <a:spAutoFit/>
          </a:bodyPr>
          <a:lstStyle/>
          <a:p>
            <a:pPr lvl="0">
              <a:defRPr/>
            </a:pPr>
            <a:r>
              <a:rPr lang="en-GB" sz="1400" dirty="0">
                <a:solidFill>
                  <a:srgbClr val="363636"/>
                </a:solidFill>
              </a:rPr>
              <a:t>Regimen</a:t>
            </a:r>
          </a:p>
          <a:p>
            <a:pPr lvl="0">
              <a:defRPr/>
            </a:pPr>
            <a:r>
              <a:rPr lang="en-GB" sz="1400" dirty="0">
                <a:solidFill>
                  <a:srgbClr val="363636"/>
                </a:solidFill>
              </a:rPr>
              <a:t>Gemcitabine + docetaxel then doxorubicin</a:t>
            </a:r>
          </a:p>
          <a:p>
            <a:pPr lvl="0">
              <a:defRPr/>
            </a:pPr>
            <a:r>
              <a:rPr lang="en-GB" sz="1400" dirty="0">
                <a:solidFill>
                  <a:srgbClr val="363636"/>
                </a:solidFill>
              </a:rPr>
              <a:t>Observation</a:t>
            </a:r>
          </a:p>
        </p:txBody>
      </p:sp>
      <p:cxnSp>
        <p:nvCxnSpPr>
          <p:cNvPr id="50" name="Straight Connector 49"/>
          <p:cNvCxnSpPr/>
          <p:nvPr/>
        </p:nvCxnSpPr>
        <p:spPr>
          <a:xfrm>
            <a:off x="3051775" y="4227143"/>
            <a:ext cx="28595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051775" y="4440250"/>
            <a:ext cx="2859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2" name="Group 2"/>
          <p:cNvGrpSpPr>
            <a:grpSpLocks/>
          </p:cNvGrpSpPr>
          <p:nvPr/>
        </p:nvGrpSpPr>
        <p:grpSpPr bwMode="auto">
          <a:xfrm>
            <a:off x="2936230" y="1850882"/>
            <a:ext cx="2232000" cy="1962000"/>
            <a:chOff x="2355" y="1683"/>
            <a:chExt cx="1050" cy="936"/>
          </a:xfrm>
        </p:grpSpPr>
        <p:sp>
          <p:nvSpPr>
            <p:cNvPr id="53" name="Line 3"/>
            <p:cNvSpPr>
              <a:spLocks noChangeShapeType="1"/>
            </p:cNvSpPr>
            <p:nvPr/>
          </p:nvSpPr>
          <p:spPr bwMode="auto">
            <a:xfrm>
              <a:off x="3399" y="2583"/>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4" name="Line 4"/>
            <p:cNvSpPr>
              <a:spLocks noChangeShapeType="1"/>
            </p:cNvSpPr>
            <p:nvPr/>
          </p:nvSpPr>
          <p:spPr bwMode="auto">
            <a:xfrm>
              <a:off x="3087" y="2187"/>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5" name="Line 5"/>
            <p:cNvSpPr>
              <a:spLocks noChangeShapeType="1"/>
            </p:cNvSpPr>
            <p:nvPr/>
          </p:nvSpPr>
          <p:spPr bwMode="auto">
            <a:xfrm>
              <a:off x="3279" y="2187"/>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6" name="Line 6"/>
            <p:cNvSpPr>
              <a:spLocks noChangeShapeType="1"/>
            </p:cNvSpPr>
            <p:nvPr/>
          </p:nvSpPr>
          <p:spPr bwMode="auto">
            <a:xfrm>
              <a:off x="2709" y="1989"/>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7" name="Line 7"/>
            <p:cNvSpPr>
              <a:spLocks noChangeShapeType="1"/>
            </p:cNvSpPr>
            <p:nvPr/>
          </p:nvSpPr>
          <p:spPr bwMode="auto">
            <a:xfrm>
              <a:off x="3009" y="2187"/>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8" name="Line 8"/>
            <p:cNvSpPr>
              <a:spLocks noChangeShapeType="1"/>
            </p:cNvSpPr>
            <p:nvPr/>
          </p:nvSpPr>
          <p:spPr bwMode="auto">
            <a:xfrm>
              <a:off x="2403" y="1683"/>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9" name="Line 9"/>
            <p:cNvSpPr>
              <a:spLocks noChangeShapeType="1"/>
            </p:cNvSpPr>
            <p:nvPr/>
          </p:nvSpPr>
          <p:spPr bwMode="auto">
            <a:xfrm>
              <a:off x="2769" y="1989"/>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0" name="Line 10"/>
            <p:cNvSpPr>
              <a:spLocks noChangeShapeType="1"/>
            </p:cNvSpPr>
            <p:nvPr/>
          </p:nvSpPr>
          <p:spPr bwMode="auto">
            <a:xfrm>
              <a:off x="2985" y="2187"/>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1" name="Line 11"/>
            <p:cNvSpPr>
              <a:spLocks noChangeShapeType="1"/>
            </p:cNvSpPr>
            <p:nvPr/>
          </p:nvSpPr>
          <p:spPr bwMode="auto">
            <a:xfrm>
              <a:off x="3387" y="2583"/>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2" name="Line 12"/>
            <p:cNvSpPr>
              <a:spLocks noChangeShapeType="1"/>
            </p:cNvSpPr>
            <p:nvPr/>
          </p:nvSpPr>
          <p:spPr bwMode="auto">
            <a:xfrm>
              <a:off x="2799" y="1989"/>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3" name="Freeform 13"/>
            <p:cNvSpPr>
              <a:spLocks/>
            </p:cNvSpPr>
            <p:nvPr/>
          </p:nvSpPr>
          <p:spPr bwMode="auto">
            <a:xfrm>
              <a:off x="2355" y="1707"/>
              <a:ext cx="1050" cy="894"/>
            </a:xfrm>
            <a:custGeom>
              <a:avLst/>
              <a:gdLst>
                <a:gd name="T0" fmla="*/ 175 w 175"/>
                <a:gd name="T1" fmla="*/ 149 h 149"/>
                <a:gd name="T2" fmla="*/ 161 w 175"/>
                <a:gd name="T3" fmla="*/ 149 h 149"/>
                <a:gd name="T4" fmla="*/ 161 w 175"/>
                <a:gd name="T5" fmla="*/ 115 h 149"/>
                <a:gd name="T6" fmla="*/ 156 w 175"/>
                <a:gd name="T7" fmla="*/ 115 h 149"/>
                <a:gd name="T8" fmla="*/ 156 w 175"/>
                <a:gd name="T9" fmla="*/ 83 h 149"/>
                <a:gd name="T10" fmla="*/ 101 w 175"/>
                <a:gd name="T11" fmla="*/ 83 h 149"/>
                <a:gd name="T12" fmla="*/ 101 w 175"/>
                <a:gd name="T13" fmla="*/ 67 h 149"/>
                <a:gd name="T14" fmla="*/ 79 w 175"/>
                <a:gd name="T15" fmla="*/ 67 h 149"/>
                <a:gd name="T16" fmla="*/ 79 w 175"/>
                <a:gd name="T17" fmla="*/ 50 h 149"/>
                <a:gd name="T18" fmla="*/ 46 w 175"/>
                <a:gd name="T19" fmla="*/ 50 h 149"/>
                <a:gd name="T20" fmla="*/ 46 w 175"/>
                <a:gd name="T21" fmla="*/ 37 h 149"/>
                <a:gd name="T22" fmla="*/ 40 w 175"/>
                <a:gd name="T23" fmla="*/ 37 h 149"/>
                <a:gd name="T24" fmla="*/ 40 w 175"/>
                <a:gd name="T25" fmla="*/ 25 h 149"/>
                <a:gd name="T26" fmla="*/ 26 w 175"/>
                <a:gd name="T27" fmla="*/ 25 h 149"/>
                <a:gd name="T28" fmla="*/ 26 w 175"/>
                <a:gd name="T29" fmla="*/ 12 h 149"/>
                <a:gd name="T30" fmla="*/ 16 w 175"/>
                <a:gd name="T31" fmla="*/ 12 h 149"/>
                <a:gd name="T32" fmla="*/ 16 w 175"/>
                <a:gd name="T33" fmla="*/ 0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175" y="149"/>
                  </a:moveTo>
                  <a:lnTo>
                    <a:pt x="161" y="149"/>
                  </a:lnTo>
                  <a:lnTo>
                    <a:pt x="161" y="115"/>
                  </a:lnTo>
                  <a:lnTo>
                    <a:pt x="156" y="115"/>
                  </a:lnTo>
                  <a:lnTo>
                    <a:pt x="156" y="83"/>
                  </a:lnTo>
                  <a:lnTo>
                    <a:pt x="101" y="83"/>
                  </a:lnTo>
                  <a:lnTo>
                    <a:pt x="101" y="67"/>
                  </a:lnTo>
                  <a:lnTo>
                    <a:pt x="79" y="67"/>
                  </a:lnTo>
                  <a:lnTo>
                    <a:pt x="79" y="50"/>
                  </a:lnTo>
                  <a:lnTo>
                    <a:pt x="46" y="50"/>
                  </a:lnTo>
                  <a:lnTo>
                    <a:pt x="46" y="37"/>
                  </a:lnTo>
                  <a:lnTo>
                    <a:pt x="40" y="37"/>
                  </a:lnTo>
                  <a:lnTo>
                    <a:pt x="40" y="25"/>
                  </a:lnTo>
                  <a:lnTo>
                    <a:pt x="26" y="25"/>
                  </a:lnTo>
                  <a:lnTo>
                    <a:pt x="26" y="12"/>
                  </a:lnTo>
                  <a:lnTo>
                    <a:pt x="16" y="12"/>
                  </a:lnTo>
                  <a:lnTo>
                    <a:pt x="16"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grpSp>
        <p:nvGrpSpPr>
          <p:cNvPr id="64" name="Group 14"/>
          <p:cNvGrpSpPr>
            <a:grpSpLocks/>
          </p:cNvGrpSpPr>
          <p:nvPr/>
        </p:nvGrpSpPr>
        <p:grpSpPr bwMode="auto">
          <a:xfrm>
            <a:off x="2936230" y="1901190"/>
            <a:ext cx="3888744" cy="1728000"/>
            <a:chOff x="1964" y="1732"/>
            <a:chExt cx="1830" cy="843"/>
          </a:xfrm>
        </p:grpSpPr>
        <p:sp>
          <p:nvSpPr>
            <p:cNvPr id="65" name="Line 15"/>
            <p:cNvSpPr>
              <a:spLocks noChangeShapeType="1"/>
            </p:cNvSpPr>
            <p:nvPr/>
          </p:nvSpPr>
          <p:spPr bwMode="auto">
            <a:xfrm>
              <a:off x="3788" y="2539"/>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6" name="Line 16"/>
            <p:cNvSpPr>
              <a:spLocks noChangeShapeType="1"/>
            </p:cNvSpPr>
            <p:nvPr/>
          </p:nvSpPr>
          <p:spPr bwMode="auto">
            <a:xfrm>
              <a:off x="2396" y="22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7" name="Line 17"/>
            <p:cNvSpPr>
              <a:spLocks noChangeShapeType="1"/>
            </p:cNvSpPr>
            <p:nvPr/>
          </p:nvSpPr>
          <p:spPr bwMode="auto">
            <a:xfrm>
              <a:off x="3398" y="253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8" name="Line 18"/>
            <p:cNvSpPr>
              <a:spLocks noChangeShapeType="1"/>
            </p:cNvSpPr>
            <p:nvPr/>
          </p:nvSpPr>
          <p:spPr bwMode="auto">
            <a:xfrm>
              <a:off x="2348" y="215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9" name="Line 19"/>
            <p:cNvSpPr>
              <a:spLocks noChangeShapeType="1"/>
            </p:cNvSpPr>
            <p:nvPr/>
          </p:nvSpPr>
          <p:spPr bwMode="auto">
            <a:xfrm>
              <a:off x="2192" y="197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0" name="Line 20"/>
            <p:cNvSpPr>
              <a:spLocks noChangeShapeType="1"/>
            </p:cNvSpPr>
            <p:nvPr/>
          </p:nvSpPr>
          <p:spPr bwMode="auto">
            <a:xfrm>
              <a:off x="2912" y="253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1" name="Line 21"/>
            <p:cNvSpPr>
              <a:spLocks noChangeShapeType="1"/>
            </p:cNvSpPr>
            <p:nvPr/>
          </p:nvSpPr>
          <p:spPr bwMode="auto">
            <a:xfrm>
              <a:off x="2126" y="18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72" name="Freeform 22"/>
            <p:cNvSpPr>
              <a:spLocks/>
            </p:cNvSpPr>
            <p:nvPr/>
          </p:nvSpPr>
          <p:spPr bwMode="auto">
            <a:xfrm>
              <a:off x="1964" y="1732"/>
              <a:ext cx="1830" cy="822"/>
            </a:xfrm>
            <a:custGeom>
              <a:avLst/>
              <a:gdLst>
                <a:gd name="T0" fmla="*/ 305 w 305"/>
                <a:gd name="T1" fmla="*/ 137 h 137"/>
                <a:gd name="T2" fmla="*/ 108 w 305"/>
                <a:gd name="T3" fmla="*/ 137 h 137"/>
                <a:gd name="T4" fmla="*/ 108 w 305"/>
                <a:gd name="T5" fmla="*/ 112 h 137"/>
                <a:gd name="T6" fmla="*/ 77 w 305"/>
                <a:gd name="T7" fmla="*/ 112 h 137"/>
                <a:gd name="T8" fmla="*/ 77 w 305"/>
                <a:gd name="T9" fmla="*/ 90 h 137"/>
                <a:gd name="T10" fmla="*/ 71 w 305"/>
                <a:gd name="T11" fmla="*/ 90 h 137"/>
                <a:gd name="T12" fmla="*/ 71 w 305"/>
                <a:gd name="T13" fmla="*/ 73 h 137"/>
                <a:gd name="T14" fmla="*/ 46 w 305"/>
                <a:gd name="T15" fmla="*/ 73 h 137"/>
                <a:gd name="T16" fmla="*/ 46 w 305"/>
                <a:gd name="T17" fmla="*/ 42 h 137"/>
                <a:gd name="T18" fmla="*/ 35 w 305"/>
                <a:gd name="T19" fmla="*/ 42 h 137"/>
                <a:gd name="T20" fmla="*/ 35 w 305"/>
                <a:gd name="T21" fmla="*/ 27 h 137"/>
                <a:gd name="T22" fmla="*/ 21 w 305"/>
                <a:gd name="T23" fmla="*/ 27 h 137"/>
                <a:gd name="T24" fmla="*/ 21 w 305"/>
                <a:gd name="T25" fmla="*/ 0 h 137"/>
                <a:gd name="T26" fmla="*/ 0 w 305"/>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137">
                  <a:moveTo>
                    <a:pt x="305" y="137"/>
                  </a:moveTo>
                  <a:lnTo>
                    <a:pt x="108" y="137"/>
                  </a:lnTo>
                  <a:lnTo>
                    <a:pt x="108" y="112"/>
                  </a:lnTo>
                  <a:lnTo>
                    <a:pt x="77" y="112"/>
                  </a:lnTo>
                  <a:lnTo>
                    <a:pt x="77" y="90"/>
                  </a:lnTo>
                  <a:lnTo>
                    <a:pt x="71" y="90"/>
                  </a:lnTo>
                  <a:lnTo>
                    <a:pt x="71" y="73"/>
                  </a:lnTo>
                  <a:lnTo>
                    <a:pt x="46" y="73"/>
                  </a:lnTo>
                  <a:lnTo>
                    <a:pt x="46" y="42"/>
                  </a:lnTo>
                  <a:lnTo>
                    <a:pt x="35" y="42"/>
                  </a:lnTo>
                  <a:lnTo>
                    <a:pt x="35" y="27"/>
                  </a:lnTo>
                  <a:lnTo>
                    <a:pt x="21" y="27"/>
                  </a:lnTo>
                  <a:lnTo>
                    <a:pt x="21"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Tree>
    <p:extLst>
      <p:ext uri="{BB962C8B-B14F-4D97-AF65-F5344CB8AC3E}">
        <p14:creationId xmlns:p14="http://schemas.microsoft.com/office/powerpoint/2010/main" val="825007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5505</a:t>
            </a:r>
            <a:r>
              <a:rPr lang="en-GB" dirty="0"/>
              <a:t>: Adjuvant gemcitabine plus docetaxel followed by doxorubicin versus observation for uterus-limited, high-grade leiomyosarcoma: </a:t>
            </a:r>
            <a:r>
              <a:rPr lang="en-GB" dirty="0" smtClean="0"/>
              <a:t/>
            </a:r>
            <a:br>
              <a:rPr lang="en-GB" dirty="0" smtClean="0"/>
            </a:br>
            <a:r>
              <a:rPr lang="en-GB" dirty="0" smtClean="0"/>
              <a:t>A </a:t>
            </a:r>
            <a:r>
              <a:rPr lang="en-GB" dirty="0"/>
              <a:t>phase III GOG </a:t>
            </a:r>
            <a:r>
              <a:rPr lang="en-GB" dirty="0" smtClean="0"/>
              <a:t>study – Hensley ML,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GB" dirty="0"/>
          </a:p>
          <a:p>
            <a:endParaRPr lang="en-GB" dirty="0"/>
          </a:p>
        </p:txBody>
      </p:sp>
      <p:sp>
        <p:nvSpPr>
          <p:cNvPr id="4" name="Text Box 4"/>
          <p:cNvSpPr txBox="1">
            <a:spLocks noChangeArrowheads="1"/>
          </p:cNvSpPr>
          <p:nvPr/>
        </p:nvSpPr>
        <p:spPr bwMode="auto">
          <a:xfrm>
            <a:off x="4991171" y="6474897"/>
            <a:ext cx="39321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Hensley ML,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5505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79271449"/>
              </p:ext>
            </p:extLst>
          </p:nvPr>
        </p:nvGraphicFramePr>
        <p:xfrm>
          <a:off x="921600" y="2003377"/>
          <a:ext cx="6654857" cy="1381760"/>
        </p:xfrm>
        <a:graphic>
          <a:graphicData uri="http://schemas.openxmlformats.org/drawingml/2006/table">
            <a:tbl>
              <a:tblPr firstRow="1" bandRow="1">
                <a:tableStyleId>{69012ECD-51FC-41F1-AA8D-1B2483CD663E}</a:tableStyleId>
              </a:tblPr>
              <a:tblGrid>
                <a:gridCol w="2590857">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Arial" charset="0"/>
                        </a:rPr>
                        <a:t>Sites of recurrent disease, n (%)</a:t>
                      </a:r>
                      <a:endParaRPr lang="en-GB" dirty="0">
                        <a:solidFill>
                          <a:schemeClr val="tx2"/>
                        </a:solidFill>
                      </a:endParaRPr>
                    </a:p>
                  </a:txBody>
                  <a:tcPr anchor="ctr"/>
                </a:tc>
                <a:tc>
                  <a:txBody>
                    <a:bodyPr/>
                    <a:lstStyle/>
                    <a:p>
                      <a:pPr algn="ctr"/>
                      <a:r>
                        <a:rPr lang="en-GB" dirty="0" smtClean="0">
                          <a:solidFill>
                            <a:schemeClr val="tx2"/>
                          </a:solidFill>
                        </a:rPr>
                        <a:t>Local/pelvic</a:t>
                      </a:r>
                      <a:endParaRPr lang="en-GB" baseline="0" dirty="0" smtClean="0">
                        <a:solidFill>
                          <a:schemeClr val="tx2"/>
                        </a:solidFill>
                      </a:endParaRPr>
                    </a:p>
                  </a:txBody>
                  <a:tcPr anchor="ctr"/>
                </a:tc>
                <a:tc>
                  <a:txBody>
                    <a:bodyPr/>
                    <a:lstStyle/>
                    <a:p>
                      <a:pPr algn="ctr"/>
                      <a:r>
                        <a:rPr lang="en-GB" dirty="0" smtClean="0">
                          <a:solidFill>
                            <a:schemeClr val="tx2"/>
                          </a:solidFill>
                        </a:rPr>
                        <a:t>Distant</a:t>
                      </a:r>
                      <a:endParaRPr lang="en-GB"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dirty="0" smtClean="0"/>
                        <a:t>Chemotherapy (n=8)</a:t>
                      </a:r>
                      <a:endParaRPr lang="en-GB" dirty="0"/>
                    </a:p>
                  </a:txBody>
                  <a:tcPr/>
                </a:tc>
                <a:tc>
                  <a:txBody>
                    <a:bodyPr/>
                    <a:lstStyle/>
                    <a:p>
                      <a:pPr algn="ctr"/>
                      <a:r>
                        <a:rPr lang="en-GB" dirty="0" smtClean="0"/>
                        <a:t>5 (62.5)</a:t>
                      </a:r>
                      <a:endParaRPr lang="en-GB" dirty="0"/>
                    </a:p>
                  </a:txBody>
                  <a:tcPr anchor="ctr"/>
                </a:tc>
                <a:tc>
                  <a:txBody>
                    <a:bodyPr/>
                    <a:lstStyle/>
                    <a:p>
                      <a:pPr algn="ctr"/>
                      <a:r>
                        <a:rPr lang="en-GB" dirty="0" smtClean="0"/>
                        <a:t>3 (37.5)</a:t>
                      </a:r>
                      <a:endParaRPr lang="en-GB" dirty="0"/>
                    </a:p>
                  </a:txBody>
                  <a:tcPr anchor="ctr"/>
                </a:tc>
                <a:extLst>
                  <a:ext uri="{0D108BD9-81ED-4DB2-BD59-A6C34878D82A}">
                    <a16:rowId xmlns:a16="http://schemas.microsoft.com/office/drawing/2014/main" val="10001"/>
                  </a:ext>
                </a:extLst>
              </a:tr>
              <a:tr h="370840">
                <a:tc>
                  <a:txBody>
                    <a:bodyPr/>
                    <a:lstStyle/>
                    <a:p>
                      <a:r>
                        <a:rPr lang="en-GB" dirty="0" smtClean="0"/>
                        <a:t>Observation (n=8)</a:t>
                      </a:r>
                      <a:endParaRPr lang="en-GB" dirty="0"/>
                    </a:p>
                  </a:txBody>
                  <a:tcPr/>
                </a:tc>
                <a:tc>
                  <a:txBody>
                    <a:bodyPr/>
                    <a:lstStyle/>
                    <a:p>
                      <a:pPr algn="ctr"/>
                      <a:r>
                        <a:rPr lang="en-GB" dirty="0" smtClean="0"/>
                        <a:t>1 (12.5)</a:t>
                      </a:r>
                      <a:endParaRPr lang="en-GB" dirty="0"/>
                    </a:p>
                  </a:txBody>
                  <a:tcPr anchor="ctr"/>
                </a:tc>
                <a:tc>
                  <a:txBody>
                    <a:bodyPr/>
                    <a:lstStyle/>
                    <a:p>
                      <a:pPr algn="ctr"/>
                      <a:r>
                        <a:rPr lang="en-GB" dirty="0" smtClean="0"/>
                        <a:t>7 (87.5)</a:t>
                      </a:r>
                      <a:endParaRPr lang="en-GB" dirty="0"/>
                    </a:p>
                  </a:txBody>
                  <a:tcPr anchor="ctr"/>
                </a:tc>
                <a:extLst>
                  <a:ext uri="{0D108BD9-81ED-4DB2-BD59-A6C34878D82A}">
                    <a16:rowId xmlns:a16="http://schemas.microsoft.com/office/drawing/2014/main" val="10002"/>
                  </a:ext>
                </a:extLst>
              </a:tr>
            </a:tbl>
          </a:graphicData>
        </a:graphic>
      </p:graphicFrame>
      <p:sp>
        <p:nvSpPr>
          <p:cNvPr id="8" name="TextBox 5"/>
          <p:cNvSpPr txBox="1"/>
          <p:nvPr/>
        </p:nvSpPr>
        <p:spPr>
          <a:xfrm>
            <a:off x="1111111" y="6025766"/>
            <a:ext cx="185659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363636"/>
                </a:solidFill>
                <a:effectLst/>
                <a:uLnTx/>
                <a:uFillTx/>
                <a:latin typeface="Arial"/>
                <a:ea typeface="+mn-ea"/>
                <a:cs typeface="Arial"/>
              </a:rPr>
              <a:t>p</a:t>
            </a: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=0.12 Fisher’s Exact Test</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27123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5505</a:t>
            </a:r>
            <a:r>
              <a:rPr lang="en-GB" dirty="0"/>
              <a:t>: Adjuvant gemcitabine plus docetaxel followed by doxorubicin versus observation for uterus-limited, high-grade leiomyosarcoma: </a:t>
            </a:r>
            <a:r>
              <a:rPr lang="en-GB" dirty="0" smtClean="0"/>
              <a:t/>
            </a:r>
            <a:br>
              <a:rPr lang="en-GB" dirty="0" smtClean="0"/>
            </a:br>
            <a:r>
              <a:rPr lang="en-GB" dirty="0" smtClean="0"/>
              <a:t>A </a:t>
            </a:r>
            <a:r>
              <a:rPr lang="en-GB" dirty="0"/>
              <a:t>phase III GOG </a:t>
            </a:r>
            <a:r>
              <a:rPr lang="en-GB" dirty="0" smtClean="0"/>
              <a:t>study – Hensley ML,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CONCLUSIONS</a:t>
            </a:r>
            <a:endParaRPr lang="en-US" b="1" dirty="0">
              <a:solidFill>
                <a:schemeClr val="bg1"/>
              </a:solidFill>
            </a:endParaRPr>
          </a:p>
          <a:p>
            <a:r>
              <a:rPr lang="en-GB" dirty="0" smtClean="0"/>
              <a:t>In </a:t>
            </a:r>
            <a:r>
              <a:rPr lang="en-GB" dirty="0"/>
              <a:t>rare </a:t>
            </a:r>
            <a:r>
              <a:rPr lang="en-GB" dirty="0" smtClean="0"/>
              <a:t>cancers, there are </a:t>
            </a:r>
            <a:r>
              <a:rPr lang="en-GB" dirty="0"/>
              <a:t>significant challenges </a:t>
            </a:r>
            <a:r>
              <a:rPr lang="en-GB" dirty="0" smtClean="0"/>
              <a:t>faced in study designs for chemotherapy vs. observations </a:t>
            </a:r>
          </a:p>
          <a:p>
            <a:r>
              <a:rPr lang="en-GB" dirty="0" smtClean="0"/>
              <a:t>The findings suggest that </a:t>
            </a:r>
            <a:r>
              <a:rPr lang="en-GB" dirty="0"/>
              <a:t>multi-agent adjuvant </a:t>
            </a:r>
            <a:r>
              <a:rPr lang="en-GB" dirty="0" smtClean="0"/>
              <a:t>chemotherapy does not provide </a:t>
            </a:r>
            <a:r>
              <a:rPr lang="en-GB" dirty="0"/>
              <a:t>a survival benefit </a:t>
            </a:r>
            <a:r>
              <a:rPr lang="en-GB" dirty="0" smtClean="0"/>
              <a:t>in patients with high-grade </a:t>
            </a:r>
            <a:r>
              <a:rPr lang="en-GB" dirty="0"/>
              <a:t>uterine leiomyosarcoma</a:t>
            </a:r>
          </a:p>
          <a:p>
            <a:r>
              <a:rPr lang="en-GB" dirty="0" smtClean="0"/>
              <a:t>In high </a:t>
            </a:r>
            <a:r>
              <a:rPr lang="en-GB" dirty="0"/>
              <a:t>grade uterine </a:t>
            </a:r>
            <a:r>
              <a:rPr lang="en-GB" dirty="0" smtClean="0"/>
              <a:t>leiomyosarcoma, observation following complete, intact, resection remains the standard of care</a:t>
            </a:r>
            <a:endParaRPr lang="en-GB" dirty="0"/>
          </a:p>
          <a:p>
            <a:endParaRPr lang="en-GB" dirty="0"/>
          </a:p>
        </p:txBody>
      </p:sp>
      <p:sp>
        <p:nvSpPr>
          <p:cNvPr id="4" name="Text Box 4"/>
          <p:cNvSpPr txBox="1">
            <a:spLocks noChangeArrowheads="1"/>
          </p:cNvSpPr>
          <p:nvPr/>
        </p:nvSpPr>
        <p:spPr bwMode="auto">
          <a:xfrm>
            <a:off x="4991171" y="6474897"/>
            <a:ext cx="39321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Hensley ML,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5505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44643679"/>
              </p:ext>
            </p:extLst>
          </p:nvPr>
        </p:nvGraphicFramePr>
        <p:xfrm>
          <a:off x="1375955" y="1956050"/>
          <a:ext cx="6470468" cy="1112520"/>
        </p:xfrm>
        <a:graphic>
          <a:graphicData uri="http://schemas.openxmlformats.org/drawingml/2006/table">
            <a:tbl>
              <a:tblPr firstRow="1" bandRow="1">
                <a:tableStyleId>{69012ECD-51FC-41F1-AA8D-1B2483CD663E}</a:tableStyleId>
              </a:tblPr>
              <a:tblGrid>
                <a:gridCol w="2890361">
                  <a:extLst>
                    <a:ext uri="{9D8B030D-6E8A-4147-A177-3AD203B41FA5}">
                      <a16:colId xmlns:a16="http://schemas.microsoft.com/office/drawing/2014/main" val="20000"/>
                    </a:ext>
                  </a:extLst>
                </a:gridCol>
                <a:gridCol w="1494448">
                  <a:extLst>
                    <a:ext uri="{9D8B030D-6E8A-4147-A177-3AD203B41FA5}">
                      <a16:colId xmlns:a16="http://schemas.microsoft.com/office/drawing/2014/main" val="20001"/>
                    </a:ext>
                  </a:extLst>
                </a:gridCol>
                <a:gridCol w="2085659">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Arial" charset="0"/>
                          <a:ea typeface="+mn-ea"/>
                          <a:cs typeface="Arial" charset="0"/>
                        </a:rPr>
                        <a:t>AEs</a:t>
                      </a:r>
                      <a:r>
                        <a:rPr kumimoji="0" lang="en-GB" sz="1600" b="1" i="0" u="none" strike="noStrike" kern="1200" cap="none" spc="0" normalizeH="0" baseline="0" noProof="0" dirty="0" smtClean="0">
                          <a:ln>
                            <a:noFill/>
                          </a:ln>
                          <a:solidFill>
                            <a:schemeClr val="tx2"/>
                          </a:solidFill>
                          <a:effectLst/>
                          <a:uLnTx/>
                          <a:uFillTx/>
                          <a:latin typeface="+mn-lt"/>
                          <a:ea typeface="+mn-ea"/>
                          <a:cs typeface="+mn-cs"/>
                        </a:rPr>
                        <a:t>, n (%)</a:t>
                      </a:r>
                      <a:endParaRPr kumimoji="0" lang="en-US" sz="1600" b="1" i="0" u="none" strike="noStrike" kern="1200" cap="none" spc="0" normalizeH="0" baseline="0" noProof="0" dirty="0" smtClean="0">
                        <a:ln>
                          <a:noFill/>
                        </a:ln>
                        <a:solidFill>
                          <a:schemeClr val="tx2"/>
                        </a:solidFill>
                        <a:effectLst/>
                        <a:uLnTx/>
                        <a:uFillTx/>
                        <a:latin typeface="Arial" charset="0"/>
                        <a:ea typeface="+mn-ea"/>
                        <a:cs typeface="Arial" charset="0"/>
                      </a:endParaRPr>
                    </a:p>
                  </a:txBody>
                  <a:tcPr/>
                </a:tc>
                <a:tc>
                  <a:txBody>
                    <a:bodyPr/>
                    <a:lstStyle/>
                    <a:p>
                      <a:pPr algn="ctr"/>
                      <a:r>
                        <a:rPr lang="en-GB" sz="1600" dirty="0" smtClean="0">
                          <a:solidFill>
                            <a:schemeClr val="tx2"/>
                          </a:solidFill>
                        </a:rPr>
                        <a:t>Grade</a:t>
                      </a:r>
                      <a:r>
                        <a:rPr lang="en-GB" sz="1600" baseline="0" dirty="0" smtClean="0">
                          <a:solidFill>
                            <a:schemeClr val="tx2"/>
                          </a:solidFill>
                        </a:rPr>
                        <a:t> 3</a:t>
                      </a:r>
                      <a:endParaRPr lang="en-GB" sz="1600" dirty="0">
                        <a:solidFill>
                          <a:schemeClr val="tx2"/>
                        </a:solidFill>
                      </a:endParaRPr>
                    </a:p>
                  </a:txBody>
                  <a:tcPr anchor="ctr"/>
                </a:tc>
                <a:tc>
                  <a:txBody>
                    <a:bodyPr/>
                    <a:lstStyle/>
                    <a:p>
                      <a:pPr algn="ctr"/>
                      <a:r>
                        <a:rPr lang="en-GB" sz="1600" dirty="0" smtClean="0">
                          <a:solidFill>
                            <a:schemeClr val="tx2"/>
                          </a:solidFill>
                        </a:rPr>
                        <a:t>Grade 4</a:t>
                      </a:r>
                      <a:endParaRPr lang="en-GB" sz="1600"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sz="1600" dirty="0" smtClean="0"/>
                        <a:t>Chemotherapy</a:t>
                      </a:r>
                      <a:endParaRPr lang="en-GB" sz="1600" dirty="0"/>
                    </a:p>
                  </a:txBody>
                  <a:tcPr/>
                </a:tc>
                <a:tc>
                  <a:txBody>
                    <a:bodyPr/>
                    <a:lstStyle/>
                    <a:p>
                      <a:pPr algn="ctr"/>
                      <a:r>
                        <a:rPr lang="en-GB" sz="1600" dirty="0" smtClean="0"/>
                        <a:t>8 (47)</a:t>
                      </a:r>
                      <a:endParaRPr lang="en-GB" sz="1600" dirty="0"/>
                    </a:p>
                  </a:txBody>
                  <a:tcPr/>
                </a:tc>
                <a:tc>
                  <a:txBody>
                    <a:bodyPr/>
                    <a:lstStyle/>
                    <a:p>
                      <a:pPr algn="ctr"/>
                      <a:r>
                        <a:rPr lang="en-GB" sz="1600" dirty="0" smtClean="0"/>
                        <a:t>3 (17.6)</a:t>
                      </a:r>
                      <a:endParaRPr lang="en-GB" sz="1600" dirty="0"/>
                    </a:p>
                  </a:txBody>
                  <a:tcPr/>
                </a:tc>
                <a:extLst>
                  <a:ext uri="{0D108BD9-81ED-4DB2-BD59-A6C34878D82A}">
                    <a16:rowId xmlns:a16="http://schemas.microsoft.com/office/drawing/2014/main" val="10001"/>
                  </a:ext>
                </a:extLst>
              </a:tr>
              <a:tr h="370840">
                <a:tc>
                  <a:txBody>
                    <a:bodyPr/>
                    <a:lstStyle/>
                    <a:p>
                      <a:r>
                        <a:rPr lang="en-GB" sz="1600" dirty="0" smtClean="0"/>
                        <a:t>Observation</a:t>
                      </a:r>
                      <a:endParaRPr lang="en-GB" sz="1600" dirty="0"/>
                    </a:p>
                  </a:txBody>
                  <a:tcPr/>
                </a:tc>
                <a:tc>
                  <a:txBody>
                    <a:bodyPr/>
                    <a:lstStyle/>
                    <a:p>
                      <a:pPr algn="ctr"/>
                      <a:r>
                        <a:rPr lang="en-GB" sz="1600" dirty="0" smtClean="0"/>
                        <a:t>1 (5.6)</a:t>
                      </a:r>
                      <a:endParaRPr lang="en-GB" sz="1600" dirty="0"/>
                    </a:p>
                  </a:txBody>
                  <a:tcPr/>
                </a:tc>
                <a:tc>
                  <a:txBody>
                    <a:bodyPr/>
                    <a:lstStyle/>
                    <a:p>
                      <a:pPr algn="ctr"/>
                      <a:r>
                        <a:rPr lang="en-GB" sz="1600" dirty="0" smtClean="0"/>
                        <a:t>0 (0)</a:t>
                      </a:r>
                      <a:endParaRPr lang="en-GB"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006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a:t>Gastrointestinal stromal tumours</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bg1"/>
                </a:solidFill>
              </a:rPr>
              <a:t>Contents</a:t>
            </a:r>
            <a:endParaRPr lang="en-US" dirty="0">
              <a:solidFill>
                <a:schemeClr val="bg1"/>
              </a:solidFill>
            </a:endParaRPr>
          </a:p>
        </p:txBody>
      </p:sp>
      <p:sp>
        <p:nvSpPr>
          <p:cNvPr id="2" name="Content Placeholder 1"/>
          <p:cNvSpPr>
            <a:spLocks noGrp="1"/>
          </p:cNvSpPr>
          <p:nvPr>
            <p:ph idx="1"/>
          </p:nvPr>
        </p:nvSpPr>
        <p:spPr/>
        <p:txBody>
          <a:bodyPr/>
          <a:lstStyle/>
          <a:p>
            <a:pPr>
              <a:spcBef>
                <a:spcPts val="1200"/>
              </a:spcBef>
              <a:tabLst>
                <a:tab pos="8610600" algn="r"/>
              </a:tabLst>
            </a:pPr>
            <a:r>
              <a:rPr lang="en-US" dirty="0" smtClean="0"/>
              <a:t>Soft </a:t>
            </a:r>
            <a:r>
              <a:rPr lang="en-US" dirty="0"/>
              <a:t>tissue sarcoma</a:t>
            </a:r>
            <a:r>
              <a:rPr lang="en-US" u="dotted" dirty="0"/>
              <a:t>	</a:t>
            </a:r>
            <a:r>
              <a:rPr lang="en-US" u="dotted" dirty="0" smtClean="0">
                <a:solidFill>
                  <a:schemeClr val="accent2"/>
                </a:solidFill>
                <a:hlinkClick r:id="rId3" action="ppaction://hlinksldjump"/>
              </a:rPr>
              <a:t>5</a:t>
            </a:r>
            <a:endParaRPr lang="en-US" u="dotted" dirty="0" smtClean="0">
              <a:solidFill>
                <a:schemeClr val="accent2"/>
              </a:solidFill>
            </a:endParaRPr>
          </a:p>
          <a:p>
            <a:pPr>
              <a:spcBef>
                <a:spcPts val="1200"/>
              </a:spcBef>
              <a:tabLst>
                <a:tab pos="8610600" algn="r"/>
              </a:tabLst>
            </a:pPr>
            <a:r>
              <a:rPr lang="en-US" dirty="0" smtClean="0"/>
              <a:t>GIST</a:t>
            </a:r>
            <a:r>
              <a:rPr lang="en-US" u="dotted" dirty="0" smtClean="0"/>
              <a:t>	</a:t>
            </a:r>
            <a:r>
              <a:rPr lang="en-US" u="dotted" dirty="0" smtClean="0">
                <a:solidFill>
                  <a:schemeClr val="accent2"/>
                </a:solidFill>
                <a:hlinkClick r:id="rId4" action="ppaction://hlinksldjump"/>
              </a:rPr>
              <a:t>40</a:t>
            </a:r>
            <a:endParaRPr lang="en-US" u="dotted" dirty="0" smtClean="0">
              <a:solidFill>
                <a:schemeClr val="accent2"/>
              </a:solidFill>
            </a:endParaRPr>
          </a:p>
          <a:p>
            <a:pPr>
              <a:spcBef>
                <a:spcPts val="1200"/>
              </a:spcBef>
              <a:tabLst>
                <a:tab pos="8610600" algn="r"/>
              </a:tabLst>
            </a:pPr>
            <a:r>
              <a:rPr lang="en-US" dirty="0" smtClean="0"/>
              <a:t>Rarer sarcomas and desmoid tumors</a:t>
            </a:r>
            <a:r>
              <a:rPr lang="en-US" u="dotted" dirty="0" smtClean="0"/>
              <a:t>	</a:t>
            </a:r>
            <a:r>
              <a:rPr lang="en-US" u="dotted" dirty="0" smtClean="0">
                <a:solidFill>
                  <a:schemeClr val="accent2"/>
                </a:solidFill>
                <a:hlinkClick r:id="rId5" action="ppaction://hlinksldjump"/>
              </a:rPr>
              <a:t>51</a:t>
            </a:r>
            <a:endParaRPr lang="en-US" u="dotted" dirty="0" smtClean="0">
              <a:solidFill>
                <a:schemeClr val="accent2"/>
              </a:solidFill>
            </a:endParaRPr>
          </a:p>
          <a:p>
            <a:pPr>
              <a:spcBef>
                <a:spcPts val="1200"/>
              </a:spcBef>
              <a:tabLst>
                <a:tab pos="8610600" algn="r"/>
              </a:tabLst>
            </a:pPr>
            <a:r>
              <a:rPr lang="en-US" dirty="0" smtClean="0"/>
              <a:t>Osteosarcoma </a:t>
            </a:r>
            <a:r>
              <a:rPr lang="en-US" dirty="0"/>
              <a:t>and chondrosarcoma</a:t>
            </a:r>
            <a:r>
              <a:rPr lang="en-US" u="dotted" dirty="0"/>
              <a:t>	</a:t>
            </a:r>
            <a:r>
              <a:rPr lang="en-US" u="dotted" dirty="0" smtClean="0">
                <a:solidFill>
                  <a:schemeClr val="accent2"/>
                </a:solidFill>
                <a:hlinkClick r:id="rId6" action="ppaction://hlinksldjump"/>
              </a:rPr>
              <a:t>65</a:t>
            </a:r>
            <a:endParaRPr lang="en-US" u="dotted" dirty="0">
              <a:solidFill>
                <a:schemeClr val="accent2"/>
              </a:solidFill>
            </a:endParaRPr>
          </a:p>
          <a:p>
            <a:pPr>
              <a:spcBef>
                <a:spcPts val="1200"/>
              </a:spcBef>
              <a:tabLst>
                <a:tab pos="8610600" algn="r"/>
              </a:tabLst>
            </a:pPr>
            <a:r>
              <a:rPr lang="en-US" dirty="0"/>
              <a:t>Ewing sarcoma</a:t>
            </a:r>
            <a:r>
              <a:rPr lang="en-US" u="dotted" dirty="0"/>
              <a:t>	</a:t>
            </a:r>
            <a:r>
              <a:rPr lang="en-US" u="dotted" dirty="0" smtClean="0">
                <a:solidFill>
                  <a:schemeClr val="accent2"/>
                </a:solidFill>
                <a:hlinkClick r:id="rId7" action="ppaction://hlinksldjump"/>
              </a:rPr>
              <a:t>74</a:t>
            </a:r>
            <a:endParaRPr lang="en-US" u="dotted" dirty="0">
              <a:solidFill>
                <a:schemeClr val="accent2"/>
              </a:solidFill>
            </a:endParaRPr>
          </a:p>
        </p:txBody>
      </p:sp>
    </p:spTree>
    <p:custDataLst>
      <p:tags r:id="rId1"/>
    </p:custDataLst>
    <p:extLst>
      <p:ext uri="{BB962C8B-B14F-4D97-AF65-F5344CB8AC3E}">
        <p14:creationId xmlns:p14="http://schemas.microsoft.com/office/powerpoint/2010/main" val="2931743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a:t>11509: A phase I pharmacokinetic (PK) and pharmacodynamic (PD) </a:t>
            </a:r>
            <a:r>
              <a:rPr lang="en-GB" sz="1600" dirty="0" smtClean="0"/>
              <a:t/>
            </a:r>
            <a:br>
              <a:rPr lang="en-GB" sz="1600" dirty="0" smtClean="0"/>
            </a:br>
            <a:r>
              <a:rPr lang="en-GB" sz="1600" dirty="0" smtClean="0"/>
              <a:t>study </a:t>
            </a:r>
            <a:r>
              <a:rPr lang="en-GB" sz="1600" dirty="0"/>
              <a:t>of PLX9486 alone and in combination (combo) with the KIT inhibitors pexidartinib (</a:t>
            </a:r>
            <a:r>
              <a:rPr lang="en-GB" sz="1600" dirty="0" err="1"/>
              <a:t>pexi</a:t>
            </a:r>
            <a:r>
              <a:rPr lang="en-GB" sz="1600" dirty="0"/>
              <a:t>) or sunitinib (</a:t>
            </a:r>
            <a:r>
              <a:rPr lang="en-GB" sz="1600" dirty="0" err="1"/>
              <a:t>su</a:t>
            </a:r>
            <a:r>
              <a:rPr lang="en-GB" sz="1600" dirty="0"/>
              <a:t>) in patients (Pts) with advanced solid </a:t>
            </a:r>
            <a:r>
              <a:rPr lang="en-GB" sz="1600" dirty="0" err="1"/>
              <a:t>tumors</a:t>
            </a:r>
            <a:r>
              <a:rPr lang="en-GB" sz="1600" dirty="0"/>
              <a:t> and gastrointestinal stromal </a:t>
            </a:r>
            <a:r>
              <a:rPr lang="en-GB" sz="1600" dirty="0" err="1"/>
              <a:t>tumor</a:t>
            </a:r>
            <a:r>
              <a:rPr lang="en-GB" sz="1600" dirty="0"/>
              <a:t> (GIST</a:t>
            </a:r>
            <a:r>
              <a:rPr lang="en-GB" sz="1600" dirty="0" smtClean="0"/>
              <a:t>) – Wagner AJ, et al</a:t>
            </a:r>
            <a:endParaRPr lang="en-GB" sz="1600"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 </a:t>
            </a:r>
          </a:p>
          <a:p>
            <a:r>
              <a:rPr lang="en-GB" dirty="0" smtClean="0"/>
              <a:t>To assess the efficacy and safety of PLX9486 alone or in combination with pexidartinib or sunitinib in patients with GIST and solid tumours</a:t>
            </a:r>
            <a:endParaRPr lang="en-GB" dirty="0"/>
          </a:p>
        </p:txBody>
      </p:sp>
      <p:sp>
        <p:nvSpPr>
          <p:cNvPr id="4" name="Text Box 4"/>
          <p:cNvSpPr txBox="1">
            <a:spLocks noChangeArrowheads="1"/>
          </p:cNvSpPr>
          <p:nvPr/>
        </p:nvSpPr>
        <p:spPr bwMode="auto">
          <a:xfrm>
            <a:off x="4981489" y="6474897"/>
            <a:ext cx="3941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Wagner AJ, et </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11509</a:t>
            </a: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 name="Rectangle 9"/>
          <p:cNvSpPr txBox="1">
            <a:spLocks noChangeArrowheads="1"/>
          </p:cNvSpPr>
          <p:nvPr/>
        </p:nvSpPr>
        <p:spPr bwMode="auto">
          <a:xfrm>
            <a:off x="228599" y="5491323"/>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600" dirty="0" smtClean="0">
                <a:solidFill>
                  <a:srgbClr val="363636"/>
                </a:solidFill>
              </a:rPr>
              <a:t>Safety, PK</a:t>
            </a:r>
          </a:p>
          <a:p>
            <a:pPr>
              <a:buClr>
                <a:srgbClr val="23246D"/>
              </a:buClr>
            </a:pPr>
            <a:endParaRPr lang="en-GB" sz="1600" dirty="0">
              <a:solidFill>
                <a:srgbClr val="363636"/>
              </a:solidFill>
            </a:endParaRPr>
          </a:p>
        </p:txBody>
      </p:sp>
      <p:sp>
        <p:nvSpPr>
          <p:cNvPr id="7" name="Content Placeholder 26"/>
          <p:cNvSpPr txBox="1">
            <a:spLocks/>
          </p:cNvSpPr>
          <p:nvPr/>
        </p:nvSpPr>
        <p:spPr>
          <a:xfrm>
            <a:off x="4648200" y="5491322"/>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ORR, </a:t>
            </a:r>
            <a:r>
              <a:rPr lang="en-GB" sz="1600" dirty="0" err="1" smtClean="0">
                <a:solidFill>
                  <a:srgbClr val="363636"/>
                </a:solidFill>
              </a:rPr>
              <a:t>DoR</a:t>
            </a:r>
            <a:r>
              <a:rPr lang="en-GB" sz="1600" dirty="0" smtClean="0">
                <a:solidFill>
                  <a:srgbClr val="363636"/>
                </a:solidFill>
              </a:rPr>
              <a:t>, PFS</a:t>
            </a:r>
            <a:endParaRPr lang="en-GB" sz="1600" dirty="0">
              <a:solidFill>
                <a:srgbClr val="363636"/>
              </a:solidFill>
            </a:endParaRPr>
          </a:p>
        </p:txBody>
      </p:sp>
      <p:sp>
        <p:nvSpPr>
          <p:cNvPr id="8" name="AutoShape 12"/>
          <p:cNvSpPr>
            <a:spLocks noChangeArrowheads="1"/>
          </p:cNvSpPr>
          <p:nvPr/>
        </p:nvSpPr>
        <p:spPr bwMode="auto">
          <a:xfrm>
            <a:off x="6239526" y="2645765"/>
            <a:ext cx="2604670" cy="217344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PART 2</a:t>
            </a:r>
          </a:p>
          <a:p>
            <a:pPr algn="ctr" defTabSz="892175" eaLnBrk="0" hangingPunct="0"/>
            <a:r>
              <a:rPr lang="en-GB" altLang="zh-CN" sz="1600" dirty="0" smtClean="0">
                <a:solidFill>
                  <a:srgbClr val="FFFFFF"/>
                </a:solidFill>
                <a:ea typeface="SimSun" pitchFamily="2" charset="-122"/>
              </a:rPr>
              <a:t>PLX9486 500 mg/day + pexidartinib 600 mg/day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(fed and fasted) or sunitinib 25 mg/day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(with food)</a:t>
            </a:r>
            <a:endParaRPr lang="en-GB" altLang="zh-CN" sz="1600" dirty="0">
              <a:solidFill>
                <a:srgbClr val="FFFFFF"/>
              </a:solidFill>
              <a:ea typeface="SimSun" pitchFamily="2" charset="-122"/>
            </a:endParaRPr>
          </a:p>
        </p:txBody>
      </p:sp>
      <p:cxnSp>
        <p:nvCxnSpPr>
          <p:cNvPr id="9" name="AutoShape 19"/>
          <p:cNvCxnSpPr>
            <a:cxnSpLocks noChangeShapeType="1"/>
            <a:stCxn id="12" idx="3"/>
            <a:endCxn id="13" idx="1"/>
          </p:cNvCxnSpPr>
          <p:nvPr/>
        </p:nvCxnSpPr>
        <p:spPr bwMode="auto">
          <a:xfrm flipV="1">
            <a:off x="3087974" y="3732489"/>
            <a:ext cx="368099" cy="1"/>
          </a:xfrm>
          <a:prstGeom prst="straightConnector1">
            <a:avLst/>
          </a:prstGeom>
          <a:noFill/>
          <a:ln w="38100">
            <a:solidFill>
              <a:schemeClr val="bg2"/>
            </a:solidFill>
            <a:round/>
            <a:headEnd/>
            <a:tailEnd type="triangle" w="med" len="med"/>
          </a:ln>
        </p:spPr>
      </p:cxnSp>
      <p:sp>
        <p:nvSpPr>
          <p:cNvPr id="12" name="AutoShape 9"/>
          <p:cNvSpPr>
            <a:spLocks noChangeArrowheads="1"/>
          </p:cNvSpPr>
          <p:nvPr/>
        </p:nvSpPr>
        <p:spPr bwMode="auto">
          <a:xfrm>
            <a:off x="244040" y="2923959"/>
            <a:ext cx="2843934" cy="161706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Solid tumours or GIST</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Progressed on imatinib and other TKI</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(n=44)</a:t>
            </a:r>
            <a:endParaRPr lang="en-GB" altLang="zh-CN" sz="1600" dirty="0">
              <a:solidFill>
                <a:srgbClr val="FFFFFF"/>
              </a:solidFill>
              <a:ea typeface="SimSun" pitchFamily="2" charset="-122"/>
            </a:endParaRPr>
          </a:p>
        </p:txBody>
      </p:sp>
      <p:sp>
        <p:nvSpPr>
          <p:cNvPr id="13" name="AutoShape 12"/>
          <p:cNvSpPr>
            <a:spLocks noChangeArrowheads="1"/>
          </p:cNvSpPr>
          <p:nvPr/>
        </p:nvSpPr>
        <p:spPr bwMode="auto">
          <a:xfrm>
            <a:off x="3456073" y="2947937"/>
            <a:ext cx="2415354" cy="156910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PART 1</a:t>
            </a:r>
          </a:p>
          <a:p>
            <a:pPr algn="ctr" defTabSz="892175" eaLnBrk="0" hangingPunct="0"/>
            <a:r>
              <a:rPr lang="en-GB" altLang="zh-CN" dirty="0" smtClean="0">
                <a:solidFill>
                  <a:srgbClr val="FFFFFF"/>
                </a:solidFill>
                <a:ea typeface="SimSun" pitchFamily="2" charset="-122"/>
              </a:rPr>
              <a:t>PLX9486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dose escalation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once and twice daily</a:t>
            </a:r>
            <a:endParaRPr lang="en-GB" altLang="zh-CN" dirty="0">
              <a:solidFill>
                <a:srgbClr val="FFFFFF"/>
              </a:solidFill>
              <a:ea typeface="SimSun" pitchFamily="2" charset="-122"/>
            </a:endParaRPr>
          </a:p>
        </p:txBody>
      </p:sp>
      <p:cxnSp>
        <p:nvCxnSpPr>
          <p:cNvPr id="14" name="AutoShape 19"/>
          <p:cNvCxnSpPr>
            <a:cxnSpLocks noChangeShapeType="1"/>
            <a:stCxn id="13" idx="3"/>
            <a:endCxn id="8" idx="1"/>
          </p:cNvCxnSpPr>
          <p:nvPr/>
        </p:nvCxnSpPr>
        <p:spPr bwMode="auto">
          <a:xfrm>
            <a:off x="5871427" y="3732489"/>
            <a:ext cx="368099" cy="0"/>
          </a:xfrm>
          <a:prstGeom prst="straightConnector1">
            <a:avLst/>
          </a:prstGeom>
          <a:noFill/>
          <a:ln w="38100">
            <a:solidFill>
              <a:schemeClr val="bg2"/>
            </a:solidFill>
            <a:round/>
            <a:headEnd/>
            <a:tailEnd type="triangle" w="med" len="med"/>
          </a:ln>
        </p:spPr>
      </p:cxnSp>
    </p:spTree>
    <p:extLst>
      <p:ext uri="{BB962C8B-B14F-4D97-AF65-F5344CB8AC3E}">
        <p14:creationId xmlns:p14="http://schemas.microsoft.com/office/powerpoint/2010/main" val="2563916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03564" cy="939801"/>
          </a:xfrm>
        </p:spPr>
        <p:txBody>
          <a:bodyPr/>
          <a:lstStyle/>
          <a:p>
            <a:r>
              <a:rPr lang="en-GB" sz="1600" dirty="0" smtClean="0"/>
              <a:t>11509: A phase I pharmacokinetic (PK) and pharmacodynamic (PD) </a:t>
            </a:r>
            <a:br>
              <a:rPr lang="en-GB" sz="1600" dirty="0" smtClean="0"/>
            </a:br>
            <a:r>
              <a:rPr lang="en-GB" sz="1600" dirty="0" smtClean="0"/>
              <a:t>study of PLX9486 alone and in combination (combo) with the KIT inhibitors pexidartinib (</a:t>
            </a:r>
            <a:r>
              <a:rPr lang="en-GB" sz="1600" dirty="0" err="1" smtClean="0"/>
              <a:t>pexi</a:t>
            </a:r>
            <a:r>
              <a:rPr lang="en-GB" sz="1600" dirty="0" smtClean="0"/>
              <a:t>) or sunitinib (</a:t>
            </a:r>
            <a:r>
              <a:rPr lang="en-GB" sz="1600" dirty="0" err="1" smtClean="0"/>
              <a:t>su</a:t>
            </a:r>
            <a:r>
              <a:rPr lang="en-GB" sz="1600" dirty="0" smtClean="0"/>
              <a:t>) in patients (Pts) with advanced solid </a:t>
            </a:r>
            <a:r>
              <a:rPr lang="en-GB" sz="1600" dirty="0" err="1" smtClean="0"/>
              <a:t>tumors</a:t>
            </a:r>
            <a:r>
              <a:rPr lang="en-GB" sz="1600" dirty="0" smtClean="0"/>
              <a:t> and gastrointestinal stromal </a:t>
            </a:r>
            <a:r>
              <a:rPr lang="en-GB" sz="1600" dirty="0" err="1" smtClean="0"/>
              <a:t>tumor</a:t>
            </a:r>
            <a:r>
              <a:rPr lang="en-GB" sz="1600" dirty="0" smtClean="0"/>
              <a:t> (GIST) – Wagner AJ, et al</a:t>
            </a:r>
            <a:endParaRPr lang="en-GB" sz="1600" dirty="0"/>
          </a:p>
        </p:txBody>
      </p:sp>
      <p:sp>
        <p:nvSpPr>
          <p:cNvPr id="3" name="Content Placeholder 2"/>
          <p:cNvSpPr>
            <a:spLocks noGrp="1"/>
          </p:cNvSpPr>
          <p:nvPr>
            <p:ph idx="1"/>
          </p:nvPr>
        </p:nvSpPr>
        <p:spPr/>
        <p:txBody>
          <a:bodyPr/>
          <a:lstStyle/>
          <a:p>
            <a:pPr marL="0" indent="0">
              <a:buNone/>
            </a:pPr>
            <a:r>
              <a:rPr lang="en-US" b="1" dirty="0" smtClean="0">
                <a:solidFill>
                  <a:schemeClr val="bg1"/>
                </a:solidFill>
              </a:rPr>
              <a:t>KEY RESULTS</a:t>
            </a:r>
            <a:endParaRPr lang="en-US" b="1" dirty="0">
              <a:solidFill>
                <a:schemeClr val="bg1"/>
              </a:solidFill>
            </a:endParaRPr>
          </a:p>
        </p:txBody>
      </p:sp>
      <p:sp>
        <p:nvSpPr>
          <p:cNvPr id="4" name="Text Box 4"/>
          <p:cNvSpPr txBox="1">
            <a:spLocks noChangeArrowheads="1"/>
          </p:cNvSpPr>
          <p:nvPr/>
        </p:nvSpPr>
        <p:spPr bwMode="auto">
          <a:xfrm>
            <a:off x="4981489" y="6474897"/>
            <a:ext cx="3941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Wagner AJ,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11509</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72454576"/>
              </p:ext>
            </p:extLst>
          </p:nvPr>
        </p:nvGraphicFramePr>
        <p:xfrm>
          <a:off x="482400" y="1709365"/>
          <a:ext cx="4636800" cy="3720960"/>
        </p:xfrm>
        <a:graphic>
          <a:graphicData uri="http://schemas.openxmlformats.org/drawingml/2006/table">
            <a:tbl>
              <a:tblPr firstRow="1" bandRow="1">
                <a:tableStyleId>{69012ECD-51FC-41F1-AA8D-1B2483CD663E}</a:tableStyleId>
              </a:tblPr>
              <a:tblGrid>
                <a:gridCol w="1689300">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1013475">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tblGrid>
              <a:tr h="0">
                <a:tc gridSpan="4">
                  <a:txBody>
                    <a:bodyPr/>
                    <a:lstStyle/>
                    <a:p>
                      <a:pPr algn="l"/>
                      <a:r>
                        <a:rPr lang="en-GB" sz="1200" noProof="0" dirty="0" smtClean="0">
                          <a:solidFill>
                            <a:schemeClr val="tx2"/>
                          </a:solidFill>
                        </a:rPr>
                        <a:t>PLX9486 dose escalation </a:t>
                      </a:r>
                      <a:endParaRPr lang="en-GB" sz="1200" noProof="0" dirty="0">
                        <a:solidFill>
                          <a:schemeClr val="tx2"/>
                        </a:solidFill>
                      </a:endParaRPr>
                    </a:p>
                  </a:txBody>
                  <a:tcPr marT="18000" marB="18000">
                    <a:lnB w="12700" cap="flat" cmpd="sng" algn="ctr">
                      <a:solidFill>
                        <a:schemeClr val="tx2"/>
                      </a:solidFill>
                      <a:prstDash val="solid"/>
                      <a:round/>
                      <a:headEnd type="none" w="med" len="med"/>
                      <a:tailEnd type="none" w="med" len="med"/>
                    </a:lnB>
                  </a:tcPr>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extLst>
                  <a:ext uri="{0D108BD9-81ED-4DB2-BD59-A6C34878D82A}">
                    <a16:rowId xmlns:a16="http://schemas.microsoft.com/office/drawing/2014/main" val="10000"/>
                  </a:ext>
                </a:extLst>
              </a:tr>
              <a:tr h="0">
                <a:tc>
                  <a:txBody>
                    <a:bodyPr/>
                    <a:lstStyle/>
                    <a:p>
                      <a:pPr algn="l"/>
                      <a:r>
                        <a:rPr lang="en-GB" sz="1200" b="1" noProof="0" dirty="0" smtClean="0">
                          <a:solidFill>
                            <a:schemeClr val="tx2"/>
                          </a:solidFill>
                        </a:rPr>
                        <a:t>AE,</a:t>
                      </a:r>
                      <a:r>
                        <a:rPr lang="en-GB" sz="1200" b="1" baseline="0" noProof="0" dirty="0" smtClean="0">
                          <a:solidFill>
                            <a:schemeClr val="tx2"/>
                          </a:solidFill>
                        </a:rPr>
                        <a:t> n (%)</a:t>
                      </a:r>
                      <a:endParaRPr lang="en-GB" sz="1200" b="1"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200" b="1" noProof="0" dirty="0" smtClean="0">
                          <a:solidFill>
                            <a:schemeClr val="tx2"/>
                          </a:solidFill>
                        </a:rPr>
                        <a:t>Grade 1–2</a:t>
                      </a:r>
                      <a:endParaRPr lang="en-GB" sz="1200" b="1"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200" b="1" noProof="0" dirty="0" smtClean="0">
                          <a:solidFill>
                            <a:schemeClr val="tx2"/>
                          </a:solidFill>
                        </a:rPr>
                        <a:t>Grade 3–4</a:t>
                      </a: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200" b="1" noProof="0" dirty="0" smtClean="0">
                          <a:solidFill>
                            <a:schemeClr val="tx2"/>
                          </a:solidFill>
                        </a:rPr>
                        <a:t>All</a:t>
                      </a:r>
                      <a:r>
                        <a:rPr lang="en-GB" sz="1200" b="1" baseline="0" noProof="0" dirty="0" smtClean="0">
                          <a:solidFill>
                            <a:schemeClr val="tx2"/>
                          </a:solidFill>
                        </a:rPr>
                        <a:t> grades </a:t>
                      </a: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a:txBody>
                    <a:bodyPr/>
                    <a:lstStyle/>
                    <a:p>
                      <a:r>
                        <a:rPr lang="en-GB" sz="1200" noProof="0" dirty="0" smtClean="0"/>
                        <a:t>Fatigue</a:t>
                      </a:r>
                      <a:endParaRPr lang="en-GB" sz="1200" noProof="0" dirty="0"/>
                    </a:p>
                  </a:txBody>
                  <a:tcPr marT="18000" marB="18000"/>
                </a:tc>
                <a:tc>
                  <a:txBody>
                    <a:bodyPr/>
                    <a:lstStyle/>
                    <a:p>
                      <a:pPr algn="ctr"/>
                      <a:r>
                        <a:rPr lang="en-GB" sz="1200" noProof="0" dirty="0" smtClean="0"/>
                        <a:t>11 (46)</a:t>
                      </a:r>
                      <a:endParaRPr lang="en-GB" sz="1200" noProof="0" dirty="0"/>
                    </a:p>
                  </a:txBody>
                  <a:tcPr marT="18000" marB="18000"/>
                </a:tc>
                <a:tc>
                  <a:txBody>
                    <a:bodyPr/>
                    <a:lstStyle/>
                    <a:p>
                      <a:pPr algn="ctr"/>
                      <a:r>
                        <a:rPr lang="en-GB" sz="1200" noProof="0" dirty="0" smtClean="0"/>
                        <a:t>1 (4)</a:t>
                      </a:r>
                      <a:endParaRPr lang="en-GB" sz="1200" noProof="0" dirty="0"/>
                    </a:p>
                  </a:txBody>
                  <a:tcPr marT="18000" marB="18000"/>
                </a:tc>
                <a:tc>
                  <a:txBody>
                    <a:bodyPr/>
                    <a:lstStyle/>
                    <a:p>
                      <a:pPr algn="ctr"/>
                      <a:r>
                        <a:rPr lang="en-GB" sz="1200" noProof="0" dirty="0" smtClean="0"/>
                        <a:t>12 (50)</a:t>
                      </a:r>
                      <a:endParaRPr lang="en-GB" sz="1200" noProof="0" dirty="0"/>
                    </a:p>
                  </a:txBody>
                  <a:tcPr marT="18000" marB="18000"/>
                </a:tc>
                <a:extLst>
                  <a:ext uri="{0D108BD9-81ED-4DB2-BD59-A6C34878D82A}">
                    <a16:rowId xmlns:a16="http://schemas.microsoft.com/office/drawing/2014/main" val="10002"/>
                  </a:ext>
                </a:extLst>
              </a:tr>
              <a:tr h="154157">
                <a:tc>
                  <a:txBody>
                    <a:bodyPr/>
                    <a:lstStyle/>
                    <a:p>
                      <a:r>
                        <a:rPr lang="en-GB" sz="1200" noProof="0" dirty="0" smtClean="0"/>
                        <a:t>Diarrhoea</a:t>
                      </a:r>
                      <a:endParaRPr lang="en-GB" sz="1200" noProof="0" dirty="0"/>
                    </a:p>
                  </a:txBody>
                  <a:tcPr marT="18000" marB="18000"/>
                </a:tc>
                <a:tc>
                  <a:txBody>
                    <a:bodyPr/>
                    <a:lstStyle/>
                    <a:p>
                      <a:pPr algn="ctr"/>
                      <a:r>
                        <a:rPr lang="en-GB" sz="1200" noProof="0" dirty="0" smtClean="0"/>
                        <a:t>9 (38)</a:t>
                      </a:r>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9 (38)</a:t>
                      </a:r>
                      <a:endParaRPr lang="en-GB" sz="1200" noProof="0" dirty="0"/>
                    </a:p>
                  </a:txBody>
                  <a:tcPr marT="18000" marB="18000"/>
                </a:tc>
                <a:extLst>
                  <a:ext uri="{0D108BD9-81ED-4DB2-BD59-A6C34878D82A}">
                    <a16:rowId xmlns:a16="http://schemas.microsoft.com/office/drawing/2014/main" val="10003"/>
                  </a:ext>
                </a:extLst>
              </a:tr>
              <a:tr h="0">
                <a:tc>
                  <a:txBody>
                    <a:bodyPr/>
                    <a:lstStyle/>
                    <a:p>
                      <a:r>
                        <a:rPr lang="en-GB" sz="1200" noProof="0" dirty="0" smtClean="0"/>
                        <a:t>Nausea</a:t>
                      </a:r>
                      <a:endParaRPr lang="en-GB" sz="1200" noProof="0" dirty="0"/>
                    </a:p>
                  </a:txBody>
                  <a:tcPr marT="18000" marB="18000"/>
                </a:tc>
                <a:tc>
                  <a:txBody>
                    <a:bodyPr/>
                    <a:lstStyle/>
                    <a:p>
                      <a:pPr algn="ctr"/>
                      <a:r>
                        <a:rPr lang="en-GB" sz="1200" noProof="0" dirty="0" smtClean="0"/>
                        <a:t>7 (29)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7 (29)</a:t>
                      </a:r>
                      <a:endParaRPr lang="en-GB" sz="1200" noProof="0" dirty="0"/>
                    </a:p>
                  </a:txBody>
                  <a:tcPr marT="18000" marB="18000"/>
                </a:tc>
                <a:extLst>
                  <a:ext uri="{0D108BD9-81ED-4DB2-BD59-A6C34878D82A}">
                    <a16:rowId xmlns:a16="http://schemas.microsoft.com/office/drawing/2014/main" val="10004"/>
                  </a:ext>
                </a:extLst>
              </a:tr>
              <a:tr h="0">
                <a:tc>
                  <a:txBody>
                    <a:bodyPr/>
                    <a:lstStyle/>
                    <a:p>
                      <a:r>
                        <a:rPr lang="en-GB" sz="1200" noProof="0" dirty="0" smtClean="0"/>
                        <a:t>AST increased </a:t>
                      </a:r>
                      <a:endParaRPr lang="en-GB" sz="1200" noProof="0" dirty="0"/>
                    </a:p>
                  </a:txBody>
                  <a:tcPr marT="18000" marB="18000"/>
                </a:tc>
                <a:tc>
                  <a:txBody>
                    <a:bodyPr/>
                    <a:lstStyle/>
                    <a:p>
                      <a:pPr algn="ctr"/>
                      <a:r>
                        <a:rPr lang="en-GB" sz="1200" noProof="0" dirty="0" smtClean="0"/>
                        <a:t>7 (29)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7 (29)</a:t>
                      </a:r>
                      <a:endParaRPr lang="en-GB" sz="1200" noProof="0" dirty="0"/>
                    </a:p>
                  </a:txBody>
                  <a:tcPr marT="18000" marB="18000"/>
                </a:tc>
                <a:extLst>
                  <a:ext uri="{0D108BD9-81ED-4DB2-BD59-A6C34878D82A}">
                    <a16:rowId xmlns:a16="http://schemas.microsoft.com/office/drawing/2014/main" val="10005"/>
                  </a:ext>
                </a:extLst>
              </a:tr>
              <a:tr h="0">
                <a:tc>
                  <a:txBody>
                    <a:bodyPr/>
                    <a:lstStyle/>
                    <a:p>
                      <a:r>
                        <a:rPr lang="en-GB" sz="1200" noProof="0" dirty="0" smtClean="0"/>
                        <a:t>ALT increased </a:t>
                      </a:r>
                      <a:endParaRPr lang="en-GB" sz="1200" noProof="0" dirty="0"/>
                    </a:p>
                  </a:txBody>
                  <a:tcPr marT="18000" marB="18000"/>
                </a:tc>
                <a:tc>
                  <a:txBody>
                    <a:bodyPr/>
                    <a:lstStyle/>
                    <a:p>
                      <a:pPr algn="ctr"/>
                      <a:r>
                        <a:rPr lang="en-GB" sz="1200" noProof="0" dirty="0" smtClean="0"/>
                        <a:t>5 (21)</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5 (21)</a:t>
                      </a:r>
                      <a:endParaRPr lang="en-GB" sz="1200" noProof="0" dirty="0"/>
                    </a:p>
                  </a:txBody>
                  <a:tcPr marT="18000" marB="18000"/>
                </a:tc>
                <a:extLst>
                  <a:ext uri="{0D108BD9-81ED-4DB2-BD59-A6C34878D82A}">
                    <a16:rowId xmlns:a16="http://schemas.microsoft.com/office/drawing/2014/main" val="10006"/>
                  </a:ext>
                </a:extLst>
              </a:tr>
              <a:tr h="0">
                <a:tc>
                  <a:txBody>
                    <a:bodyPr/>
                    <a:lstStyle/>
                    <a:p>
                      <a:r>
                        <a:rPr lang="en-GB" sz="1200" noProof="0" dirty="0" smtClean="0"/>
                        <a:t>ALP </a:t>
                      </a:r>
                      <a:r>
                        <a:rPr lang="en-GB" sz="1200" baseline="0" noProof="0" dirty="0" smtClean="0"/>
                        <a:t>increased </a:t>
                      </a:r>
                      <a:endParaRPr lang="en-GB" sz="1200" noProof="0" dirty="0"/>
                    </a:p>
                  </a:txBody>
                  <a:tcPr marT="18000" marB="18000"/>
                </a:tc>
                <a:tc>
                  <a:txBody>
                    <a:bodyPr/>
                    <a:lstStyle/>
                    <a:p>
                      <a:pPr algn="ctr"/>
                      <a:r>
                        <a:rPr lang="en-GB" sz="1200" noProof="0" dirty="0" smtClean="0"/>
                        <a:t>5 (21)</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5 (21)</a:t>
                      </a:r>
                      <a:endParaRPr lang="en-GB" sz="1200" noProof="0" dirty="0"/>
                    </a:p>
                  </a:txBody>
                  <a:tcPr marT="18000" marB="18000"/>
                </a:tc>
                <a:extLst>
                  <a:ext uri="{0D108BD9-81ED-4DB2-BD59-A6C34878D82A}">
                    <a16:rowId xmlns:a16="http://schemas.microsoft.com/office/drawing/2014/main" val="10007"/>
                  </a:ext>
                </a:extLst>
              </a:tr>
              <a:tr h="0">
                <a:tc>
                  <a:txBody>
                    <a:bodyPr/>
                    <a:lstStyle/>
                    <a:p>
                      <a:r>
                        <a:rPr lang="en-GB" sz="1200" noProof="0" dirty="0" smtClean="0"/>
                        <a:t>Vomiting</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extLst>
                  <a:ext uri="{0D108BD9-81ED-4DB2-BD59-A6C34878D82A}">
                    <a16:rowId xmlns:a16="http://schemas.microsoft.com/office/drawing/2014/main" val="10008"/>
                  </a:ext>
                </a:extLst>
              </a:tr>
              <a:tr h="0">
                <a:tc>
                  <a:txBody>
                    <a:bodyPr/>
                    <a:lstStyle/>
                    <a:p>
                      <a:r>
                        <a:rPr lang="en-GB" sz="1200" noProof="0" dirty="0" smtClean="0"/>
                        <a:t>Oedema limbs </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extLst>
                  <a:ext uri="{0D108BD9-81ED-4DB2-BD59-A6C34878D82A}">
                    <a16:rowId xmlns:a16="http://schemas.microsoft.com/office/drawing/2014/main" val="10009"/>
                  </a:ext>
                </a:extLst>
              </a:tr>
              <a:tr h="0">
                <a:tc>
                  <a:txBody>
                    <a:bodyPr/>
                    <a:lstStyle/>
                    <a:p>
                      <a:r>
                        <a:rPr lang="en-GB" sz="1200" noProof="0" dirty="0" smtClean="0"/>
                        <a:t>Hair colour changes </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4 (17)</a:t>
                      </a:r>
                      <a:endParaRPr lang="en-GB" sz="1200" noProof="0" dirty="0"/>
                    </a:p>
                  </a:txBody>
                  <a:tcPr marT="18000" marB="18000"/>
                </a:tc>
                <a:extLst>
                  <a:ext uri="{0D108BD9-81ED-4DB2-BD59-A6C34878D82A}">
                    <a16:rowId xmlns:a16="http://schemas.microsoft.com/office/drawing/2014/main" val="10010"/>
                  </a:ext>
                </a:extLst>
              </a:tr>
              <a:tr h="0">
                <a:tc>
                  <a:txBody>
                    <a:bodyPr/>
                    <a:lstStyle/>
                    <a:p>
                      <a:r>
                        <a:rPr lang="en-GB" sz="1200" noProof="0" dirty="0" smtClean="0"/>
                        <a:t>CPK increased</a:t>
                      </a:r>
                      <a:r>
                        <a:rPr lang="en-GB" sz="1200" baseline="0" noProof="0" dirty="0" smtClean="0"/>
                        <a:t> </a:t>
                      </a:r>
                      <a:endParaRPr lang="en-GB" sz="1200" noProof="0" dirty="0"/>
                    </a:p>
                  </a:txBody>
                  <a:tcPr marT="18000" marB="18000"/>
                </a:tc>
                <a:tc>
                  <a:txBody>
                    <a:bodyPr/>
                    <a:lstStyle/>
                    <a:p>
                      <a:pPr algn="ctr"/>
                      <a:r>
                        <a:rPr lang="en-GB" sz="1200" noProof="0" dirty="0" smtClean="0"/>
                        <a:t>2 (8)</a:t>
                      </a:r>
                      <a:endParaRPr lang="en-GB" sz="1200" noProof="0" dirty="0"/>
                    </a:p>
                  </a:txBody>
                  <a:tcPr marT="18000" marB="18000"/>
                </a:tc>
                <a:tc>
                  <a:txBody>
                    <a:bodyPr/>
                    <a:lstStyle/>
                    <a:p>
                      <a:pPr algn="ctr"/>
                      <a:r>
                        <a:rPr lang="en-GB" sz="1200" noProof="0" dirty="0" smtClean="0"/>
                        <a:t>1 (4)</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1"/>
                  </a:ext>
                </a:extLst>
              </a:tr>
              <a:tr h="0">
                <a:tc>
                  <a:txBody>
                    <a:bodyPr/>
                    <a:lstStyle/>
                    <a:p>
                      <a:r>
                        <a:rPr lang="en-GB" sz="1200" noProof="0" dirty="0" err="1" smtClean="0"/>
                        <a:t>Hypophosphataemia</a:t>
                      </a:r>
                      <a:endParaRPr lang="en-GB" sz="1200" noProof="0" dirty="0"/>
                    </a:p>
                  </a:txBody>
                  <a:tcPr marT="18000" marB="18000"/>
                </a:tc>
                <a:tc>
                  <a:txBody>
                    <a:bodyPr/>
                    <a:lstStyle/>
                    <a:p>
                      <a:pPr algn="ctr"/>
                      <a:r>
                        <a:rPr lang="en-GB" sz="1200" noProof="0" dirty="0" smtClean="0"/>
                        <a:t>2 (8)</a:t>
                      </a:r>
                      <a:endParaRPr lang="en-GB" sz="1200" noProof="0" dirty="0"/>
                    </a:p>
                  </a:txBody>
                  <a:tcPr marT="18000" marB="18000"/>
                </a:tc>
                <a:tc>
                  <a:txBody>
                    <a:bodyPr/>
                    <a:lstStyle/>
                    <a:p>
                      <a:pPr algn="ctr"/>
                      <a:r>
                        <a:rPr lang="en-GB" sz="1200" noProof="0" dirty="0" smtClean="0"/>
                        <a:t>1 (4)</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2"/>
                  </a:ext>
                </a:extLst>
              </a:tr>
              <a:tr h="0">
                <a:tc>
                  <a:txBody>
                    <a:bodyPr/>
                    <a:lstStyle/>
                    <a:p>
                      <a:r>
                        <a:rPr lang="en-GB" sz="1200" noProof="0" dirty="0" smtClean="0"/>
                        <a:t>Weight loss </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3"/>
                  </a:ext>
                </a:extLst>
              </a:tr>
              <a:tr h="0">
                <a:tc>
                  <a:txBody>
                    <a:bodyPr/>
                    <a:lstStyle/>
                    <a:p>
                      <a:r>
                        <a:rPr lang="en-GB" sz="1200" noProof="0" dirty="0" smtClean="0"/>
                        <a:t>Dysgeusia </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3 (12)</a:t>
                      </a:r>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4"/>
                  </a:ext>
                </a:extLst>
              </a:tr>
              <a:tr h="0">
                <a:tc>
                  <a:txBody>
                    <a:bodyPr/>
                    <a:lstStyle/>
                    <a:p>
                      <a:r>
                        <a:rPr lang="en-GB" sz="1200" noProof="0" dirty="0" smtClean="0"/>
                        <a:t>Headache</a:t>
                      </a:r>
                      <a:r>
                        <a:rPr lang="en-GB" sz="1200" baseline="0" noProof="0" dirty="0" smtClean="0"/>
                        <a:t> </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3 (12)</a:t>
                      </a:r>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5"/>
                  </a:ext>
                </a:extLst>
              </a:tr>
              <a:tr h="0">
                <a:tc>
                  <a:txBody>
                    <a:bodyPr/>
                    <a:lstStyle/>
                    <a:p>
                      <a:r>
                        <a:rPr lang="en-GB" sz="1200" noProof="0" dirty="0" smtClean="0"/>
                        <a:t>Alopecia</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3 (12)</a:t>
                      </a:r>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3 (12)</a:t>
                      </a:r>
                      <a:endParaRPr lang="en-GB" sz="1200" noProof="0" dirty="0"/>
                    </a:p>
                  </a:txBody>
                  <a:tcPr marT="18000" marB="18000"/>
                </a:tc>
                <a:extLst>
                  <a:ext uri="{0D108BD9-81ED-4DB2-BD59-A6C34878D82A}">
                    <a16:rowId xmlns:a16="http://schemas.microsoft.com/office/drawing/2014/main" val="100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68044058"/>
              </p:ext>
            </p:extLst>
          </p:nvPr>
        </p:nvGraphicFramePr>
        <p:xfrm>
          <a:off x="5423650" y="1709365"/>
          <a:ext cx="2853575" cy="3502080"/>
        </p:xfrm>
        <a:graphic>
          <a:graphicData uri="http://schemas.openxmlformats.org/drawingml/2006/table">
            <a:tbl>
              <a:tblPr firstRow="1" bandRow="1">
                <a:tableStyleId>{69012ECD-51FC-41F1-AA8D-1B2483CD663E}</a:tableStyleId>
              </a:tblPr>
              <a:tblGrid>
                <a:gridCol w="167247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0">
                <a:tc>
                  <a:txBody>
                    <a:bodyPr/>
                    <a:lstStyle/>
                    <a:p>
                      <a:pPr algn="l"/>
                      <a:r>
                        <a:rPr lang="en-GB" sz="1200" b="1" noProof="0" dirty="0" smtClean="0">
                          <a:solidFill>
                            <a:schemeClr val="tx2"/>
                          </a:solidFill>
                        </a:rPr>
                        <a:t>AE,</a:t>
                      </a:r>
                      <a:r>
                        <a:rPr lang="en-GB" sz="1200" b="1" baseline="0" noProof="0" dirty="0" smtClean="0">
                          <a:solidFill>
                            <a:schemeClr val="tx2"/>
                          </a:solidFill>
                        </a:rPr>
                        <a:t> n (%)</a:t>
                      </a:r>
                      <a:endParaRPr lang="en-GB" sz="1200" b="1"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200" b="1" noProof="0" dirty="0" smtClean="0">
                          <a:solidFill>
                            <a:schemeClr val="tx2"/>
                          </a:solidFill>
                        </a:rPr>
                        <a:t>Grade 1–2 </a:t>
                      </a: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smtClean="0">
                          <a:solidFill>
                            <a:schemeClr val="tx1"/>
                          </a:solidFill>
                        </a:rPr>
                        <a:t>PLX9486 +</a:t>
                      </a:r>
                      <a:r>
                        <a:rPr lang="en-GB" sz="1200" b="1" baseline="0" noProof="0" dirty="0" smtClean="0">
                          <a:solidFill>
                            <a:schemeClr val="tx1"/>
                          </a:solidFill>
                        </a:rPr>
                        <a:t> pexidartinib</a:t>
                      </a:r>
                      <a:endParaRPr lang="en-GB" sz="1200" b="1" noProof="0" dirty="0" smtClean="0">
                        <a:solidFill>
                          <a:schemeClr val="tx1"/>
                        </a:solidFill>
                      </a:endParaRPr>
                    </a:p>
                  </a:txBody>
                  <a:tcPr marT="18000" marB="18000">
                    <a:noFill/>
                  </a:tcPr>
                </a:tc>
                <a:tc hMerge="1">
                  <a:txBody>
                    <a:bodyPr/>
                    <a:lstStyle/>
                    <a:p>
                      <a:pPr algn="ctr"/>
                      <a:endParaRPr lang="en-GB" sz="1200" noProof="0" dirty="0"/>
                    </a:p>
                  </a:txBody>
                  <a:tcPr marT="18000" marB="18000"/>
                </a:tc>
                <a:extLst>
                  <a:ext uri="{0D108BD9-81ED-4DB2-BD59-A6C34878D82A}">
                    <a16:rowId xmlns:a16="http://schemas.microsoft.com/office/drawing/2014/main" val="414351827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Hair colour changes </a:t>
                      </a:r>
                    </a:p>
                  </a:txBody>
                  <a:tcPr marT="18000" marB="18000"/>
                </a:tc>
                <a:tc>
                  <a:txBody>
                    <a:bodyPr/>
                    <a:lstStyle/>
                    <a:p>
                      <a:pPr algn="ctr"/>
                      <a:r>
                        <a:rPr lang="en-GB" sz="1200" noProof="0" dirty="0" smtClean="0"/>
                        <a:t>5 (42)</a:t>
                      </a:r>
                      <a:endParaRPr lang="en-GB" sz="1200" noProof="0" dirty="0"/>
                    </a:p>
                  </a:txBody>
                  <a:tcPr marT="18000" marB="18000"/>
                </a:tc>
                <a:extLst>
                  <a:ext uri="{0D108BD9-81ED-4DB2-BD59-A6C34878D82A}">
                    <a16:rowId xmlns:a16="http://schemas.microsoft.com/office/drawing/2014/main" val="10002"/>
                  </a:ext>
                </a:extLst>
              </a:tr>
              <a:tr h="154157">
                <a:tc>
                  <a:txBody>
                    <a:bodyPr/>
                    <a:lstStyle/>
                    <a:p>
                      <a:r>
                        <a:rPr lang="en-GB" sz="1200" noProof="0" dirty="0" smtClean="0"/>
                        <a:t>Fatigue</a:t>
                      </a:r>
                      <a:endParaRPr lang="en-GB" sz="1200" noProof="0" dirty="0"/>
                    </a:p>
                  </a:txBody>
                  <a:tcPr marT="18000" marB="18000"/>
                </a:tc>
                <a:tc>
                  <a:txBody>
                    <a:bodyPr/>
                    <a:lstStyle/>
                    <a:p>
                      <a:pPr algn="ctr"/>
                      <a:r>
                        <a:rPr lang="en-GB" sz="1200" noProof="0" dirty="0" smtClean="0"/>
                        <a:t>4 (33)</a:t>
                      </a:r>
                    </a:p>
                  </a:txBody>
                  <a:tcPr marT="18000" marB="18000"/>
                </a:tc>
                <a:extLst>
                  <a:ext uri="{0D108BD9-81ED-4DB2-BD59-A6C34878D82A}">
                    <a16:rowId xmlns:a16="http://schemas.microsoft.com/office/drawing/2014/main" val="10003"/>
                  </a:ext>
                </a:extLst>
              </a:tr>
              <a:tr h="0">
                <a:tc>
                  <a:txBody>
                    <a:bodyPr/>
                    <a:lstStyle/>
                    <a:p>
                      <a:r>
                        <a:rPr lang="en-GB" sz="1200" noProof="0" dirty="0" smtClean="0"/>
                        <a:t>Decreased appetite</a:t>
                      </a:r>
                      <a:r>
                        <a:rPr lang="en-GB" sz="1200" baseline="0" noProof="0" dirty="0" smtClean="0"/>
                        <a:t> </a:t>
                      </a:r>
                      <a:endParaRPr lang="en-GB" sz="1200" noProof="0" dirty="0"/>
                    </a:p>
                  </a:txBody>
                  <a:tcPr marT="18000" marB="18000"/>
                </a:tc>
                <a:tc>
                  <a:txBody>
                    <a:bodyPr/>
                    <a:lstStyle/>
                    <a:p>
                      <a:pPr algn="ctr"/>
                      <a:r>
                        <a:rPr lang="en-GB" sz="1200" noProof="0" dirty="0" smtClean="0"/>
                        <a:t>4 (33)</a:t>
                      </a:r>
                      <a:endParaRPr lang="en-GB" sz="1200" noProof="0" dirty="0"/>
                    </a:p>
                  </a:txBody>
                  <a:tcPr marT="18000" marB="18000"/>
                </a:tc>
                <a:extLst>
                  <a:ext uri="{0D108BD9-81ED-4DB2-BD59-A6C34878D82A}">
                    <a16:rowId xmlns:a16="http://schemas.microsoft.com/office/drawing/2014/main" val="10004"/>
                  </a:ext>
                </a:extLst>
              </a:tr>
              <a:tr h="0">
                <a:tc>
                  <a:txBody>
                    <a:bodyPr/>
                    <a:lstStyle/>
                    <a:p>
                      <a:r>
                        <a:rPr lang="en-GB" sz="1200" noProof="0" dirty="0" smtClean="0"/>
                        <a:t>Anaemia</a:t>
                      </a:r>
                      <a:r>
                        <a:rPr lang="en-GB" sz="1200" baseline="0" noProof="0" dirty="0" smtClean="0"/>
                        <a:t> </a:t>
                      </a:r>
                      <a:endParaRPr lang="en-GB" sz="1200" noProof="0" dirty="0"/>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05"/>
                  </a:ext>
                </a:extLst>
              </a:tr>
              <a:tr h="0">
                <a:tc>
                  <a:txBody>
                    <a:bodyPr/>
                    <a:lstStyle/>
                    <a:p>
                      <a:r>
                        <a:rPr lang="en-GB" sz="1200" noProof="0" dirty="0" smtClean="0"/>
                        <a:t>Diarrhoea</a:t>
                      </a:r>
                      <a:endParaRPr lang="en-GB" sz="1200" noProof="0" dirty="0"/>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06"/>
                  </a:ext>
                </a:extLst>
              </a:tr>
              <a:tr h="0">
                <a:tc>
                  <a:txBody>
                    <a:bodyPr/>
                    <a:lstStyle/>
                    <a:p>
                      <a:r>
                        <a:rPr lang="en-GB" sz="1200" noProof="0" dirty="0" smtClean="0"/>
                        <a:t>Nausea</a:t>
                      </a:r>
                      <a:endParaRPr lang="en-GB" sz="1200" noProof="0" dirty="0"/>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07"/>
                  </a:ext>
                </a:extLst>
              </a:tr>
              <a:tr h="0">
                <a:tc>
                  <a:txBody>
                    <a:bodyPr/>
                    <a:lstStyle/>
                    <a:p>
                      <a:r>
                        <a:rPr lang="en-GB" sz="1200" noProof="0" dirty="0" smtClean="0"/>
                        <a:t>Vomiting</a:t>
                      </a:r>
                      <a:endParaRPr lang="en-GB" sz="1200" noProof="0" dirty="0"/>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0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ALT increased </a:t>
                      </a:r>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AST increased </a:t>
                      </a:r>
                    </a:p>
                  </a:txBody>
                  <a:tcPr marT="18000" marB="18000"/>
                </a:tc>
                <a:tc>
                  <a:txBody>
                    <a:bodyPr/>
                    <a:lstStyle/>
                    <a:p>
                      <a:pPr algn="ctr"/>
                      <a:r>
                        <a:rPr lang="en-GB" sz="1200" noProof="0" dirty="0" smtClean="0"/>
                        <a:t>3 (25)</a:t>
                      </a:r>
                      <a:endParaRPr lang="en-GB" sz="1200" noProof="0" dirty="0"/>
                    </a:p>
                  </a:txBody>
                  <a:tcPr marT="18000" marB="18000"/>
                </a:tc>
                <a:extLst>
                  <a:ext uri="{0D108BD9-81ED-4DB2-BD59-A6C34878D82A}">
                    <a16:rowId xmlns:a16="http://schemas.microsoft.com/office/drawing/2014/main" val="10010"/>
                  </a:ext>
                </a:extLst>
              </a:tr>
              <a:tr h="0">
                <a:tc>
                  <a:txBody>
                    <a:bodyPr/>
                    <a:lstStyle/>
                    <a:p>
                      <a:r>
                        <a:rPr lang="en-GB" sz="1200" noProof="0" dirty="0" smtClean="0"/>
                        <a:t>Weight loss </a:t>
                      </a:r>
                      <a:endParaRPr lang="en-GB" sz="1200" noProof="0" dirty="0"/>
                    </a:p>
                  </a:txBody>
                  <a:tcPr marT="18000" marB="18000"/>
                </a:tc>
                <a:tc>
                  <a:txBody>
                    <a:bodyPr/>
                    <a:lstStyle/>
                    <a:p>
                      <a:pPr algn="ctr"/>
                      <a:r>
                        <a:rPr lang="en-GB" sz="1200" noProof="0" dirty="0" smtClean="0"/>
                        <a:t>2 (17)</a:t>
                      </a:r>
                      <a:endParaRPr lang="en-GB" sz="1200" noProof="0" dirty="0"/>
                    </a:p>
                  </a:txBody>
                  <a:tcPr marT="18000" marB="18000"/>
                </a:tc>
                <a:extLst>
                  <a:ext uri="{0D108BD9-81ED-4DB2-BD59-A6C34878D82A}">
                    <a16:rowId xmlns:a16="http://schemas.microsoft.com/office/drawing/2014/main" val="10011"/>
                  </a:ext>
                </a:extLst>
              </a:tr>
              <a:tr h="0">
                <a:tc>
                  <a:txBody>
                    <a:bodyPr/>
                    <a:lstStyle/>
                    <a:p>
                      <a:r>
                        <a:rPr lang="en-GB" sz="1200" noProof="0" dirty="0" smtClean="0"/>
                        <a:t>Rash </a:t>
                      </a:r>
                      <a:r>
                        <a:rPr lang="en-GB" sz="1200" noProof="0" dirty="0" err="1" smtClean="0"/>
                        <a:t>maculo-papular</a:t>
                      </a:r>
                      <a:r>
                        <a:rPr lang="en-GB" sz="1200" noProof="0" dirty="0" smtClean="0"/>
                        <a:t> </a:t>
                      </a:r>
                      <a:endParaRPr lang="en-GB" sz="1200" noProof="0" dirty="0"/>
                    </a:p>
                  </a:txBody>
                  <a:tcPr marT="18000" marB="18000"/>
                </a:tc>
                <a:tc>
                  <a:txBody>
                    <a:bodyPr/>
                    <a:lstStyle/>
                    <a:p>
                      <a:pPr algn="ctr"/>
                      <a:r>
                        <a:rPr lang="en-GB" sz="1200" noProof="0" dirty="0" smtClean="0"/>
                        <a:t>2 (17)</a:t>
                      </a:r>
                      <a:endParaRPr lang="en-GB" sz="1200" noProof="0" dirty="0"/>
                    </a:p>
                  </a:txBody>
                  <a:tcPr marT="18000" marB="18000"/>
                </a:tc>
                <a:extLst>
                  <a:ext uri="{0D108BD9-81ED-4DB2-BD59-A6C34878D82A}">
                    <a16:rowId xmlns:a16="http://schemas.microsoft.com/office/drawing/2014/main" val="10012"/>
                  </a:ext>
                </a:extLst>
              </a:tr>
              <a:tr h="0">
                <a:tc>
                  <a:txBody>
                    <a:bodyPr/>
                    <a:lstStyle/>
                    <a:p>
                      <a:r>
                        <a:rPr lang="en-GB" sz="1200" noProof="0" dirty="0" smtClean="0"/>
                        <a:t>Hypertension</a:t>
                      </a:r>
                      <a:r>
                        <a:rPr lang="en-GB" sz="1200" baseline="0" noProof="0" dirty="0" smtClean="0"/>
                        <a:t> </a:t>
                      </a:r>
                      <a:endParaRPr lang="en-GB" sz="1200" noProof="0" dirty="0"/>
                    </a:p>
                  </a:txBody>
                  <a:tcPr marT="18000" marB="18000"/>
                </a:tc>
                <a:tc>
                  <a:txBody>
                    <a:bodyPr/>
                    <a:lstStyle/>
                    <a:p>
                      <a:pPr algn="ctr"/>
                      <a:r>
                        <a:rPr lang="en-GB" sz="1200" noProof="0" dirty="0" smtClean="0"/>
                        <a:t>2 (17)</a:t>
                      </a:r>
                      <a:endParaRPr lang="en-GB" sz="1200" noProof="0" dirty="0"/>
                    </a:p>
                  </a:txBody>
                  <a:tcPr marT="18000" marB="18000"/>
                </a:tc>
                <a:extLst>
                  <a:ext uri="{0D108BD9-81ED-4DB2-BD59-A6C34878D82A}">
                    <a16:rowId xmlns:a16="http://schemas.microsoft.com/office/drawing/2014/main" val="10013"/>
                  </a:ext>
                </a:extLst>
              </a:tr>
              <a:tr h="0">
                <a:tc gridSpan="2">
                  <a:txBody>
                    <a:bodyPr/>
                    <a:lstStyle/>
                    <a:p>
                      <a:pPr algn="l"/>
                      <a:r>
                        <a:rPr lang="en-US" sz="1200" b="1" noProof="0" dirty="0" smtClean="0">
                          <a:solidFill>
                            <a:schemeClr val="tx1"/>
                          </a:solidFill>
                        </a:rPr>
                        <a:t>PLX9486 +</a:t>
                      </a:r>
                      <a:r>
                        <a:rPr lang="en-US" sz="1200" b="1" baseline="0" noProof="0" dirty="0" smtClean="0">
                          <a:solidFill>
                            <a:schemeClr val="tx1"/>
                          </a:solidFill>
                        </a:rPr>
                        <a:t> sunitinib</a:t>
                      </a:r>
                      <a:endParaRPr lang="en-US" sz="1200" b="1" noProof="0" dirty="0">
                        <a:solidFill>
                          <a:schemeClr val="tx1"/>
                        </a:solidFill>
                      </a:endParaRPr>
                    </a:p>
                  </a:txBody>
                  <a:tcPr marT="18000" marB="18000">
                    <a:noFill/>
                  </a:tcPr>
                </a:tc>
                <a:tc hMerge="1">
                  <a:txBody>
                    <a:bodyPr/>
                    <a:lstStyle/>
                    <a:p>
                      <a:pPr algn="ctr"/>
                      <a:endParaRPr lang="en-GB" sz="1200" noProof="0" dirty="0"/>
                    </a:p>
                  </a:txBody>
                  <a:tcPr marT="18000" marB="18000"/>
                </a:tc>
                <a:extLst>
                  <a:ext uri="{0D108BD9-81ED-4DB2-BD59-A6C34878D82A}">
                    <a16:rowId xmlns:a16="http://schemas.microsoft.com/office/drawing/2014/main" val="317294215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Nausea </a:t>
                      </a:r>
                    </a:p>
                  </a:txBody>
                  <a:tcPr marT="18000" marB="18000"/>
                </a:tc>
                <a:tc>
                  <a:txBody>
                    <a:bodyPr/>
                    <a:lstStyle/>
                    <a:p>
                      <a:pPr algn="ctr"/>
                      <a:r>
                        <a:rPr lang="en-US" sz="1200" noProof="0" dirty="0" smtClean="0"/>
                        <a:t>2 (17)</a:t>
                      </a:r>
                      <a:endParaRPr lang="en-US" sz="1200" noProof="0" dirty="0"/>
                    </a:p>
                  </a:txBody>
                  <a:tcPr marT="18000" marB="18000"/>
                </a:tc>
                <a:extLst>
                  <a:ext uri="{0D108BD9-81ED-4DB2-BD59-A6C34878D82A}">
                    <a16:rowId xmlns:a16="http://schemas.microsoft.com/office/drawing/2014/main" val="721628955"/>
                  </a:ext>
                </a:extLst>
              </a:tr>
            </a:tbl>
          </a:graphicData>
        </a:graphic>
      </p:graphicFrame>
    </p:spTree>
    <p:extLst>
      <p:ext uri="{BB962C8B-B14F-4D97-AF65-F5344CB8AC3E}">
        <p14:creationId xmlns:p14="http://schemas.microsoft.com/office/powerpoint/2010/main" val="98078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7971020" cy="939801"/>
          </a:xfrm>
        </p:spPr>
        <p:txBody>
          <a:bodyPr/>
          <a:lstStyle/>
          <a:p>
            <a:r>
              <a:rPr lang="en-GB" sz="1600" dirty="0" smtClean="0"/>
              <a:t>11509: A phase I pharmacokinetic (PK) and pharmacodynamic (PD) </a:t>
            </a:r>
            <a:br>
              <a:rPr lang="en-GB" sz="1600" dirty="0" smtClean="0"/>
            </a:br>
            <a:r>
              <a:rPr lang="en-GB" sz="1600" dirty="0" smtClean="0"/>
              <a:t>study of PLX9486 alone and in combination (combo) with the KIT inhibitors pexidartinib (</a:t>
            </a:r>
            <a:r>
              <a:rPr lang="en-GB" sz="1600" dirty="0" err="1" smtClean="0"/>
              <a:t>pexi</a:t>
            </a:r>
            <a:r>
              <a:rPr lang="en-GB" sz="1600" dirty="0" smtClean="0"/>
              <a:t>) or sunitinib (</a:t>
            </a:r>
            <a:r>
              <a:rPr lang="en-GB" sz="1600" dirty="0" err="1" smtClean="0"/>
              <a:t>su</a:t>
            </a:r>
            <a:r>
              <a:rPr lang="en-GB" sz="1600" dirty="0" smtClean="0"/>
              <a:t>) in patients (Pts) with advanced solid </a:t>
            </a:r>
            <a:r>
              <a:rPr lang="en-GB" sz="1600" dirty="0" err="1" smtClean="0"/>
              <a:t>tumors</a:t>
            </a:r>
            <a:r>
              <a:rPr lang="en-GB" sz="1600" dirty="0" smtClean="0"/>
              <a:t> and gastrointestinal stromal </a:t>
            </a:r>
            <a:r>
              <a:rPr lang="en-GB" sz="1600" dirty="0" err="1" smtClean="0"/>
              <a:t>tumor</a:t>
            </a:r>
            <a:r>
              <a:rPr lang="en-GB" sz="1600" dirty="0" smtClean="0"/>
              <a:t> (GIST) – Wagner AJ, et al</a:t>
            </a:r>
            <a:endParaRPr lang="en-GB" sz="1600" dirty="0"/>
          </a:p>
        </p:txBody>
      </p:sp>
      <p:sp>
        <p:nvSpPr>
          <p:cNvPr id="3" name="Content Placeholder 2"/>
          <p:cNvSpPr>
            <a:spLocks noGrp="1"/>
          </p:cNvSpPr>
          <p:nvPr>
            <p:ph idx="1"/>
          </p:nvPr>
        </p:nvSpPr>
        <p:spPr>
          <a:xfrm>
            <a:off x="228600" y="1320800"/>
            <a:ext cx="5467662" cy="5308600"/>
          </a:xfrm>
        </p:spPr>
        <p:txBody>
          <a:bodyPr/>
          <a:lstStyle/>
          <a:p>
            <a:pPr marL="0" indent="0">
              <a:buNone/>
            </a:pPr>
            <a:r>
              <a:rPr lang="en-US" b="1" dirty="0" smtClean="0">
                <a:solidFill>
                  <a:schemeClr val="bg1"/>
                </a:solidFill>
              </a:rPr>
              <a:t>KEY RESULTS (CONT.)</a:t>
            </a:r>
          </a:p>
          <a:p>
            <a:pPr marL="0" indent="0">
              <a:buNone/>
            </a:pPr>
            <a:r>
              <a:rPr lang="en-GB" b="1" dirty="0" smtClean="0"/>
              <a:t>Single dose PK </a:t>
            </a:r>
          </a:p>
          <a:p>
            <a:endParaRPr lang="en-GB" dirty="0" smtClean="0"/>
          </a:p>
          <a:p>
            <a:endParaRPr lang="en-GB" dirty="0" smtClean="0"/>
          </a:p>
          <a:p>
            <a:endParaRPr lang="en-GB" dirty="0" smtClean="0"/>
          </a:p>
          <a:p>
            <a:endParaRPr lang="en-GB" dirty="0" smtClean="0"/>
          </a:p>
          <a:p>
            <a:endParaRPr lang="en-GB" dirty="0" smtClean="0"/>
          </a:p>
          <a:p>
            <a:pPr marL="0" indent="0">
              <a:buNone/>
            </a:pPr>
            <a:r>
              <a:rPr lang="en-GB" b="1" dirty="0" smtClean="0"/>
              <a:t>Repeat dose PK</a:t>
            </a:r>
          </a:p>
          <a:p>
            <a:r>
              <a:rPr lang="en-GB" dirty="0" smtClean="0"/>
              <a:t>PLX9486 alone: 2–3× accumulation at steady state; ~40% increase in systemic exposure at steady state from 250 to 1000 mg; further dose increases unexpected to significantly improve AUC</a:t>
            </a:r>
          </a:p>
          <a:p>
            <a:r>
              <a:rPr lang="en-GB" dirty="0" smtClean="0"/>
              <a:t>Combined with pexidartinib or sunitinib: no drug-drug interaction observed; food has negligible effect on steady state PK of PLX9486 </a:t>
            </a:r>
          </a:p>
          <a:p>
            <a:endParaRPr lang="en-GB" dirty="0"/>
          </a:p>
        </p:txBody>
      </p:sp>
      <p:sp>
        <p:nvSpPr>
          <p:cNvPr id="4" name="Text Box 4"/>
          <p:cNvSpPr txBox="1">
            <a:spLocks noChangeArrowheads="1"/>
          </p:cNvSpPr>
          <p:nvPr/>
        </p:nvSpPr>
        <p:spPr bwMode="auto">
          <a:xfrm>
            <a:off x="4981489" y="6474897"/>
            <a:ext cx="3941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a:solidFill>
                  <a:srgbClr val="363636"/>
                </a:solidFill>
                <a:latin typeface="Arial"/>
                <a:cs typeface="Arial"/>
              </a:rPr>
              <a:t>Wagner AJ,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11509</a:t>
            </a:r>
          </a:p>
        </p:txBody>
      </p:sp>
      <p:graphicFrame>
        <p:nvGraphicFramePr>
          <p:cNvPr id="9" name="Table 8"/>
          <p:cNvGraphicFramePr>
            <a:graphicFrameLocks noGrp="1"/>
          </p:cNvGraphicFramePr>
          <p:nvPr>
            <p:extLst>
              <p:ext uri="{D42A27DB-BD31-4B8C-83A1-F6EECF244321}">
                <p14:modId xmlns:p14="http://schemas.microsoft.com/office/powerpoint/2010/main" val="1059564609"/>
              </p:ext>
            </p:extLst>
          </p:nvPr>
        </p:nvGraphicFramePr>
        <p:xfrm>
          <a:off x="149401" y="2085093"/>
          <a:ext cx="5133974" cy="1460160"/>
        </p:xfrm>
        <a:graphic>
          <a:graphicData uri="http://schemas.openxmlformats.org/drawingml/2006/table">
            <a:tbl>
              <a:tblPr firstRow="1" bandRow="1">
                <a:tableStyleId>{69012ECD-51FC-41F1-AA8D-1B2483CD663E}</a:tableStyleId>
              </a:tblPr>
              <a:tblGrid>
                <a:gridCol w="1504949">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tblGrid>
              <a:tr h="0">
                <a:tc>
                  <a:txBody>
                    <a:bodyPr/>
                    <a:lstStyle/>
                    <a:p>
                      <a:r>
                        <a:rPr lang="en-US" sz="1200" noProof="0" dirty="0" smtClean="0">
                          <a:solidFill>
                            <a:schemeClr val="tx2"/>
                          </a:solidFill>
                        </a:rPr>
                        <a:t>Parameter</a:t>
                      </a:r>
                      <a:r>
                        <a:rPr lang="en-US" sz="1200" baseline="0" noProof="0" dirty="0" smtClean="0">
                          <a:solidFill>
                            <a:schemeClr val="tx2"/>
                          </a:solidFill>
                        </a:rPr>
                        <a:t> </a:t>
                      </a:r>
                      <a:endParaRPr lang="en-US" sz="1200"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200" noProof="0" dirty="0" smtClean="0">
                          <a:solidFill>
                            <a:schemeClr val="tx2"/>
                          </a:solidFill>
                        </a:rPr>
                        <a:t>250 mg Fasted (n=9)</a:t>
                      </a:r>
                      <a:endParaRPr lang="en-US" sz="1200"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2"/>
                          </a:solidFill>
                        </a:rPr>
                        <a:t>250 mg Fed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2"/>
                          </a:solidFill>
                        </a:rPr>
                        <a:t>(n=9)</a:t>
                      </a: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2"/>
                          </a:solidFill>
                        </a:rPr>
                        <a:t>500 mg Fasted (n=9)</a:t>
                      </a: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2"/>
                          </a:solidFill>
                        </a:rPr>
                        <a:t>1000 mg Fed (n=9)</a:t>
                      </a:r>
                    </a:p>
                  </a:txBody>
                  <a:tcPr marT="18000" marB="18000" anchor="ctr">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AUC</a:t>
                      </a:r>
                      <a:r>
                        <a:rPr lang="en-US" sz="1200" baseline="-25000" noProof="0" dirty="0" smtClean="0"/>
                        <a:t>0-24</a:t>
                      </a:r>
                      <a:r>
                        <a:rPr lang="en-US" sz="1200" baseline="0" noProof="0" dirty="0" smtClean="0"/>
                        <a:t>, </a:t>
                      </a:r>
                      <a:r>
                        <a:rPr lang="en-US" sz="1200" baseline="0" noProof="0" dirty="0" err="1" smtClean="0"/>
                        <a:t>hr</a:t>
                      </a:r>
                      <a:r>
                        <a:rPr lang="en-US" sz="1200" baseline="0" noProof="0" dirty="0" smtClean="0"/>
                        <a:t>*ng/mL</a:t>
                      </a:r>
                      <a:endParaRPr lang="en-US" sz="1200" noProof="0" dirty="0" smtClean="0"/>
                    </a:p>
                  </a:txBody>
                  <a:tcPr marT="18000" marB="18000"/>
                </a:tc>
                <a:tc>
                  <a:txBody>
                    <a:bodyPr/>
                    <a:lstStyle/>
                    <a:p>
                      <a:pPr algn="ctr"/>
                      <a:r>
                        <a:rPr lang="en-US" sz="1200" noProof="0" dirty="0" smtClean="0"/>
                        <a:t>5980</a:t>
                      </a:r>
                      <a:endParaRPr lang="en-US" sz="1200" noProof="0" dirty="0"/>
                    </a:p>
                  </a:txBody>
                  <a:tcPr marT="18000" marB="18000"/>
                </a:tc>
                <a:tc>
                  <a:txBody>
                    <a:bodyPr/>
                    <a:lstStyle/>
                    <a:p>
                      <a:pPr algn="ctr"/>
                      <a:r>
                        <a:rPr lang="en-US" sz="1200" noProof="0" dirty="0" smtClean="0"/>
                        <a:t>10100</a:t>
                      </a:r>
                      <a:endParaRPr lang="en-US" sz="1200" noProof="0" dirty="0"/>
                    </a:p>
                  </a:txBody>
                  <a:tcPr marT="18000" marB="18000"/>
                </a:tc>
                <a:tc>
                  <a:txBody>
                    <a:bodyPr/>
                    <a:lstStyle/>
                    <a:p>
                      <a:pPr algn="ctr"/>
                      <a:r>
                        <a:rPr lang="en-US" sz="1200" noProof="0" dirty="0" smtClean="0"/>
                        <a:t>8130</a:t>
                      </a:r>
                      <a:endParaRPr lang="en-US" sz="1200" noProof="0" dirty="0"/>
                    </a:p>
                  </a:txBody>
                  <a:tcPr marT="18000" marB="18000"/>
                </a:tc>
                <a:tc>
                  <a:txBody>
                    <a:bodyPr/>
                    <a:lstStyle/>
                    <a:p>
                      <a:pPr algn="ctr"/>
                      <a:r>
                        <a:rPr lang="en-US" sz="1200" noProof="0" dirty="0" smtClean="0"/>
                        <a:t>12600</a:t>
                      </a:r>
                      <a:endParaRPr lang="en-US" sz="1200" noProof="0" dirty="0"/>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AUC</a:t>
                      </a:r>
                      <a:r>
                        <a:rPr lang="en-US" sz="1200" baseline="-25000" noProof="0" dirty="0" smtClean="0"/>
                        <a:t>0-∞</a:t>
                      </a:r>
                      <a:r>
                        <a:rPr lang="en-US" sz="1200" baseline="0" noProof="0" dirty="0" smtClean="0"/>
                        <a:t>, </a:t>
                      </a:r>
                      <a:r>
                        <a:rPr lang="en-US" sz="1200" baseline="0" noProof="0" dirty="0" err="1" smtClean="0"/>
                        <a:t>hr</a:t>
                      </a:r>
                      <a:r>
                        <a:rPr lang="en-US" sz="1200" baseline="0" noProof="0" dirty="0" smtClean="0"/>
                        <a:t>*ng/mL</a:t>
                      </a:r>
                    </a:p>
                  </a:txBody>
                  <a:tcPr marT="18000" marB="18000"/>
                </a:tc>
                <a:tc>
                  <a:txBody>
                    <a:bodyPr/>
                    <a:lstStyle/>
                    <a:p>
                      <a:pPr algn="ctr"/>
                      <a:r>
                        <a:rPr lang="en-US" sz="1200" noProof="0" dirty="0" smtClean="0"/>
                        <a:t>30500</a:t>
                      </a:r>
                      <a:endParaRPr lang="en-US" sz="1200" noProof="0" dirty="0"/>
                    </a:p>
                  </a:txBody>
                  <a:tcPr marT="18000" marB="18000"/>
                </a:tc>
                <a:tc>
                  <a:txBody>
                    <a:bodyPr/>
                    <a:lstStyle/>
                    <a:p>
                      <a:pPr algn="ctr"/>
                      <a:r>
                        <a:rPr lang="en-US" sz="1200" noProof="0" dirty="0" smtClean="0"/>
                        <a:t>55000</a:t>
                      </a:r>
                      <a:endParaRPr lang="en-US" sz="1200" noProof="0" dirty="0"/>
                    </a:p>
                  </a:txBody>
                  <a:tcPr marT="18000" marB="18000"/>
                </a:tc>
                <a:tc>
                  <a:txBody>
                    <a:bodyPr/>
                    <a:lstStyle/>
                    <a:p>
                      <a:pPr algn="ctr"/>
                      <a:r>
                        <a:rPr lang="en-US" sz="1200" noProof="0" dirty="0" smtClean="0"/>
                        <a:t>52700</a:t>
                      </a:r>
                      <a:endParaRPr lang="en-US" sz="1200" noProof="0" dirty="0"/>
                    </a:p>
                  </a:txBody>
                  <a:tcPr marT="18000" marB="18000"/>
                </a:tc>
                <a:tc>
                  <a:txBody>
                    <a:bodyPr/>
                    <a:lstStyle/>
                    <a:p>
                      <a:pPr algn="ctr"/>
                      <a:r>
                        <a:rPr lang="en-US" sz="1200" noProof="0" dirty="0" smtClean="0"/>
                        <a:t>87700</a:t>
                      </a:r>
                      <a:endParaRPr lang="en-US" sz="12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err="1" smtClean="0"/>
                        <a:t>C</a:t>
                      </a:r>
                      <a:r>
                        <a:rPr lang="en-US" sz="1200" baseline="-25000" noProof="0" dirty="0" err="1" smtClean="0"/>
                        <a:t>max</a:t>
                      </a:r>
                      <a:r>
                        <a:rPr lang="en-US" sz="1200" baseline="0" noProof="0" dirty="0" smtClean="0"/>
                        <a:t>,</a:t>
                      </a:r>
                      <a:r>
                        <a:rPr lang="en-US" sz="1200" noProof="0" dirty="0" smtClean="0"/>
                        <a:t> ng/mL</a:t>
                      </a:r>
                    </a:p>
                  </a:txBody>
                  <a:tcPr marT="18000" marB="18000"/>
                </a:tc>
                <a:tc>
                  <a:txBody>
                    <a:bodyPr/>
                    <a:lstStyle/>
                    <a:p>
                      <a:pPr algn="ctr"/>
                      <a:r>
                        <a:rPr lang="en-US" sz="1200" noProof="0" dirty="0" smtClean="0"/>
                        <a:t>298</a:t>
                      </a:r>
                      <a:endParaRPr lang="en-US" sz="1200" noProof="0" dirty="0"/>
                    </a:p>
                  </a:txBody>
                  <a:tcPr marT="18000" marB="18000"/>
                </a:tc>
                <a:tc>
                  <a:txBody>
                    <a:bodyPr/>
                    <a:lstStyle/>
                    <a:p>
                      <a:pPr algn="ctr"/>
                      <a:r>
                        <a:rPr lang="en-US" sz="1200" noProof="0" dirty="0" smtClean="0"/>
                        <a:t>603</a:t>
                      </a:r>
                      <a:endParaRPr lang="en-US" sz="1200" noProof="0" dirty="0"/>
                    </a:p>
                  </a:txBody>
                  <a:tcPr marT="18000" marB="18000"/>
                </a:tc>
                <a:tc>
                  <a:txBody>
                    <a:bodyPr/>
                    <a:lstStyle/>
                    <a:p>
                      <a:pPr algn="ctr"/>
                      <a:r>
                        <a:rPr lang="en-US" sz="1200" noProof="0" dirty="0" smtClean="0"/>
                        <a:t>396</a:t>
                      </a:r>
                      <a:endParaRPr lang="en-US" sz="1200" noProof="0" dirty="0"/>
                    </a:p>
                  </a:txBody>
                  <a:tcPr marT="18000" marB="18000"/>
                </a:tc>
                <a:tc>
                  <a:txBody>
                    <a:bodyPr/>
                    <a:lstStyle/>
                    <a:p>
                      <a:pPr algn="ctr"/>
                      <a:r>
                        <a:rPr lang="en-US" sz="1200" noProof="0" dirty="0" smtClean="0"/>
                        <a:t>630</a:t>
                      </a:r>
                      <a:endParaRPr lang="en-US" sz="12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T</a:t>
                      </a:r>
                      <a:r>
                        <a:rPr lang="en-US" sz="1200" baseline="-25000" noProof="0" dirty="0" smtClean="0"/>
                        <a:t>1/2</a:t>
                      </a:r>
                      <a:r>
                        <a:rPr lang="en-US" sz="1200" baseline="0" noProof="0" dirty="0" smtClean="0"/>
                        <a:t>,</a:t>
                      </a:r>
                      <a:r>
                        <a:rPr lang="en-US" sz="1200" noProof="0" dirty="0" smtClean="0"/>
                        <a:t> </a:t>
                      </a:r>
                      <a:r>
                        <a:rPr lang="en-US" sz="1200" noProof="0" dirty="0" err="1" smtClean="0"/>
                        <a:t>hr</a:t>
                      </a:r>
                      <a:endParaRPr lang="en-US" sz="1200" noProof="0" dirty="0" smtClean="0"/>
                    </a:p>
                  </a:txBody>
                  <a:tcPr marT="18000" marB="18000"/>
                </a:tc>
                <a:tc>
                  <a:txBody>
                    <a:bodyPr/>
                    <a:lstStyle/>
                    <a:p>
                      <a:pPr algn="ctr"/>
                      <a:r>
                        <a:rPr lang="en-US" sz="1200" noProof="0" dirty="0" smtClean="0"/>
                        <a:t>48.6</a:t>
                      </a:r>
                      <a:endParaRPr lang="en-US" sz="1200" noProof="0" dirty="0"/>
                    </a:p>
                  </a:txBody>
                  <a:tcPr marT="18000" marB="18000"/>
                </a:tc>
                <a:tc>
                  <a:txBody>
                    <a:bodyPr/>
                    <a:lstStyle/>
                    <a:p>
                      <a:pPr algn="ctr"/>
                      <a:r>
                        <a:rPr lang="en-US" sz="1200" noProof="0" dirty="0" smtClean="0"/>
                        <a:t>49.1</a:t>
                      </a:r>
                      <a:endParaRPr lang="en-US" sz="1200" noProof="0" dirty="0"/>
                    </a:p>
                  </a:txBody>
                  <a:tcPr marT="18000" marB="18000"/>
                </a:tc>
                <a:tc>
                  <a:txBody>
                    <a:bodyPr/>
                    <a:lstStyle/>
                    <a:p>
                      <a:pPr algn="ctr"/>
                      <a:r>
                        <a:rPr lang="en-US" sz="1200" noProof="0" dirty="0" smtClean="0"/>
                        <a:t>66.2</a:t>
                      </a:r>
                      <a:endParaRPr lang="en-US" sz="1200" noProof="0" dirty="0"/>
                    </a:p>
                  </a:txBody>
                  <a:tcPr marT="18000" marB="18000"/>
                </a:tc>
                <a:tc>
                  <a:txBody>
                    <a:bodyPr/>
                    <a:lstStyle/>
                    <a:p>
                      <a:pPr algn="ctr"/>
                      <a:r>
                        <a:rPr lang="en-US" sz="1200" noProof="0" dirty="0" smtClean="0"/>
                        <a:t>71.4</a:t>
                      </a:r>
                      <a:endParaRPr lang="en-US" sz="1200" noProof="0" dirty="0"/>
                    </a:p>
                  </a:txBody>
                  <a:tcPr marT="18000" marB="18000"/>
                </a:tc>
                <a:extLst>
                  <a:ext uri="{0D108BD9-81ED-4DB2-BD59-A6C34878D82A}">
                    <a16:rowId xmlns:a16="http://schemas.microsoft.com/office/drawing/2014/main" val="10004"/>
                  </a:ext>
                </a:extLst>
              </a:tr>
            </a:tbl>
          </a:graphicData>
        </a:graphic>
      </p:graphicFrame>
      <p:sp>
        <p:nvSpPr>
          <p:cNvPr id="10" name="Content Placeholder 2"/>
          <p:cNvSpPr txBox="1">
            <a:spLocks/>
          </p:cNvSpPr>
          <p:nvPr/>
        </p:nvSpPr>
        <p:spPr bwMode="auto">
          <a:xfrm>
            <a:off x="5400675" y="2085975"/>
            <a:ext cx="35147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23246D"/>
              </a:buClr>
            </a:pPr>
            <a:r>
              <a:rPr lang="en-GB" dirty="0" smtClean="0">
                <a:solidFill>
                  <a:srgbClr val="363636"/>
                </a:solidFill>
              </a:rPr>
              <a:t>Dose </a:t>
            </a:r>
            <a:r>
              <a:rPr lang="en-GB" dirty="0">
                <a:solidFill>
                  <a:srgbClr val="363636"/>
                </a:solidFill>
              </a:rPr>
              <a:t>dependent (&lt; dose-proportional) increase in </a:t>
            </a:r>
            <a:r>
              <a:rPr lang="en-GB" dirty="0" err="1">
                <a:solidFill>
                  <a:srgbClr val="363636"/>
                </a:solidFill>
              </a:rPr>
              <a:t>C</a:t>
            </a:r>
            <a:r>
              <a:rPr lang="en-GB" baseline="-25000" dirty="0" err="1">
                <a:solidFill>
                  <a:srgbClr val="363636"/>
                </a:solidFill>
              </a:rPr>
              <a:t>max</a:t>
            </a:r>
            <a:r>
              <a:rPr lang="en-GB" dirty="0">
                <a:solidFill>
                  <a:srgbClr val="363636"/>
                </a:solidFill>
              </a:rPr>
              <a:t> </a:t>
            </a:r>
            <a:r>
              <a:rPr lang="en-GB" dirty="0" smtClean="0">
                <a:solidFill>
                  <a:srgbClr val="363636"/>
                </a:solidFill>
              </a:rPr>
              <a:t>and AUC</a:t>
            </a:r>
            <a:endParaRPr lang="en-GB" dirty="0">
              <a:solidFill>
                <a:srgbClr val="363636"/>
              </a:solidFill>
            </a:endParaRPr>
          </a:p>
          <a:p>
            <a:pPr>
              <a:buClr>
                <a:srgbClr val="23246D"/>
              </a:buClr>
            </a:pPr>
            <a:r>
              <a:rPr lang="en-GB" dirty="0">
                <a:solidFill>
                  <a:srgbClr val="363636"/>
                </a:solidFill>
              </a:rPr>
              <a:t>Long t</a:t>
            </a:r>
            <a:r>
              <a:rPr lang="en-GB" baseline="-25000" dirty="0">
                <a:solidFill>
                  <a:srgbClr val="363636"/>
                </a:solidFill>
              </a:rPr>
              <a:t>1/2</a:t>
            </a:r>
            <a:r>
              <a:rPr lang="en-GB" dirty="0">
                <a:solidFill>
                  <a:srgbClr val="363636"/>
                </a:solidFill>
              </a:rPr>
              <a:t> (</a:t>
            </a:r>
            <a:r>
              <a:rPr lang="en-GB" dirty="0" smtClean="0">
                <a:solidFill>
                  <a:srgbClr val="363636"/>
                </a:solidFill>
              </a:rPr>
              <a:t>2–3 days</a:t>
            </a:r>
            <a:r>
              <a:rPr lang="en-GB" dirty="0">
                <a:solidFill>
                  <a:srgbClr val="363636"/>
                </a:solidFill>
              </a:rPr>
              <a:t>); food effect increased AUC</a:t>
            </a:r>
            <a:r>
              <a:rPr lang="en-GB" baseline="-25000" dirty="0">
                <a:solidFill>
                  <a:srgbClr val="363636"/>
                </a:solidFill>
              </a:rPr>
              <a:t>0-∞</a:t>
            </a:r>
            <a:r>
              <a:rPr lang="en-GB" dirty="0">
                <a:solidFill>
                  <a:srgbClr val="363636"/>
                </a:solidFill>
              </a:rPr>
              <a:t> by </a:t>
            </a:r>
            <a:r>
              <a:rPr lang="en-GB" dirty="0" smtClean="0">
                <a:solidFill>
                  <a:srgbClr val="363636"/>
                </a:solidFill>
              </a:rPr>
              <a:t>80%</a:t>
            </a:r>
            <a:endParaRPr lang="en-GB" dirty="0">
              <a:solidFill>
                <a:srgbClr val="363636"/>
              </a:solidFill>
            </a:endParaRPr>
          </a:p>
        </p:txBody>
      </p:sp>
      <p:grpSp>
        <p:nvGrpSpPr>
          <p:cNvPr id="8" name="Group 7"/>
          <p:cNvGrpSpPr/>
          <p:nvPr/>
        </p:nvGrpSpPr>
        <p:grpSpPr>
          <a:xfrm>
            <a:off x="6065220" y="4027181"/>
            <a:ext cx="2952953" cy="2343783"/>
            <a:chOff x="1983180" y="2259661"/>
            <a:chExt cx="4533123" cy="2784060"/>
          </a:xfrm>
        </p:grpSpPr>
        <p:grpSp>
          <p:nvGrpSpPr>
            <p:cNvPr id="11" name="Group 10"/>
            <p:cNvGrpSpPr/>
            <p:nvPr/>
          </p:nvGrpSpPr>
          <p:grpSpPr>
            <a:xfrm>
              <a:off x="2614623" y="2396465"/>
              <a:ext cx="3901680" cy="2171700"/>
              <a:chOff x="836615" y="2448719"/>
              <a:chExt cx="3901680" cy="2171700"/>
            </a:xfrm>
          </p:grpSpPr>
          <p:sp>
            <p:nvSpPr>
              <p:cNvPr id="29" name="Freeform 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1" name="Line 7"/>
              <p:cNvSpPr>
                <a:spLocks noChangeShapeType="1"/>
              </p:cNvSpPr>
              <p:nvPr/>
            </p:nvSpPr>
            <p:spPr bwMode="auto">
              <a:xfrm>
                <a:off x="836615" y="27910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2" name="Line 8"/>
              <p:cNvSpPr>
                <a:spLocks noChangeShapeType="1"/>
              </p:cNvSpPr>
              <p:nvPr/>
            </p:nvSpPr>
            <p:spPr bwMode="auto">
              <a:xfrm>
                <a:off x="836615" y="31334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3" name="Line 9"/>
              <p:cNvSpPr>
                <a:spLocks noChangeShapeType="1"/>
              </p:cNvSpPr>
              <p:nvPr/>
            </p:nvSpPr>
            <p:spPr bwMode="auto">
              <a:xfrm>
                <a:off x="836615" y="348715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4" name="Line 10"/>
              <p:cNvSpPr>
                <a:spLocks noChangeShapeType="1"/>
              </p:cNvSpPr>
              <p:nvPr/>
            </p:nvSpPr>
            <p:spPr bwMode="auto">
              <a:xfrm>
                <a:off x="836615" y="41859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7" name="Line 13"/>
              <p:cNvSpPr>
                <a:spLocks noChangeShapeType="1"/>
              </p:cNvSpPr>
              <p:nvPr/>
            </p:nvSpPr>
            <p:spPr bwMode="auto">
              <a:xfrm>
                <a:off x="26483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8" name="Line 14"/>
              <p:cNvSpPr>
                <a:spLocks noChangeShapeType="1"/>
              </p:cNvSpPr>
              <p:nvPr/>
            </p:nvSpPr>
            <p:spPr bwMode="auto">
              <a:xfrm>
                <a:off x="434667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39" name="Line 15"/>
              <p:cNvSpPr>
                <a:spLocks noChangeShapeType="1"/>
              </p:cNvSpPr>
              <p:nvPr/>
            </p:nvSpPr>
            <p:spPr bwMode="auto">
              <a:xfrm>
                <a:off x="347972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0" name="Line 17"/>
              <p:cNvSpPr>
                <a:spLocks noChangeShapeType="1"/>
              </p:cNvSpPr>
              <p:nvPr/>
            </p:nvSpPr>
            <p:spPr bwMode="auto">
              <a:xfrm>
                <a:off x="4699483"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2" name="Line 19"/>
              <p:cNvSpPr>
                <a:spLocks noChangeShapeType="1"/>
              </p:cNvSpPr>
              <p:nvPr/>
            </p:nvSpPr>
            <p:spPr bwMode="auto">
              <a:xfrm>
                <a:off x="178200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 name="Line 17"/>
              <p:cNvSpPr>
                <a:spLocks noChangeShapeType="1"/>
              </p:cNvSpPr>
              <p:nvPr/>
            </p:nvSpPr>
            <p:spPr bwMode="auto">
              <a:xfrm>
                <a:off x="4520413"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 name="Line 17"/>
              <p:cNvSpPr>
                <a:spLocks noChangeShapeType="1"/>
              </p:cNvSpPr>
              <p:nvPr/>
            </p:nvSpPr>
            <p:spPr bwMode="auto">
              <a:xfrm>
                <a:off x="4176857"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7" name="Line 17"/>
              <p:cNvSpPr>
                <a:spLocks noChangeShapeType="1"/>
              </p:cNvSpPr>
              <p:nvPr/>
            </p:nvSpPr>
            <p:spPr bwMode="auto">
              <a:xfrm>
                <a:off x="4005091"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 name="Line 17"/>
              <p:cNvSpPr>
                <a:spLocks noChangeShapeType="1"/>
              </p:cNvSpPr>
              <p:nvPr/>
            </p:nvSpPr>
            <p:spPr bwMode="auto">
              <a:xfrm>
                <a:off x="3833326"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9" name="Line 17"/>
              <p:cNvSpPr>
                <a:spLocks noChangeShapeType="1"/>
              </p:cNvSpPr>
              <p:nvPr/>
            </p:nvSpPr>
            <p:spPr bwMode="auto">
              <a:xfrm>
                <a:off x="3661560"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0" name="Line 17"/>
              <p:cNvSpPr>
                <a:spLocks noChangeShapeType="1"/>
              </p:cNvSpPr>
              <p:nvPr/>
            </p:nvSpPr>
            <p:spPr bwMode="auto">
              <a:xfrm>
                <a:off x="3325314"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1" name="Line 17"/>
              <p:cNvSpPr>
                <a:spLocks noChangeShapeType="1"/>
              </p:cNvSpPr>
              <p:nvPr/>
            </p:nvSpPr>
            <p:spPr bwMode="auto">
              <a:xfrm>
                <a:off x="3149894"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2" name="Line 17"/>
              <p:cNvSpPr>
                <a:spLocks noChangeShapeType="1"/>
              </p:cNvSpPr>
              <p:nvPr/>
            </p:nvSpPr>
            <p:spPr bwMode="auto">
              <a:xfrm>
                <a:off x="2974473"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3" name="Line 17"/>
              <p:cNvSpPr>
                <a:spLocks noChangeShapeType="1"/>
              </p:cNvSpPr>
              <p:nvPr/>
            </p:nvSpPr>
            <p:spPr bwMode="auto">
              <a:xfrm>
                <a:off x="2799052"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4" name="Line 17"/>
              <p:cNvSpPr>
                <a:spLocks noChangeShapeType="1"/>
              </p:cNvSpPr>
              <p:nvPr/>
            </p:nvSpPr>
            <p:spPr bwMode="auto">
              <a:xfrm>
                <a:off x="2477427"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5" name="Line 17"/>
              <p:cNvSpPr>
                <a:spLocks noChangeShapeType="1"/>
              </p:cNvSpPr>
              <p:nvPr/>
            </p:nvSpPr>
            <p:spPr bwMode="auto">
              <a:xfrm>
                <a:off x="2298351"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6" name="Line 17"/>
              <p:cNvSpPr>
                <a:spLocks noChangeShapeType="1"/>
              </p:cNvSpPr>
              <p:nvPr/>
            </p:nvSpPr>
            <p:spPr bwMode="auto">
              <a:xfrm>
                <a:off x="2119275"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7" name="Line 17"/>
              <p:cNvSpPr>
                <a:spLocks noChangeShapeType="1"/>
              </p:cNvSpPr>
              <p:nvPr/>
            </p:nvSpPr>
            <p:spPr bwMode="auto">
              <a:xfrm>
                <a:off x="1940199"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8" name="Line 17"/>
              <p:cNvSpPr>
                <a:spLocks noChangeShapeType="1"/>
              </p:cNvSpPr>
              <p:nvPr/>
            </p:nvSpPr>
            <p:spPr bwMode="auto">
              <a:xfrm>
                <a:off x="1611264"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59" name="Line 17"/>
              <p:cNvSpPr>
                <a:spLocks noChangeShapeType="1"/>
              </p:cNvSpPr>
              <p:nvPr/>
            </p:nvSpPr>
            <p:spPr bwMode="auto">
              <a:xfrm>
                <a:off x="1454118"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0" name="Line 17"/>
              <p:cNvSpPr>
                <a:spLocks noChangeShapeType="1"/>
              </p:cNvSpPr>
              <p:nvPr/>
            </p:nvSpPr>
            <p:spPr bwMode="auto">
              <a:xfrm>
                <a:off x="1275043"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1" name="Line 17"/>
              <p:cNvSpPr>
                <a:spLocks noChangeShapeType="1"/>
              </p:cNvSpPr>
              <p:nvPr/>
            </p:nvSpPr>
            <p:spPr bwMode="auto">
              <a:xfrm>
                <a:off x="1106932" y="4528653"/>
                <a:ext cx="0" cy="427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62" name="Line 9"/>
              <p:cNvSpPr>
                <a:spLocks noChangeShapeType="1"/>
              </p:cNvSpPr>
              <p:nvPr/>
            </p:nvSpPr>
            <p:spPr bwMode="auto">
              <a:xfrm>
                <a:off x="851214" y="382660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grpSp>
        <p:sp>
          <p:nvSpPr>
            <p:cNvPr id="13" name="TextBox 12"/>
            <p:cNvSpPr txBox="1"/>
            <p:nvPr/>
          </p:nvSpPr>
          <p:spPr>
            <a:xfrm>
              <a:off x="4062747" y="4751248"/>
              <a:ext cx="1122613" cy="292473"/>
            </a:xfrm>
            <a:prstGeom prst="rect">
              <a:avLst/>
            </a:prstGeom>
            <a:noFill/>
          </p:spPr>
          <p:txBody>
            <a:bodyPr wrap="none" rtlCol="0">
              <a:spAutoFit/>
            </a:bodyPr>
            <a:lstStyle/>
            <a:p>
              <a:pPr algn="ctr"/>
              <a:r>
                <a:rPr lang="en-GB" sz="1000" dirty="0" smtClean="0">
                  <a:solidFill>
                    <a:srgbClr val="363636"/>
                  </a:solidFill>
                  <a:latin typeface="Arial"/>
                  <a:cs typeface="Arial"/>
                </a:rPr>
                <a:t>Dose, mg</a:t>
              </a:r>
              <a:endParaRPr lang="en-GB" sz="1000" dirty="0">
                <a:solidFill>
                  <a:srgbClr val="363636"/>
                </a:solidFill>
                <a:latin typeface="Arial"/>
                <a:cs typeface="Arial"/>
              </a:endParaRPr>
            </a:p>
          </p:txBody>
        </p:sp>
        <p:sp>
          <p:nvSpPr>
            <p:cNvPr id="14" name="TextBox 13"/>
            <p:cNvSpPr txBox="1"/>
            <p:nvPr/>
          </p:nvSpPr>
          <p:spPr>
            <a:xfrm>
              <a:off x="1983180" y="2259661"/>
              <a:ext cx="652983"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30000</a:t>
              </a:r>
              <a:endParaRPr lang="en-GB" sz="1000" dirty="0">
                <a:solidFill>
                  <a:srgbClr val="363636"/>
                </a:solidFill>
                <a:latin typeface="Arial"/>
                <a:cs typeface="Arial"/>
              </a:endParaRPr>
            </a:p>
          </p:txBody>
        </p:sp>
        <p:sp>
          <p:nvSpPr>
            <p:cNvPr id="15" name="TextBox 14"/>
            <p:cNvSpPr txBox="1"/>
            <p:nvPr/>
          </p:nvSpPr>
          <p:spPr>
            <a:xfrm>
              <a:off x="1983180" y="2603590"/>
              <a:ext cx="652983"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25000</a:t>
              </a:r>
              <a:endParaRPr lang="en-GB" sz="1000" dirty="0">
                <a:solidFill>
                  <a:srgbClr val="363636"/>
                </a:solidFill>
                <a:latin typeface="Arial"/>
                <a:cs typeface="Arial"/>
              </a:endParaRPr>
            </a:p>
          </p:txBody>
        </p:sp>
        <p:sp>
          <p:nvSpPr>
            <p:cNvPr id="16" name="TextBox 15"/>
            <p:cNvSpPr txBox="1"/>
            <p:nvPr/>
          </p:nvSpPr>
          <p:spPr>
            <a:xfrm>
              <a:off x="1983180" y="2945779"/>
              <a:ext cx="652983"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20000</a:t>
              </a:r>
              <a:endParaRPr lang="en-GB" sz="1000" dirty="0">
                <a:solidFill>
                  <a:srgbClr val="363636"/>
                </a:solidFill>
                <a:latin typeface="Arial"/>
                <a:cs typeface="Arial"/>
              </a:endParaRPr>
            </a:p>
          </p:txBody>
        </p:sp>
        <p:sp>
          <p:nvSpPr>
            <p:cNvPr id="17" name="TextBox 16"/>
            <p:cNvSpPr txBox="1"/>
            <p:nvPr/>
          </p:nvSpPr>
          <p:spPr>
            <a:xfrm>
              <a:off x="1983180" y="3299284"/>
              <a:ext cx="652983"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15000</a:t>
              </a:r>
              <a:endParaRPr lang="en-GB" sz="1000" dirty="0">
                <a:solidFill>
                  <a:srgbClr val="363636"/>
                </a:solidFill>
                <a:latin typeface="Arial"/>
                <a:cs typeface="Arial"/>
              </a:endParaRPr>
            </a:p>
          </p:txBody>
        </p:sp>
        <p:sp>
          <p:nvSpPr>
            <p:cNvPr id="18" name="TextBox 17"/>
            <p:cNvSpPr txBox="1"/>
            <p:nvPr/>
          </p:nvSpPr>
          <p:spPr>
            <a:xfrm>
              <a:off x="2091455" y="3997909"/>
              <a:ext cx="544708"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5000</a:t>
              </a:r>
              <a:endParaRPr lang="en-GB" sz="1000" dirty="0">
                <a:solidFill>
                  <a:srgbClr val="363636"/>
                </a:solidFill>
                <a:latin typeface="Arial"/>
                <a:cs typeface="Arial"/>
              </a:endParaRPr>
            </a:p>
          </p:txBody>
        </p:sp>
        <p:sp>
          <p:nvSpPr>
            <p:cNvPr id="19" name="TextBox 18"/>
            <p:cNvSpPr txBox="1"/>
            <p:nvPr/>
          </p:nvSpPr>
          <p:spPr>
            <a:xfrm>
              <a:off x="2416280" y="4340099"/>
              <a:ext cx="219882"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0</a:t>
              </a:r>
              <a:endParaRPr lang="en-GB" sz="1000" dirty="0">
                <a:solidFill>
                  <a:srgbClr val="363636"/>
                </a:solidFill>
                <a:latin typeface="Arial"/>
                <a:cs typeface="Arial"/>
              </a:endParaRPr>
            </a:p>
          </p:txBody>
        </p:sp>
        <p:sp>
          <p:nvSpPr>
            <p:cNvPr id="20" name="TextBox 19"/>
            <p:cNvSpPr txBox="1"/>
            <p:nvPr/>
          </p:nvSpPr>
          <p:spPr>
            <a:xfrm>
              <a:off x="2512495" y="4522747"/>
              <a:ext cx="391758" cy="292473"/>
            </a:xfrm>
            <a:prstGeom prst="rect">
              <a:avLst/>
            </a:prstGeom>
            <a:noFill/>
          </p:spPr>
          <p:txBody>
            <a:bodyPr wrap="none" rtlCol="0" anchor="t" anchorCtr="0">
              <a:spAutoFit/>
            </a:bodyPr>
            <a:lstStyle/>
            <a:p>
              <a:pPr algn="ctr" fontAlgn="auto">
                <a:spcBef>
                  <a:spcPts val="0"/>
                </a:spcBef>
                <a:spcAft>
                  <a:spcPts val="0"/>
                </a:spcAft>
              </a:pPr>
              <a:r>
                <a:rPr lang="en-GB" sz="1000" dirty="0" smtClean="0">
                  <a:solidFill>
                    <a:srgbClr val="363636"/>
                  </a:solidFill>
                  <a:latin typeface="Arial"/>
                  <a:cs typeface="Arial"/>
                </a:rPr>
                <a:t>0</a:t>
              </a:r>
              <a:endParaRPr lang="en-GB" sz="1000" dirty="0">
                <a:solidFill>
                  <a:srgbClr val="363636"/>
                </a:solidFill>
                <a:latin typeface="Arial"/>
                <a:cs typeface="Arial"/>
              </a:endParaRPr>
            </a:p>
          </p:txBody>
        </p:sp>
        <p:sp>
          <p:nvSpPr>
            <p:cNvPr id="22" name="TextBox 21"/>
            <p:cNvSpPr txBox="1"/>
            <p:nvPr/>
          </p:nvSpPr>
          <p:spPr>
            <a:xfrm>
              <a:off x="3257694" y="4522747"/>
              <a:ext cx="608308" cy="292473"/>
            </a:xfrm>
            <a:prstGeom prst="rect">
              <a:avLst/>
            </a:prstGeom>
            <a:noFill/>
          </p:spPr>
          <p:txBody>
            <a:bodyPr wrap="none" rtlCol="0" anchor="t" anchorCtr="0">
              <a:spAutoFit/>
            </a:bodyPr>
            <a:lstStyle/>
            <a:p>
              <a:pPr algn="ctr" fontAlgn="auto">
                <a:spcBef>
                  <a:spcPts val="0"/>
                </a:spcBef>
                <a:spcAft>
                  <a:spcPts val="0"/>
                </a:spcAft>
              </a:pPr>
              <a:r>
                <a:rPr lang="en-GB" sz="1000" dirty="0" smtClean="0">
                  <a:solidFill>
                    <a:srgbClr val="363636"/>
                  </a:solidFill>
                  <a:latin typeface="Arial"/>
                  <a:cs typeface="Arial"/>
                </a:rPr>
                <a:t>250</a:t>
              </a:r>
              <a:endParaRPr lang="en-GB" sz="1000" dirty="0">
                <a:solidFill>
                  <a:srgbClr val="363636"/>
                </a:solidFill>
                <a:latin typeface="Arial"/>
                <a:cs typeface="Arial"/>
              </a:endParaRPr>
            </a:p>
          </p:txBody>
        </p:sp>
        <p:sp>
          <p:nvSpPr>
            <p:cNvPr id="24" name="TextBox 23"/>
            <p:cNvSpPr txBox="1"/>
            <p:nvPr/>
          </p:nvSpPr>
          <p:spPr>
            <a:xfrm>
              <a:off x="4118473" y="4522747"/>
              <a:ext cx="608308" cy="292473"/>
            </a:xfrm>
            <a:prstGeom prst="rect">
              <a:avLst/>
            </a:prstGeom>
            <a:noFill/>
          </p:spPr>
          <p:txBody>
            <a:bodyPr wrap="none" rtlCol="0" anchor="t" anchorCtr="0">
              <a:spAutoFit/>
            </a:bodyPr>
            <a:lstStyle/>
            <a:p>
              <a:pPr algn="ctr" fontAlgn="auto">
                <a:spcBef>
                  <a:spcPts val="0"/>
                </a:spcBef>
                <a:spcAft>
                  <a:spcPts val="0"/>
                </a:spcAft>
              </a:pPr>
              <a:r>
                <a:rPr lang="en-GB" sz="1000" dirty="0" smtClean="0">
                  <a:solidFill>
                    <a:srgbClr val="363636"/>
                  </a:solidFill>
                  <a:latin typeface="Arial"/>
                  <a:cs typeface="Arial"/>
                </a:rPr>
                <a:t>500</a:t>
              </a:r>
              <a:endParaRPr lang="en-GB" sz="1000" dirty="0">
                <a:solidFill>
                  <a:srgbClr val="363636"/>
                </a:solidFill>
                <a:latin typeface="Arial"/>
                <a:cs typeface="Arial"/>
              </a:endParaRPr>
            </a:p>
          </p:txBody>
        </p:sp>
        <p:sp>
          <p:nvSpPr>
            <p:cNvPr id="26" name="TextBox 25"/>
            <p:cNvSpPr txBox="1"/>
            <p:nvPr/>
          </p:nvSpPr>
          <p:spPr>
            <a:xfrm>
              <a:off x="4957323" y="4522747"/>
              <a:ext cx="608308" cy="292473"/>
            </a:xfrm>
            <a:prstGeom prst="rect">
              <a:avLst/>
            </a:prstGeom>
            <a:noFill/>
          </p:spPr>
          <p:txBody>
            <a:bodyPr wrap="none" rtlCol="0" anchor="t" anchorCtr="0">
              <a:spAutoFit/>
            </a:bodyPr>
            <a:lstStyle/>
            <a:p>
              <a:pPr algn="ctr" fontAlgn="auto">
                <a:spcBef>
                  <a:spcPts val="0"/>
                </a:spcBef>
                <a:spcAft>
                  <a:spcPts val="0"/>
                </a:spcAft>
              </a:pPr>
              <a:r>
                <a:rPr lang="en-GB" sz="1000" dirty="0" smtClean="0">
                  <a:solidFill>
                    <a:srgbClr val="363636"/>
                  </a:solidFill>
                  <a:latin typeface="Arial"/>
                  <a:cs typeface="Arial"/>
                </a:rPr>
                <a:t>750</a:t>
              </a:r>
              <a:endParaRPr lang="en-GB" sz="1000" dirty="0">
                <a:solidFill>
                  <a:srgbClr val="363636"/>
                </a:solidFill>
                <a:latin typeface="Arial"/>
                <a:cs typeface="Arial"/>
              </a:endParaRPr>
            </a:p>
          </p:txBody>
        </p:sp>
        <p:sp>
          <p:nvSpPr>
            <p:cNvPr id="27" name="TextBox 26"/>
            <p:cNvSpPr txBox="1"/>
            <p:nvPr/>
          </p:nvSpPr>
          <p:spPr>
            <a:xfrm>
              <a:off x="5764967" y="4522747"/>
              <a:ext cx="716583" cy="292473"/>
            </a:xfrm>
            <a:prstGeom prst="rect">
              <a:avLst/>
            </a:prstGeom>
            <a:noFill/>
          </p:spPr>
          <p:txBody>
            <a:bodyPr wrap="none" rtlCol="0" anchor="t" anchorCtr="0">
              <a:spAutoFit/>
            </a:bodyPr>
            <a:lstStyle/>
            <a:p>
              <a:pPr algn="ctr" fontAlgn="auto">
                <a:spcBef>
                  <a:spcPts val="0"/>
                </a:spcBef>
                <a:spcAft>
                  <a:spcPts val="0"/>
                </a:spcAft>
              </a:pPr>
              <a:r>
                <a:rPr lang="en-GB" sz="1000" dirty="0" smtClean="0">
                  <a:solidFill>
                    <a:srgbClr val="363636"/>
                  </a:solidFill>
                  <a:latin typeface="Arial"/>
                  <a:cs typeface="Arial"/>
                </a:rPr>
                <a:t>1000</a:t>
              </a:r>
              <a:endParaRPr lang="en-GB" sz="1000" dirty="0">
                <a:solidFill>
                  <a:srgbClr val="363636"/>
                </a:solidFill>
                <a:latin typeface="Arial"/>
                <a:cs typeface="Arial"/>
              </a:endParaRPr>
            </a:p>
          </p:txBody>
        </p:sp>
        <p:sp>
          <p:nvSpPr>
            <p:cNvPr id="63" name="TextBox 62"/>
            <p:cNvSpPr txBox="1"/>
            <p:nvPr/>
          </p:nvSpPr>
          <p:spPr>
            <a:xfrm>
              <a:off x="1983180" y="3638729"/>
              <a:ext cx="652983" cy="269156"/>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363636"/>
                  </a:solidFill>
                  <a:latin typeface="Arial"/>
                  <a:cs typeface="Arial"/>
                </a:rPr>
                <a:t>10000</a:t>
              </a:r>
              <a:endParaRPr lang="en-GB" sz="1000" dirty="0">
                <a:solidFill>
                  <a:srgbClr val="363636"/>
                </a:solidFill>
                <a:latin typeface="Arial"/>
                <a:cs typeface="Arial"/>
              </a:endParaRPr>
            </a:p>
          </p:txBody>
        </p:sp>
      </p:grpSp>
      <p:sp>
        <p:nvSpPr>
          <p:cNvPr id="5" name="TextBox 4"/>
          <p:cNvSpPr txBox="1"/>
          <p:nvPr/>
        </p:nvSpPr>
        <p:spPr>
          <a:xfrm>
            <a:off x="6660463" y="4358574"/>
            <a:ext cx="588623" cy="246221"/>
          </a:xfrm>
          <a:prstGeom prst="rect">
            <a:avLst/>
          </a:prstGeom>
          <a:noFill/>
        </p:spPr>
        <p:txBody>
          <a:bodyPr wrap="none" rtlCol="0">
            <a:spAutoFit/>
          </a:bodyPr>
          <a:lstStyle/>
          <a:p>
            <a:pPr fontAlgn="auto">
              <a:spcBef>
                <a:spcPts val="0"/>
              </a:spcBef>
              <a:spcAft>
                <a:spcPts val="0"/>
              </a:spcAft>
            </a:pPr>
            <a:r>
              <a:rPr lang="en-GB" sz="1000" dirty="0" smtClean="0">
                <a:solidFill>
                  <a:srgbClr val="FF6600"/>
                </a:solidFill>
                <a:latin typeface="Arial"/>
                <a:cs typeface="Arial"/>
              </a:rPr>
              <a:t>Day 15</a:t>
            </a:r>
            <a:endParaRPr lang="en-GB" sz="1000" dirty="0">
              <a:solidFill>
                <a:srgbClr val="FF6600"/>
              </a:solidFill>
              <a:latin typeface="Arial"/>
              <a:cs typeface="Arial"/>
            </a:endParaRPr>
          </a:p>
        </p:txBody>
      </p:sp>
      <p:sp>
        <p:nvSpPr>
          <p:cNvPr id="64" name="TextBox 63"/>
          <p:cNvSpPr txBox="1"/>
          <p:nvPr/>
        </p:nvSpPr>
        <p:spPr>
          <a:xfrm>
            <a:off x="6660463" y="5168530"/>
            <a:ext cx="518091" cy="246221"/>
          </a:xfrm>
          <a:prstGeom prst="rect">
            <a:avLst/>
          </a:prstGeom>
          <a:noFill/>
        </p:spPr>
        <p:txBody>
          <a:bodyPr wrap="none" rtlCol="0">
            <a:spAutoFit/>
          </a:bodyPr>
          <a:lstStyle/>
          <a:p>
            <a:pPr fontAlgn="auto">
              <a:spcBef>
                <a:spcPts val="0"/>
              </a:spcBef>
              <a:spcAft>
                <a:spcPts val="0"/>
              </a:spcAft>
            </a:pPr>
            <a:r>
              <a:rPr lang="en-GB" sz="1000" dirty="0" smtClean="0">
                <a:solidFill>
                  <a:srgbClr val="62C4EE"/>
                </a:solidFill>
                <a:latin typeface="Arial"/>
                <a:cs typeface="Arial"/>
              </a:rPr>
              <a:t>Day 1</a:t>
            </a:r>
            <a:endParaRPr lang="en-GB" sz="1000" dirty="0">
              <a:solidFill>
                <a:srgbClr val="62C4EE"/>
              </a:solidFill>
              <a:latin typeface="Arial"/>
              <a:cs typeface="Arial"/>
            </a:endParaRPr>
          </a:p>
        </p:txBody>
      </p:sp>
      <p:sp>
        <p:nvSpPr>
          <p:cNvPr id="65" name="TextBox 64"/>
          <p:cNvSpPr txBox="1"/>
          <p:nvPr/>
        </p:nvSpPr>
        <p:spPr>
          <a:xfrm>
            <a:off x="8738322" y="4564019"/>
            <a:ext cx="397866"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BID</a:t>
            </a:r>
            <a:endParaRPr lang="en-GB" sz="1000" dirty="0">
              <a:solidFill>
                <a:srgbClr val="000000"/>
              </a:solidFill>
              <a:latin typeface="Arial"/>
              <a:cs typeface="Arial"/>
            </a:endParaRPr>
          </a:p>
        </p:txBody>
      </p:sp>
      <p:sp>
        <p:nvSpPr>
          <p:cNvPr id="66" name="TextBox 65"/>
          <p:cNvSpPr txBox="1"/>
          <p:nvPr/>
        </p:nvSpPr>
        <p:spPr>
          <a:xfrm>
            <a:off x="8738322" y="4008129"/>
            <a:ext cx="377026"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QD</a:t>
            </a:r>
            <a:endParaRPr lang="en-GB" sz="1000" dirty="0">
              <a:solidFill>
                <a:srgbClr val="000000"/>
              </a:solidFill>
              <a:latin typeface="Arial"/>
              <a:cs typeface="Arial"/>
            </a:endParaRPr>
          </a:p>
        </p:txBody>
      </p:sp>
      <p:sp>
        <p:nvSpPr>
          <p:cNvPr id="67" name="TextBox 66"/>
          <p:cNvSpPr txBox="1"/>
          <p:nvPr/>
        </p:nvSpPr>
        <p:spPr>
          <a:xfrm>
            <a:off x="7726637" y="4502630"/>
            <a:ext cx="1111202"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y = 6152.5x</a:t>
            </a:r>
            <a:r>
              <a:rPr lang="en-GB" sz="1000" baseline="30000" dirty="0" smtClean="0">
                <a:solidFill>
                  <a:srgbClr val="000000"/>
                </a:solidFill>
                <a:latin typeface="Arial"/>
                <a:cs typeface="Arial"/>
              </a:rPr>
              <a:t>0.2041</a:t>
            </a:r>
            <a:endParaRPr lang="en-GB" sz="1000" baseline="30000" dirty="0">
              <a:solidFill>
                <a:srgbClr val="000000"/>
              </a:solidFill>
              <a:latin typeface="Arial"/>
              <a:cs typeface="Arial"/>
            </a:endParaRPr>
          </a:p>
        </p:txBody>
      </p:sp>
      <p:sp>
        <p:nvSpPr>
          <p:cNvPr id="68" name="TextBox 67"/>
          <p:cNvSpPr txBox="1"/>
          <p:nvPr/>
        </p:nvSpPr>
        <p:spPr>
          <a:xfrm>
            <a:off x="7852473" y="4708275"/>
            <a:ext cx="859531"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R</a:t>
            </a:r>
            <a:r>
              <a:rPr lang="en-GB" sz="1000" baseline="30000" dirty="0" smtClean="0">
                <a:solidFill>
                  <a:srgbClr val="000000"/>
                </a:solidFill>
                <a:latin typeface="Arial"/>
                <a:cs typeface="Arial"/>
              </a:rPr>
              <a:t>2</a:t>
            </a:r>
            <a:r>
              <a:rPr lang="en-GB" sz="1000" dirty="0" smtClean="0">
                <a:solidFill>
                  <a:srgbClr val="000000"/>
                </a:solidFill>
                <a:latin typeface="Arial"/>
                <a:cs typeface="Arial"/>
              </a:rPr>
              <a:t> = 0.9339</a:t>
            </a:r>
            <a:endParaRPr lang="en-GB" sz="1000" baseline="30000" dirty="0">
              <a:solidFill>
                <a:srgbClr val="000000"/>
              </a:solidFill>
              <a:latin typeface="Arial"/>
              <a:cs typeface="Arial"/>
            </a:endParaRPr>
          </a:p>
        </p:txBody>
      </p:sp>
      <p:sp>
        <p:nvSpPr>
          <p:cNvPr id="69" name="TextBox 68"/>
          <p:cNvSpPr txBox="1"/>
          <p:nvPr/>
        </p:nvSpPr>
        <p:spPr>
          <a:xfrm>
            <a:off x="7726637" y="5357613"/>
            <a:ext cx="1111202"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y = 296.67x</a:t>
            </a:r>
            <a:r>
              <a:rPr lang="en-GB" sz="1000" baseline="30000" dirty="0" smtClean="0">
                <a:solidFill>
                  <a:srgbClr val="000000"/>
                </a:solidFill>
                <a:latin typeface="Arial"/>
                <a:cs typeface="Arial"/>
              </a:rPr>
              <a:t>0.5418</a:t>
            </a:r>
            <a:endParaRPr lang="en-GB" sz="1000" baseline="30000" dirty="0">
              <a:solidFill>
                <a:srgbClr val="000000"/>
              </a:solidFill>
              <a:latin typeface="Arial"/>
              <a:cs typeface="Arial"/>
            </a:endParaRPr>
          </a:p>
        </p:txBody>
      </p:sp>
      <p:sp>
        <p:nvSpPr>
          <p:cNvPr id="70" name="TextBox 69"/>
          <p:cNvSpPr txBox="1"/>
          <p:nvPr/>
        </p:nvSpPr>
        <p:spPr>
          <a:xfrm>
            <a:off x="7852473" y="5563258"/>
            <a:ext cx="859531"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R</a:t>
            </a:r>
            <a:r>
              <a:rPr lang="en-GB" sz="1000" baseline="30000" dirty="0" smtClean="0">
                <a:solidFill>
                  <a:srgbClr val="000000"/>
                </a:solidFill>
                <a:latin typeface="Arial"/>
                <a:cs typeface="Arial"/>
              </a:rPr>
              <a:t>2</a:t>
            </a:r>
            <a:r>
              <a:rPr lang="en-GB" sz="1000" dirty="0" smtClean="0">
                <a:solidFill>
                  <a:srgbClr val="000000"/>
                </a:solidFill>
                <a:latin typeface="Arial"/>
                <a:cs typeface="Arial"/>
              </a:rPr>
              <a:t> = 0.9944</a:t>
            </a:r>
            <a:endParaRPr lang="en-GB" sz="1000" baseline="30000" dirty="0">
              <a:solidFill>
                <a:srgbClr val="000000"/>
              </a:solidFill>
              <a:latin typeface="Arial"/>
              <a:cs typeface="Arial"/>
            </a:endParaRPr>
          </a:p>
        </p:txBody>
      </p:sp>
      <p:cxnSp>
        <p:nvCxnSpPr>
          <p:cNvPr id="7" name="Straight Arrow Connector 6"/>
          <p:cNvCxnSpPr/>
          <p:nvPr/>
        </p:nvCxnSpPr>
        <p:spPr>
          <a:xfrm flipH="1" flipV="1">
            <a:off x="8837839" y="4481684"/>
            <a:ext cx="147162" cy="10327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8837839" y="4213441"/>
            <a:ext cx="147162" cy="10327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a:spLocks noChangeAspect="1"/>
          </p:cNvSpPr>
          <p:nvPr/>
        </p:nvSpPr>
        <p:spPr>
          <a:xfrm>
            <a:off x="7031250" y="4755956"/>
            <a:ext cx="108000" cy="10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77" name="Rectangle 76"/>
          <p:cNvSpPr>
            <a:spLocks noChangeAspect="1"/>
          </p:cNvSpPr>
          <p:nvPr/>
        </p:nvSpPr>
        <p:spPr>
          <a:xfrm>
            <a:off x="7244793" y="4579129"/>
            <a:ext cx="108000" cy="10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78" name="Rectangle 77"/>
          <p:cNvSpPr>
            <a:spLocks noChangeAspect="1"/>
          </p:cNvSpPr>
          <p:nvPr/>
        </p:nvSpPr>
        <p:spPr>
          <a:xfrm>
            <a:off x="7600317" y="4664813"/>
            <a:ext cx="108000" cy="10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80" name="Group 79"/>
          <p:cNvGrpSpPr/>
          <p:nvPr/>
        </p:nvGrpSpPr>
        <p:grpSpPr>
          <a:xfrm>
            <a:off x="8687232" y="4323981"/>
            <a:ext cx="126000" cy="165324"/>
            <a:chOff x="8640073" y="4328669"/>
            <a:chExt cx="126000" cy="165324"/>
          </a:xfrm>
        </p:grpSpPr>
        <p:sp>
          <p:nvSpPr>
            <p:cNvPr id="79" name="Rectangle 78"/>
            <p:cNvSpPr>
              <a:spLocks noChangeAspect="1"/>
            </p:cNvSpPr>
            <p:nvPr/>
          </p:nvSpPr>
          <p:spPr>
            <a:xfrm>
              <a:off x="8649073" y="4358574"/>
              <a:ext cx="108000" cy="1080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76" name="Rectangle 75"/>
            <p:cNvSpPr/>
            <p:nvPr/>
          </p:nvSpPr>
          <p:spPr>
            <a:xfrm>
              <a:off x="8640073" y="4328669"/>
              <a:ext cx="126000" cy="36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81" name="Rectangle 80"/>
            <p:cNvSpPr/>
            <p:nvPr/>
          </p:nvSpPr>
          <p:spPr>
            <a:xfrm>
              <a:off x="8640073" y="4457993"/>
              <a:ext cx="126000" cy="36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sp>
        <p:nvSpPr>
          <p:cNvPr id="82" name="Oval 81"/>
          <p:cNvSpPr>
            <a:spLocks noChangeAspect="1"/>
          </p:cNvSpPr>
          <p:nvPr/>
        </p:nvSpPr>
        <p:spPr>
          <a:xfrm>
            <a:off x="7081891" y="47708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88" name="Oval 87"/>
          <p:cNvSpPr>
            <a:spLocks noChangeAspect="1"/>
          </p:cNvSpPr>
          <p:nvPr/>
        </p:nvSpPr>
        <p:spPr>
          <a:xfrm>
            <a:off x="7100955" y="4763760"/>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89" name="Oval 88"/>
          <p:cNvSpPr>
            <a:spLocks noChangeAspect="1"/>
          </p:cNvSpPr>
          <p:nvPr/>
        </p:nvSpPr>
        <p:spPr>
          <a:xfrm>
            <a:off x="7120019" y="4756633"/>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0" name="Oval 89"/>
          <p:cNvSpPr>
            <a:spLocks noChangeAspect="1"/>
          </p:cNvSpPr>
          <p:nvPr/>
        </p:nvSpPr>
        <p:spPr>
          <a:xfrm>
            <a:off x="7139083" y="4749506"/>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1" name="Oval 90"/>
          <p:cNvSpPr>
            <a:spLocks noChangeAspect="1"/>
          </p:cNvSpPr>
          <p:nvPr/>
        </p:nvSpPr>
        <p:spPr>
          <a:xfrm>
            <a:off x="7158147" y="4739998"/>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83" name="Group 82"/>
          <p:cNvGrpSpPr/>
          <p:nvPr/>
        </p:nvGrpSpPr>
        <p:grpSpPr>
          <a:xfrm rot="300000">
            <a:off x="7186717" y="4712196"/>
            <a:ext cx="56766" cy="42416"/>
            <a:chOff x="6978546" y="4799571"/>
            <a:chExt cx="56766" cy="42416"/>
          </a:xfrm>
        </p:grpSpPr>
        <p:sp>
          <p:nvSpPr>
            <p:cNvPr id="92" name="Oval 91"/>
            <p:cNvSpPr>
              <a:spLocks noChangeAspect="1"/>
            </p:cNvSpPr>
            <p:nvPr/>
          </p:nvSpPr>
          <p:spPr>
            <a:xfrm>
              <a:off x="6978546" y="48185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3" name="Oval 92"/>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4" name="Oval 93"/>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96" name="Group 95"/>
          <p:cNvGrpSpPr/>
          <p:nvPr/>
        </p:nvGrpSpPr>
        <p:grpSpPr>
          <a:xfrm rot="600000">
            <a:off x="7250827" y="4690871"/>
            <a:ext cx="56766" cy="42416"/>
            <a:chOff x="6978546" y="4799571"/>
            <a:chExt cx="56766" cy="42416"/>
          </a:xfrm>
        </p:grpSpPr>
        <p:sp>
          <p:nvSpPr>
            <p:cNvPr id="97" name="Oval 96"/>
            <p:cNvSpPr>
              <a:spLocks noChangeAspect="1"/>
            </p:cNvSpPr>
            <p:nvPr/>
          </p:nvSpPr>
          <p:spPr>
            <a:xfrm>
              <a:off x="6978546" y="48185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8" name="Oval 97"/>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99" name="Oval 98"/>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00" name="Group 99"/>
          <p:cNvGrpSpPr/>
          <p:nvPr/>
        </p:nvGrpSpPr>
        <p:grpSpPr>
          <a:xfrm rot="600000">
            <a:off x="7314937" y="4669546"/>
            <a:ext cx="56766" cy="42416"/>
            <a:chOff x="6978546" y="4799571"/>
            <a:chExt cx="56766" cy="42416"/>
          </a:xfrm>
        </p:grpSpPr>
        <p:sp>
          <p:nvSpPr>
            <p:cNvPr id="101" name="Oval 100"/>
            <p:cNvSpPr>
              <a:spLocks noChangeAspect="1"/>
            </p:cNvSpPr>
            <p:nvPr/>
          </p:nvSpPr>
          <p:spPr>
            <a:xfrm>
              <a:off x="6978546" y="48185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02" name="Oval 101"/>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03" name="Oval 102"/>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04" name="Group 103"/>
          <p:cNvGrpSpPr/>
          <p:nvPr/>
        </p:nvGrpSpPr>
        <p:grpSpPr>
          <a:xfrm rot="840000">
            <a:off x="7396429" y="4654504"/>
            <a:ext cx="40083" cy="32908"/>
            <a:chOff x="6995229" y="4799571"/>
            <a:chExt cx="40083" cy="32908"/>
          </a:xfrm>
        </p:grpSpPr>
        <p:sp>
          <p:nvSpPr>
            <p:cNvPr id="106" name="Oval 105"/>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07" name="Oval 106"/>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08" name="Group 107"/>
          <p:cNvGrpSpPr/>
          <p:nvPr/>
        </p:nvGrpSpPr>
        <p:grpSpPr>
          <a:xfrm rot="960000">
            <a:off x="7460723" y="4639932"/>
            <a:ext cx="40083" cy="32908"/>
            <a:chOff x="6995229" y="4799571"/>
            <a:chExt cx="40083" cy="32908"/>
          </a:xfrm>
        </p:grpSpPr>
        <p:sp>
          <p:nvSpPr>
            <p:cNvPr id="109" name="Oval 108"/>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10" name="Oval 109"/>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11" name="Group 110"/>
          <p:cNvGrpSpPr/>
          <p:nvPr/>
        </p:nvGrpSpPr>
        <p:grpSpPr>
          <a:xfrm rot="960000">
            <a:off x="7525017" y="4622979"/>
            <a:ext cx="40083" cy="32908"/>
            <a:chOff x="6995229" y="4799571"/>
            <a:chExt cx="40083" cy="32908"/>
          </a:xfrm>
        </p:grpSpPr>
        <p:sp>
          <p:nvSpPr>
            <p:cNvPr id="112" name="Oval 111"/>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13" name="Oval 112"/>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14" name="Group 113"/>
          <p:cNvGrpSpPr/>
          <p:nvPr/>
        </p:nvGrpSpPr>
        <p:grpSpPr>
          <a:xfrm rot="960000">
            <a:off x="7589311" y="4606026"/>
            <a:ext cx="40083" cy="32908"/>
            <a:chOff x="6995229" y="4799571"/>
            <a:chExt cx="40083" cy="32908"/>
          </a:xfrm>
        </p:grpSpPr>
        <p:sp>
          <p:nvSpPr>
            <p:cNvPr id="115" name="Oval 114"/>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16" name="Oval 115"/>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sp>
        <p:nvSpPr>
          <p:cNvPr id="118" name="Oval 117"/>
          <p:cNvSpPr>
            <a:spLocks noChangeAspect="1"/>
          </p:cNvSpPr>
          <p:nvPr/>
        </p:nvSpPr>
        <p:spPr>
          <a:xfrm rot="960000">
            <a:off x="7638980" y="459730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0" name="Oval 119"/>
          <p:cNvSpPr>
            <a:spLocks noChangeAspect="1"/>
          </p:cNvSpPr>
          <p:nvPr/>
        </p:nvSpPr>
        <p:spPr>
          <a:xfrm rot="960000">
            <a:off x="7677092" y="458780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1" name="Oval 120"/>
          <p:cNvSpPr>
            <a:spLocks noChangeAspect="1"/>
          </p:cNvSpPr>
          <p:nvPr/>
        </p:nvSpPr>
        <p:spPr>
          <a:xfrm rot="960000">
            <a:off x="7731871" y="4578293"/>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2" name="Oval 121"/>
          <p:cNvSpPr>
            <a:spLocks noChangeAspect="1"/>
          </p:cNvSpPr>
          <p:nvPr/>
        </p:nvSpPr>
        <p:spPr>
          <a:xfrm rot="960000">
            <a:off x="7791412" y="4568785"/>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3" name="Oval 122"/>
          <p:cNvSpPr>
            <a:spLocks noChangeAspect="1"/>
          </p:cNvSpPr>
          <p:nvPr/>
        </p:nvSpPr>
        <p:spPr>
          <a:xfrm rot="960000">
            <a:off x="7850953" y="4556896"/>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124" name="Group 123"/>
          <p:cNvGrpSpPr/>
          <p:nvPr/>
        </p:nvGrpSpPr>
        <p:grpSpPr>
          <a:xfrm rot="960000">
            <a:off x="7898874" y="4541335"/>
            <a:ext cx="40083" cy="32908"/>
            <a:chOff x="6995229" y="4799571"/>
            <a:chExt cx="40083" cy="32908"/>
          </a:xfrm>
        </p:grpSpPr>
        <p:sp>
          <p:nvSpPr>
            <p:cNvPr id="125" name="Oval 124"/>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6" name="Oval 125"/>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27" name="Group 126"/>
          <p:cNvGrpSpPr/>
          <p:nvPr/>
        </p:nvGrpSpPr>
        <p:grpSpPr>
          <a:xfrm rot="780000">
            <a:off x="7982458" y="4522266"/>
            <a:ext cx="40083" cy="32908"/>
            <a:chOff x="6995229" y="4799571"/>
            <a:chExt cx="40083" cy="32908"/>
          </a:xfrm>
        </p:grpSpPr>
        <p:sp>
          <p:nvSpPr>
            <p:cNvPr id="128" name="Oval 127"/>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9" name="Oval 128"/>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30" name="Group 129"/>
          <p:cNvGrpSpPr/>
          <p:nvPr/>
        </p:nvGrpSpPr>
        <p:grpSpPr>
          <a:xfrm rot="780000">
            <a:off x="8066042" y="4503197"/>
            <a:ext cx="40083" cy="32908"/>
            <a:chOff x="6995229" y="4799571"/>
            <a:chExt cx="40083" cy="32908"/>
          </a:xfrm>
        </p:grpSpPr>
        <p:sp>
          <p:nvSpPr>
            <p:cNvPr id="131" name="Oval 130"/>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32" name="Oval 131"/>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33" name="Group 132"/>
          <p:cNvGrpSpPr/>
          <p:nvPr/>
        </p:nvGrpSpPr>
        <p:grpSpPr>
          <a:xfrm rot="1080000">
            <a:off x="8593269" y="4413308"/>
            <a:ext cx="56766" cy="42416"/>
            <a:chOff x="6978546" y="4799571"/>
            <a:chExt cx="56766" cy="42416"/>
          </a:xfrm>
        </p:grpSpPr>
        <p:sp>
          <p:nvSpPr>
            <p:cNvPr id="134" name="Oval 133"/>
            <p:cNvSpPr>
              <a:spLocks noChangeAspect="1"/>
            </p:cNvSpPr>
            <p:nvPr/>
          </p:nvSpPr>
          <p:spPr>
            <a:xfrm>
              <a:off x="6978546" y="48185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35" name="Oval 134"/>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36" name="Oval 135"/>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37" name="Group 136"/>
          <p:cNvGrpSpPr/>
          <p:nvPr/>
        </p:nvGrpSpPr>
        <p:grpSpPr>
          <a:xfrm rot="1440000">
            <a:off x="8170611" y="4486660"/>
            <a:ext cx="40083" cy="32908"/>
            <a:chOff x="6995229" y="4799571"/>
            <a:chExt cx="40083" cy="32908"/>
          </a:xfrm>
        </p:grpSpPr>
        <p:sp>
          <p:nvSpPr>
            <p:cNvPr id="138" name="Oval 137"/>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39" name="Oval 138"/>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40" name="Group 139"/>
          <p:cNvGrpSpPr/>
          <p:nvPr/>
        </p:nvGrpSpPr>
        <p:grpSpPr>
          <a:xfrm rot="1200000">
            <a:off x="8289677" y="4465247"/>
            <a:ext cx="40083" cy="32908"/>
            <a:chOff x="6995229" y="4799571"/>
            <a:chExt cx="40083" cy="32908"/>
          </a:xfrm>
        </p:grpSpPr>
        <p:sp>
          <p:nvSpPr>
            <p:cNvPr id="141" name="Oval 140"/>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42" name="Oval 141"/>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43" name="Group 142"/>
          <p:cNvGrpSpPr/>
          <p:nvPr/>
        </p:nvGrpSpPr>
        <p:grpSpPr>
          <a:xfrm rot="1200000">
            <a:off x="8408743" y="4443834"/>
            <a:ext cx="40083" cy="32908"/>
            <a:chOff x="6995229" y="4799571"/>
            <a:chExt cx="40083" cy="32908"/>
          </a:xfrm>
        </p:grpSpPr>
        <p:sp>
          <p:nvSpPr>
            <p:cNvPr id="144" name="Oval 143"/>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45" name="Oval 144"/>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46" name="Group 145"/>
          <p:cNvGrpSpPr/>
          <p:nvPr/>
        </p:nvGrpSpPr>
        <p:grpSpPr>
          <a:xfrm rot="1200000">
            <a:off x="8451617" y="4439088"/>
            <a:ext cx="40083" cy="32908"/>
            <a:chOff x="6995229" y="4799571"/>
            <a:chExt cx="40083" cy="32908"/>
          </a:xfrm>
        </p:grpSpPr>
        <p:sp>
          <p:nvSpPr>
            <p:cNvPr id="147" name="Oval 146"/>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48" name="Oval 147"/>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49" name="Group 148"/>
          <p:cNvGrpSpPr/>
          <p:nvPr/>
        </p:nvGrpSpPr>
        <p:grpSpPr>
          <a:xfrm rot="1080000">
            <a:off x="8698049" y="4403800"/>
            <a:ext cx="56766" cy="42416"/>
            <a:chOff x="6978546" y="4799571"/>
            <a:chExt cx="56766" cy="42416"/>
          </a:xfrm>
        </p:grpSpPr>
        <p:sp>
          <p:nvSpPr>
            <p:cNvPr id="150" name="Oval 149"/>
            <p:cNvSpPr>
              <a:spLocks noChangeAspect="1"/>
            </p:cNvSpPr>
            <p:nvPr/>
          </p:nvSpPr>
          <p:spPr>
            <a:xfrm>
              <a:off x="6978546" y="4818587"/>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1" name="Oval 150"/>
            <p:cNvSpPr>
              <a:spLocks noChangeAspect="1"/>
            </p:cNvSpPr>
            <p:nvPr/>
          </p:nvSpPr>
          <p:spPr>
            <a:xfrm>
              <a:off x="6995229" y="4809079"/>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2" name="Oval 151"/>
            <p:cNvSpPr>
              <a:spLocks noChangeAspect="1"/>
            </p:cNvSpPr>
            <p:nvPr/>
          </p:nvSpPr>
          <p:spPr>
            <a:xfrm>
              <a:off x="7011912" y="4799571"/>
              <a:ext cx="23400" cy="23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sp>
        <p:nvSpPr>
          <p:cNvPr id="95" name="Oval 94"/>
          <p:cNvSpPr>
            <a:spLocks noChangeAspect="1"/>
          </p:cNvSpPr>
          <p:nvPr/>
        </p:nvSpPr>
        <p:spPr>
          <a:xfrm>
            <a:off x="7037622" y="5480723"/>
            <a:ext cx="102290" cy="10229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4" name="Oval 153"/>
          <p:cNvSpPr>
            <a:spLocks noChangeAspect="1"/>
          </p:cNvSpPr>
          <p:nvPr/>
        </p:nvSpPr>
        <p:spPr>
          <a:xfrm>
            <a:off x="7586502" y="5350412"/>
            <a:ext cx="102290" cy="10229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5" name="Oval 154"/>
          <p:cNvSpPr>
            <a:spLocks noChangeAspect="1"/>
          </p:cNvSpPr>
          <p:nvPr/>
        </p:nvSpPr>
        <p:spPr>
          <a:xfrm>
            <a:off x="8699087" y="5090049"/>
            <a:ext cx="102290" cy="10229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1028" name="Group 1027"/>
          <p:cNvGrpSpPr/>
          <p:nvPr/>
        </p:nvGrpSpPr>
        <p:grpSpPr>
          <a:xfrm>
            <a:off x="7600317" y="5433654"/>
            <a:ext cx="74003" cy="79166"/>
            <a:chOff x="7318317" y="5452702"/>
            <a:chExt cx="74003" cy="79166"/>
          </a:xfrm>
          <a:solidFill>
            <a:srgbClr val="62C4EE"/>
          </a:solidFill>
        </p:grpSpPr>
        <p:cxnSp>
          <p:nvCxnSpPr>
            <p:cNvPr id="1025" name="Straight Connector 1024"/>
            <p:cNvCxnSpPr/>
            <p:nvPr/>
          </p:nvCxnSpPr>
          <p:spPr>
            <a:xfrm>
              <a:off x="7355318" y="5452702"/>
              <a:ext cx="0" cy="79166"/>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a:off x="7318317" y="5531868"/>
              <a:ext cx="74003"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8715020" y="5157378"/>
            <a:ext cx="74003" cy="119976"/>
            <a:chOff x="7318317" y="5452702"/>
            <a:chExt cx="74003" cy="79166"/>
          </a:xfrm>
          <a:solidFill>
            <a:srgbClr val="62C4EE"/>
          </a:solidFill>
        </p:grpSpPr>
        <p:cxnSp>
          <p:nvCxnSpPr>
            <p:cNvPr id="162" name="Straight Connector 161"/>
            <p:cNvCxnSpPr/>
            <p:nvPr/>
          </p:nvCxnSpPr>
          <p:spPr>
            <a:xfrm>
              <a:off x="7355318" y="5452702"/>
              <a:ext cx="0" cy="79166"/>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318317" y="5531868"/>
              <a:ext cx="74003"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rot="720000">
            <a:off x="7155938" y="5486160"/>
            <a:ext cx="56766" cy="42416"/>
            <a:chOff x="6978546" y="4799571"/>
            <a:chExt cx="56766" cy="42416"/>
          </a:xfrm>
          <a:solidFill>
            <a:srgbClr val="62C4EE"/>
          </a:solidFill>
        </p:grpSpPr>
        <p:sp>
          <p:nvSpPr>
            <p:cNvPr id="165" name="Oval 164"/>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6" name="Oval 165"/>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7" name="Oval 166"/>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68" name="Group 167"/>
          <p:cNvGrpSpPr/>
          <p:nvPr/>
        </p:nvGrpSpPr>
        <p:grpSpPr>
          <a:xfrm rot="720000">
            <a:off x="7236734" y="5464966"/>
            <a:ext cx="56766" cy="42416"/>
            <a:chOff x="6978546" y="4799571"/>
            <a:chExt cx="56766" cy="42416"/>
          </a:xfrm>
          <a:solidFill>
            <a:srgbClr val="62C4EE"/>
          </a:solidFill>
        </p:grpSpPr>
        <p:sp>
          <p:nvSpPr>
            <p:cNvPr id="169" name="Oval 168"/>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0" name="Oval 169"/>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1" name="Oval 170"/>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72" name="Group 171"/>
          <p:cNvGrpSpPr/>
          <p:nvPr/>
        </p:nvGrpSpPr>
        <p:grpSpPr>
          <a:xfrm rot="720000">
            <a:off x="7318769" y="5432126"/>
            <a:ext cx="75766" cy="56174"/>
            <a:chOff x="6978546" y="4785813"/>
            <a:chExt cx="75766" cy="56174"/>
          </a:xfrm>
          <a:solidFill>
            <a:srgbClr val="62C4EE"/>
          </a:solidFill>
        </p:grpSpPr>
        <p:sp>
          <p:nvSpPr>
            <p:cNvPr id="173" name="Oval 172"/>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4" name="Oval 173"/>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5" name="Oval 174"/>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6" name="Oval 175"/>
            <p:cNvSpPr>
              <a:spLocks noChangeAspect="1"/>
            </p:cNvSpPr>
            <p:nvPr/>
          </p:nvSpPr>
          <p:spPr>
            <a:xfrm>
              <a:off x="7030912" y="4785813"/>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77" name="Group 176"/>
          <p:cNvGrpSpPr/>
          <p:nvPr/>
        </p:nvGrpSpPr>
        <p:grpSpPr>
          <a:xfrm rot="720000">
            <a:off x="7428696" y="5418070"/>
            <a:ext cx="40083" cy="32908"/>
            <a:chOff x="6978546" y="4809079"/>
            <a:chExt cx="40083" cy="32908"/>
          </a:xfrm>
          <a:solidFill>
            <a:srgbClr val="62C4EE"/>
          </a:solidFill>
        </p:grpSpPr>
        <p:sp>
          <p:nvSpPr>
            <p:cNvPr id="178" name="Oval 177"/>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79" name="Oval 178"/>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82" name="Group 181"/>
          <p:cNvGrpSpPr/>
          <p:nvPr/>
        </p:nvGrpSpPr>
        <p:grpSpPr>
          <a:xfrm rot="840000">
            <a:off x="7503929" y="5394893"/>
            <a:ext cx="40083" cy="32908"/>
            <a:chOff x="6978546" y="4809079"/>
            <a:chExt cx="40083" cy="32908"/>
          </a:xfrm>
          <a:solidFill>
            <a:srgbClr val="62C4EE"/>
          </a:solidFill>
        </p:grpSpPr>
        <p:sp>
          <p:nvSpPr>
            <p:cNvPr id="183" name="Oval 182"/>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84" name="Oval 183"/>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sp>
        <p:nvSpPr>
          <p:cNvPr id="186" name="Oval 185"/>
          <p:cNvSpPr>
            <a:spLocks noChangeAspect="1"/>
          </p:cNvSpPr>
          <p:nvPr/>
        </p:nvSpPr>
        <p:spPr>
          <a:xfrm rot="840000">
            <a:off x="7703366" y="5359016"/>
            <a:ext cx="23400" cy="2340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88" name="Oval 187"/>
          <p:cNvSpPr>
            <a:spLocks noChangeAspect="1"/>
          </p:cNvSpPr>
          <p:nvPr/>
        </p:nvSpPr>
        <p:spPr>
          <a:xfrm rot="840000">
            <a:off x="7784336" y="5335222"/>
            <a:ext cx="23400" cy="2340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89" name="Oval 188"/>
          <p:cNvSpPr>
            <a:spLocks noChangeAspect="1"/>
          </p:cNvSpPr>
          <p:nvPr/>
        </p:nvSpPr>
        <p:spPr>
          <a:xfrm rot="840000">
            <a:off x="7858163" y="5318571"/>
            <a:ext cx="23400" cy="23400"/>
          </a:xfrm>
          <a:prstGeom prst="ellipse">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190" name="Group 189"/>
          <p:cNvGrpSpPr/>
          <p:nvPr/>
        </p:nvGrpSpPr>
        <p:grpSpPr>
          <a:xfrm rot="720000">
            <a:off x="7885178" y="5305263"/>
            <a:ext cx="40083" cy="32908"/>
            <a:chOff x="6978546" y="4809079"/>
            <a:chExt cx="40083" cy="32908"/>
          </a:xfrm>
          <a:solidFill>
            <a:srgbClr val="62C4EE"/>
          </a:solidFill>
        </p:grpSpPr>
        <p:sp>
          <p:nvSpPr>
            <p:cNvPr id="191" name="Oval 190"/>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2" name="Oval 191"/>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93" name="Group 192"/>
          <p:cNvGrpSpPr/>
          <p:nvPr/>
        </p:nvGrpSpPr>
        <p:grpSpPr>
          <a:xfrm rot="720000">
            <a:off x="8014423" y="5282084"/>
            <a:ext cx="40083" cy="32908"/>
            <a:chOff x="6978546" y="4809079"/>
            <a:chExt cx="40083" cy="32908"/>
          </a:xfrm>
          <a:solidFill>
            <a:srgbClr val="62C4EE"/>
          </a:solidFill>
        </p:grpSpPr>
        <p:sp>
          <p:nvSpPr>
            <p:cNvPr id="194" name="Oval 193"/>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5" name="Oval 194"/>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196" name="Group 195"/>
          <p:cNvGrpSpPr/>
          <p:nvPr/>
        </p:nvGrpSpPr>
        <p:grpSpPr>
          <a:xfrm rot="1320000">
            <a:off x="8134875" y="5241488"/>
            <a:ext cx="75766" cy="56174"/>
            <a:chOff x="6978546" y="4785813"/>
            <a:chExt cx="75766" cy="56174"/>
          </a:xfrm>
          <a:solidFill>
            <a:srgbClr val="62C4EE"/>
          </a:solidFill>
        </p:grpSpPr>
        <p:sp>
          <p:nvSpPr>
            <p:cNvPr id="197" name="Oval 196"/>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8" name="Oval 197"/>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9" name="Oval 198"/>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0" name="Oval 199"/>
            <p:cNvSpPr>
              <a:spLocks noChangeAspect="1"/>
            </p:cNvSpPr>
            <p:nvPr/>
          </p:nvSpPr>
          <p:spPr>
            <a:xfrm>
              <a:off x="7030912" y="4785813"/>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201" name="Group 200"/>
          <p:cNvGrpSpPr/>
          <p:nvPr/>
        </p:nvGrpSpPr>
        <p:grpSpPr>
          <a:xfrm rot="1200000">
            <a:off x="8322972" y="5206743"/>
            <a:ext cx="56766" cy="42416"/>
            <a:chOff x="6978546" y="4799571"/>
            <a:chExt cx="56766" cy="42416"/>
          </a:xfrm>
          <a:solidFill>
            <a:srgbClr val="62C4EE"/>
          </a:solidFill>
        </p:grpSpPr>
        <p:sp>
          <p:nvSpPr>
            <p:cNvPr id="202" name="Oval 201"/>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3" name="Oval 202"/>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4" name="Oval 203"/>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205" name="Group 204"/>
          <p:cNvGrpSpPr/>
          <p:nvPr/>
        </p:nvGrpSpPr>
        <p:grpSpPr>
          <a:xfrm rot="1320000">
            <a:off x="8431015" y="5179188"/>
            <a:ext cx="75766" cy="56174"/>
            <a:chOff x="6978546" y="4785813"/>
            <a:chExt cx="75766" cy="56174"/>
          </a:xfrm>
          <a:solidFill>
            <a:srgbClr val="62C4EE"/>
          </a:solidFill>
        </p:grpSpPr>
        <p:sp>
          <p:nvSpPr>
            <p:cNvPr id="206" name="Oval 205"/>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7" name="Oval 206"/>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8" name="Oval 207"/>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9" name="Oval 208"/>
            <p:cNvSpPr>
              <a:spLocks noChangeAspect="1"/>
            </p:cNvSpPr>
            <p:nvPr/>
          </p:nvSpPr>
          <p:spPr>
            <a:xfrm>
              <a:off x="7030912" y="4785813"/>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grpSp>
        <p:nvGrpSpPr>
          <p:cNvPr id="210" name="Group 209"/>
          <p:cNvGrpSpPr/>
          <p:nvPr/>
        </p:nvGrpSpPr>
        <p:grpSpPr>
          <a:xfrm rot="1140000">
            <a:off x="8634296" y="5145460"/>
            <a:ext cx="75766" cy="56174"/>
            <a:chOff x="6978546" y="4785813"/>
            <a:chExt cx="75766" cy="56174"/>
          </a:xfrm>
          <a:solidFill>
            <a:srgbClr val="62C4EE"/>
          </a:solidFill>
        </p:grpSpPr>
        <p:sp>
          <p:nvSpPr>
            <p:cNvPr id="211" name="Oval 210"/>
            <p:cNvSpPr>
              <a:spLocks noChangeAspect="1"/>
            </p:cNvSpPr>
            <p:nvPr/>
          </p:nvSpPr>
          <p:spPr>
            <a:xfrm>
              <a:off x="6978546" y="4818587"/>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2" name="Oval 211"/>
            <p:cNvSpPr>
              <a:spLocks noChangeAspect="1"/>
            </p:cNvSpPr>
            <p:nvPr/>
          </p:nvSpPr>
          <p:spPr>
            <a:xfrm>
              <a:off x="6995229" y="4809079"/>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3" name="Oval 212"/>
            <p:cNvSpPr>
              <a:spLocks noChangeAspect="1"/>
            </p:cNvSpPr>
            <p:nvPr/>
          </p:nvSpPr>
          <p:spPr>
            <a:xfrm>
              <a:off x="7011912" y="4799571"/>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4" name="Oval 213"/>
            <p:cNvSpPr>
              <a:spLocks noChangeAspect="1"/>
            </p:cNvSpPr>
            <p:nvPr/>
          </p:nvSpPr>
          <p:spPr>
            <a:xfrm>
              <a:off x="7030912" y="4785813"/>
              <a:ext cx="23400" cy="2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sp>
        <p:nvSpPr>
          <p:cNvPr id="1030" name="Rectangle 1029"/>
          <p:cNvSpPr/>
          <p:nvPr/>
        </p:nvSpPr>
        <p:spPr>
          <a:xfrm rot="16200000">
            <a:off x="5458484" y="4843603"/>
            <a:ext cx="1043876"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AUC, hr*ng/mL</a:t>
            </a:r>
            <a:endParaRPr lang="en-GB" sz="1000" dirty="0">
              <a:solidFill>
                <a:srgbClr val="363636"/>
              </a:solidFill>
              <a:latin typeface="Arial"/>
              <a:cs typeface="Arial"/>
            </a:endParaRPr>
          </a:p>
        </p:txBody>
      </p:sp>
    </p:spTree>
    <p:extLst>
      <p:ext uri="{BB962C8B-B14F-4D97-AF65-F5344CB8AC3E}">
        <p14:creationId xmlns:p14="http://schemas.microsoft.com/office/powerpoint/2010/main" val="3368588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a:t>11509: A phase I pharmacokinetic (PK) and pharmacodynamic (PD) </a:t>
            </a:r>
            <a:r>
              <a:rPr lang="en-GB" sz="1600" dirty="0" smtClean="0"/>
              <a:t/>
            </a:r>
            <a:br>
              <a:rPr lang="en-GB" sz="1600" dirty="0" smtClean="0"/>
            </a:br>
            <a:r>
              <a:rPr lang="en-GB" sz="1600" dirty="0" smtClean="0"/>
              <a:t>study </a:t>
            </a:r>
            <a:r>
              <a:rPr lang="en-GB" sz="1600" dirty="0"/>
              <a:t>of PLX9486 alone and in combination (combo) with the KIT inhibitors </a:t>
            </a:r>
            <a:r>
              <a:rPr lang="en-GB" sz="1600" dirty="0" err="1"/>
              <a:t>pexidartinib</a:t>
            </a:r>
            <a:r>
              <a:rPr lang="en-GB" sz="1600" dirty="0"/>
              <a:t> (</a:t>
            </a:r>
            <a:r>
              <a:rPr lang="en-GB" sz="1600" dirty="0" err="1"/>
              <a:t>pexi</a:t>
            </a:r>
            <a:r>
              <a:rPr lang="en-GB" sz="1600" dirty="0"/>
              <a:t>) or sunitinib (</a:t>
            </a:r>
            <a:r>
              <a:rPr lang="en-GB" sz="1600" dirty="0" err="1"/>
              <a:t>su</a:t>
            </a:r>
            <a:r>
              <a:rPr lang="en-GB" sz="1600" dirty="0"/>
              <a:t>) in patients (Pts) with advanced solid </a:t>
            </a:r>
            <a:r>
              <a:rPr lang="en-GB" sz="1600" dirty="0" err="1"/>
              <a:t>tumors</a:t>
            </a:r>
            <a:r>
              <a:rPr lang="en-GB" sz="1600" dirty="0"/>
              <a:t> and gastrointestinal stromal </a:t>
            </a:r>
            <a:r>
              <a:rPr lang="en-GB" sz="1600" dirty="0" err="1"/>
              <a:t>tumor</a:t>
            </a:r>
            <a:r>
              <a:rPr lang="en-GB" sz="1600" dirty="0"/>
              <a:t> (GIST</a:t>
            </a:r>
            <a:r>
              <a:rPr lang="en-GB" sz="1600" dirty="0" smtClean="0"/>
              <a:t>) – Wagner AJ, et al</a:t>
            </a:r>
            <a:endParaRPr lang="en-GB" sz="1600" dirty="0"/>
          </a:p>
        </p:txBody>
      </p:sp>
      <p:sp>
        <p:nvSpPr>
          <p:cNvPr id="3" name="Content Placeholder 2"/>
          <p:cNvSpPr>
            <a:spLocks noGrp="1"/>
          </p:cNvSpPr>
          <p:nvPr>
            <p:ph idx="1"/>
          </p:nvPr>
        </p:nvSpPr>
        <p:spPr>
          <a:xfrm>
            <a:off x="228600" y="1320800"/>
            <a:ext cx="8686800" cy="415722"/>
          </a:xfrm>
        </p:spPr>
        <p:txBody>
          <a:bodyPr/>
          <a:lstStyle/>
          <a:p>
            <a:pPr marL="0" indent="0">
              <a:buNone/>
            </a:pPr>
            <a:r>
              <a:rPr lang="en-US" b="1" dirty="0">
                <a:solidFill>
                  <a:schemeClr val="bg1"/>
                </a:solidFill>
              </a:rPr>
              <a:t>KEY RESULTS (CONT.)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smtClean="0">
              <a:solidFill>
                <a:schemeClr val="bg1"/>
              </a:solidFill>
            </a:endParaRPr>
          </a:p>
          <a:p>
            <a:pPr marL="0" indent="0">
              <a:spcBef>
                <a:spcPts val="1800"/>
              </a:spcBef>
              <a:buNone/>
            </a:pPr>
            <a:r>
              <a:rPr lang="en-GB" b="1" dirty="0" smtClean="0">
                <a:solidFill>
                  <a:schemeClr val="bg1"/>
                </a:solidFill>
              </a:rPr>
              <a:t>CONCLUSION</a:t>
            </a:r>
            <a:endParaRPr lang="en-GB" b="1" dirty="0">
              <a:solidFill>
                <a:schemeClr val="bg1"/>
              </a:solidFill>
            </a:endParaRPr>
          </a:p>
          <a:p>
            <a:r>
              <a:rPr lang="en-GB" dirty="0" smtClean="0"/>
              <a:t>In patients with GIST, PLX9486 alone or combined with pexidartinib was generally well tolerated and showed activity against resistant GIST</a:t>
            </a:r>
            <a:endParaRPr lang="en-GB" dirty="0"/>
          </a:p>
        </p:txBody>
      </p:sp>
      <p:sp>
        <p:nvSpPr>
          <p:cNvPr id="4" name="Text Box 4"/>
          <p:cNvSpPr txBox="1">
            <a:spLocks noChangeArrowheads="1"/>
          </p:cNvSpPr>
          <p:nvPr/>
        </p:nvSpPr>
        <p:spPr bwMode="auto">
          <a:xfrm>
            <a:off x="4981489" y="6474897"/>
            <a:ext cx="3941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a:solidFill>
                  <a:srgbClr val="363636"/>
                </a:solidFill>
                <a:latin typeface="Arial"/>
                <a:cs typeface="Arial"/>
              </a:rPr>
              <a:t>Wagner AJ,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11509</a:t>
            </a:r>
          </a:p>
        </p:txBody>
      </p:sp>
      <p:graphicFrame>
        <p:nvGraphicFramePr>
          <p:cNvPr id="8" name="Table 7"/>
          <p:cNvGraphicFramePr>
            <a:graphicFrameLocks noGrp="1"/>
          </p:cNvGraphicFramePr>
          <p:nvPr>
            <p:extLst>
              <p:ext uri="{D42A27DB-BD31-4B8C-83A1-F6EECF244321}">
                <p14:modId xmlns:p14="http://schemas.microsoft.com/office/powerpoint/2010/main" val="837381936"/>
              </p:ext>
            </p:extLst>
          </p:nvPr>
        </p:nvGraphicFramePr>
        <p:xfrm>
          <a:off x="4334400" y="4255347"/>
          <a:ext cx="4570114" cy="717600"/>
        </p:xfrm>
        <a:graphic>
          <a:graphicData uri="http://schemas.openxmlformats.org/drawingml/2006/table">
            <a:tbl>
              <a:tblPr firstRow="1" bandRow="1">
                <a:tableStyleId>{69012ECD-51FC-41F1-AA8D-1B2483CD663E}</a:tableStyleId>
              </a:tblPr>
              <a:tblGrid>
                <a:gridCol w="2265064">
                  <a:extLst>
                    <a:ext uri="{9D8B030D-6E8A-4147-A177-3AD203B41FA5}">
                      <a16:colId xmlns:a16="http://schemas.microsoft.com/office/drawing/2014/main" val="20000"/>
                    </a:ext>
                  </a:extLst>
                </a:gridCol>
                <a:gridCol w="752475">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tblGrid>
              <a:tr h="0">
                <a:tc>
                  <a:txBody>
                    <a:bodyPr/>
                    <a:lstStyle/>
                    <a:p>
                      <a:endParaRPr lang="en-US" sz="10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000" noProof="0" dirty="0" smtClean="0">
                          <a:solidFill>
                            <a:schemeClr val="tx2"/>
                          </a:solidFill>
                        </a:rPr>
                        <a:t>≤500 mg PLX9486</a:t>
                      </a:r>
                      <a:endParaRPr lang="en-US" sz="10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000" noProof="0" dirty="0" smtClean="0">
                          <a:solidFill>
                            <a:schemeClr val="tx2"/>
                          </a:solidFill>
                        </a:rPr>
                        <a:t>1000 mg PLX9486</a:t>
                      </a:r>
                      <a:endParaRPr lang="en-US" sz="10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000" noProof="0" dirty="0" smtClean="0">
                          <a:solidFill>
                            <a:schemeClr val="tx2"/>
                          </a:solidFill>
                        </a:rPr>
                        <a:t>PLX9486 + </a:t>
                      </a:r>
                      <a:r>
                        <a:rPr lang="en-US" sz="1000" noProof="0" dirty="0" err="1" smtClean="0">
                          <a:solidFill>
                            <a:schemeClr val="tx2"/>
                          </a:solidFill>
                        </a:rPr>
                        <a:t>pexi</a:t>
                      </a:r>
                      <a:r>
                        <a:rPr lang="en-US" sz="1000" noProof="0" dirty="0" smtClean="0">
                          <a:solidFill>
                            <a:schemeClr val="tx2"/>
                          </a:solidFill>
                        </a:rPr>
                        <a:t> </a:t>
                      </a:r>
                      <a:endParaRPr lang="en-US" sz="10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smtClean="0"/>
                        <a:t>Median PFS, months</a:t>
                      </a:r>
                    </a:p>
                  </a:txBody>
                  <a:tcPr marT="18000" marB="18000"/>
                </a:tc>
                <a:tc>
                  <a:txBody>
                    <a:bodyPr/>
                    <a:lstStyle/>
                    <a:p>
                      <a:pPr algn="ctr"/>
                      <a:r>
                        <a:rPr lang="en-US" sz="1000" noProof="0" dirty="0" smtClean="0"/>
                        <a:t>2</a:t>
                      </a:r>
                      <a:endParaRPr lang="en-US" sz="1000" noProof="0" dirty="0"/>
                    </a:p>
                  </a:txBody>
                  <a:tcPr marT="18000" marB="18000"/>
                </a:tc>
                <a:tc>
                  <a:txBody>
                    <a:bodyPr/>
                    <a:lstStyle/>
                    <a:p>
                      <a:pPr algn="ctr"/>
                      <a:r>
                        <a:rPr lang="en-US" sz="1000" noProof="0" dirty="0" smtClean="0"/>
                        <a:t>6</a:t>
                      </a:r>
                      <a:endParaRPr lang="en-US" sz="1000" noProof="0" dirty="0"/>
                    </a:p>
                  </a:txBody>
                  <a:tcPr marT="18000" marB="18000"/>
                </a:tc>
                <a:tc>
                  <a:txBody>
                    <a:bodyPr/>
                    <a:lstStyle/>
                    <a:p>
                      <a:pPr algn="ctr"/>
                      <a:r>
                        <a:rPr lang="en-US" sz="1000" noProof="0" dirty="0" smtClean="0"/>
                        <a:t>6</a:t>
                      </a:r>
                      <a:endParaRPr lang="en-US" sz="1000" noProof="0" dirty="0"/>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smtClean="0"/>
                        <a:t>Clinical benefit at 16 weeks, n/N</a:t>
                      </a:r>
                      <a:r>
                        <a:rPr lang="en-US" sz="1000" baseline="0" noProof="0" dirty="0" smtClean="0"/>
                        <a:t> (%)</a:t>
                      </a:r>
                      <a:r>
                        <a:rPr lang="en-US" sz="1000" noProof="0" dirty="0" smtClean="0"/>
                        <a:t> </a:t>
                      </a:r>
                      <a:endParaRPr lang="en-US" sz="1000" baseline="0" noProof="0" dirty="0" smtClean="0"/>
                    </a:p>
                  </a:txBody>
                  <a:tcPr marT="18000" marB="18000"/>
                </a:tc>
                <a:tc>
                  <a:txBody>
                    <a:bodyPr/>
                    <a:lstStyle/>
                    <a:p>
                      <a:pPr algn="ctr"/>
                      <a:r>
                        <a:rPr lang="en-US" sz="1000" noProof="0" dirty="0" smtClean="0"/>
                        <a:t>1/7 (14)</a:t>
                      </a:r>
                      <a:endParaRPr lang="en-US" sz="1000" noProof="0" dirty="0"/>
                    </a:p>
                  </a:txBody>
                  <a:tcPr marT="18000" marB="18000"/>
                </a:tc>
                <a:tc>
                  <a:txBody>
                    <a:bodyPr/>
                    <a:lstStyle/>
                    <a:p>
                      <a:pPr algn="ctr"/>
                      <a:r>
                        <a:rPr lang="en-US" sz="1000" noProof="0" dirty="0" smtClean="0"/>
                        <a:t>7/11 (64)</a:t>
                      </a:r>
                      <a:endParaRPr lang="en-US" sz="1000" noProof="0" dirty="0"/>
                    </a:p>
                  </a:txBody>
                  <a:tcPr marT="18000" marB="18000"/>
                </a:tc>
                <a:tc>
                  <a:txBody>
                    <a:bodyPr/>
                    <a:lstStyle/>
                    <a:p>
                      <a:pPr algn="ctr"/>
                      <a:r>
                        <a:rPr lang="en-US" sz="1000" noProof="0" dirty="0" smtClean="0"/>
                        <a:t>6/9 (67)</a:t>
                      </a:r>
                      <a:endParaRPr lang="en-US" sz="1000" noProof="0" dirty="0"/>
                    </a:p>
                  </a:txBody>
                  <a:tcPr marT="18000" marB="18000"/>
                </a:tc>
                <a:extLst>
                  <a:ext uri="{0D108BD9-81ED-4DB2-BD59-A6C34878D82A}">
                    <a16:rowId xmlns:a16="http://schemas.microsoft.com/office/drawing/2014/main" val="10002"/>
                  </a:ext>
                </a:extLst>
              </a:tr>
            </a:tbl>
          </a:graphicData>
        </a:graphic>
      </p:graphicFrame>
      <p:sp>
        <p:nvSpPr>
          <p:cNvPr id="11" name="TextBox 10"/>
          <p:cNvSpPr txBox="1"/>
          <p:nvPr/>
        </p:nvSpPr>
        <p:spPr>
          <a:xfrm>
            <a:off x="560754" y="1835708"/>
            <a:ext cx="2779928" cy="276999"/>
          </a:xfrm>
          <a:prstGeom prst="rect">
            <a:avLst/>
          </a:prstGeom>
          <a:noFill/>
        </p:spPr>
        <p:txBody>
          <a:bodyPr wrap="none" rtlCol="0">
            <a:spAutoFit/>
          </a:bodyPr>
          <a:lstStyle/>
          <a:p>
            <a:pPr algn="ctr" fontAlgn="auto">
              <a:spcBef>
                <a:spcPts val="0"/>
              </a:spcBef>
              <a:spcAft>
                <a:spcPts val="0"/>
              </a:spcAft>
            </a:pPr>
            <a:r>
              <a:rPr lang="en-GB" sz="1200" b="1" dirty="0" smtClean="0">
                <a:solidFill>
                  <a:srgbClr val="363636"/>
                </a:solidFill>
                <a:latin typeface="Arial"/>
                <a:cs typeface="Arial"/>
              </a:rPr>
              <a:t>Kaplan Meier for patients with GIST</a:t>
            </a:r>
            <a:endParaRPr lang="en-GB" sz="1200" b="1" dirty="0">
              <a:solidFill>
                <a:srgbClr val="363636"/>
              </a:solidFill>
              <a:latin typeface="Arial"/>
              <a:cs typeface="Arial"/>
            </a:endParaRPr>
          </a:p>
        </p:txBody>
      </p:sp>
      <p:sp>
        <p:nvSpPr>
          <p:cNvPr id="12" name="TextBox 11"/>
          <p:cNvSpPr txBox="1"/>
          <p:nvPr/>
        </p:nvSpPr>
        <p:spPr>
          <a:xfrm>
            <a:off x="0" y="2180664"/>
            <a:ext cx="492443" cy="230832"/>
          </a:xfrm>
          <a:prstGeom prst="rect">
            <a:avLst/>
          </a:prstGeom>
          <a:noFill/>
        </p:spPr>
        <p:txBody>
          <a:bodyPr wrap="none" rtlCol="0">
            <a:spAutoFit/>
          </a:bodyPr>
          <a:lstStyle/>
          <a:p>
            <a:pPr algn="ctr" fontAlgn="auto">
              <a:spcBef>
                <a:spcPts val="0"/>
              </a:spcBef>
              <a:spcAft>
                <a:spcPts val="0"/>
              </a:spcAft>
            </a:pPr>
            <a:r>
              <a:rPr lang="en-GB" sz="900" dirty="0" smtClean="0">
                <a:solidFill>
                  <a:srgbClr val="363636"/>
                </a:solidFill>
                <a:latin typeface="Arial"/>
                <a:cs typeface="Arial"/>
              </a:rPr>
              <a:t>Strata</a:t>
            </a:r>
            <a:endParaRPr lang="en-GB" sz="900" dirty="0">
              <a:solidFill>
                <a:srgbClr val="363636"/>
              </a:solidFill>
              <a:latin typeface="Arial"/>
              <a:cs typeface="Arial"/>
            </a:endParaRPr>
          </a:p>
        </p:txBody>
      </p:sp>
      <p:sp>
        <p:nvSpPr>
          <p:cNvPr id="13" name="TextBox 12"/>
          <p:cNvSpPr txBox="1"/>
          <p:nvPr/>
        </p:nvSpPr>
        <p:spPr>
          <a:xfrm>
            <a:off x="689785" y="2132464"/>
            <a:ext cx="659155" cy="341632"/>
          </a:xfrm>
          <a:prstGeom prst="rect">
            <a:avLst/>
          </a:prstGeom>
          <a:noFill/>
        </p:spPr>
        <p:txBody>
          <a:bodyPr wrap="none" rtlCol="0">
            <a:spAutoFit/>
          </a:bodyPr>
          <a:lstStyle/>
          <a:p>
            <a:pPr algn="ctr" fontAlgn="auto">
              <a:lnSpc>
                <a:spcPct val="90000"/>
              </a:lnSpc>
              <a:spcBef>
                <a:spcPts val="0"/>
              </a:spcBef>
              <a:spcAft>
                <a:spcPts val="0"/>
              </a:spcAft>
            </a:pPr>
            <a:r>
              <a:rPr lang="en-GB" sz="900" dirty="0" smtClean="0">
                <a:solidFill>
                  <a:srgbClr val="363636"/>
                </a:solidFill>
                <a:latin typeface="Arial"/>
                <a:cs typeface="Arial"/>
              </a:rPr>
              <a:t>PLX9486</a:t>
            </a:r>
            <a:br>
              <a:rPr lang="en-GB" sz="900" dirty="0" smtClean="0">
                <a:solidFill>
                  <a:srgbClr val="363636"/>
                </a:solidFill>
                <a:latin typeface="Arial"/>
                <a:cs typeface="Arial"/>
              </a:rPr>
            </a:br>
            <a:r>
              <a:rPr lang="en-GB" sz="900" dirty="0" smtClean="0">
                <a:solidFill>
                  <a:srgbClr val="363636"/>
                </a:solidFill>
                <a:latin typeface="Arial"/>
                <a:cs typeface="Arial"/>
              </a:rPr>
              <a:t>≤500 mg</a:t>
            </a:r>
            <a:endParaRPr lang="en-GB" sz="900" dirty="0">
              <a:solidFill>
                <a:srgbClr val="363636"/>
              </a:solidFill>
              <a:latin typeface="Arial"/>
              <a:cs typeface="Arial"/>
            </a:endParaRPr>
          </a:p>
        </p:txBody>
      </p:sp>
      <p:sp>
        <p:nvSpPr>
          <p:cNvPr id="14" name="TextBox 13"/>
          <p:cNvSpPr txBox="1"/>
          <p:nvPr/>
        </p:nvSpPr>
        <p:spPr>
          <a:xfrm>
            <a:off x="1412869" y="2132464"/>
            <a:ext cx="700833" cy="341632"/>
          </a:xfrm>
          <a:prstGeom prst="rect">
            <a:avLst/>
          </a:prstGeom>
          <a:noFill/>
        </p:spPr>
        <p:txBody>
          <a:bodyPr wrap="none" rtlCol="0">
            <a:spAutoFit/>
          </a:bodyPr>
          <a:lstStyle/>
          <a:p>
            <a:pPr algn="ctr" fontAlgn="auto">
              <a:lnSpc>
                <a:spcPct val="90000"/>
              </a:lnSpc>
              <a:spcBef>
                <a:spcPts val="0"/>
              </a:spcBef>
              <a:spcAft>
                <a:spcPts val="0"/>
              </a:spcAft>
            </a:pPr>
            <a:r>
              <a:rPr lang="en-GB" sz="900" dirty="0" smtClean="0">
                <a:solidFill>
                  <a:srgbClr val="363636"/>
                </a:solidFill>
                <a:latin typeface="Arial"/>
                <a:cs typeface="Arial"/>
              </a:rPr>
              <a:t>PLX9486</a:t>
            </a:r>
            <a:br>
              <a:rPr lang="en-GB" sz="900" dirty="0" smtClean="0">
                <a:solidFill>
                  <a:srgbClr val="363636"/>
                </a:solidFill>
                <a:latin typeface="Arial"/>
                <a:cs typeface="Arial"/>
              </a:rPr>
            </a:br>
            <a:r>
              <a:rPr lang="en-GB" sz="900" dirty="0" smtClean="0">
                <a:solidFill>
                  <a:srgbClr val="363636"/>
                </a:solidFill>
                <a:latin typeface="Arial"/>
                <a:cs typeface="Arial"/>
              </a:rPr>
              <a:t>=1000 mg</a:t>
            </a:r>
            <a:endParaRPr lang="en-GB" sz="900" dirty="0">
              <a:solidFill>
                <a:srgbClr val="363636"/>
              </a:solidFill>
              <a:latin typeface="Arial"/>
              <a:cs typeface="Arial"/>
            </a:endParaRPr>
          </a:p>
        </p:txBody>
      </p:sp>
      <p:sp>
        <p:nvSpPr>
          <p:cNvPr id="15" name="TextBox 14"/>
          <p:cNvSpPr txBox="1"/>
          <p:nvPr/>
        </p:nvSpPr>
        <p:spPr>
          <a:xfrm>
            <a:off x="2100839" y="2132464"/>
            <a:ext cx="931665" cy="341632"/>
          </a:xfrm>
          <a:prstGeom prst="rect">
            <a:avLst/>
          </a:prstGeom>
          <a:noFill/>
        </p:spPr>
        <p:txBody>
          <a:bodyPr wrap="none" rtlCol="0">
            <a:spAutoFit/>
          </a:bodyPr>
          <a:lstStyle/>
          <a:p>
            <a:pPr algn="ctr" fontAlgn="auto">
              <a:lnSpc>
                <a:spcPct val="90000"/>
              </a:lnSpc>
              <a:spcBef>
                <a:spcPts val="0"/>
              </a:spcBef>
              <a:spcAft>
                <a:spcPts val="0"/>
              </a:spcAft>
            </a:pPr>
            <a:r>
              <a:rPr lang="en-GB" sz="900" dirty="0" smtClean="0">
                <a:solidFill>
                  <a:srgbClr val="363636"/>
                </a:solidFill>
                <a:latin typeface="Arial"/>
                <a:cs typeface="Arial"/>
              </a:rPr>
              <a:t>PLX9486</a:t>
            </a:r>
            <a:br>
              <a:rPr lang="en-GB" sz="900" dirty="0" smtClean="0">
                <a:solidFill>
                  <a:srgbClr val="363636"/>
                </a:solidFill>
                <a:latin typeface="Arial"/>
                <a:cs typeface="Arial"/>
              </a:rPr>
            </a:br>
            <a:r>
              <a:rPr lang="en-GB" sz="900" dirty="0" smtClean="0">
                <a:solidFill>
                  <a:srgbClr val="363636"/>
                </a:solidFill>
                <a:latin typeface="Arial"/>
                <a:cs typeface="Arial"/>
              </a:rPr>
              <a:t>+ </a:t>
            </a:r>
            <a:r>
              <a:rPr lang="en-GB" sz="900" dirty="0"/>
              <a:t>pexidartinib </a:t>
            </a:r>
            <a:endParaRPr lang="en-GB" sz="900" dirty="0">
              <a:solidFill>
                <a:srgbClr val="363636"/>
              </a:solidFill>
              <a:latin typeface="Arial"/>
              <a:cs typeface="Arial"/>
            </a:endParaRPr>
          </a:p>
        </p:txBody>
      </p:sp>
      <p:sp>
        <p:nvSpPr>
          <p:cNvPr id="16" name="TextBox 15"/>
          <p:cNvSpPr txBox="1"/>
          <p:nvPr/>
        </p:nvSpPr>
        <p:spPr>
          <a:xfrm>
            <a:off x="3001693" y="2132464"/>
            <a:ext cx="707245" cy="341632"/>
          </a:xfrm>
          <a:prstGeom prst="rect">
            <a:avLst/>
          </a:prstGeom>
          <a:noFill/>
        </p:spPr>
        <p:txBody>
          <a:bodyPr wrap="none" rtlCol="0">
            <a:spAutoFit/>
          </a:bodyPr>
          <a:lstStyle/>
          <a:p>
            <a:pPr algn="ctr" fontAlgn="auto">
              <a:lnSpc>
                <a:spcPct val="90000"/>
              </a:lnSpc>
              <a:spcBef>
                <a:spcPts val="0"/>
              </a:spcBef>
              <a:spcAft>
                <a:spcPts val="0"/>
              </a:spcAft>
            </a:pPr>
            <a:r>
              <a:rPr lang="en-GB" sz="900" dirty="0" smtClean="0">
                <a:solidFill>
                  <a:srgbClr val="363636"/>
                </a:solidFill>
                <a:latin typeface="Arial"/>
                <a:cs typeface="Arial"/>
              </a:rPr>
              <a:t>PLX9486</a:t>
            </a:r>
            <a:br>
              <a:rPr lang="en-GB" sz="900" dirty="0" smtClean="0">
                <a:solidFill>
                  <a:srgbClr val="363636"/>
                </a:solidFill>
                <a:latin typeface="Arial"/>
                <a:cs typeface="Arial"/>
              </a:rPr>
            </a:br>
            <a:r>
              <a:rPr lang="en-GB" sz="900" dirty="0" smtClean="0">
                <a:solidFill>
                  <a:srgbClr val="363636"/>
                </a:solidFill>
                <a:latin typeface="Arial"/>
                <a:cs typeface="Arial"/>
              </a:rPr>
              <a:t>+ </a:t>
            </a:r>
            <a:r>
              <a:rPr lang="en-GB" sz="900" dirty="0" smtClean="0"/>
              <a:t>sunitinib</a:t>
            </a:r>
            <a:endParaRPr lang="en-GB" sz="900" dirty="0">
              <a:solidFill>
                <a:srgbClr val="363636"/>
              </a:solidFill>
              <a:latin typeface="Arial"/>
              <a:cs typeface="Arial"/>
            </a:endParaRPr>
          </a:p>
        </p:txBody>
      </p:sp>
      <p:sp>
        <p:nvSpPr>
          <p:cNvPr id="34" name="Freeform 33"/>
          <p:cNvSpPr>
            <a:spLocks/>
          </p:cNvSpPr>
          <p:nvPr/>
        </p:nvSpPr>
        <p:spPr bwMode="auto">
          <a:xfrm>
            <a:off x="667080" y="2556372"/>
            <a:ext cx="2723916" cy="19540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5" name="Line 6"/>
          <p:cNvSpPr>
            <a:spLocks noChangeShapeType="1"/>
          </p:cNvSpPr>
          <p:nvPr/>
        </p:nvSpPr>
        <p:spPr bwMode="auto">
          <a:xfrm>
            <a:off x="603568" y="2556371"/>
            <a:ext cx="6351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6" name="Line 7"/>
          <p:cNvSpPr>
            <a:spLocks noChangeShapeType="1"/>
          </p:cNvSpPr>
          <p:nvPr/>
        </p:nvSpPr>
        <p:spPr bwMode="auto">
          <a:xfrm>
            <a:off x="603568" y="3022251"/>
            <a:ext cx="6351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7" name="Line 8"/>
          <p:cNvSpPr>
            <a:spLocks noChangeShapeType="1"/>
          </p:cNvSpPr>
          <p:nvPr/>
        </p:nvSpPr>
        <p:spPr bwMode="auto">
          <a:xfrm>
            <a:off x="603568" y="3487739"/>
            <a:ext cx="6351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9" name="Line 10"/>
          <p:cNvSpPr>
            <a:spLocks noChangeShapeType="1"/>
          </p:cNvSpPr>
          <p:nvPr/>
        </p:nvSpPr>
        <p:spPr bwMode="auto">
          <a:xfrm>
            <a:off x="603568" y="3950667"/>
            <a:ext cx="6351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0" name="Line 11"/>
          <p:cNvSpPr>
            <a:spLocks noChangeShapeType="1"/>
          </p:cNvSpPr>
          <p:nvPr/>
        </p:nvSpPr>
        <p:spPr bwMode="auto">
          <a:xfrm>
            <a:off x="603568" y="4401092"/>
            <a:ext cx="63512"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5" name="Line 19"/>
          <p:cNvSpPr>
            <a:spLocks noChangeShapeType="1"/>
          </p:cNvSpPr>
          <p:nvPr/>
        </p:nvSpPr>
        <p:spPr bwMode="auto">
          <a:xfrm>
            <a:off x="97085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6" name="Line 21"/>
          <p:cNvSpPr>
            <a:spLocks noChangeShapeType="1"/>
          </p:cNvSpPr>
          <p:nvPr/>
        </p:nvSpPr>
        <p:spPr bwMode="auto">
          <a:xfrm>
            <a:off x="794237"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rot="16200000">
            <a:off x="-343913" y="3416057"/>
            <a:ext cx="1050289" cy="246221"/>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PFS probability</a:t>
            </a:r>
            <a:endParaRPr lang="en-GB" sz="10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1766201" y="4748862"/>
            <a:ext cx="790848" cy="226591"/>
          </a:xfrm>
          <a:prstGeom prst="rect">
            <a:avLst/>
          </a:prstGeom>
          <a:noFill/>
        </p:spPr>
        <p:txBody>
          <a:bodyPr wrap="none" lIns="36000" tIns="36000" rIns="36000" bIns="36000"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Time, weeks</a:t>
            </a:r>
            <a:endParaRPr lang="en-GB"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84448" y="2440983"/>
            <a:ext cx="319566" cy="226591"/>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84451" y="2908323"/>
            <a:ext cx="319566" cy="226591"/>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0.75</a:t>
            </a:r>
            <a:endParaRPr lang="en-GB" sz="10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84451" y="3373637"/>
            <a:ext cx="319566" cy="226591"/>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0.50</a:t>
            </a:r>
            <a:endParaRPr lang="en-GB" sz="10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84451" y="3836217"/>
            <a:ext cx="319566" cy="226591"/>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0.25</a:t>
            </a:r>
            <a:endParaRPr lang="en-GB" sz="10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84453" y="4286467"/>
            <a:ext cx="319566" cy="226591"/>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0.00</a:t>
            </a:r>
            <a:endParaRPr lang="en-GB" sz="10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726085" y="4554565"/>
            <a:ext cx="143235"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624505" y="4554565"/>
            <a:ext cx="145903" cy="200477"/>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p:txBody>
      </p:sp>
      <p:grpSp>
        <p:nvGrpSpPr>
          <p:cNvPr id="47" name="Group 46"/>
          <p:cNvGrpSpPr/>
          <p:nvPr/>
        </p:nvGrpSpPr>
        <p:grpSpPr>
          <a:xfrm>
            <a:off x="1078949" y="4508699"/>
            <a:ext cx="251421" cy="270438"/>
            <a:chOff x="1191317" y="4510718"/>
            <a:chExt cx="251421" cy="270438"/>
          </a:xfrm>
        </p:grpSpPr>
        <p:sp>
          <p:nvSpPr>
            <p:cNvPr id="41"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2"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0" name="TextBox 29"/>
            <p:cNvSpPr txBox="1"/>
            <p:nvPr/>
          </p:nvSpPr>
          <p:spPr>
            <a:xfrm>
              <a:off x="1191317" y="4554565"/>
              <a:ext cx="143235"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8</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1397492" y="4508699"/>
            <a:ext cx="286687" cy="270438"/>
            <a:chOff x="1156051" y="4510718"/>
            <a:chExt cx="286687" cy="270438"/>
          </a:xfrm>
        </p:grpSpPr>
        <p:sp>
          <p:nvSpPr>
            <p:cNvPr id="49"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50"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51" name="TextBox 50"/>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16</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53" name="Group 52"/>
          <p:cNvGrpSpPr/>
          <p:nvPr/>
        </p:nvGrpSpPr>
        <p:grpSpPr>
          <a:xfrm>
            <a:off x="1751301" y="4508699"/>
            <a:ext cx="286687" cy="270438"/>
            <a:chOff x="1156051" y="4510718"/>
            <a:chExt cx="286687" cy="270438"/>
          </a:xfrm>
        </p:grpSpPr>
        <p:sp>
          <p:nvSpPr>
            <p:cNvPr id="54"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55"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56" name="TextBox 55"/>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24</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58" name="Group 57"/>
          <p:cNvGrpSpPr/>
          <p:nvPr/>
        </p:nvGrpSpPr>
        <p:grpSpPr>
          <a:xfrm>
            <a:off x="2102534" y="4508699"/>
            <a:ext cx="286687" cy="270438"/>
            <a:chOff x="1156051" y="4510718"/>
            <a:chExt cx="286687" cy="270438"/>
          </a:xfrm>
        </p:grpSpPr>
        <p:sp>
          <p:nvSpPr>
            <p:cNvPr id="59"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0"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1" name="TextBox 60"/>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32</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63" name="Group 62"/>
          <p:cNvGrpSpPr/>
          <p:nvPr/>
        </p:nvGrpSpPr>
        <p:grpSpPr>
          <a:xfrm>
            <a:off x="2453767" y="4508699"/>
            <a:ext cx="286687" cy="270438"/>
            <a:chOff x="1156051" y="4510718"/>
            <a:chExt cx="286687" cy="270438"/>
          </a:xfrm>
        </p:grpSpPr>
        <p:sp>
          <p:nvSpPr>
            <p:cNvPr id="64"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5"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6" name="TextBox 65"/>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68" name="Group 67"/>
          <p:cNvGrpSpPr/>
          <p:nvPr/>
        </p:nvGrpSpPr>
        <p:grpSpPr>
          <a:xfrm>
            <a:off x="2813868" y="4508699"/>
            <a:ext cx="286687" cy="270438"/>
            <a:chOff x="1156051" y="4510718"/>
            <a:chExt cx="286687" cy="270438"/>
          </a:xfrm>
        </p:grpSpPr>
        <p:sp>
          <p:nvSpPr>
            <p:cNvPr id="69" name="Line 12"/>
            <p:cNvSpPr>
              <a:spLocks noChangeShapeType="1"/>
            </p:cNvSpPr>
            <p:nvPr/>
          </p:nvSpPr>
          <p:spPr bwMode="auto">
            <a:xfrm>
              <a:off x="1442738"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0"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1" name="TextBox 70"/>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48</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73" name="Group 72"/>
          <p:cNvGrpSpPr/>
          <p:nvPr/>
        </p:nvGrpSpPr>
        <p:grpSpPr>
          <a:xfrm>
            <a:off x="3165872" y="4508699"/>
            <a:ext cx="213767" cy="270438"/>
            <a:chOff x="1156051" y="4510718"/>
            <a:chExt cx="213767" cy="270438"/>
          </a:xfrm>
        </p:grpSpPr>
        <p:sp>
          <p:nvSpPr>
            <p:cNvPr id="75" name="Line 13"/>
            <p:cNvSpPr>
              <a:spLocks noChangeShapeType="1"/>
            </p:cNvSpPr>
            <p:nvPr/>
          </p:nvSpPr>
          <p:spPr bwMode="auto">
            <a:xfrm>
              <a:off x="1265601" y="4510718"/>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6" name="TextBox 75"/>
            <p:cNvSpPr txBox="1"/>
            <p:nvPr/>
          </p:nvSpPr>
          <p:spPr>
            <a:xfrm>
              <a:off x="1156051" y="4554565"/>
              <a:ext cx="213767" cy="22659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56</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6" name="Group 5"/>
          <p:cNvGrpSpPr/>
          <p:nvPr/>
        </p:nvGrpSpPr>
        <p:grpSpPr>
          <a:xfrm>
            <a:off x="561111" y="2260080"/>
            <a:ext cx="1625891" cy="2167172"/>
            <a:chOff x="642999" y="2260080"/>
            <a:chExt cx="1625891" cy="2167172"/>
          </a:xfrm>
        </p:grpSpPr>
        <p:sp>
          <p:nvSpPr>
            <p:cNvPr id="78" name="Freeform 2"/>
            <p:cNvSpPr>
              <a:spLocks/>
            </p:cNvSpPr>
            <p:nvPr/>
          </p:nvSpPr>
          <p:spPr bwMode="auto">
            <a:xfrm>
              <a:off x="900890" y="2555252"/>
              <a:ext cx="1368000" cy="1872000"/>
            </a:xfrm>
            <a:custGeom>
              <a:avLst/>
              <a:gdLst>
                <a:gd name="T0" fmla="*/ 109 w 109"/>
                <a:gd name="T1" fmla="*/ 146 h 146"/>
                <a:gd name="T2" fmla="*/ 109 w 109"/>
                <a:gd name="T3" fmla="*/ 126 h 146"/>
                <a:gd name="T4" fmla="*/ 28 w 109"/>
                <a:gd name="T5" fmla="*/ 126 h 146"/>
                <a:gd name="T6" fmla="*/ 28 w 109"/>
                <a:gd name="T7" fmla="*/ 104 h 146"/>
                <a:gd name="T8" fmla="*/ 27 w 109"/>
                <a:gd name="T9" fmla="*/ 104 h 146"/>
                <a:gd name="T10" fmla="*/ 27 w 109"/>
                <a:gd name="T11" fmla="*/ 83 h 146"/>
                <a:gd name="T12" fmla="*/ 27 w 109"/>
                <a:gd name="T13" fmla="*/ 63 h 146"/>
                <a:gd name="T14" fmla="*/ 26 w 109"/>
                <a:gd name="T15" fmla="*/ 63 h 146"/>
                <a:gd name="T16" fmla="*/ 26 w 109"/>
                <a:gd name="T17" fmla="*/ 42 h 146"/>
                <a:gd name="T18" fmla="*/ 24 w 109"/>
                <a:gd name="T19" fmla="*/ 42 h 146"/>
                <a:gd name="T20" fmla="*/ 24 w 109"/>
                <a:gd name="T21" fmla="*/ 21 h 146"/>
                <a:gd name="T22" fmla="*/ 23 w 109"/>
                <a:gd name="T23" fmla="*/ 21 h 146"/>
                <a:gd name="T24" fmla="*/ 23 w 109"/>
                <a:gd name="T25" fmla="*/ 0 h 146"/>
                <a:gd name="T26" fmla="*/ 0 w 109"/>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6">
                  <a:moveTo>
                    <a:pt x="109" y="146"/>
                  </a:moveTo>
                  <a:lnTo>
                    <a:pt x="109" y="126"/>
                  </a:lnTo>
                  <a:lnTo>
                    <a:pt x="28" y="126"/>
                  </a:lnTo>
                  <a:lnTo>
                    <a:pt x="28" y="104"/>
                  </a:lnTo>
                  <a:lnTo>
                    <a:pt x="27" y="104"/>
                  </a:lnTo>
                  <a:lnTo>
                    <a:pt x="27" y="83"/>
                  </a:lnTo>
                  <a:lnTo>
                    <a:pt x="27" y="63"/>
                  </a:lnTo>
                  <a:lnTo>
                    <a:pt x="26" y="63"/>
                  </a:lnTo>
                  <a:lnTo>
                    <a:pt x="26" y="42"/>
                  </a:lnTo>
                  <a:lnTo>
                    <a:pt x="24" y="42"/>
                  </a:lnTo>
                  <a:lnTo>
                    <a:pt x="24" y="21"/>
                  </a:lnTo>
                  <a:lnTo>
                    <a:pt x="23" y="21"/>
                  </a:lnTo>
                  <a:lnTo>
                    <a:pt x="23" y="0"/>
                  </a:lnTo>
                  <a:lnTo>
                    <a:pt x="0" y="0"/>
                  </a:lnTo>
                </a:path>
              </a:pathLst>
            </a:cu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nvGrpSpPr>
            <p:cNvPr id="83" name="Group 82"/>
            <p:cNvGrpSpPr/>
            <p:nvPr/>
          </p:nvGrpSpPr>
          <p:grpSpPr>
            <a:xfrm>
              <a:off x="642999" y="2260080"/>
              <a:ext cx="178404" cy="72000"/>
              <a:chOff x="876113" y="1718813"/>
              <a:chExt cx="178404" cy="72000"/>
            </a:xfrm>
          </p:grpSpPr>
          <p:cxnSp>
            <p:nvCxnSpPr>
              <p:cNvPr id="80" name="Straight Connector 79"/>
              <p:cNvCxnSpPr/>
              <p:nvPr/>
            </p:nvCxnSpPr>
            <p:spPr>
              <a:xfrm>
                <a:off x="876113" y="1754813"/>
                <a:ext cx="178404" cy="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2" name="Straight Connector 81"/>
              <p:cNvCxnSpPr/>
              <p:nvPr/>
            </p:nvCxnSpPr>
            <p:spPr>
              <a:xfrm>
                <a:off x="965315" y="1718813"/>
                <a:ext cx="0" cy="72000"/>
              </a:xfrm>
              <a:prstGeom prst="line">
                <a:avLst/>
              </a:prstGeom>
              <a:noFill/>
              <a:ln w="19050">
                <a:solidFill>
                  <a:srgbClr val="62C4EE"/>
                </a:solidFill>
                <a:prstDash val="solid"/>
                <a:round/>
                <a:headEnd/>
                <a:tailEnd/>
              </a:ln>
              <a:extLst>
                <a:ext uri="{909E8E84-426E-40DD-AFC4-6F175D3DCCD1}">
                  <a14:hiddenFill xmlns:a14="http://schemas.microsoft.com/office/drawing/2010/main">
                    <a:solidFill>
                      <a:srgbClr val="FFFFFF"/>
                    </a:solidFill>
                  </a14:hiddenFill>
                </a:ext>
              </a:extLst>
            </p:spPr>
          </p:cxnSp>
        </p:grpSp>
      </p:grpSp>
      <p:grpSp>
        <p:nvGrpSpPr>
          <p:cNvPr id="5" name="Group 4"/>
          <p:cNvGrpSpPr/>
          <p:nvPr/>
        </p:nvGrpSpPr>
        <p:grpSpPr>
          <a:xfrm>
            <a:off x="819002" y="2260080"/>
            <a:ext cx="2545200" cy="1976593"/>
            <a:chOff x="900890" y="2260080"/>
            <a:chExt cx="2545200" cy="1976593"/>
          </a:xfrm>
        </p:grpSpPr>
        <p:grpSp>
          <p:nvGrpSpPr>
            <p:cNvPr id="84" name="Group 83"/>
            <p:cNvGrpSpPr/>
            <p:nvPr/>
          </p:nvGrpSpPr>
          <p:grpSpPr>
            <a:xfrm>
              <a:off x="1389436" y="2260080"/>
              <a:ext cx="178404" cy="72000"/>
              <a:chOff x="919313" y="1718813"/>
              <a:chExt cx="178404" cy="72000"/>
            </a:xfrm>
          </p:grpSpPr>
          <p:cxnSp>
            <p:nvCxnSpPr>
              <p:cNvPr id="85" name="Straight Connector 84"/>
              <p:cNvCxnSpPr/>
              <p:nvPr/>
            </p:nvCxnSpPr>
            <p:spPr>
              <a:xfrm>
                <a:off x="919313" y="1754813"/>
                <a:ext cx="178404" cy="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6" name="Straight Connector 85"/>
              <p:cNvCxnSpPr/>
              <p:nvPr/>
            </p:nvCxnSpPr>
            <p:spPr>
              <a:xfrm>
                <a:off x="1008515" y="1718813"/>
                <a:ext cx="0" cy="72000"/>
              </a:xfrm>
              <a:prstGeom prst="line">
                <a:avLst/>
              </a:pr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93" name="Group 3"/>
            <p:cNvGrpSpPr>
              <a:grpSpLocks/>
            </p:cNvGrpSpPr>
            <p:nvPr/>
          </p:nvGrpSpPr>
          <p:grpSpPr bwMode="auto">
            <a:xfrm>
              <a:off x="900890" y="2526673"/>
              <a:ext cx="2545200" cy="1710000"/>
              <a:chOff x="2273" y="1755"/>
              <a:chExt cx="1212" cy="810"/>
            </a:xfrm>
          </p:grpSpPr>
          <p:sp>
            <p:nvSpPr>
              <p:cNvPr id="94" name="Line 4"/>
              <p:cNvSpPr>
                <a:spLocks noChangeShapeType="1"/>
              </p:cNvSpPr>
              <p:nvPr/>
            </p:nvSpPr>
            <p:spPr bwMode="auto">
              <a:xfrm>
                <a:off x="2315" y="1755"/>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5" name="Line 5"/>
              <p:cNvSpPr>
                <a:spLocks noChangeShapeType="1"/>
              </p:cNvSpPr>
              <p:nvPr/>
            </p:nvSpPr>
            <p:spPr bwMode="auto">
              <a:xfrm>
                <a:off x="2351" y="1755"/>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6" name="Line 6"/>
              <p:cNvSpPr>
                <a:spLocks noChangeShapeType="1"/>
              </p:cNvSpPr>
              <p:nvPr/>
            </p:nvSpPr>
            <p:spPr bwMode="auto">
              <a:xfrm>
                <a:off x="3155" y="2313"/>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7" name="Line 7"/>
              <p:cNvSpPr>
                <a:spLocks noChangeShapeType="1"/>
              </p:cNvSpPr>
              <p:nvPr/>
            </p:nvSpPr>
            <p:spPr bwMode="auto">
              <a:xfrm>
                <a:off x="3479" y="2529"/>
                <a:ext cx="0" cy="36"/>
              </a:xfrm>
              <a:prstGeom prst="line">
                <a:avLst/>
              </a:prstGeom>
              <a:noFill/>
              <a:ln w="19050">
                <a:solidFill>
                  <a:srgbClr val="23246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98" name="Freeform 8"/>
              <p:cNvSpPr>
                <a:spLocks/>
              </p:cNvSpPr>
              <p:nvPr/>
            </p:nvSpPr>
            <p:spPr bwMode="auto">
              <a:xfrm>
                <a:off x="2273" y="1773"/>
                <a:ext cx="1212" cy="774"/>
              </a:xfrm>
              <a:custGeom>
                <a:avLst/>
                <a:gdLst>
                  <a:gd name="T0" fmla="*/ 202 w 202"/>
                  <a:gd name="T1" fmla="*/ 129 h 129"/>
                  <a:gd name="T2" fmla="*/ 194 w 202"/>
                  <a:gd name="T3" fmla="*/ 129 h 129"/>
                  <a:gd name="T4" fmla="*/ 194 w 202"/>
                  <a:gd name="T5" fmla="*/ 111 h 129"/>
                  <a:gd name="T6" fmla="*/ 166 w 202"/>
                  <a:gd name="T7" fmla="*/ 111 h 129"/>
                  <a:gd name="T8" fmla="*/ 166 w 202"/>
                  <a:gd name="T9" fmla="*/ 93 h 129"/>
                  <a:gd name="T10" fmla="*/ 139 w 202"/>
                  <a:gd name="T11" fmla="*/ 93 h 129"/>
                  <a:gd name="T12" fmla="*/ 139 w 202"/>
                  <a:gd name="T13" fmla="*/ 80 h 129"/>
                  <a:gd name="T14" fmla="*/ 86 w 202"/>
                  <a:gd name="T15" fmla="*/ 80 h 129"/>
                  <a:gd name="T16" fmla="*/ 86 w 202"/>
                  <a:gd name="T17" fmla="*/ 66 h 129"/>
                  <a:gd name="T18" fmla="*/ 72 w 202"/>
                  <a:gd name="T19" fmla="*/ 66 h 129"/>
                  <a:gd name="T20" fmla="*/ 72 w 202"/>
                  <a:gd name="T21" fmla="*/ 53 h 129"/>
                  <a:gd name="T22" fmla="*/ 55 w 202"/>
                  <a:gd name="T23" fmla="*/ 53 h 129"/>
                  <a:gd name="T24" fmla="*/ 55 w 202"/>
                  <a:gd name="T25" fmla="*/ 40 h 129"/>
                  <a:gd name="T26" fmla="*/ 32 w 202"/>
                  <a:gd name="T27" fmla="*/ 40 h 129"/>
                  <a:gd name="T28" fmla="*/ 32 w 202"/>
                  <a:gd name="T29" fmla="*/ 26 h 129"/>
                  <a:gd name="T30" fmla="*/ 27 w 202"/>
                  <a:gd name="T31" fmla="*/ 26 h 129"/>
                  <a:gd name="T32" fmla="*/ 27 w 202"/>
                  <a:gd name="T33" fmla="*/ 13 h 129"/>
                  <a:gd name="T34" fmla="*/ 15 w 202"/>
                  <a:gd name="T35" fmla="*/ 13 h 129"/>
                  <a:gd name="T36" fmla="*/ 15 w 202"/>
                  <a:gd name="T37" fmla="*/ 0 h 129"/>
                  <a:gd name="T38" fmla="*/ 0 w 202"/>
                  <a:gd name="T3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29">
                    <a:moveTo>
                      <a:pt x="202" y="129"/>
                    </a:moveTo>
                    <a:lnTo>
                      <a:pt x="194" y="129"/>
                    </a:lnTo>
                    <a:lnTo>
                      <a:pt x="194" y="111"/>
                    </a:lnTo>
                    <a:lnTo>
                      <a:pt x="166" y="111"/>
                    </a:lnTo>
                    <a:lnTo>
                      <a:pt x="166" y="93"/>
                    </a:lnTo>
                    <a:lnTo>
                      <a:pt x="139" y="93"/>
                    </a:lnTo>
                    <a:lnTo>
                      <a:pt x="139" y="80"/>
                    </a:lnTo>
                    <a:lnTo>
                      <a:pt x="86" y="80"/>
                    </a:lnTo>
                    <a:lnTo>
                      <a:pt x="86" y="66"/>
                    </a:lnTo>
                    <a:lnTo>
                      <a:pt x="72" y="66"/>
                    </a:lnTo>
                    <a:lnTo>
                      <a:pt x="72" y="53"/>
                    </a:lnTo>
                    <a:lnTo>
                      <a:pt x="55" y="53"/>
                    </a:lnTo>
                    <a:lnTo>
                      <a:pt x="55" y="40"/>
                    </a:lnTo>
                    <a:lnTo>
                      <a:pt x="32" y="40"/>
                    </a:lnTo>
                    <a:lnTo>
                      <a:pt x="32" y="26"/>
                    </a:lnTo>
                    <a:lnTo>
                      <a:pt x="27" y="26"/>
                    </a:lnTo>
                    <a:lnTo>
                      <a:pt x="27" y="13"/>
                    </a:lnTo>
                    <a:lnTo>
                      <a:pt x="15" y="13"/>
                    </a:lnTo>
                    <a:lnTo>
                      <a:pt x="15" y="0"/>
                    </a:lnTo>
                    <a:lnTo>
                      <a:pt x="0" y="0"/>
                    </a:lnTo>
                  </a:path>
                </a:pathLst>
              </a:custGeom>
              <a:noFill/>
              <a:ln w="19050">
                <a:solidFill>
                  <a:srgbClr val="2324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grpSp>
      <p:grpSp>
        <p:nvGrpSpPr>
          <p:cNvPr id="7" name="Group 6"/>
          <p:cNvGrpSpPr/>
          <p:nvPr/>
        </p:nvGrpSpPr>
        <p:grpSpPr>
          <a:xfrm>
            <a:off x="809476" y="2260080"/>
            <a:ext cx="1944000" cy="1305831"/>
            <a:chOff x="891364" y="2260080"/>
            <a:chExt cx="1944000" cy="1305831"/>
          </a:xfrm>
        </p:grpSpPr>
        <p:grpSp>
          <p:nvGrpSpPr>
            <p:cNvPr id="87" name="Group 86"/>
            <p:cNvGrpSpPr/>
            <p:nvPr/>
          </p:nvGrpSpPr>
          <p:grpSpPr>
            <a:xfrm>
              <a:off x="2120070" y="2260080"/>
              <a:ext cx="178404" cy="72000"/>
              <a:chOff x="919313" y="1718813"/>
              <a:chExt cx="178404" cy="72000"/>
            </a:xfrm>
          </p:grpSpPr>
          <p:cxnSp>
            <p:nvCxnSpPr>
              <p:cNvPr id="88" name="Straight Connector 87"/>
              <p:cNvCxnSpPr/>
              <p:nvPr/>
            </p:nvCxnSpPr>
            <p:spPr>
              <a:xfrm>
                <a:off x="919313" y="1754813"/>
                <a:ext cx="178404" cy="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9" name="Straight Connector 88"/>
              <p:cNvCxnSpPr/>
              <p:nvPr/>
            </p:nvCxnSpPr>
            <p:spPr>
              <a:xfrm>
                <a:off x="1008515" y="1718813"/>
                <a:ext cx="0" cy="72000"/>
              </a:xfrm>
              <a:prstGeom prst="line">
                <a:avLst/>
              </a:pr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99" name="Group 9"/>
            <p:cNvGrpSpPr>
              <a:grpSpLocks/>
            </p:cNvGrpSpPr>
            <p:nvPr/>
          </p:nvGrpSpPr>
          <p:grpSpPr bwMode="auto">
            <a:xfrm>
              <a:off x="891364" y="2521911"/>
              <a:ext cx="1944000" cy="1044000"/>
              <a:chOff x="2419" y="1914"/>
              <a:chExt cx="918" cy="486"/>
            </a:xfrm>
          </p:grpSpPr>
          <p:sp>
            <p:nvSpPr>
              <p:cNvPr id="100" name="Line 10"/>
              <p:cNvSpPr>
                <a:spLocks noChangeShapeType="1"/>
              </p:cNvSpPr>
              <p:nvPr/>
            </p:nvSpPr>
            <p:spPr bwMode="auto">
              <a:xfrm>
                <a:off x="2515" y="191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1" name="Line 11"/>
              <p:cNvSpPr>
                <a:spLocks noChangeShapeType="1"/>
              </p:cNvSpPr>
              <p:nvPr/>
            </p:nvSpPr>
            <p:spPr bwMode="auto">
              <a:xfrm>
                <a:off x="2827" y="2268"/>
                <a:ext cx="0" cy="3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2" name="Line 12"/>
              <p:cNvSpPr>
                <a:spLocks noChangeShapeType="1"/>
              </p:cNvSpPr>
              <p:nvPr/>
            </p:nvSpPr>
            <p:spPr bwMode="auto">
              <a:xfrm>
                <a:off x="3247" y="236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3" name="Line 13"/>
              <p:cNvSpPr>
                <a:spLocks noChangeShapeType="1"/>
              </p:cNvSpPr>
              <p:nvPr/>
            </p:nvSpPr>
            <p:spPr bwMode="auto">
              <a:xfrm>
                <a:off x="3331" y="236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4" name="Line 14"/>
              <p:cNvSpPr>
                <a:spLocks noChangeShapeType="1"/>
              </p:cNvSpPr>
              <p:nvPr/>
            </p:nvSpPr>
            <p:spPr bwMode="auto">
              <a:xfrm>
                <a:off x="3085" y="236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5" name="Line 15"/>
              <p:cNvSpPr>
                <a:spLocks noChangeShapeType="1"/>
              </p:cNvSpPr>
              <p:nvPr/>
            </p:nvSpPr>
            <p:spPr bwMode="auto">
              <a:xfrm>
                <a:off x="3037" y="2364"/>
                <a:ext cx="0" cy="36"/>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6" name="Freeform 16"/>
              <p:cNvSpPr>
                <a:spLocks/>
              </p:cNvSpPr>
              <p:nvPr/>
            </p:nvSpPr>
            <p:spPr bwMode="auto">
              <a:xfrm>
                <a:off x="2419" y="1932"/>
                <a:ext cx="918" cy="450"/>
              </a:xfrm>
              <a:custGeom>
                <a:avLst/>
                <a:gdLst>
                  <a:gd name="T0" fmla="*/ 153 w 153"/>
                  <a:gd name="T1" fmla="*/ 75 h 75"/>
                  <a:gd name="T2" fmla="*/ 86 w 153"/>
                  <a:gd name="T3" fmla="*/ 75 h 75"/>
                  <a:gd name="T4" fmla="*/ 86 w 153"/>
                  <a:gd name="T5" fmla="*/ 58 h 75"/>
                  <a:gd name="T6" fmla="*/ 42 w 153"/>
                  <a:gd name="T7" fmla="*/ 58 h 75"/>
                  <a:gd name="T8" fmla="*/ 42 w 153"/>
                  <a:gd name="T9" fmla="*/ 43 h 75"/>
                  <a:gd name="T10" fmla="*/ 41 w 153"/>
                  <a:gd name="T11" fmla="*/ 43 h 75"/>
                  <a:gd name="T12" fmla="*/ 41 w 153"/>
                  <a:gd name="T13" fmla="*/ 29 h 75"/>
                  <a:gd name="T14" fmla="*/ 27 w 153"/>
                  <a:gd name="T15" fmla="*/ 29 h 75"/>
                  <a:gd name="T16" fmla="*/ 27 w 153"/>
                  <a:gd name="T17" fmla="*/ 0 h 75"/>
                  <a:gd name="T18" fmla="*/ 0 w 153"/>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75">
                    <a:moveTo>
                      <a:pt x="153" y="75"/>
                    </a:moveTo>
                    <a:lnTo>
                      <a:pt x="86" y="75"/>
                    </a:lnTo>
                    <a:lnTo>
                      <a:pt x="86" y="58"/>
                    </a:lnTo>
                    <a:lnTo>
                      <a:pt x="42" y="58"/>
                    </a:lnTo>
                    <a:lnTo>
                      <a:pt x="42" y="43"/>
                    </a:lnTo>
                    <a:lnTo>
                      <a:pt x="41" y="43"/>
                    </a:lnTo>
                    <a:lnTo>
                      <a:pt x="41" y="29"/>
                    </a:lnTo>
                    <a:lnTo>
                      <a:pt x="27" y="29"/>
                    </a:lnTo>
                    <a:lnTo>
                      <a:pt x="27" y="0"/>
                    </a:lnTo>
                    <a:lnTo>
                      <a:pt x="0" y="0"/>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grpSp>
      <p:grpSp>
        <p:nvGrpSpPr>
          <p:cNvPr id="9" name="Group 8"/>
          <p:cNvGrpSpPr/>
          <p:nvPr/>
        </p:nvGrpSpPr>
        <p:grpSpPr>
          <a:xfrm>
            <a:off x="811588" y="2260080"/>
            <a:ext cx="2271322" cy="330668"/>
            <a:chOff x="893476" y="2260080"/>
            <a:chExt cx="2271322" cy="330668"/>
          </a:xfrm>
        </p:grpSpPr>
        <p:grpSp>
          <p:nvGrpSpPr>
            <p:cNvPr id="90" name="Group 89"/>
            <p:cNvGrpSpPr/>
            <p:nvPr/>
          </p:nvGrpSpPr>
          <p:grpSpPr>
            <a:xfrm>
              <a:off x="2986394" y="2260080"/>
              <a:ext cx="178404" cy="72000"/>
              <a:chOff x="1077713" y="1718813"/>
              <a:chExt cx="178404" cy="72000"/>
            </a:xfrm>
          </p:grpSpPr>
          <p:cxnSp>
            <p:nvCxnSpPr>
              <p:cNvPr id="91" name="Straight Connector 90"/>
              <p:cNvCxnSpPr/>
              <p:nvPr/>
            </p:nvCxnSpPr>
            <p:spPr>
              <a:xfrm>
                <a:off x="1077713" y="1754813"/>
                <a:ext cx="178404"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cxnSp>
            <p:nvCxnSpPr>
              <p:cNvPr id="92" name="Straight Connector 91"/>
              <p:cNvCxnSpPr/>
              <p:nvPr/>
            </p:nvCxnSpPr>
            <p:spPr>
              <a:xfrm>
                <a:off x="1166915" y="1718813"/>
                <a:ext cx="0" cy="720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cxnSp>
        </p:grpSp>
        <p:grpSp>
          <p:nvGrpSpPr>
            <p:cNvPr id="107" name="Group 17"/>
            <p:cNvGrpSpPr>
              <a:grpSpLocks/>
            </p:cNvGrpSpPr>
            <p:nvPr/>
          </p:nvGrpSpPr>
          <p:grpSpPr bwMode="auto">
            <a:xfrm>
              <a:off x="893476" y="2519310"/>
              <a:ext cx="540004" cy="71438"/>
              <a:chOff x="2754" y="2131"/>
              <a:chExt cx="258" cy="45"/>
            </a:xfrm>
          </p:grpSpPr>
          <p:sp>
            <p:nvSpPr>
              <p:cNvPr id="108" name="Line 18"/>
              <p:cNvSpPr>
                <a:spLocks noChangeShapeType="1"/>
              </p:cNvSpPr>
              <p:nvPr/>
            </p:nvSpPr>
            <p:spPr bwMode="auto">
              <a:xfrm>
                <a:off x="2772" y="2131"/>
                <a:ext cx="0" cy="4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09" name="Line 19"/>
              <p:cNvSpPr>
                <a:spLocks noChangeShapeType="1"/>
              </p:cNvSpPr>
              <p:nvPr/>
            </p:nvSpPr>
            <p:spPr bwMode="auto">
              <a:xfrm>
                <a:off x="2792" y="2131"/>
                <a:ext cx="0" cy="4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0" name="Line 20"/>
              <p:cNvSpPr>
                <a:spLocks noChangeShapeType="1"/>
              </p:cNvSpPr>
              <p:nvPr/>
            </p:nvSpPr>
            <p:spPr bwMode="auto">
              <a:xfrm>
                <a:off x="3002" y="2131"/>
                <a:ext cx="0" cy="4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1" name="Line 21"/>
              <p:cNvSpPr>
                <a:spLocks noChangeShapeType="1"/>
              </p:cNvSpPr>
              <p:nvPr/>
            </p:nvSpPr>
            <p:spPr bwMode="auto">
              <a:xfrm>
                <a:off x="2924" y="2131"/>
                <a:ext cx="0" cy="4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2" name="Line 22"/>
              <p:cNvSpPr>
                <a:spLocks noChangeShapeType="1"/>
              </p:cNvSpPr>
              <p:nvPr/>
            </p:nvSpPr>
            <p:spPr bwMode="auto">
              <a:xfrm>
                <a:off x="2822" y="2131"/>
                <a:ext cx="0" cy="4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sp>
            <p:nvSpPr>
              <p:cNvPr id="113" name="Line 23"/>
              <p:cNvSpPr>
                <a:spLocks noChangeShapeType="1"/>
              </p:cNvSpPr>
              <p:nvPr/>
            </p:nvSpPr>
            <p:spPr bwMode="auto">
              <a:xfrm>
                <a:off x="2754" y="2154"/>
                <a:ext cx="258" cy="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latin typeface="Arial"/>
                  <a:cs typeface="Arial"/>
                </a:endParaRPr>
              </a:p>
            </p:txBody>
          </p:sp>
        </p:grpSp>
      </p:grpSp>
      <p:cxnSp>
        <p:nvCxnSpPr>
          <p:cNvPr id="127" name="Straight Connector 126"/>
          <p:cNvCxnSpPr/>
          <p:nvPr/>
        </p:nvCxnSpPr>
        <p:spPr>
          <a:xfrm>
            <a:off x="4264896" y="2238910"/>
            <a:ext cx="0" cy="171175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77944" y="253389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177944" y="2817117"/>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264896" y="3147373"/>
            <a:ext cx="4767239"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177944" y="3377892"/>
            <a:ext cx="277219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177944" y="3947792"/>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77944" y="2243066"/>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177944" y="3147373"/>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6200000">
            <a:off x="2808562" y="2903986"/>
            <a:ext cx="2031325" cy="369332"/>
          </a:xfrm>
          <a:prstGeom prst="rect">
            <a:avLst/>
          </a:prstGeom>
          <a:noFill/>
        </p:spPr>
        <p:txBody>
          <a:bodyPr wrap="none" rtlCol="0">
            <a:spAutoFit/>
          </a:bodyPr>
          <a:lstStyle/>
          <a:p>
            <a:pPr algn="ct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Best percent change from baseline</a:t>
            </a:r>
            <a:br>
              <a:rPr lang="en-GB" sz="900" dirty="0" smtClean="0">
                <a:solidFill>
                  <a:srgbClr val="000000"/>
                </a:solidFill>
                <a:latin typeface="Arial" panose="020B0604020202020204" pitchFamily="34" charset="0"/>
                <a:cs typeface="Arial" panose="020B0604020202020204" pitchFamily="34" charset="0"/>
              </a:rPr>
            </a:br>
            <a:r>
              <a:rPr lang="en-GB" sz="900" dirty="0" smtClean="0">
                <a:solidFill>
                  <a:srgbClr val="000000"/>
                </a:solidFill>
                <a:latin typeface="Arial" panose="020B0604020202020204" pitchFamily="34" charset="0"/>
                <a:cs typeface="Arial" panose="020B0604020202020204" pitchFamily="34" charset="0"/>
              </a:rPr>
              <a:t>for sum of longest tumour diameters</a:t>
            </a:r>
            <a:endParaRPr lang="en-GB" sz="900" dirty="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a:off x="3870478" y="2142968"/>
            <a:ext cx="377026" cy="195996"/>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119" name="TextBox 118"/>
          <p:cNvSpPr txBox="1"/>
          <p:nvPr/>
        </p:nvSpPr>
        <p:spPr>
          <a:xfrm>
            <a:off x="3934598" y="2442522"/>
            <a:ext cx="312906" cy="195996"/>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75</a:t>
            </a:r>
            <a:endParaRPr lang="en-GB" sz="900" dirty="0">
              <a:solidFill>
                <a:srgbClr val="000000"/>
              </a:solidFill>
              <a:latin typeface="Arial" panose="020B0604020202020204" pitchFamily="34" charset="0"/>
              <a:cs typeface="Arial" panose="020B0604020202020204" pitchFamily="34" charset="0"/>
            </a:endParaRPr>
          </a:p>
        </p:txBody>
      </p:sp>
      <p:sp>
        <p:nvSpPr>
          <p:cNvPr id="121" name="TextBox 120"/>
          <p:cNvSpPr txBox="1"/>
          <p:nvPr/>
        </p:nvSpPr>
        <p:spPr>
          <a:xfrm>
            <a:off x="3934598" y="2694858"/>
            <a:ext cx="312906" cy="230832"/>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122" name="TextBox 121"/>
          <p:cNvSpPr txBox="1"/>
          <p:nvPr/>
        </p:nvSpPr>
        <p:spPr>
          <a:xfrm>
            <a:off x="3934598" y="3030386"/>
            <a:ext cx="312906" cy="230832"/>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3998718" y="3258696"/>
            <a:ext cx="248786" cy="230832"/>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231" name="Group 230"/>
          <p:cNvGrpSpPr/>
          <p:nvPr/>
        </p:nvGrpSpPr>
        <p:grpSpPr>
          <a:xfrm>
            <a:off x="3870478" y="3599322"/>
            <a:ext cx="5161657" cy="230832"/>
            <a:chOff x="3870478" y="3599322"/>
            <a:chExt cx="5161657" cy="230832"/>
          </a:xfrm>
        </p:grpSpPr>
        <p:cxnSp>
          <p:nvCxnSpPr>
            <p:cNvPr id="133" name="Straight Connector 132"/>
            <p:cNvCxnSpPr/>
            <p:nvPr/>
          </p:nvCxnSpPr>
          <p:spPr>
            <a:xfrm>
              <a:off x="4177944" y="3714738"/>
              <a:ext cx="8695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264896" y="3713910"/>
              <a:ext cx="4767239" cy="1657"/>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870478" y="3599322"/>
              <a:ext cx="377026" cy="230832"/>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–30</a:t>
              </a:r>
              <a:endParaRPr lang="en-GB" sz="900" dirty="0">
                <a:solidFill>
                  <a:srgbClr val="000000"/>
                </a:solidFill>
                <a:latin typeface="Arial" panose="020B0604020202020204" pitchFamily="34" charset="0"/>
                <a:cs typeface="Arial" panose="020B0604020202020204" pitchFamily="34" charset="0"/>
              </a:endParaRPr>
            </a:p>
          </p:txBody>
        </p:sp>
      </p:grpSp>
      <p:sp>
        <p:nvSpPr>
          <p:cNvPr id="125" name="TextBox 124"/>
          <p:cNvSpPr txBox="1"/>
          <p:nvPr/>
        </p:nvSpPr>
        <p:spPr>
          <a:xfrm>
            <a:off x="3870478" y="3831648"/>
            <a:ext cx="377026" cy="230832"/>
          </a:xfrm>
          <a:prstGeom prst="rect">
            <a:avLst/>
          </a:prstGeom>
          <a:noFill/>
        </p:spPr>
        <p:txBody>
          <a:bodyPr wrap="none"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cxnSp>
        <p:nvCxnSpPr>
          <p:cNvPr id="144" name="Straight Connector 143"/>
          <p:cNvCxnSpPr/>
          <p:nvPr/>
        </p:nvCxnSpPr>
        <p:spPr>
          <a:xfrm>
            <a:off x="7007525" y="3377892"/>
            <a:ext cx="149389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551081" y="3377892"/>
            <a:ext cx="4810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264896" y="2003348"/>
            <a:ext cx="2685239" cy="28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800" b="1" dirty="0" smtClean="0">
                <a:solidFill>
                  <a:srgbClr val="363636"/>
                </a:solidFill>
              </a:rPr>
              <a:t>PLX9486</a:t>
            </a:r>
            <a:endParaRPr lang="en-GB" sz="800" b="1" dirty="0">
              <a:solidFill>
                <a:srgbClr val="363636"/>
              </a:solidFill>
            </a:endParaRPr>
          </a:p>
        </p:txBody>
      </p:sp>
      <p:sp>
        <p:nvSpPr>
          <p:cNvPr id="149" name="Rectangle 148"/>
          <p:cNvSpPr/>
          <p:nvPr/>
        </p:nvSpPr>
        <p:spPr>
          <a:xfrm>
            <a:off x="8499324" y="2003348"/>
            <a:ext cx="592919" cy="301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600" b="1" dirty="0" smtClean="0">
                <a:solidFill>
                  <a:srgbClr val="363636"/>
                </a:solidFill>
              </a:rPr>
              <a:t>PLX9486 + sunitinib (25 mg)</a:t>
            </a:r>
            <a:endParaRPr lang="en-GB" sz="600" b="1" dirty="0">
              <a:solidFill>
                <a:srgbClr val="363636"/>
              </a:solidFill>
            </a:endParaRPr>
          </a:p>
        </p:txBody>
      </p:sp>
      <p:sp>
        <p:nvSpPr>
          <p:cNvPr id="150" name="Rectangle 149"/>
          <p:cNvSpPr/>
          <p:nvPr/>
        </p:nvSpPr>
        <p:spPr>
          <a:xfrm>
            <a:off x="7007524" y="2003348"/>
            <a:ext cx="1493895" cy="29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800" b="1" dirty="0" smtClean="0">
                <a:solidFill>
                  <a:srgbClr val="363636"/>
                </a:solidFill>
              </a:rPr>
              <a:t>PLX9486 + </a:t>
            </a:r>
            <a:r>
              <a:rPr lang="en-GB" sz="800" b="1" dirty="0">
                <a:solidFill>
                  <a:srgbClr val="363636"/>
                </a:solidFill>
              </a:rPr>
              <a:t>pexidartinib (</a:t>
            </a:r>
            <a:r>
              <a:rPr lang="en-GB" sz="800" b="1" dirty="0" smtClean="0">
                <a:solidFill>
                  <a:srgbClr val="363636"/>
                </a:solidFill>
              </a:rPr>
              <a:t>600 mg)</a:t>
            </a:r>
            <a:endParaRPr lang="en-GB" sz="800" b="1" dirty="0">
              <a:solidFill>
                <a:srgbClr val="363636"/>
              </a:solidFill>
            </a:endParaRPr>
          </a:p>
        </p:txBody>
      </p:sp>
      <p:sp>
        <p:nvSpPr>
          <p:cNvPr id="151" name="Rectangle 150"/>
          <p:cNvSpPr/>
          <p:nvPr/>
        </p:nvSpPr>
        <p:spPr>
          <a:xfrm>
            <a:off x="5780613" y="3374111"/>
            <a:ext cx="122374" cy="54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3" name="Rectangle 152"/>
          <p:cNvSpPr/>
          <p:nvPr/>
        </p:nvSpPr>
        <p:spPr>
          <a:xfrm>
            <a:off x="6068418" y="3374111"/>
            <a:ext cx="122374" cy="10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4" name="Rectangle 153"/>
          <p:cNvSpPr/>
          <p:nvPr/>
        </p:nvSpPr>
        <p:spPr>
          <a:xfrm>
            <a:off x="6214020" y="3374111"/>
            <a:ext cx="122374" cy="19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5" name="Rectangle 154"/>
          <p:cNvSpPr/>
          <p:nvPr/>
        </p:nvSpPr>
        <p:spPr>
          <a:xfrm>
            <a:off x="6359622" y="3374111"/>
            <a:ext cx="122374" cy="216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7" name="Rectangle 156"/>
          <p:cNvSpPr/>
          <p:nvPr/>
        </p:nvSpPr>
        <p:spPr>
          <a:xfrm>
            <a:off x="6657624" y="3374111"/>
            <a:ext cx="122374" cy="342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8" name="Rectangle 157"/>
          <p:cNvSpPr/>
          <p:nvPr/>
        </p:nvSpPr>
        <p:spPr>
          <a:xfrm>
            <a:off x="6803226" y="3374111"/>
            <a:ext cx="122374" cy="720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9" name="Rectangle 158"/>
          <p:cNvSpPr/>
          <p:nvPr/>
        </p:nvSpPr>
        <p:spPr>
          <a:xfrm rot="10800000">
            <a:off x="5631309" y="3265005"/>
            <a:ext cx="122374" cy="10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0" name="Rectangle 159"/>
          <p:cNvSpPr/>
          <p:nvPr/>
        </p:nvSpPr>
        <p:spPr>
          <a:xfrm rot="10800000">
            <a:off x="5482005" y="3229005"/>
            <a:ext cx="122374" cy="144000"/>
          </a:xfrm>
          <a:prstGeom prst="rect">
            <a:avLst/>
          </a:prstGeom>
          <a:solidFill>
            <a:srgbClr val="FFC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1" name="Rectangle 160"/>
          <p:cNvSpPr/>
          <p:nvPr/>
        </p:nvSpPr>
        <p:spPr>
          <a:xfrm rot="10800000">
            <a:off x="5332701" y="3211005"/>
            <a:ext cx="122374" cy="162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2" name="Rectangle 161"/>
          <p:cNvSpPr/>
          <p:nvPr/>
        </p:nvSpPr>
        <p:spPr>
          <a:xfrm rot="10800000">
            <a:off x="5183397" y="3193005"/>
            <a:ext cx="122374" cy="180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4" name="Rectangle 163"/>
          <p:cNvSpPr/>
          <p:nvPr/>
        </p:nvSpPr>
        <p:spPr>
          <a:xfrm rot="10800000">
            <a:off x="4891587" y="3175005"/>
            <a:ext cx="122374" cy="198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5" name="Rectangle 164"/>
          <p:cNvSpPr/>
          <p:nvPr/>
        </p:nvSpPr>
        <p:spPr>
          <a:xfrm rot="10800000">
            <a:off x="4745682" y="3085005"/>
            <a:ext cx="122374" cy="28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6" name="Rectangle 165"/>
          <p:cNvSpPr/>
          <p:nvPr/>
        </p:nvSpPr>
        <p:spPr>
          <a:xfrm rot="10800000">
            <a:off x="4599777" y="3031005"/>
            <a:ext cx="122374" cy="342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7" name="Rectangle 166"/>
          <p:cNvSpPr/>
          <p:nvPr/>
        </p:nvSpPr>
        <p:spPr>
          <a:xfrm rot="10800000">
            <a:off x="4450473" y="3008671"/>
            <a:ext cx="122374" cy="360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8" name="Rectangle 167"/>
          <p:cNvSpPr/>
          <p:nvPr/>
        </p:nvSpPr>
        <p:spPr>
          <a:xfrm rot="10800000">
            <a:off x="4301169" y="2468671"/>
            <a:ext cx="122374" cy="900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363636"/>
              </a:solidFill>
            </a:endParaRPr>
          </a:p>
        </p:txBody>
      </p:sp>
      <p:sp>
        <p:nvSpPr>
          <p:cNvPr id="169" name="TextBox 168"/>
          <p:cNvSpPr txBox="1"/>
          <p:nvPr/>
        </p:nvSpPr>
        <p:spPr>
          <a:xfrm rot="16200000">
            <a:off x="4197547" y="2267512"/>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01-009 GIST</a:t>
            </a:r>
            <a:endParaRPr lang="en-GB" sz="450" dirty="0">
              <a:solidFill>
                <a:srgbClr val="363636"/>
              </a:solidFill>
              <a:latin typeface="Arial"/>
              <a:cs typeface="Arial"/>
            </a:endParaRPr>
          </a:p>
        </p:txBody>
      </p:sp>
      <p:sp>
        <p:nvSpPr>
          <p:cNvPr id="170" name="TextBox 169"/>
          <p:cNvSpPr txBox="1"/>
          <p:nvPr/>
        </p:nvSpPr>
        <p:spPr>
          <a:xfrm rot="16200000">
            <a:off x="4349947" y="2797201"/>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01-004 GIST</a:t>
            </a:r>
            <a:endParaRPr lang="en-GB" sz="450" dirty="0">
              <a:solidFill>
                <a:srgbClr val="363636"/>
              </a:solidFill>
              <a:latin typeface="Arial"/>
              <a:cs typeface="Arial"/>
            </a:endParaRPr>
          </a:p>
        </p:txBody>
      </p:sp>
      <p:sp>
        <p:nvSpPr>
          <p:cNvPr id="171" name="TextBox 170"/>
          <p:cNvSpPr txBox="1"/>
          <p:nvPr/>
        </p:nvSpPr>
        <p:spPr>
          <a:xfrm rot="16200000">
            <a:off x="4282736" y="2602903"/>
            <a:ext cx="769441"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01-001 ADENOCARCINOMA</a:t>
            </a:r>
            <a:endParaRPr lang="en-GB" sz="450" dirty="0">
              <a:solidFill>
                <a:srgbClr val="363636"/>
              </a:solidFill>
              <a:latin typeface="Arial"/>
              <a:cs typeface="Arial"/>
            </a:endParaRPr>
          </a:p>
        </p:txBody>
      </p:sp>
      <p:sp>
        <p:nvSpPr>
          <p:cNvPr id="172" name="TextBox 171"/>
          <p:cNvSpPr txBox="1"/>
          <p:nvPr/>
        </p:nvSpPr>
        <p:spPr>
          <a:xfrm rot="16200000">
            <a:off x="4643129" y="2877667"/>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02-017 GIST</a:t>
            </a:r>
            <a:endParaRPr lang="en-GB" sz="450" dirty="0">
              <a:solidFill>
                <a:srgbClr val="363636"/>
              </a:solidFill>
              <a:latin typeface="Arial"/>
              <a:cs typeface="Arial"/>
            </a:endParaRPr>
          </a:p>
        </p:txBody>
      </p:sp>
      <p:sp>
        <p:nvSpPr>
          <p:cNvPr id="173" name="TextBox 172"/>
          <p:cNvSpPr txBox="1"/>
          <p:nvPr/>
        </p:nvSpPr>
        <p:spPr>
          <a:xfrm rot="16200000">
            <a:off x="4795529" y="2928097"/>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02-016 GIST</a:t>
            </a:r>
            <a:endParaRPr lang="en-GB" sz="450" dirty="0">
              <a:solidFill>
                <a:srgbClr val="363636"/>
              </a:solidFill>
              <a:latin typeface="Arial"/>
              <a:cs typeface="Arial"/>
            </a:endParaRPr>
          </a:p>
        </p:txBody>
      </p:sp>
      <p:sp>
        <p:nvSpPr>
          <p:cNvPr id="174" name="TextBox 173"/>
          <p:cNvSpPr txBox="1"/>
          <p:nvPr/>
        </p:nvSpPr>
        <p:spPr>
          <a:xfrm rot="16200000">
            <a:off x="4947929" y="2927542"/>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02-014 GIST</a:t>
            </a:r>
            <a:endParaRPr lang="en-GB" sz="450" dirty="0">
              <a:solidFill>
                <a:srgbClr val="363636"/>
              </a:solidFill>
              <a:latin typeface="Arial"/>
              <a:cs typeface="Arial"/>
            </a:endParaRPr>
          </a:p>
        </p:txBody>
      </p:sp>
      <p:sp>
        <p:nvSpPr>
          <p:cNvPr id="175" name="TextBox 174"/>
          <p:cNvSpPr txBox="1"/>
          <p:nvPr/>
        </p:nvSpPr>
        <p:spPr>
          <a:xfrm rot="16200000">
            <a:off x="5100329" y="2930386"/>
            <a:ext cx="330219" cy="69250"/>
          </a:xfrm>
          <a:prstGeom prst="rect">
            <a:avLst/>
          </a:prstGeom>
          <a:no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03-010 GIST</a:t>
            </a:r>
            <a:endParaRPr lang="en-GB" sz="450" dirty="0">
              <a:solidFill>
                <a:srgbClr val="363636"/>
              </a:solidFill>
              <a:latin typeface="Arial"/>
              <a:cs typeface="Arial"/>
            </a:endParaRPr>
          </a:p>
        </p:txBody>
      </p:sp>
      <p:sp>
        <p:nvSpPr>
          <p:cNvPr id="176" name="TextBox 175"/>
          <p:cNvSpPr txBox="1"/>
          <p:nvPr/>
        </p:nvSpPr>
        <p:spPr>
          <a:xfrm rot="16200000">
            <a:off x="5385290" y="3021604"/>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12-015 GIST</a:t>
            </a:r>
            <a:endParaRPr lang="en-GB" sz="450" dirty="0">
              <a:solidFill>
                <a:srgbClr val="363636"/>
              </a:solidFill>
              <a:latin typeface="Arial"/>
              <a:cs typeface="Arial"/>
            </a:endParaRPr>
          </a:p>
        </p:txBody>
      </p:sp>
      <p:sp>
        <p:nvSpPr>
          <p:cNvPr id="177" name="TextBox 176"/>
          <p:cNvSpPr txBox="1"/>
          <p:nvPr/>
        </p:nvSpPr>
        <p:spPr>
          <a:xfrm rot="16200000">
            <a:off x="5228936" y="2991013"/>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02-011 GIST</a:t>
            </a:r>
            <a:endParaRPr lang="en-GB" sz="450" dirty="0">
              <a:solidFill>
                <a:srgbClr val="363636"/>
              </a:solidFill>
              <a:latin typeface="Arial"/>
              <a:cs typeface="Arial"/>
            </a:endParaRPr>
          </a:p>
        </p:txBody>
      </p:sp>
      <p:sp>
        <p:nvSpPr>
          <p:cNvPr id="178" name="TextBox 177"/>
          <p:cNvSpPr txBox="1"/>
          <p:nvPr/>
        </p:nvSpPr>
        <p:spPr>
          <a:xfrm rot="16200000">
            <a:off x="5318044" y="2826322"/>
            <a:ext cx="753411"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03-005 ADENOCARCINOMA</a:t>
            </a:r>
            <a:endParaRPr lang="en-GB" sz="450" dirty="0">
              <a:solidFill>
                <a:srgbClr val="363636"/>
              </a:solidFill>
              <a:latin typeface="Arial"/>
              <a:cs typeface="Arial"/>
            </a:endParaRPr>
          </a:p>
        </p:txBody>
      </p:sp>
      <p:sp>
        <p:nvSpPr>
          <p:cNvPr id="179" name="TextBox 178"/>
          <p:cNvSpPr txBox="1"/>
          <p:nvPr/>
        </p:nvSpPr>
        <p:spPr>
          <a:xfrm rot="16200000">
            <a:off x="5676691"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04-007 GIST</a:t>
            </a:r>
            <a:endParaRPr lang="en-GB" sz="450" dirty="0">
              <a:solidFill>
                <a:srgbClr val="363636"/>
              </a:solidFill>
              <a:latin typeface="Arial"/>
              <a:cs typeface="Arial"/>
            </a:endParaRPr>
          </a:p>
        </p:txBody>
      </p:sp>
      <p:sp>
        <p:nvSpPr>
          <p:cNvPr id="180" name="TextBox 179"/>
          <p:cNvSpPr txBox="1"/>
          <p:nvPr/>
        </p:nvSpPr>
        <p:spPr>
          <a:xfrm rot="16200000">
            <a:off x="5812096"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02-019 GIST</a:t>
            </a:r>
            <a:endParaRPr lang="en-GB" sz="450" dirty="0">
              <a:solidFill>
                <a:srgbClr val="363636"/>
              </a:solidFill>
              <a:latin typeface="Arial"/>
              <a:cs typeface="Arial"/>
            </a:endParaRPr>
          </a:p>
        </p:txBody>
      </p:sp>
      <p:sp>
        <p:nvSpPr>
          <p:cNvPr id="181" name="TextBox 180"/>
          <p:cNvSpPr txBox="1"/>
          <p:nvPr/>
        </p:nvSpPr>
        <p:spPr>
          <a:xfrm rot="16200000">
            <a:off x="5964496"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04-012 GIST</a:t>
            </a:r>
            <a:endParaRPr lang="en-GB" sz="450" dirty="0">
              <a:solidFill>
                <a:srgbClr val="363636"/>
              </a:solidFill>
              <a:latin typeface="Arial"/>
              <a:cs typeface="Arial"/>
            </a:endParaRPr>
          </a:p>
        </p:txBody>
      </p:sp>
      <p:sp>
        <p:nvSpPr>
          <p:cNvPr id="182" name="TextBox 181"/>
          <p:cNvSpPr txBox="1"/>
          <p:nvPr/>
        </p:nvSpPr>
        <p:spPr>
          <a:xfrm rot="16200000">
            <a:off x="6120295"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12-022 GIST</a:t>
            </a:r>
            <a:endParaRPr lang="en-GB" sz="450" dirty="0">
              <a:solidFill>
                <a:srgbClr val="363636"/>
              </a:solidFill>
              <a:latin typeface="Arial"/>
              <a:cs typeface="Arial"/>
            </a:endParaRPr>
          </a:p>
        </p:txBody>
      </p:sp>
      <p:sp>
        <p:nvSpPr>
          <p:cNvPr id="183" name="TextBox 182"/>
          <p:cNvSpPr txBox="1"/>
          <p:nvPr/>
        </p:nvSpPr>
        <p:spPr>
          <a:xfrm rot="16200000">
            <a:off x="6255700"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02-008 GIST</a:t>
            </a:r>
            <a:endParaRPr lang="en-GB" sz="450" dirty="0">
              <a:solidFill>
                <a:srgbClr val="363636"/>
              </a:solidFill>
              <a:latin typeface="Arial"/>
              <a:cs typeface="Arial"/>
            </a:endParaRPr>
          </a:p>
        </p:txBody>
      </p:sp>
      <p:sp>
        <p:nvSpPr>
          <p:cNvPr id="184" name="TextBox 183"/>
          <p:cNvSpPr txBox="1"/>
          <p:nvPr/>
        </p:nvSpPr>
        <p:spPr>
          <a:xfrm rot="16200000">
            <a:off x="6404701"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12-013 GIST</a:t>
            </a:r>
            <a:endParaRPr lang="en-GB" sz="450" dirty="0">
              <a:solidFill>
                <a:srgbClr val="363636"/>
              </a:solidFill>
              <a:latin typeface="Arial"/>
              <a:cs typeface="Arial"/>
            </a:endParaRPr>
          </a:p>
        </p:txBody>
      </p:sp>
      <p:sp>
        <p:nvSpPr>
          <p:cNvPr id="185" name="TextBox 184"/>
          <p:cNvSpPr txBox="1"/>
          <p:nvPr/>
        </p:nvSpPr>
        <p:spPr>
          <a:xfrm rot="16200000">
            <a:off x="6553702"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04-023 GIST</a:t>
            </a:r>
            <a:endParaRPr lang="en-GB" sz="450" dirty="0">
              <a:solidFill>
                <a:srgbClr val="363636"/>
              </a:solidFill>
              <a:latin typeface="Arial"/>
              <a:cs typeface="Arial"/>
            </a:endParaRPr>
          </a:p>
        </p:txBody>
      </p:sp>
      <p:sp>
        <p:nvSpPr>
          <p:cNvPr id="186" name="TextBox 185"/>
          <p:cNvSpPr txBox="1"/>
          <p:nvPr/>
        </p:nvSpPr>
        <p:spPr>
          <a:xfrm rot="16200000">
            <a:off x="6689107" y="315782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04-024 GIST</a:t>
            </a:r>
            <a:endParaRPr lang="en-GB" sz="450" dirty="0">
              <a:solidFill>
                <a:srgbClr val="363636"/>
              </a:solidFill>
              <a:latin typeface="Arial"/>
              <a:cs typeface="Arial"/>
            </a:endParaRPr>
          </a:p>
        </p:txBody>
      </p:sp>
      <p:sp>
        <p:nvSpPr>
          <p:cNvPr id="187" name="Rectangle 186"/>
          <p:cNvSpPr/>
          <p:nvPr/>
        </p:nvSpPr>
        <p:spPr>
          <a:xfrm rot="10800000">
            <a:off x="7184203" y="3334110"/>
            <a:ext cx="122374" cy="36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88" name="Rectangle 187"/>
          <p:cNvSpPr/>
          <p:nvPr/>
        </p:nvSpPr>
        <p:spPr>
          <a:xfrm rot="10800000">
            <a:off x="7034899" y="3082110"/>
            <a:ext cx="122374" cy="28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2" name="Rectangle 191"/>
          <p:cNvSpPr/>
          <p:nvPr/>
        </p:nvSpPr>
        <p:spPr>
          <a:xfrm>
            <a:off x="7606706" y="3374111"/>
            <a:ext cx="122374" cy="36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3" name="Rectangle 192"/>
          <p:cNvSpPr/>
          <p:nvPr/>
        </p:nvSpPr>
        <p:spPr>
          <a:xfrm>
            <a:off x="7759451" y="3374111"/>
            <a:ext cx="122374" cy="162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5" name="Rectangle 194"/>
          <p:cNvSpPr/>
          <p:nvPr/>
        </p:nvSpPr>
        <p:spPr>
          <a:xfrm>
            <a:off x="8054054" y="3374111"/>
            <a:ext cx="122374" cy="360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6" name="Rectangle 195"/>
          <p:cNvSpPr/>
          <p:nvPr/>
        </p:nvSpPr>
        <p:spPr>
          <a:xfrm>
            <a:off x="8203055" y="3374111"/>
            <a:ext cx="122374" cy="378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7" name="Rectangle 196"/>
          <p:cNvSpPr/>
          <p:nvPr/>
        </p:nvSpPr>
        <p:spPr>
          <a:xfrm>
            <a:off x="8348657" y="3374111"/>
            <a:ext cx="122374" cy="396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8" name="TextBox 197"/>
          <p:cNvSpPr txBox="1"/>
          <p:nvPr/>
        </p:nvSpPr>
        <p:spPr>
          <a:xfrm rot="16200000">
            <a:off x="6931526" y="2852811"/>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04-028 GIST</a:t>
            </a:r>
            <a:endParaRPr lang="en-GB" sz="450" dirty="0">
              <a:solidFill>
                <a:srgbClr val="363636"/>
              </a:solidFill>
              <a:latin typeface="Arial"/>
              <a:cs typeface="Arial"/>
            </a:endParaRPr>
          </a:p>
        </p:txBody>
      </p:sp>
      <p:sp>
        <p:nvSpPr>
          <p:cNvPr id="199" name="TextBox 198"/>
          <p:cNvSpPr txBox="1"/>
          <p:nvPr/>
        </p:nvSpPr>
        <p:spPr>
          <a:xfrm rot="16200000">
            <a:off x="7083926" y="3126642"/>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04-207 GIST</a:t>
            </a:r>
            <a:endParaRPr lang="en-GB" sz="450" dirty="0">
              <a:solidFill>
                <a:srgbClr val="363636"/>
              </a:solidFill>
              <a:latin typeface="Arial"/>
              <a:cs typeface="Arial"/>
            </a:endParaRPr>
          </a:p>
        </p:txBody>
      </p:sp>
      <p:sp>
        <p:nvSpPr>
          <p:cNvPr id="200" name="TextBox 199"/>
          <p:cNvSpPr txBox="1"/>
          <p:nvPr/>
        </p:nvSpPr>
        <p:spPr>
          <a:xfrm rot="16200000">
            <a:off x="7229183"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02-210 GIST</a:t>
            </a:r>
            <a:endParaRPr lang="en-GB" sz="450" dirty="0">
              <a:solidFill>
                <a:srgbClr val="363636"/>
              </a:solidFill>
              <a:latin typeface="Arial"/>
              <a:cs typeface="Arial"/>
            </a:endParaRPr>
          </a:p>
        </p:txBody>
      </p:sp>
      <p:sp>
        <p:nvSpPr>
          <p:cNvPr id="201" name="TextBox 200"/>
          <p:cNvSpPr txBox="1"/>
          <p:nvPr/>
        </p:nvSpPr>
        <p:spPr>
          <a:xfrm rot="16200000">
            <a:off x="7374440"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02-205 GIST</a:t>
            </a:r>
            <a:endParaRPr lang="en-GB" sz="450" dirty="0">
              <a:solidFill>
                <a:srgbClr val="363636"/>
              </a:solidFill>
              <a:latin typeface="Arial"/>
              <a:cs typeface="Arial"/>
            </a:endParaRPr>
          </a:p>
        </p:txBody>
      </p:sp>
      <p:sp>
        <p:nvSpPr>
          <p:cNvPr id="202" name="TextBox 201"/>
          <p:cNvSpPr txBox="1"/>
          <p:nvPr/>
        </p:nvSpPr>
        <p:spPr>
          <a:xfrm rot="16200000">
            <a:off x="7519697"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12-209 GIST</a:t>
            </a:r>
            <a:endParaRPr lang="en-GB" sz="450" dirty="0">
              <a:solidFill>
                <a:srgbClr val="363636"/>
              </a:solidFill>
              <a:latin typeface="Arial"/>
              <a:cs typeface="Arial"/>
            </a:endParaRPr>
          </a:p>
        </p:txBody>
      </p:sp>
      <p:sp>
        <p:nvSpPr>
          <p:cNvPr id="203" name="TextBox 202"/>
          <p:cNvSpPr txBox="1"/>
          <p:nvPr/>
        </p:nvSpPr>
        <p:spPr>
          <a:xfrm rot="16200000">
            <a:off x="7664954"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12-203 GIST</a:t>
            </a:r>
            <a:endParaRPr lang="en-GB" sz="450" dirty="0">
              <a:solidFill>
                <a:srgbClr val="363636"/>
              </a:solidFill>
              <a:latin typeface="Arial"/>
              <a:cs typeface="Arial"/>
            </a:endParaRPr>
          </a:p>
        </p:txBody>
      </p:sp>
      <p:sp>
        <p:nvSpPr>
          <p:cNvPr id="204" name="TextBox 203"/>
          <p:cNvSpPr txBox="1"/>
          <p:nvPr/>
        </p:nvSpPr>
        <p:spPr>
          <a:xfrm rot="16200000">
            <a:off x="7810211"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02-204 GIST</a:t>
            </a:r>
            <a:endParaRPr lang="en-GB" sz="450" dirty="0">
              <a:solidFill>
                <a:srgbClr val="363636"/>
              </a:solidFill>
              <a:latin typeface="Arial"/>
              <a:cs typeface="Arial"/>
            </a:endParaRPr>
          </a:p>
        </p:txBody>
      </p:sp>
      <p:sp>
        <p:nvSpPr>
          <p:cNvPr id="205" name="TextBox 204"/>
          <p:cNvSpPr txBox="1"/>
          <p:nvPr/>
        </p:nvSpPr>
        <p:spPr>
          <a:xfrm rot="16200000">
            <a:off x="7955468"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10-211 GIST</a:t>
            </a:r>
            <a:endParaRPr lang="en-GB" sz="450" dirty="0">
              <a:solidFill>
                <a:srgbClr val="363636"/>
              </a:solidFill>
              <a:latin typeface="Arial"/>
              <a:cs typeface="Arial"/>
            </a:endParaRPr>
          </a:p>
        </p:txBody>
      </p:sp>
      <p:sp>
        <p:nvSpPr>
          <p:cNvPr id="206" name="TextBox 205"/>
          <p:cNvSpPr txBox="1"/>
          <p:nvPr/>
        </p:nvSpPr>
        <p:spPr>
          <a:xfrm rot="16200000">
            <a:off x="8100725"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03-208 GIST</a:t>
            </a:r>
            <a:endParaRPr lang="en-GB" sz="450" dirty="0">
              <a:solidFill>
                <a:srgbClr val="363636"/>
              </a:solidFill>
              <a:latin typeface="Arial"/>
              <a:cs typeface="Arial"/>
            </a:endParaRPr>
          </a:p>
        </p:txBody>
      </p:sp>
      <p:sp>
        <p:nvSpPr>
          <p:cNvPr id="207" name="TextBox 206"/>
          <p:cNvSpPr txBox="1"/>
          <p:nvPr/>
        </p:nvSpPr>
        <p:spPr>
          <a:xfrm rot="16200000">
            <a:off x="8245982"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02-202 GIST</a:t>
            </a:r>
            <a:endParaRPr lang="en-GB" sz="450" dirty="0">
              <a:solidFill>
                <a:srgbClr val="363636"/>
              </a:solidFill>
              <a:latin typeface="Arial"/>
              <a:cs typeface="Arial"/>
            </a:endParaRPr>
          </a:p>
        </p:txBody>
      </p:sp>
      <p:sp>
        <p:nvSpPr>
          <p:cNvPr id="209" name="Rectangle 208"/>
          <p:cNvSpPr/>
          <p:nvPr/>
        </p:nvSpPr>
        <p:spPr>
          <a:xfrm>
            <a:off x="8730656" y="3374111"/>
            <a:ext cx="122374" cy="162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0" name="Rectangle 209"/>
          <p:cNvSpPr/>
          <p:nvPr/>
        </p:nvSpPr>
        <p:spPr>
          <a:xfrm>
            <a:off x="8883401" y="3374111"/>
            <a:ext cx="122374" cy="270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11" name="TextBox 210"/>
          <p:cNvSpPr txBox="1"/>
          <p:nvPr/>
        </p:nvSpPr>
        <p:spPr>
          <a:xfrm rot="16200000">
            <a:off x="8482407"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04-503 GIST</a:t>
            </a:r>
            <a:endParaRPr lang="en-GB" sz="450" dirty="0">
              <a:solidFill>
                <a:srgbClr val="363636"/>
              </a:solidFill>
              <a:latin typeface="Arial"/>
              <a:cs typeface="Arial"/>
            </a:endParaRPr>
          </a:p>
        </p:txBody>
      </p:sp>
      <p:sp>
        <p:nvSpPr>
          <p:cNvPr id="212" name="TextBox 211"/>
          <p:cNvSpPr txBox="1"/>
          <p:nvPr/>
        </p:nvSpPr>
        <p:spPr>
          <a:xfrm rot="16200000">
            <a:off x="8627664"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02-502 GIST</a:t>
            </a:r>
            <a:endParaRPr lang="en-GB" sz="450" dirty="0">
              <a:solidFill>
                <a:srgbClr val="363636"/>
              </a:solidFill>
              <a:latin typeface="Arial"/>
              <a:cs typeface="Arial"/>
            </a:endParaRPr>
          </a:p>
        </p:txBody>
      </p:sp>
      <p:sp>
        <p:nvSpPr>
          <p:cNvPr id="213" name="TextBox 212"/>
          <p:cNvSpPr txBox="1"/>
          <p:nvPr/>
        </p:nvSpPr>
        <p:spPr>
          <a:xfrm rot="16200000">
            <a:off x="8772921" y="3148087"/>
            <a:ext cx="330219" cy="69250"/>
          </a:xfrm>
          <a:prstGeom prst="rect">
            <a:avLst/>
          </a:prstGeom>
          <a:solidFill>
            <a:schemeClr val="tx2"/>
          </a:solidFill>
        </p:spPr>
        <p:txBody>
          <a:bodyPr wrap="none" lIns="0" tIns="0" rIns="0" bIns="0" rtlCol="0">
            <a:spAutoFit/>
          </a:bodyPr>
          <a:lstStyle/>
          <a:p>
            <a:pPr fontAlgn="auto">
              <a:spcBef>
                <a:spcPts val="0"/>
              </a:spcBef>
              <a:spcAft>
                <a:spcPts val="0"/>
              </a:spcAft>
            </a:pPr>
            <a:r>
              <a:rPr lang="en-GB" sz="450" dirty="0" smtClean="0">
                <a:solidFill>
                  <a:srgbClr val="363636"/>
                </a:solidFill>
                <a:latin typeface="Arial"/>
                <a:cs typeface="Arial"/>
              </a:rPr>
              <a:t>11-501 GIST</a:t>
            </a:r>
            <a:endParaRPr lang="en-GB" sz="450" dirty="0">
              <a:solidFill>
                <a:srgbClr val="363636"/>
              </a:solidFill>
              <a:latin typeface="Arial"/>
              <a:cs typeface="Arial"/>
            </a:endParaRPr>
          </a:p>
        </p:txBody>
      </p:sp>
      <p:cxnSp>
        <p:nvCxnSpPr>
          <p:cNvPr id="214" name="Straight Connector 213"/>
          <p:cNvCxnSpPr/>
          <p:nvPr/>
        </p:nvCxnSpPr>
        <p:spPr>
          <a:xfrm>
            <a:off x="6950135" y="1974206"/>
            <a:ext cx="0" cy="2196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007524" y="1974206"/>
            <a:ext cx="0" cy="2196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8499219" y="1974207"/>
            <a:ext cx="0" cy="2196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8553881" y="1974206"/>
            <a:ext cx="0" cy="2196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9032135" y="1974207"/>
            <a:ext cx="0" cy="2196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5922816" y="3374111"/>
            <a:ext cx="122374" cy="792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56" name="Rectangle 155"/>
          <p:cNvSpPr/>
          <p:nvPr/>
        </p:nvSpPr>
        <p:spPr>
          <a:xfrm>
            <a:off x="6508623" y="3374111"/>
            <a:ext cx="122374" cy="2520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63" name="Rectangle 162"/>
          <p:cNvSpPr/>
          <p:nvPr/>
        </p:nvSpPr>
        <p:spPr>
          <a:xfrm rot="10800000">
            <a:off x="5037492" y="3185805"/>
            <a:ext cx="122374" cy="1872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1" name="Rectangle 190"/>
          <p:cNvSpPr/>
          <p:nvPr/>
        </p:nvSpPr>
        <p:spPr>
          <a:xfrm>
            <a:off x="7461104" y="3374111"/>
            <a:ext cx="122374" cy="360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94" name="Rectangle 193"/>
          <p:cNvSpPr/>
          <p:nvPr/>
        </p:nvSpPr>
        <p:spPr>
          <a:xfrm>
            <a:off x="7905053" y="3374111"/>
            <a:ext cx="122374" cy="1980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08" name="Rectangle 207"/>
          <p:cNvSpPr/>
          <p:nvPr/>
        </p:nvSpPr>
        <p:spPr>
          <a:xfrm>
            <a:off x="8585054" y="3374111"/>
            <a:ext cx="122374" cy="720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grpSp>
        <p:nvGrpSpPr>
          <p:cNvPr id="229" name="Group 228"/>
          <p:cNvGrpSpPr/>
          <p:nvPr/>
        </p:nvGrpSpPr>
        <p:grpSpPr>
          <a:xfrm>
            <a:off x="4340069" y="1721195"/>
            <a:ext cx="4541032" cy="246221"/>
            <a:chOff x="4168619" y="1415125"/>
            <a:chExt cx="4541032" cy="246221"/>
          </a:xfrm>
        </p:grpSpPr>
        <p:sp>
          <p:nvSpPr>
            <p:cNvPr id="220" name="Rectangle 219"/>
            <p:cNvSpPr/>
            <p:nvPr/>
          </p:nvSpPr>
          <p:spPr>
            <a:xfrm>
              <a:off x="4168619" y="1415125"/>
              <a:ext cx="1826141"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PLX9486 AUC</a:t>
              </a:r>
              <a:r>
                <a:rPr lang="en-GB" sz="1000" baseline="-25000" dirty="0" smtClean="0">
                  <a:solidFill>
                    <a:srgbClr val="363636"/>
                  </a:solidFill>
                  <a:latin typeface="Arial"/>
                  <a:cs typeface="Arial"/>
                </a:rPr>
                <a:t>0-24</a:t>
              </a:r>
              <a:r>
                <a:rPr lang="en-GB" sz="1000" dirty="0" smtClean="0">
                  <a:solidFill>
                    <a:srgbClr val="363636"/>
                  </a:solidFill>
                  <a:latin typeface="Arial"/>
                  <a:cs typeface="Arial"/>
                </a:rPr>
                <a:t> </a:t>
              </a:r>
              <a:r>
                <a:rPr lang="en-GB" sz="1000" dirty="0">
                  <a:solidFill>
                    <a:srgbClr val="363636"/>
                  </a:solidFill>
                  <a:latin typeface="Arial"/>
                  <a:cs typeface="Arial"/>
                </a:rPr>
                <a:t>(hr*ng/mL)</a:t>
              </a:r>
            </a:p>
          </p:txBody>
        </p:sp>
        <p:sp>
          <p:nvSpPr>
            <p:cNvPr id="221" name="Rectangle 220"/>
            <p:cNvSpPr/>
            <p:nvPr/>
          </p:nvSpPr>
          <p:spPr>
            <a:xfrm>
              <a:off x="5966360" y="1477035"/>
              <a:ext cx="122400" cy="1224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22" name="Rectangle 221"/>
            <p:cNvSpPr/>
            <p:nvPr/>
          </p:nvSpPr>
          <p:spPr>
            <a:xfrm>
              <a:off x="6713871" y="1477035"/>
              <a:ext cx="122400" cy="1224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23" name="Rectangle 222"/>
            <p:cNvSpPr/>
            <p:nvPr/>
          </p:nvSpPr>
          <p:spPr>
            <a:xfrm>
              <a:off x="7461382" y="1477035"/>
              <a:ext cx="122400" cy="1224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24" name="Rectangle 223"/>
            <p:cNvSpPr/>
            <p:nvPr/>
          </p:nvSpPr>
          <p:spPr>
            <a:xfrm>
              <a:off x="8208893" y="1477035"/>
              <a:ext cx="122400" cy="122400"/>
            </a:xfrm>
            <a:prstGeom prst="rect">
              <a:avLst/>
            </a:prstGeom>
            <a:solidFill>
              <a:srgbClr val="FFC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225" name="Rectangle 224"/>
            <p:cNvSpPr/>
            <p:nvPr/>
          </p:nvSpPr>
          <p:spPr>
            <a:xfrm>
              <a:off x="6078805" y="1415125"/>
              <a:ext cx="530915"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0–15k</a:t>
              </a:r>
              <a:endParaRPr lang="en-GB" sz="1000" dirty="0">
                <a:solidFill>
                  <a:srgbClr val="363636"/>
                </a:solidFill>
                <a:latin typeface="Arial"/>
                <a:cs typeface="Arial"/>
              </a:endParaRPr>
            </a:p>
          </p:txBody>
        </p:sp>
        <p:sp>
          <p:nvSpPr>
            <p:cNvPr id="226" name="Rectangle 225"/>
            <p:cNvSpPr/>
            <p:nvPr/>
          </p:nvSpPr>
          <p:spPr>
            <a:xfrm>
              <a:off x="6834887" y="1415125"/>
              <a:ext cx="601447"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15–35k</a:t>
              </a:r>
              <a:endParaRPr lang="en-GB" sz="1000" dirty="0">
                <a:solidFill>
                  <a:srgbClr val="363636"/>
                </a:solidFill>
                <a:latin typeface="Arial"/>
                <a:cs typeface="Arial"/>
              </a:endParaRPr>
            </a:p>
          </p:txBody>
        </p:sp>
        <p:sp>
          <p:nvSpPr>
            <p:cNvPr id="227" name="Rectangle 226"/>
            <p:cNvSpPr/>
            <p:nvPr/>
          </p:nvSpPr>
          <p:spPr>
            <a:xfrm>
              <a:off x="7590969" y="1415125"/>
              <a:ext cx="601447"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36–45k</a:t>
              </a:r>
              <a:endParaRPr lang="en-GB" sz="1000" dirty="0">
                <a:solidFill>
                  <a:srgbClr val="363636"/>
                </a:solidFill>
                <a:latin typeface="Arial"/>
                <a:cs typeface="Arial"/>
              </a:endParaRPr>
            </a:p>
          </p:txBody>
        </p:sp>
        <p:sp>
          <p:nvSpPr>
            <p:cNvPr id="228" name="Rectangle 227"/>
            <p:cNvSpPr/>
            <p:nvPr/>
          </p:nvSpPr>
          <p:spPr>
            <a:xfrm>
              <a:off x="8347051" y="1415125"/>
              <a:ext cx="362600" cy="246221"/>
            </a:xfrm>
            <a:prstGeom prst="rect">
              <a:avLst/>
            </a:prstGeom>
          </p:spPr>
          <p:txBody>
            <a:bodyPr wrap="none">
              <a:spAutoFit/>
            </a:bodyPr>
            <a:lstStyle/>
            <a:p>
              <a:pPr fontAlgn="auto">
                <a:spcBef>
                  <a:spcPts val="0"/>
                </a:spcBef>
                <a:spcAft>
                  <a:spcPts val="0"/>
                </a:spcAft>
              </a:pPr>
              <a:r>
                <a:rPr lang="en-GB" sz="1000" dirty="0" smtClean="0">
                  <a:solidFill>
                    <a:srgbClr val="363636"/>
                  </a:solidFill>
                  <a:latin typeface="Arial"/>
                  <a:cs typeface="Arial"/>
                </a:rPr>
                <a:t>NA</a:t>
              </a:r>
              <a:endParaRPr lang="en-GB" sz="1000" dirty="0">
                <a:solidFill>
                  <a:srgbClr val="363636"/>
                </a:solidFill>
                <a:latin typeface="Arial"/>
                <a:cs typeface="Arial"/>
              </a:endParaRPr>
            </a:p>
          </p:txBody>
        </p:sp>
      </p:grpSp>
    </p:spTree>
    <p:extLst>
      <p:ext uri="{BB962C8B-B14F-4D97-AF65-F5344CB8AC3E}">
        <p14:creationId xmlns:p14="http://schemas.microsoft.com/office/powerpoint/2010/main" val="2682503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11510</a:t>
            </a:r>
            <a:r>
              <a:rPr lang="en-GB" dirty="0"/>
              <a:t>: Phase </a:t>
            </a:r>
            <a:r>
              <a:rPr lang="en-GB" dirty="0" err="1"/>
              <a:t>Ib</a:t>
            </a:r>
            <a:r>
              <a:rPr lang="en-GB" dirty="0"/>
              <a:t> study of rapid alternation of sunitinib (SU) and regorafenib (RE) in patients (pts) with advanced gastrointestinal stromal </a:t>
            </a:r>
            <a:r>
              <a:rPr lang="en-GB" dirty="0" err="1"/>
              <a:t>tumor</a:t>
            </a:r>
            <a:r>
              <a:rPr lang="en-GB" dirty="0"/>
              <a:t> (GIST</a:t>
            </a:r>
            <a:r>
              <a:rPr lang="en-GB" dirty="0" smtClean="0"/>
              <a:t>) – Serrano C,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a:t>
            </a:r>
            <a:r>
              <a:rPr lang="en-GB" dirty="0" smtClean="0"/>
              <a:t>efficacy </a:t>
            </a:r>
            <a:r>
              <a:rPr lang="en-GB" dirty="0"/>
              <a:t>and safety </a:t>
            </a:r>
            <a:r>
              <a:rPr lang="en-GB" dirty="0" smtClean="0"/>
              <a:t>of rapid alternation between sunitinib and regorafenib in patients with GIST </a:t>
            </a:r>
            <a:endParaRPr lang="en-GB" dirty="0"/>
          </a:p>
        </p:txBody>
      </p:sp>
      <p:sp>
        <p:nvSpPr>
          <p:cNvPr id="4" name="Text Box 4"/>
          <p:cNvSpPr txBox="1">
            <a:spLocks noChangeArrowheads="1"/>
          </p:cNvSpPr>
          <p:nvPr/>
        </p:nvSpPr>
        <p:spPr bwMode="auto">
          <a:xfrm>
            <a:off x="5028233" y="6474897"/>
            <a:ext cx="3895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Serrano C,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228599" y="5086589"/>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600" dirty="0" smtClean="0">
                <a:solidFill>
                  <a:srgbClr val="363636"/>
                </a:solidFill>
              </a:rPr>
              <a:t>Recommended phase 2 dose </a:t>
            </a:r>
          </a:p>
          <a:p>
            <a:pPr>
              <a:buClr>
                <a:srgbClr val="23246D"/>
              </a:buClr>
            </a:pPr>
            <a:endParaRPr lang="en-GB" sz="1600" dirty="0">
              <a:solidFill>
                <a:srgbClr val="363636"/>
              </a:solidFill>
            </a:endParaRPr>
          </a:p>
        </p:txBody>
      </p:sp>
      <p:sp>
        <p:nvSpPr>
          <p:cNvPr id="8" name="Content Placeholder 26"/>
          <p:cNvSpPr txBox="1">
            <a:spLocks/>
          </p:cNvSpPr>
          <p:nvPr/>
        </p:nvSpPr>
        <p:spPr>
          <a:xfrm>
            <a:off x="4648200" y="5086588"/>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PK, ctDNA</a:t>
            </a:r>
            <a:endParaRPr lang="en-GB" sz="1600" dirty="0">
              <a:solidFill>
                <a:srgbClr val="363636"/>
              </a:solidFill>
            </a:endParaRPr>
          </a:p>
        </p:txBody>
      </p:sp>
      <p:cxnSp>
        <p:nvCxnSpPr>
          <p:cNvPr id="10" name="AutoShape 19"/>
          <p:cNvCxnSpPr>
            <a:cxnSpLocks noChangeShapeType="1"/>
            <a:stCxn id="11" idx="3"/>
            <a:endCxn id="12" idx="1"/>
          </p:cNvCxnSpPr>
          <p:nvPr/>
        </p:nvCxnSpPr>
        <p:spPr bwMode="auto">
          <a:xfrm>
            <a:off x="3320321" y="3327521"/>
            <a:ext cx="925857" cy="1401"/>
          </a:xfrm>
          <a:prstGeom prst="straightConnector1">
            <a:avLst/>
          </a:prstGeom>
          <a:noFill/>
          <a:ln w="38100">
            <a:solidFill>
              <a:schemeClr val="bg2"/>
            </a:solidFill>
            <a:round/>
            <a:headEnd/>
            <a:tailEnd type="triangle" w="med" len="med"/>
          </a:ln>
        </p:spPr>
      </p:cxnSp>
      <p:sp>
        <p:nvSpPr>
          <p:cNvPr id="11" name="AutoShape 9"/>
          <p:cNvSpPr>
            <a:spLocks noChangeArrowheads="1"/>
          </p:cNvSpPr>
          <p:nvPr/>
        </p:nvSpPr>
        <p:spPr bwMode="auto">
          <a:xfrm>
            <a:off x="476387" y="2648054"/>
            <a:ext cx="2843934"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GIST</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Imatinib resistant</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(n=14)</a:t>
            </a:r>
            <a:endParaRPr lang="en-GB" altLang="zh-CN" sz="1600" dirty="0">
              <a:solidFill>
                <a:srgbClr val="FFFFFF"/>
              </a:solidFill>
              <a:ea typeface="SimSun" pitchFamily="2" charset="-122"/>
            </a:endParaRPr>
          </a:p>
        </p:txBody>
      </p:sp>
      <p:sp>
        <p:nvSpPr>
          <p:cNvPr id="12" name="AutoShape 12"/>
          <p:cNvSpPr>
            <a:spLocks noChangeArrowheads="1"/>
          </p:cNvSpPr>
          <p:nvPr/>
        </p:nvSpPr>
        <p:spPr bwMode="auto">
          <a:xfrm>
            <a:off x="4246178" y="2648054"/>
            <a:ext cx="2922243" cy="136173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Continuous treatment with cycles of sunitinib for 3 days followed by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regorafenib for 4 days</a:t>
            </a:r>
            <a:endParaRPr lang="en-GB" altLang="zh-CN" sz="1600" dirty="0">
              <a:solidFill>
                <a:srgbClr val="FFFFFF"/>
              </a:solidFill>
              <a:ea typeface="SimSun" pitchFamily="2" charset="-122"/>
            </a:endParaRPr>
          </a:p>
        </p:txBody>
      </p:sp>
      <p:cxnSp>
        <p:nvCxnSpPr>
          <p:cNvPr id="13" name="AutoShape 21"/>
          <p:cNvCxnSpPr>
            <a:cxnSpLocks noChangeShapeType="1"/>
            <a:stCxn id="12" idx="3"/>
            <a:endCxn id="14" idx="1"/>
          </p:cNvCxnSpPr>
          <p:nvPr/>
        </p:nvCxnSpPr>
        <p:spPr bwMode="auto">
          <a:xfrm flipV="1">
            <a:off x="7168421" y="3327522"/>
            <a:ext cx="731290" cy="1400"/>
          </a:xfrm>
          <a:prstGeom prst="straightConnector1">
            <a:avLst/>
          </a:prstGeom>
          <a:noFill/>
          <a:ln w="38100">
            <a:solidFill>
              <a:schemeClr val="bg2"/>
            </a:solidFill>
            <a:round/>
            <a:headEnd/>
            <a:tailEnd type="triangle" w="med" len="med"/>
          </a:ln>
        </p:spPr>
      </p:cxnSp>
      <p:sp>
        <p:nvSpPr>
          <p:cNvPr id="14" name="AutoShape 12"/>
          <p:cNvSpPr>
            <a:spLocks noChangeArrowheads="1"/>
          </p:cNvSpPr>
          <p:nvPr/>
        </p:nvSpPr>
        <p:spPr bwMode="auto">
          <a:xfrm>
            <a:off x="7899711" y="2951284"/>
            <a:ext cx="787090" cy="752475"/>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rgbClr val="FFFFFF"/>
                </a:solidFill>
                <a:effectLst/>
                <a:uLnTx/>
                <a:uFillTx/>
                <a:ea typeface="SimSun" pitchFamily="2" charset="-122"/>
              </a:rPr>
              <a:t>PD</a:t>
            </a:r>
          </a:p>
        </p:txBody>
      </p:sp>
    </p:spTree>
    <p:extLst>
      <p:ext uri="{BB962C8B-B14F-4D97-AF65-F5344CB8AC3E}">
        <p14:creationId xmlns:p14="http://schemas.microsoft.com/office/powerpoint/2010/main" val="391720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11510</a:t>
            </a:r>
            <a:r>
              <a:rPr lang="en-GB" dirty="0"/>
              <a:t>: Phase </a:t>
            </a:r>
            <a:r>
              <a:rPr lang="en-GB" dirty="0" err="1"/>
              <a:t>Ib</a:t>
            </a:r>
            <a:r>
              <a:rPr lang="en-GB" dirty="0"/>
              <a:t> study of rapid alternation of sunitinib (SU) and regorafenib (RE) in patients (pts) with advanced gastrointestinal stromal </a:t>
            </a:r>
            <a:r>
              <a:rPr lang="en-GB" dirty="0" err="1"/>
              <a:t>tumor</a:t>
            </a:r>
            <a:r>
              <a:rPr lang="en-GB" dirty="0"/>
              <a:t> (GIST</a:t>
            </a:r>
            <a:r>
              <a:rPr lang="en-GB" dirty="0" smtClean="0"/>
              <a:t>) – Serrano C, et al</a:t>
            </a:r>
            <a:endParaRPr lang="en-GB" dirty="0"/>
          </a:p>
        </p:txBody>
      </p:sp>
      <p:sp>
        <p:nvSpPr>
          <p:cNvPr id="3" name="Content Placeholder 2"/>
          <p:cNvSpPr>
            <a:spLocks noGrp="1"/>
          </p:cNvSpPr>
          <p:nvPr>
            <p:ph idx="1"/>
          </p:nvPr>
        </p:nvSpPr>
        <p:spPr>
          <a:xfrm>
            <a:off x="228600" y="1320800"/>
            <a:ext cx="6053447" cy="5308600"/>
          </a:xfrm>
        </p:spPr>
        <p:txBody>
          <a:bodyPr/>
          <a:lstStyle/>
          <a:p>
            <a:pPr marL="0" indent="0">
              <a:buNone/>
            </a:pPr>
            <a:r>
              <a:rPr lang="en-US" b="1" dirty="0">
                <a:solidFill>
                  <a:schemeClr val="bg1"/>
                </a:solidFill>
              </a:rPr>
              <a:t>KEY </a:t>
            </a:r>
            <a:r>
              <a:rPr lang="en-US" b="1" dirty="0" smtClean="0">
                <a:solidFill>
                  <a:schemeClr val="bg1"/>
                </a:solidFill>
              </a:rPr>
              <a:t>RESULTS</a:t>
            </a:r>
            <a:endParaRPr lang="en-GB" dirty="0"/>
          </a:p>
          <a:p>
            <a:endParaRPr lang="en-GB" dirty="0" smtClean="0"/>
          </a:p>
          <a:p>
            <a:endParaRPr lang="en-GB" dirty="0"/>
          </a:p>
          <a:p>
            <a:endParaRPr lang="en-GB" dirty="0" smtClean="0"/>
          </a:p>
          <a:p>
            <a:endParaRPr lang="en-GB" dirty="0"/>
          </a:p>
          <a:p>
            <a:endParaRPr lang="en-GB" dirty="0" smtClean="0"/>
          </a:p>
          <a:p>
            <a:r>
              <a:rPr lang="en-GB" dirty="0" smtClean="0"/>
              <a:t>TKI </a:t>
            </a:r>
            <a:r>
              <a:rPr lang="en-GB" dirty="0"/>
              <a:t>rapid alternation was overall well tolerated, most toxicities were </a:t>
            </a:r>
            <a:r>
              <a:rPr lang="en-GB" dirty="0" smtClean="0"/>
              <a:t>grade </a:t>
            </a:r>
            <a:r>
              <a:rPr lang="en-GB" dirty="0"/>
              <a:t>1 and </a:t>
            </a:r>
            <a:r>
              <a:rPr lang="en-GB" dirty="0" smtClean="0"/>
              <a:t>2 </a:t>
            </a:r>
            <a:endParaRPr lang="en-US" dirty="0"/>
          </a:p>
          <a:p>
            <a:pPr lvl="1"/>
            <a:r>
              <a:rPr lang="en-US" sz="1600" dirty="0" smtClean="0"/>
              <a:t>Most common AEs were fatigue, weight loss and </a:t>
            </a:r>
            <a:r>
              <a:rPr lang="en-GB" sz="1600" dirty="0" smtClean="0"/>
              <a:t>diarrhoea</a:t>
            </a:r>
            <a:r>
              <a:rPr lang="en-US" sz="1600" dirty="0" smtClean="0"/>
              <a:t> </a:t>
            </a:r>
          </a:p>
          <a:p>
            <a:pPr lvl="1"/>
            <a:r>
              <a:rPr lang="en-GB" sz="1600" dirty="0" smtClean="0"/>
              <a:t>Sunitinib dose was delayed </a:t>
            </a:r>
            <a:r>
              <a:rPr lang="en-GB" sz="1600" dirty="0"/>
              <a:t>in 5 </a:t>
            </a:r>
            <a:r>
              <a:rPr lang="en-GB" sz="1600" dirty="0" smtClean="0"/>
              <a:t>patients and reduced </a:t>
            </a:r>
            <a:r>
              <a:rPr lang="en-GB" sz="1600" dirty="0"/>
              <a:t>in </a:t>
            </a:r>
            <a:r>
              <a:rPr lang="en-GB" sz="1600" dirty="0" smtClean="0"/>
              <a:t/>
            </a:r>
            <a:br>
              <a:rPr lang="en-GB" sz="1600" dirty="0" smtClean="0"/>
            </a:br>
            <a:r>
              <a:rPr lang="en-GB" sz="1600" dirty="0" smtClean="0"/>
              <a:t>3 patients</a:t>
            </a:r>
          </a:p>
          <a:p>
            <a:pPr lvl="1"/>
            <a:r>
              <a:rPr lang="en-GB" sz="1600" dirty="0" smtClean="0"/>
              <a:t>Regorafenib dose was delayed </a:t>
            </a:r>
            <a:r>
              <a:rPr lang="en-GB" sz="1600" dirty="0"/>
              <a:t>in 6 </a:t>
            </a:r>
            <a:r>
              <a:rPr lang="en-GB" sz="1600" dirty="0" smtClean="0"/>
              <a:t>patients and reduced </a:t>
            </a:r>
            <a:r>
              <a:rPr lang="en-GB" sz="1600" dirty="0"/>
              <a:t>in 5 </a:t>
            </a:r>
            <a:r>
              <a:rPr lang="en-GB" sz="1600" dirty="0" smtClean="0"/>
              <a:t>patients </a:t>
            </a:r>
            <a:endParaRPr lang="en-GB" sz="1600" dirty="0"/>
          </a:p>
          <a:p>
            <a:pPr marL="273050" lvl="1" indent="-273050">
              <a:buFont typeface="Arial" pitchFamily="34" charset="0"/>
              <a:buChar char="•"/>
            </a:pPr>
            <a:r>
              <a:rPr lang="en-GB" dirty="0" smtClean="0"/>
              <a:t>Grade </a:t>
            </a:r>
            <a:r>
              <a:rPr lang="en-GB" dirty="0"/>
              <a:t>3/4 toxicities are listed in the adjoining table</a:t>
            </a:r>
            <a:endParaRPr lang="en-US" dirty="0" smtClean="0"/>
          </a:p>
          <a:p>
            <a:pPr lvl="1"/>
            <a:endParaRPr lang="en-GB" dirty="0"/>
          </a:p>
        </p:txBody>
      </p:sp>
      <p:sp>
        <p:nvSpPr>
          <p:cNvPr id="4" name="Text Box 4"/>
          <p:cNvSpPr txBox="1">
            <a:spLocks noChangeArrowheads="1"/>
          </p:cNvSpPr>
          <p:nvPr/>
        </p:nvSpPr>
        <p:spPr bwMode="auto">
          <a:xfrm>
            <a:off x="5028233" y="6474897"/>
            <a:ext cx="3895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Serrano C,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71902821"/>
              </p:ext>
            </p:extLst>
          </p:nvPr>
        </p:nvGraphicFramePr>
        <p:xfrm>
          <a:off x="228600" y="1720605"/>
          <a:ext cx="8667750" cy="1363200"/>
        </p:xfrm>
        <a:graphic>
          <a:graphicData uri="http://schemas.openxmlformats.org/drawingml/2006/table">
            <a:tbl>
              <a:tblPr firstRow="1" bandRow="1">
                <a:tableStyleId>{69012ECD-51FC-41F1-AA8D-1B2483CD663E}</a:tableStyleId>
              </a:tblPr>
              <a:tblGrid>
                <a:gridCol w="1076325">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2800350">
                  <a:extLst>
                    <a:ext uri="{9D8B030D-6E8A-4147-A177-3AD203B41FA5}">
                      <a16:colId xmlns:a16="http://schemas.microsoft.com/office/drawing/2014/main" val="20004"/>
                    </a:ext>
                  </a:extLst>
                </a:gridCol>
              </a:tblGrid>
              <a:tr h="0">
                <a:tc gridSpan="5">
                  <a:txBody>
                    <a:bodyPr/>
                    <a:lstStyle/>
                    <a:p>
                      <a:pPr algn="l"/>
                      <a:r>
                        <a:rPr lang="en-US" sz="1600" noProof="0" dirty="0" smtClean="0">
                          <a:solidFill>
                            <a:schemeClr val="tx2"/>
                          </a:solidFill>
                        </a:rPr>
                        <a:t>Dose escalation </a:t>
                      </a:r>
                      <a:endParaRPr lang="en-US" sz="1600" noProof="0" dirty="0">
                        <a:solidFill>
                          <a:schemeClr val="tx2"/>
                        </a:solidFill>
                      </a:endParaRPr>
                    </a:p>
                  </a:txBody>
                  <a:tcPr marT="18000" marB="18000">
                    <a:lnB w="12700" cap="flat" cmpd="sng" algn="ctr">
                      <a:solidFill>
                        <a:schemeClr val="tx2"/>
                      </a:solidFill>
                      <a:prstDash val="solid"/>
                      <a:round/>
                      <a:headEnd type="none" w="med" len="med"/>
                      <a:tailEnd type="none" w="med" len="med"/>
                    </a:lnB>
                  </a:tcPr>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tc hMerge="1">
                  <a:txBody>
                    <a:bodyPr/>
                    <a:lstStyle/>
                    <a:p>
                      <a:pPr algn="ctr"/>
                      <a:endParaRPr lang="en-US" sz="1400" noProof="0" dirty="0">
                        <a:solidFill>
                          <a:schemeClr val="tx2"/>
                        </a:solidFill>
                      </a:endParaRPr>
                    </a:p>
                  </a:txBody>
                  <a:tcPr marT="18000" marB="18000">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lang="en-US" sz="1600" b="1" noProof="0" dirty="0" smtClean="0">
                          <a:solidFill>
                            <a:schemeClr val="tx2"/>
                          </a:solidFill>
                        </a:rPr>
                        <a:t>Dose level </a:t>
                      </a:r>
                      <a:endParaRPr lang="en-US"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600" b="1" noProof="0" dirty="0" smtClean="0">
                          <a:solidFill>
                            <a:schemeClr val="tx2"/>
                          </a:solidFill>
                        </a:rPr>
                        <a:t>Treatment, mg/day </a:t>
                      </a:r>
                      <a:endParaRPr lang="en-US"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600" b="1" baseline="0" noProof="0" dirty="0" smtClean="0">
                          <a:solidFill>
                            <a:schemeClr val="tx2"/>
                          </a:solidFill>
                        </a:rPr>
                        <a:t>Patients, n </a:t>
                      </a:r>
                      <a:endParaRPr lang="en-US"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600" b="1" noProof="0" dirty="0" smtClean="0">
                          <a:solidFill>
                            <a:schemeClr val="tx2"/>
                          </a:solidFill>
                        </a:rPr>
                        <a:t>DLT, n</a:t>
                      </a:r>
                      <a:endParaRPr lang="en-US"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600" b="1" noProof="0" dirty="0" smtClean="0">
                          <a:solidFill>
                            <a:schemeClr val="tx2"/>
                          </a:solidFill>
                        </a:rPr>
                        <a:t>Cycles completed,</a:t>
                      </a:r>
                      <a:br>
                        <a:rPr lang="en-US" sz="1600" b="1" noProof="0" dirty="0" smtClean="0">
                          <a:solidFill>
                            <a:schemeClr val="tx2"/>
                          </a:solidFill>
                        </a:rPr>
                      </a:br>
                      <a:r>
                        <a:rPr lang="en-US" sz="1600" b="1" noProof="0" dirty="0" smtClean="0">
                          <a:solidFill>
                            <a:schemeClr val="tx2"/>
                          </a:solidFill>
                        </a:rPr>
                        <a:t>median (range)</a:t>
                      </a:r>
                      <a:endParaRPr lang="en-US"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a:txBody>
                    <a:bodyPr/>
                    <a:lstStyle/>
                    <a:p>
                      <a:pPr algn="l"/>
                      <a:r>
                        <a:rPr lang="en-US" sz="1600" noProof="0" dirty="0" smtClean="0"/>
                        <a:t>1</a:t>
                      </a:r>
                      <a:endParaRPr lang="en-US" sz="1600" noProof="0" dirty="0"/>
                    </a:p>
                  </a:txBody>
                  <a:tcPr marT="18000" marB="18000"/>
                </a:tc>
                <a:tc>
                  <a:txBody>
                    <a:bodyPr/>
                    <a:lstStyle/>
                    <a:p>
                      <a:pPr algn="ctr"/>
                      <a:r>
                        <a:rPr lang="en-US" sz="1600" noProof="0" dirty="0" smtClean="0"/>
                        <a:t>SU 37.5 → RE 120 </a:t>
                      </a:r>
                      <a:endParaRPr lang="en-US" sz="1600" noProof="0" dirty="0"/>
                    </a:p>
                  </a:txBody>
                  <a:tcPr marT="18000" marB="18000"/>
                </a:tc>
                <a:tc>
                  <a:txBody>
                    <a:bodyPr/>
                    <a:lstStyle/>
                    <a:p>
                      <a:pPr algn="ctr"/>
                      <a:r>
                        <a:rPr lang="en-US" sz="1600" noProof="0" dirty="0" smtClean="0"/>
                        <a:t>7</a:t>
                      </a:r>
                      <a:endParaRPr lang="en-US" sz="1600" noProof="0" dirty="0"/>
                    </a:p>
                  </a:txBody>
                  <a:tcPr marT="18000" marB="18000"/>
                </a:tc>
                <a:tc>
                  <a:txBody>
                    <a:bodyPr/>
                    <a:lstStyle/>
                    <a:p>
                      <a:pPr algn="ctr"/>
                      <a:r>
                        <a:rPr lang="en-US" sz="1600" noProof="0" dirty="0" smtClean="0"/>
                        <a:t>No</a:t>
                      </a:r>
                      <a:endParaRPr lang="en-US" sz="1600" noProof="0" dirty="0"/>
                    </a:p>
                  </a:txBody>
                  <a:tcPr marT="18000" marB="18000"/>
                </a:tc>
                <a:tc>
                  <a:txBody>
                    <a:bodyPr/>
                    <a:lstStyle/>
                    <a:p>
                      <a:pPr algn="ctr"/>
                      <a:r>
                        <a:rPr lang="en-US" sz="1600" noProof="0" dirty="0" smtClean="0"/>
                        <a:t>2 (1–4)</a:t>
                      </a:r>
                      <a:endParaRPr lang="en-US" sz="1600" noProof="0" dirty="0"/>
                    </a:p>
                  </a:txBody>
                  <a:tcPr marT="18000" marB="18000"/>
                </a:tc>
                <a:extLst>
                  <a:ext uri="{0D108BD9-81ED-4DB2-BD59-A6C34878D82A}">
                    <a16:rowId xmlns:a16="http://schemas.microsoft.com/office/drawing/2014/main" val="10002"/>
                  </a:ext>
                </a:extLst>
              </a:tr>
              <a:tr h="154157">
                <a:tc>
                  <a:txBody>
                    <a:bodyPr/>
                    <a:lstStyle/>
                    <a:p>
                      <a:pPr algn="l"/>
                      <a:r>
                        <a:rPr lang="en-US" sz="1600" noProof="0" dirty="0" smtClean="0"/>
                        <a:t>2</a:t>
                      </a:r>
                      <a:endParaRPr lang="en-US" sz="1600" noProof="0" dirty="0"/>
                    </a:p>
                  </a:txBody>
                  <a:tcPr marT="18000" marB="18000"/>
                </a:tc>
                <a:tc>
                  <a:txBody>
                    <a:bodyPr/>
                    <a:lstStyle/>
                    <a:p>
                      <a:pPr algn="ctr"/>
                      <a:r>
                        <a:rPr lang="en-US" sz="1600" noProof="0" dirty="0" smtClean="0"/>
                        <a:t>SU 37.5 → RE 160</a:t>
                      </a:r>
                    </a:p>
                  </a:txBody>
                  <a:tcPr marT="18000" marB="18000"/>
                </a:tc>
                <a:tc>
                  <a:txBody>
                    <a:bodyPr/>
                    <a:lstStyle/>
                    <a:p>
                      <a:pPr algn="ctr"/>
                      <a:r>
                        <a:rPr lang="en-US" sz="1600" noProof="0" dirty="0" smtClean="0"/>
                        <a:t>5</a:t>
                      </a:r>
                      <a:endParaRPr lang="en-US" sz="1600" noProof="0" dirty="0"/>
                    </a:p>
                  </a:txBody>
                  <a:tcPr marT="18000" marB="18000"/>
                </a:tc>
                <a:tc>
                  <a:txBody>
                    <a:bodyPr/>
                    <a:lstStyle/>
                    <a:p>
                      <a:pPr algn="ctr"/>
                      <a:r>
                        <a:rPr lang="en-US" sz="1600" noProof="0" dirty="0" smtClean="0"/>
                        <a:t>Yes</a:t>
                      </a:r>
                      <a:r>
                        <a:rPr lang="en-US" sz="1600" baseline="0" noProof="0" dirty="0" smtClean="0"/>
                        <a:t> (2)</a:t>
                      </a:r>
                      <a:endParaRPr lang="en-US" sz="1600" noProof="0" dirty="0"/>
                    </a:p>
                  </a:txBody>
                  <a:tcPr marT="18000" marB="18000"/>
                </a:tc>
                <a:tc>
                  <a:txBody>
                    <a:bodyPr/>
                    <a:lstStyle/>
                    <a:p>
                      <a:pPr algn="ctr"/>
                      <a:r>
                        <a:rPr lang="en-US" sz="1600" noProof="0" dirty="0" smtClean="0"/>
                        <a:t>3 (1–8)</a:t>
                      </a:r>
                      <a:endParaRPr lang="en-US" sz="1600" noProof="0" dirty="0"/>
                    </a:p>
                  </a:txBody>
                  <a:tcPr marT="18000" marB="18000"/>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36732204"/>
              </p:ext>
            </p:extLst>
          </p:nvPr>
        </p:nvGraphicFramePr>
        <p:xfrm>
          <a:off x="6260263" y="3379095"/>
          <a:ext cx="2663075" cy="1119360"/>
        </p:xfrm>
        <a:graphic>
          <a:graphicData uri="http://schemas.openxmlformats.org/drawingml/2006/table">
            <a:tbl>
              <a:tblPr firstRow="1" bandRow="1">
                <a:tableStyleId>{69012ECD-51FC-41F1-AA8D-1B2483CD663E}</a:tableStyleId>
              </a:tblPr>
              <a:tblGrid>
                <a:gridCol w="2134937">
                  <a:extLst>
                    <a:ext uri="{9D8B030D-6E8A-4147-A177-3AD203B41FA5}">
                      <a16:colId xmlns:a16="http://schemas.microsoft.com/office/drawing/2014/main" val="20000"/>
                    </a:ext>
                  </a:extLst>
                </a:gridCol>
                <a:gridCol w="528138">
                  <a:extLst>
                    <a:ext uri="{9D8B030D-6E8A-4147-A177-3AD203B41FA5}">
                      <a16:colId xmlns:a16="http://schemas.microsoft.com/office/drawing/2014/main" val="20001"/>
                    </a:ext>
                  </a:extLst>
                </a:gridCol>
              </a:tblGrid>
              <a:tr h="0">
                <a:tc>
                  <a:txBody>
                    <a:bodyPr/>
                    <a:lstStyle/>
                    <a:p>
                      <a:r>
                        <a:rPr lang="en-US" sz="1600" b="1" noProof="0" dirty="0" smtClean="0">
                          <a:solidFill>
                            <a:schemeClr val="tx2"/>
                          </a:solidFill>
                        </a:rPr>
                        <a:t>Grade 3/4 AEs</a:t>
                      </a:r>
                      <a:endParaRPr lang="en-US" sz="1600" b="1"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US" sz="1600" b="1" noProof="0" dirty="0" smtClean="0">
                          <a:solidFill>
                            <a:schemeClr val="tx2"/>
                          </a:solidFill>
                        </a:rPr>
                        <a:t>n </a:t>
                      </a:r>
                      <a:endParaRPr lang="en-US" sz="1600" b="1"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127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Hand-foot syndrome</a:t>
                      </a:r>
                    </a:p>
                  </a:txBody>
                  <a:tcPr marT="18000" marB="18000"/>
                </a:tc>
                <a:tc>
                  <a:txBody>
                    <a:bodyPr/>
                    <a:lstStyle/>
                    <a:p>
                      <a:pPr algn="ctr"/>
                      <a:r>
                        <a:rPr lang="en-US" sz="1600" noProof="0" dirty="0" smtClean="0"/>
                        <a:t>2</a:t>
                      </a:r>
                      <a:endParaRPr lang="en-US" sz="1600" noProof="0" dirty="0"/>
                    </a:p>
                  </a:txBody>
                  <a:tcPr marT="18000" marB="18000"/>
                </a:tc>
                <a:extLst>
                  <a:ext uri="{0D108BD9-81ED-4DB2-BD59-A6C34878D82A}">
                    <a16:rowId xmlns:a16="http://schemas.microsoft.com/office/drawing/2014/main" val="10002"/>
                  </a:ext>
                </a:extLst>
              </a:tr>
              <a:tr h="127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Hypertension</a:t>
                      </a:r>
                      <a:r>
                        <a:rPr lang="en-US" sz="1600" baseline="0" noProof="0" dirty="0" smtClean="0"/>
                        <a:t> </a:t>
                      </a:r>
                      <a:endParaRPr lang="en-US" sz="1600" noProof="0" dirty="0" smtClean="0"/>
                    </a:p>
                  </a:txBody>
                  <a:tcPr marT="18000" marB="18000"/>
                </a:tc>
                <a:tc>
                  <a:txBody>
                    <a:bodyPr/>
                    <a:lstStyle/>
                    <a:p>
                      <a:pPr algn="ctr"/>
                      <a:r>
                        <a:rPr lang="en-US" sz="1600" noProof="0" dirty="0" smtClean="0"/>
                        <a:t>2</a:t>
                      </a:r>
                      <a:endParaRPr lang="en-US" sz="1600" noProof="0" dirty="0"/>
                    </a:p>
                  </a:txBody>
                  <a:tcPr marT="18000" marB="18000"/>
                </a:tc>
                <a:extLst>
                  <a:ext uri="{0D108BD9-81ED-4DB2-BD59-A6C34878D82A}">
                    <a16:rowId xmlns:a16="http://schemas.microsoft.com/office/drawing/2014/main" val="10003"/>
                  </a:ext>
                </a:extLst>
              </a:tr>
              <a:tr h="127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err="1" smtClean="0"/>
                        <a:t>Hyperphosphataemia</a:t>
                      </a:r>
                      <a:r>
                        <a:rPr lang="en-US" sz="1600" baseline="0" noProof="0" dirty="0" smtClean="0"/>
                        <a:t> </a:t>
                      </a:r>
                      <a:endParaRPr lang="en-US" sz="1600" noProof="0" dirty="0" smtClean="0"/>
                    </a:p>
                  </a:txBody>
                  <a:tcPr marT="18000" marB="18000"/>
                </a:tc>
                <a:tc>
                  <a:txBody>
                    <a:bodyPr/>
                    <a:lstStyle/>
                    <a:p>
                      <a:pPr algn="ctr"/>
                      <a:r>
                        <a:rPr lang="en-US" sz="1600" noProof="0" dirty="0" smtClean="0"/>
                        <a:t>2</a:t>
                      </a:r>
                      <a:endParaRPr lang="en-US" sz="1600" noProof="0" dirty="0"/>
                    </a:p>
                  </a:txBody>
                  <a:tcPr marT="18000" marB="18000"/>
                </a:tc>
                <a:extLst>
                  <a:ext uri="{0D108BD9-81ED-4DB2-BD59-A6C34878D82A}">
                    <a16:rowId xmlns:a16="http://schemas.microsoft.com/office/drawing/2014/main" val="10004"/>
                  </a:ext>
                </a:extLst>
              </a:tr>
            </a:tbl>
          </a:graphicData>
        </a:graphic>
      </p:graphicFrame>
      <p:sp>
        <p:nvSpPr>
          <p:cNvPr id="8" name="TextBox 5"/>
          <p:cNvSpPr txBox="1"/>
          <p:nvPr/>
        </p:nvSpPr>
        <p:spPr>
          <a:xfrm>
            <a:off x="1111111" y="6025766"/>
            <a:ext cx="754565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*Patients #6 and #8 developed grade 3 </a:t>
            </a:r>
            <a:r>
              <a:rPr lang="en-GB" sz="1100" dirty="0" err="1"/>
              <a:t>hypophosphataemia</a:t>
            </a:r>
            <a:r>
              <a:rPr lang="en-GB" sz="1100" dirty="0"/>
              <a:t>, one of which was refractory to phosphorous replacement</a:t>
            </a:r>
          </a:p>
        </p:txBody>
      </p:sp>
    </p:spTree>
    <p:extLst>
      <p:ext uri="{BB962C8B-B14F-4D97-AF65-F5344CB8AC3E}">
        <p14:creationId xmlns:p14="http://schemas.microsoft.com/office/powerpoint/2010/main" val="338602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11510</a:t>
            </a:r>
            <a:r>
              <a:rPr lang="en-GB" dirty="0"/>
              <a:t>: Phase </a:t>
            </a:r>
            <a:r>
              <a:rPr lang="en-GB" dirty="0" err="1"/>
              <a:t>Ib</a:t>
            </a:r>
            <a:r>
              <a:rPr lang="en-GB" dirty="0"/>
              <a:t> study of rapid alternation of sunitinib (SU) and regorafenib (RE) in patients (pts) with advanced gastrointestinal stromal </a:t>
            </a:r>
            <a:r>
              <a:rPr lang="en-GB" dirty="0" err="1"/>
              <a:t>tumor</a:t>
            </a:r>
            <a:r>
              <a:rPr lang="en-GB" dirty="0"/>
              <a:t> (GIST</a:t>
            </a:r>
            <a:r>
              <a:rPr lang="en-GB" dirty="0" smtClean="0"/>
              <a:t>) – Serrano C,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 (CONT.)</a:t>
            </a:r>
            <a:endParaRPr lang="en-US" b="1" dirty="0">
              <a:solidFill>
                <a:schemeClr val="bg1"/>
              </a:solidFill>
            </a:endParaRPr>
          </a:p>
          <a:p>
            <a:endParaRPr lang="en-GB" dirty="0"/>
          </a:p>
          <a:p>
            <a:endParaRPr lang="en-GB" dirty="0"/>
          </a:p>
          <a:p>
            <a:endParaRPr lang="en-GB" dirty="0"/>
          </a:p>
          <a:p>
            <a:endParaRPr lang="en-GB" dirty="0"/>
          </a:p>
          <a:p>
            <a:endParaRPr lang="en-GB" dirty="0"/>
          </a:p>
          <a:p>
            <a:endParaRPr lang="en-GB" dirty="0"/>
          </a:p>
          <a:p>
            <a:endParaRPr lang="en-GB" dirty="0"/>
          </a:p>
          <a:p>
            <a:r>
              <a:rPr lang="en-GB" dirty="0" smtClean="0"/>
              <a:t>ctDNA mutation was analysed in 45 </a:t>
            </a:r>
            <a:r>
              <a:rPr lang="en-GB" dirty="0"/>
              <a:t>temporal plasma samples from 10 </a:t>
            </a:r>
            <a:r>
              <a:rPr lang="en-GB" dirty="0" smtClean="0"/>
              <a:t>patients, using both TEC-</a:t>
            </a:r>
            <a:r>
              <a:rPr lang="en-GB" dirty="0" err="1" smtClean="0"/>
              <a:t>seq</a:t>
            </a:r>
            <a:r>
              <a:rPr lang="en-GB" dirty="0" smtClean="0"/>
              <a:t> and </a:t>
            </a:r>
            <a:r>
              <a:rPr lang="en-GB" dirty="0" err="1" smtClean="0"/>
              <a:t>ddPCR</a:t>
            </a:r>
            <a:endParaRPr lang="en-GB" dirty="0"/>
          </a:p>
          <a:p>
            <a:r>
              <a:rPr lang="en-GB" dirty="0" smtClean="0"/>
              <a:t>KIT-resistant </a:t>
            </a:r>
            <a:r>
              <a:rPr lang="en-GB" dirty="0"/>
              <a:t>mutations </a:t>
            </a:r>
            <a:r>
              <a:rPr lang="en-GB" dirty="0" smtClean="0"/>
              <a:t>were detected </a:t>
            </a:r>
            <a:r>
              <a:rPr lang="en-GB" dirty="0"/>
              <a:t>with </a:t>
            </a:r>
            <a:r>
              <a:rPr lang="en-GB" dirty="0" smtClean="0"/>
              <a:t>TEC-</a:t>
            </a:r>
            <a:r>
              <a:rPr lang="en-GB" dirty="0" err="1" smtClean="0"/>
              <a:t>seq</a:t>
            </a:r>
            <a:r>
              <a:rPr lang="en-GB" dirty="0" smtClean="0"/>
              <a:t> and </a:t>
            </a:r>
            <a:r>
              <a:rPr lang="en-GB" dirty="0" err="1"/>
              <a:t>ddPCR</a:t>
            </a:r>
            <a:r>
              <a:rPr lang="en-GB" dirty="0"/>
              <a:t> throughout various time-points</a:t>
            </a:r>
          </a:p>
          <a:p>
            <a:r>
              <a:rPr lang="en-GB" dirty="0" err="1"/>
              <a:t>ctDNA</a:t>
            </a:r>
            <a:r>
              <a:rPr lang="en-GB" dirty="0"/>
              <a:t> secondary KIT mutations in this small and heavily </a:t>
            </a:r>
            <a:r>
              <a:rPr lang="en-GB" dirty="0" smtClean="0"/>
              <a:t>pre-treated </a:t>
            </a:r>
            <a:r>
              <a:rPr lang="en-GB" dirty="0"/>
              <a:t>GIST population were predominantly in the exon 17-18 activation loop (91%)</a:t>
            </a:r>
          </a:p>
        </p:txBody>
      </p:sp>
      <p:sp>
        <p:nvSpPr>
          <p:cNvPr id="4" name="Text Box 4"/>
          <p:cNvSpPr txBox="1">
            <a:spLocks noChangeArrowheads="1"/>
          </p:cNvSpPr>
          <p:nvPr/>
        </p:nvSpPr>
        <p:spPr bwMode="auto">
          <a:xfrm>
            <a:off x="5028233" y="6474897"/>
            <a:ext cx="3895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Serrano C,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1771435"/>
              </p:ext>
            </p:extLst>
          </p:nvPr>
        </p:nvGraphicFramePr>
        <p:xfrm>
          <a:off x="371104" y="1772010"/>
          <a:ext cx="3120241" cy="2064240"/>
        </p:xfrm>
        <a:graphic>
          <a:graphicData uri="http://schemas.openxmlformats.org/drawingml/2006/table">
            <a:tbl>
              <a:tblPr firstRow="1" bandRow="1">
                <a:tableStyleId>{69012ECD-51FC-41F1-AA8D-1B2483CD663E}</a:tableStyleId>
              </a:tblPr>
              <a:tblGrid>
                <a:gridCol w="2009236">
                  <a:extLst>
                    <a:ext uri="{9D8B030D-6E8A-4147-A177-3AD203B41FA5}">
                      <a16:colId xmlns:a16="http://schemas.microsoft.com/office/drawing/2014/main" val="20000"/>
                    </a:ext>
                  </a:extLst>
                </a:gridCol>
                <a:gridCol w="1111005">
                  <a:extLst>
                    <a:ext uri="{9D8B030D-6E8A-4147-A177-3AD203B41FA5}">
                      <a16:colId xmlns:a16="http://schemas.microsoft.com/office/drawing/2014/main" val="20001"/>
                    </a:ext>
                  </a:extLst>
                </a:gridCol>
              </a:tblGrid>
              <a:tr h="0">
                <a:tc gridSpan="2">
                  <a:txBody>
                    <a:bodyPr/>
                    <a:lstStyle/>
                    <a:p>
                      <a:pPr algn="l"/>
                      <a:r>
                        <a:rPr lang="en-GB" sz="1400" noProof="0" dirty="0" smtClean="0">
                          <a:solidFill>
                            <a:schemeClr val="tx2"/>
                          </a:solidFill>
                        </a:rPr>
                        <a:t>Anti-tumour activity</a:t>
                      </a:r>
                      <a:r>
                        <a:rPr lang="en-GB" sz="1400" baseline="0" noProof="0" dirty="0" smtClean="0">
                          <a:solidFill>
                            <a:schemeClr val="tx2"/>
                          </a:solidFill>
                        </a:rPr>
                        <a:t> (n=14)</a:t>
                      </a:r>
                      <a:endParaRPr lang="en-GB" sz="14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hMerge="1">
                  <a:txBody>
                    <a:bodyPr/>
                    <a:lstStyle/>
                    <a:p>
                      <a:pPr algn="ctr"/>
                      <a:endParaRPr lang="en-US" sz="12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Best</a:t>
                      </a:r>
                      <a:r>
                        <a:rPr lang="en-GB" sz="1400" baseline="0" noProof="0" dirty="0" smtClean="0"/>
                        <a:t> response, n (%) </a:t>
                      </a:r>
                    </a:p>
                    <a:p>
                      <a:pPr marL="85725"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CR + PR </a:t>
                      </a:r>
                    </a:p>
                    <a:p>
                      <a:pPr marL="85725"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SD*</a:t>
                      </a:r>
                    </a:p>
                    <a:p>
                      <a:pPr marL="85725"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PD</a:t>
                      </a:r>
                      <a:endParaRPr lang="en-GB" sz="1400" noProof="0" dirty="0" smtClean="0"/>
                    </a:p>
                  </a:txBody>
                  <a:tcPr marT="18000" marB="18000"/>
                </a:tc>
                <a:tc>
                  <a:txBody>
                    <a:bodyPr/>
                    <a:lstStyle/>
                    <a:p>
                      <a:pPr algn="ctr"/>
                      <a:endParaRPr lang="en-GB" sz="1400" noProof="0" dirty="0" smtClean="0"/>
                    </a:p>
                    <a:p>
                      <a:pPr algn="ctr"/>
                      <a:r>
                        <a:rPr lang="en-GB" sz="1400" noProof="0" dirty="0" smtClean="0"/>
                        <a:t>0 (0)</a:t>
                      </a:r>
                    </a:p>
                    <a:p>
                      <a:pPr algn="ctr"/>
                      <a:r>
                        <a:rPr lang="en-GB" sz="1400" noProof="0" dirty="0" smtClean="0"/>
                        <a:t>4 (33.3)</a:t>
                      </a:r>
                    </a:p>
                    <a:p>
                      <a:pPr algn="ctr"/>
                      <a:r>
                        <a:rPr lang="en-GB" sz="1400" noProof="0" dirty="0" smtClean="0"/>
                        <a:t>8 (66.7)</a:t>
                      </a:r>
                      <a:endParaRPr lang="en-GB" sz="1400" noProof="0" dirty="0"/>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err="1" smtClean="0"/>
                        <a:t>mPFS</a:t>
                      </a:r>
                      <a:r>
                        <a:rPr lang="en-GB" sz="1400" noProof="0" dirty="0" smtClean="0"/>
                        <a:t>, months</a:t>
                      </a:r>
                      <a:r>
                        <a:rPr lang="en-GB" sz="1400" baseline="0" noProof="0" dirty="0" smtClean="0"/>
                        <a:t> </a:t>
                      </a:r>
                      <a:br>
                        <a:rPr lang="en-GB" sz="1400" baseline="0" noProof="0" dirty="0" smtClean="0"/>
                      </a:br>
                      <a:r>
                        <a:rPr lang="en-GB" sz="1400" baseline="0" noProof="0" dirty="0" smtClean="0"/>
                        <a:t>(95%CI)</a:t>
                      </a:r>
                    </a:p>
                  </a:txBody>
                  <a:tcPr marT="18000" marB="18000"/>
                </a:tc>
                <a:tc>
                  <a:txBody>
                    <a:bodyPr/>
                    <a:lstStyle/>
                    <a:p>
                      <a:pPr algn="ctr"/>
                      <a:r>
                        <a:rPr lang="en-GB" sz="1400" noProof="0" dirty="0" smtClean="0"/>
                        <a:t>1.9 </a:t>
                      </a:r>
                      <a:br>
                        <a:rPr lang="en-GB" sz="1400" noProof="0" dirty="0" smtClean="0"/>
                      </a:br>
                      <a:r>
                        <a:rPr lang="en-GB" sz="1400" noProof="0" dirty="0" smtClean="0"/>
                        <a:t>(1.4, 3.6)</a:t>
                      </a:r>
                      <a:endParaRPr lang="en-GB" sz="1400" noProof="0" dirty="0"/>
                    </a:p>
                  </a:txBody>
                  <a:tcPr marT="18000" marB="18000"/>
                </a:tc>
                <a:extLst>
                  <a:ext uri="{0D108BD9-81ED-4DB2-BD59-A6C34878D82A}">
                    <a16:rowId xmlns:a16="http://schemas.microsoft.com/office/drawing/2014/main" val="10002"/>
                  </a:ext>
                </a:extLst>
              </a:tr>
              <a:tr h="249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err="1" smtClean="0"/>
                        <a:t>mOS</a:t>
                      </a:r>
                      <a:r>
                        <a:rPr lang="en-GB" sz="1400" noProof="0" dirty="0" smtClean="0"/>
                        <a:t>, months</a:t>
                      </a:r>
                      <a:r>
                        <a:rPr lang="en-GB" sz="1400" baseline="0" noProof="0" dirty="0" smtClean="0"/>
                        <a:t> </a:t>
                      </a:r>
                      <a:br>
                        <a:rPr lang="en-GB" sz="1400" baseline="0" noProof="0" dirty="0" smtClean="0"/>
                      </a:br>
                      <a:r>
                        <a:rPr lang="en-GB" sz="1400" baseline="0" noProof="0" dirty="0" smtClean="0"/>
                        <a:t>(95%CI)</a:t>
                      </a:r>
                    </a:p>
                  </a:txBody>
                  <a:tcPr marT="18000" marB="18000"/>
                </a:tc>
                <a:tc>
                  <a:txBody>
                    <a:bodyPr/>
                    <a:lstStyle/>
                    <a:p>
                      <a:pPr algn="ctr"/>
                      <a:r>
                        <a:rPr lang="en-GB" sz="1400" noProof="0" dirty="0" smtClean="0"/>
                        <a:t>10.8</a:t>
                      </a:r>
                      <a:r>
                        <a:rPr lang="en-GB" sz="1400" baseline="0" noProof="0" dirty="0" smtClean="0"/>
                        <a:t> </a:t>
                      </a:r>
                      <a:br>
                        <a:rPr lang="en-GB" sz="1400" baseline="0" noProof="0" dirty="0" smtClean="0"/>
                      </a:br>
                      <a:r>
                        <a:rPr lang="en-GB" sz="1400" baseline="0" noProof="0" dirty="0" smtClean="0"/>
                        <a:t>(5.9, NR)</a:t>
                      </a:r>
                      <a:endParaRPr lang="en-GB" sz="1400" noProof="0" dirty="0"/>
                    </a:p>
                  </a:txBody>
                  <a:tcPr marT="18000" marB="18000"/>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71902071"/>
              </p:ext>
            </p:extLst>
          </p:nvPr>
        </p:nvGraphicFramePr>
        <p:xfrm>
          <a:off x="3657609" y="1772010"/>
          <a:ext cx="5260452" cy="1994880"/>
        </p:xfrm>
        <a:graphic>
          <a:graphicData uri="http://schemas.openxmlformats.org/drawingml/2006/table">
            <a:tbl>
              <a:tblPr firstRow="1" bandRow="1">
                <a:tableStyleId>{69012ECD-51FC-41F1-AA8D-1B2483CD663E}</a:tableStyleId>
              </a:tblPr>
              <a:tblGrid>
                <a:gridCol w="1223991">
                  <a:extLst>
                    <a:ext uri="{9D8B030D-6E8A-4147-A177-3AD203B41FA5}">
                      <a16:colId xmlns:a16="http://schemas.microsoft.com/office/drawing/2014/main" val="20000"/>
                    </a:ext>
                  </a:extLst>
                </a:gridCol>
                <a:gridCol w="925436">
                  <a:extLst>
                    <a:ext uri="{9D8B030D-6E8A-4147-A177-3AD203B41FA5}">
                      <a16:colId xmlns:a16="http://schemas.microsoft.com/office/drawing/2014/main" val="20001"/>
                    </a:ext>
                  </a:extLst>
                </a:gridCol>
                <a:gridCol w="1187533">
                  <a:extLst>
                    <a:ext uri="{9D8B030D-6E8A-4147-A177-3AD203B41FA5}">
                      <a16:colId xmlns:a16="http://schemas.microsoft.com/office/drawing/2014/main" val="20002"/>
                    </a:ext>
                  </a:extLst>
                </a:gridCol>
                <a:gridCol w="997527">
                  <a:extLst>
                    <a:ext uri="{9D8B030D-6E8A-4147-A177-3AD203B41FA5}">
                      <a16:colId xmlns:a16="http://schemas.microsoft.com/office/drawing/2014/main" val="20003"/>
                    </a:ext>
                  </a:extLst>
                </a:gridCol>
                <a:gridCol w="925965">
                  <a:extLst>
                    <a:ext uri="{9D8B030D-6E8A-4147-A177-3AD203B41FA5}">
                      <a16:colId xmlns:a16="http://schemas.microsoft.com/office/drawing/2014/main" val="20004"/>
                    </a:ext>
                  </a:extLst>
                </a:gridCol>
              </a:tblGrid>
              <a:tr h="0">
                <a:tc gridSpan="5">
                  <a:txBody>
                    <a:bodyPr/>
                    <a:lstStyle/>
                    <a:p>
                      <a:pPr algn="l"/>
                      <a:r>
                        <a:rPr lang="en-US" sz="1400" noProof="0" dirty="0" smtClean="0">
                          <a:solidFill>
                            <a:schemeClr val="tx2"/>
                          </a:solidFill>
                        </a:rPr>
                        <a:t>Sunitinib and regorafenib cycle 1 PK</a:t>
                      </a:r>
                      <a:r>
                        <a:rPr lang="en-US" sz="1400" baseline="0" noProof="0" dirty="0" smtClean="0">
                          <a:solidFill>
                            <a:schemeClr val="tx2"/>
                          </a:solidFill>
                        </a:rPr>
                        <a:t> </a:t>
                      </a:r>
                      <a:endParaRPr lang="en-US" sz="14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hMerge="1">
                  <a:txBody>
                    <a:bodyPr/>
                    <a:lstStyle/>
                    <a:p>
                      <a:pPr algn="ctr"/>
                      <a:endParaRPr lang="en-US" sz="14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noProof="0" dirty="0" smtClean="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noProof="0" dirty="0" smtClean="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noProof="0" dirty="0" smtClean="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algn="l"/>
                      <a:r>
                        <a:rPr lang="en-US" sz="1400" b="1" noProof="0" dirty="0" smtClean="0">
                          <a:solidFill>
                            <a:schemeClr val="tx2"/>
                          </a:solidFill>
                        </a:rPr>
                        <a:t>Drug </a:t>
                      </a:r>
                      <a:endParaRPr lang="en-US" sz="1400" b="1" noProof="0" dirty="0">
                        <a:solidFill>
                          <a:schemeClr val="tx2"/>
                        </a:solidFill>
                      </a:endParaRPr>
                    </a:p>
                  </a:txBody>
                  <a:tcPr marT="18000" marB="18000">
                    <a:solidFill>
                      <a:schemeClr val="accent1"/>
                    </a:solidFill>
                  </a:tcPr>
                </a:tc>
                <a:tc>
                  <a:txBody>
                    <a:bodyPr/>
                    <a:lstStyle/>
                    <a:p>
                      <a:pPr algn="ctr"/>
                      <a:r>
                        <a:rPr lang="en-US" sz="1400" b="1" noProof="0" dirty="0" smtClean="0">
                          <a:solidFill>
                            <a:schemeClr val="tx2"/>
                          </a:solidFill>
                        </a:rPr>
                        <a:t>Measure </a:t>
                      </a:r>
                      <a:endParaRPr lang="en-US" sz="1400" b="1" noProof="0" dirty="0">
                        <a:solidFill>
                          <a:schemeClr val="tx2"/>
                        </a:solidFill>
                      </a:endParaRPr>
                    </a:p>
                  </a:txBody>
                  <a:tcPr marT="18000" marB="1800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Mean </a:t>
                      </a:r>
                    </a:p>
                  </a:txBody>
                  <a:tcPr marT="18000" marB="1800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Median </a:t>
                      </a:r>
                    </a:p>
                  </a:txBody>
                  <a:tcPr marT="18000" marB="18000">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p-value</a:t>
                      </a:r>
                    </a:p>
                  </a:txBody>
                  <a:tcPr marT="18000" marB="18000">
                    <a:solidFill>
                      <a:schemeClr val="accent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Sunitinib </a:t>
                      </a:r>
                      <a:endParaRPr lang="en-US" sz="1400" noProof="0" dirty="0" smtClean="0"/>
                    </a:p>
                  </a:txBody>
                  <a:tcPr marT="18000" marB="18000"/>
                </a:tc>
                <a:tc>
                  <a:txBody>
                    <a:bodyPr/>
                    <a:lstStyle/>
                    <a:p>
                      <a:pPr algn="ctr"/>
                      <a:r>
                        <a:rPr lang="en-US" sz="1400" noProof="0" dirty="0" smtClean="0"/>
                        <a:t>AUC </a:t>
                      </a:r>
                      <a:endParaRPr lang="en-US" sz="1400" noProof="0" dirty="0"/>
                    </a:p>
                  </a:txBody>
                  <a:tcPr marT="18000" marB="18000"/>
                </a:tc>
                <a:tc>
                  <a:txBody>
                    <a:bodyPr/>
                    <a:lstStyle/>
                    <a:p>
                      <a:pPr algn="ctr"/>
                      <a:r>
                        <a:rPr lang="en-US" sz="1400" noProof="0" dirty="0" smtClean="0"/>
                        <a:t>95.3</a:t>
                      </a:r>
                      <a:endParaRPr lang="en-US" sz="1400" noProof="0" dirty="0"/>
                    </a:p>
                  </a:txBody>
                  <a:tcPr marT="18000" marB="18000"/>
                </a:tc>
                <a:tc>
                  <a:txBody>
                    <a:bodyPr/>
                    <a:lstStyle/>
                    <a:p>
                      <a:pPr algn="ctr"/>
                      <a:r>
                        <a:rPr lang="en-US" sz="1400" noProof="0" dirty="0" smtClean="0"/>
                        <a:t>97.7</a:t>
                      </a:r>
                      <a:endParaRPr lang="en-US" sz="1400" noProof="0" dirty="0"/>
                    </a:p>
                  </a:txBody>
                  <a:tcPr marT="18000" marB="18000"/>
                </a:tc>
                <a:tc>
                  <a:txBody>
                    <a:bodyPr/>
                    <a:lstStyle/>
                    <a:p>
                      <a:pPr algn="ctr"/>
                      <a:r>
                        <a:rPr lang="en-US" sz="1400" noProof="0" dirty="0" smtClean="0"/>
                        <a:t>0.72</a:t>
                      </a:r>
                      <a:endParaRPr lang="en-US" sz="14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noProof="0" dirty="0" smtClean="0"/>
                    </a:p>
                  </a:txBody>
                  <a:tcPr marT="18000" marB="18000"/>
                </a:tc>
                <a:tc>
                  <a:txBody>
                    <a:bodyPr/>
                    <a:lstStyle/>
                    <a:p>
                      <a:pPr algn="ctr"/>
                      <a:r>
                        <a:rPr lang="en-US" sz="1400" noProof="0" dirty="0" err="1" smtClean="0"/>
                        <a:t>C</a:t>
                      </a:r>
                      <a:r>
                        <a:rPr lang="en-US" sz="1400" baseline="-25000" noProof="0" dirty="0" err="1" smtClean="0"/>
                        <a:t>max</a:t>
                      </a:r>
                      <a:r>
                        <a:rPr lang="en-US" sz="1400" noProof="0" dirty="0" smtClean="0"/>
                        <a:t> </a:t>
                      </a:r>
                      <a:endParaRPr lang="en-US" sz="1400" noProof="0" dirty="0"/>
                    </a:p>
                  </a:txBody>
                  <a:tcPr marT="18000" marB="18000"/>
                </a:tc>
                <a:tc>
                  <a:txBody>
                    <a:bodyPr/>
                    <a:lstStyle/>
                    <a:p>
                      <a:pPr algn="ctr"/>
                      <a:r>
                        <a:rPr lang="en-US" sz="1400" noProof="0" dirty="0" smtClean="0"/>
                        <a:t>7.1</a:t>
                      </a:r>
                      <a:endParaRPr lang="en-US" sz="1400" noProof="0" dirty="0"/>
                    </a:p>
                  </a:txBody>
                  <a:tcPr marT="18000" marB="18000"/>
                </a:tc>
                <a:tc>
                  <a:txBody>
                    <a:bodyPr/>
                    <a:lstStyle/>
                    <a:p>
                      <a:pPr algn="ctr"/>
                      <a:r>
                        <a:rPr lang="en-US" sz="1400" noProof="0" dirty="0" smtClean="0"/>
                        <a:t>6.3</a:t>
                      </a:r>
                      <a:endParaRPr lang="en-US" sz="1400" noProof="0" dirty="0"/>
                    </a:p>
                  </a:txBody>
                  <a:tcPr marT="18000" marB="18000"/>
                </a:tc>
                <a:tc>
                  <a:txBody>
                    <a:bodyPr/>
                    <a:lstStyle/>
                    <a:p>
                      <a:pPr algn="ctr"/>
                      <a:r>
                        <a:rPr lang="en-US" sz="1400" noProof="0" dirty="0" smtClean="0"/>
                        <a:t>0.05</a:t>
                      </a:r>
                      <a:endParaRPr lang="en-US" sz="14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noProof="0" dirty="0" smtClean="0"/>
                    </a:p>
                  </a:txBody>
                  <a:tcPr marT="18000" marB="18000"/>
                </a:tc>
                <a:tc>
                  <a:txBody>
                    <a:bodyPr/>
                    <a:lstStyle/>
                    <a:p>
                      <a:pPr algn="ctr"/>
                      <a:r>
                        <a:rPr lang="en-US" sz="1400" noProof="0" dirty="0" err="1" smtClean="0"/>
                        <a:t>T</a:t>
                      </a:r>
                      <a:r>
                        <a:rPr lang="en-US" sz="1400" baseline="-25000" noProof="0" dirty="0" err="1" smtClean="0"/>
                        <a:t>max</a:t>
                      </a:r>
                      <a:endParaRPr lang="en-US" sz="1400" baseline="-25000" noProof="0" dirty="0"/>
                    </a:p>
                  </a:txBody>
                  <a:tcPr marT="18000" marB="18000"/>
                </a:tc>
                <a:tc>
                  <a:txBody>
                    <a:bodyPr/>
                    <a:lstStyle/>
                    <a:p>
                      <a:pPr algn="ctr"/>
                      <a:r>
                        <a:rPr lang="en-US" sz="1400" noProof="0" dirty="0" smtClean="0"/>
                        <a:t>22.0</a:t>
                      </a:r>
                      <a:endParaRPr lang="en-US" sz="1400" noProof="0" dirty="0"/>
                    </a:p>
                  </a:txBody>
                  <a:tcPr marT="18000" marB="18000"/>
                </a:tc>
                <a:tc>
                  <a:txBody>
                    <a:bodyPr/>
                    <a:lstStyle/>
                    <a:p>
                      <a:pPr algn="ctr"/>
                      <a:r>
                        <a:rPr lang="en-US" sz="1400" noProof="0" dirty="0" smtClean="0"/>
                        <a:t>22.0</a:t>
                      </a:r>
                      <a:endParaRPr lang="en-US" sz="1400" noProof="0" dirty="0"/>
                    </a:p>
                  </a:txBody>
                  <a:tcPr marT="18000" marB="18000"/>
                </a:tc>
                <a:tc>
                  <a:txBody>
                    <a:bodyPr/>
                    <a:lstStyle/>
                    <a:p>
                      <a:pPr algn="ctr"/>
                      <a:r>
                        <a:rPr lang="en-US" sz="1400" noProof="0" dirty="0" smtClean="0"/>
                        <a:t>-</a:t>
                      </a:r>
                      <a:endParaRPr lang="en-US" sz="1400" noProof="0" dirty="0"/>
                    </a:p>
                  </a:txBody>
                  <a:tcPr marT="18000" marB="18000"/>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Regorafenib </a:t>
                      </a:r>
                      <a:endParaRPr lang="en-US" sz="1400" baseline="0" noProof="0" dirty="0" smtClean="0"/>
                    </a:p>
                  </a:txBody>
                  <a:tcPr marT="18000" marB="18000"/>
                </a:tc>
                <a:tc>
                  <a:txBody>
                    <a:bodyPr/>
                    <a:lstStyle/>
                    <a:p>
                      <a:pPr algn="ctr"/>
                      <a:r>
                        <a:rPr lang="en-US" sz="1400" noProof="0" dirty="0" smtClean="0"/>
                        <a:t>AUC </a:t>
                      </a:r>
                      <a:endParaRPr lang="en-US" sz="1400" noProof="0" dirty="0"/>
                    </a:p>
                  </a:txBody>
                  <a:tcPr marT="18000" marB="18000"/>
                </a:tc>
                <a:tc>
                  <a:txBody>
                    <a:bodyPr/>
                    <a:lstStyle/>
                    <a:p>
                      <a:pPr algn="ctr"/>
                      <a:r>
                        <a:rPr lang="en-US" sz="1400" noProof="0" dirty="0" smtClean="0"/>
                        <a:t>33,048.7</a:t>
                      </a:r>
                      <a:endParaRPr lang="en-US" sz="1400" noProof="0" dirty="0"/>
                    </a:p>
                  </a:txBody>
                  <a:tcPr marT="18000" marB="18000"/>
                </a:tc>
                <a:tc>
                  <a:txBody>
                    <a:bodyPr/>
                    <a:lstStyle/>
                    <a:p>
                      <a:pPr algn="ctr"/>
                      <a:r>
                        <a:rPr lang="en-US" sz="1400" noProof="0" dirty="0" smtClean="0"/>
                        <a:t>31,722.1</a:t>
                      </a:r>
                      <a:endParaRPr lang="en-US" sz="1400" noProof="0" dirty="0"/>
                    </a:p>
                  </a:txBody>
                  <a:tcPr marT="18000" marB="18000"/>
                </a:tc>
                <a:tc>
                  <a:txBody>
                    <a:bodyPr/>
                    <a:lstStyle/>
                    <a:p>
                      <a:pPr algn="ctr"/>
                      <a:r>
                        <a:rPr lang="en-US" sz="1400" noProof="0" dirty="0" smtClean="0"/>
                        <a:t>0.69</a:t>
                      </a:r>
                      <a:endParaRPr lang="en-US" sz="1400" noProof="0" dirty="0"/>
                    </a:p>
                  </a:txBody>
                  <a:tcPr marT="18000" marB="18000"/>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noProof="0" dirty="0" smtClean="0"/>
                    </a:p>
                  </a:txBody>
                  <a:tcPr marT="18000" marB="18000"/>
                </a:tc>
                <a:tc>
                  <a:txBody>
                    <a:bodyPr/>
                    <a:lstStyle/>
                    <a:p>
                      <a:pPr algn="ctr"/>
                      <a:r>
                        <a:rPr lang="en-US" sz="1400" noProof="0" dirty="0" err="1" smtClean="0"/>
                        <a:t>C</a:t>
                      </a:r>
                      <a:r>
                        <a:rPr lang="en-US" sz="1400" baseline="-25000" noProof="0" dirty="0" err="1" smtClean="0"/>
                        <a:t>max</a:t>
                      </a:r>
                      <a:r>
                        <a:rPr lang="en-US" sz="1400" noProof="0" dirty="0" smtClean="0"/>
                        <a:t> </a:t>
                      </a:r>
                      <a:endParaRPr lang="en-US" sz="1400" noProof="0" dirty="0"/>
                    </a:p>
                  </a:txBody>
                  <a:tcPr marT="18000" marB="18000"/>
                </a:tc>
                <a:tc>
                  <a:txBody>
                    <a:bodyPr/>
                    <a:lstStyle/>
                    <a:p>
                      <a:pPr algn="ctr"/>
                      <a:r>
                        <a:rPr lang="en-US" sz="1400" noProof="0" dirty="0" smtClean="0"/>
                        <a:t>3,178.1</a:t>
                      </a:r>
                      <a:endParaRPr lang="en-US" sz="1400" noProof="0" dirty="0"/>
                    </a:p>
                  </a:txBody>
                  <a:tcPr marT="18000" marB="18000"/>
                </a:tc>
                <a:tc>
                  <a:txBody>
                    <a:bodyPr/>
                    <a:lstStyle/>
                    <a:p>
                      <a:pPr algn="ctr"/>
                      <a:r>
                        <a:rPr lang="en-US" sz="1400" noProof="0" dirty="0" smtClean="0"/>
                        <a:t>3,459.6</a:t>
                      </a:r>
                      <a:endParaRPr lang="en-US" sz="1400" noProof="0" dirty="0"/>
                    </a:p>
                  </a:txBody>
                  <a:tcPr marT="18000" marB="18000"/>
                </a:tc>
                <a:tc>
                  <a:txBody>
                    <a:bodyPr/>
                    <a:lstStyle/>
                    <a:p>
                      <a:pPr algn="ctr"/>
                      <a:r>
                        <a:rPr lang="en-US" sz="1400" noProof="0" dirty="0" smtClean="0"/>
                        <a:t>0.69</a:t>
                      </a:r>
                      <a:endParaRPr lang="en-US" sz="1400" noProof="0" dirty="0"/>
                    </a:p>
                  </a:txBody>
                  <a:tcPr marT="18000" marB="18000"/>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noProof="0" dirty="0" smtClean="0"/>
                    </a:p>
                  </a:txBody>
                  <a:tcPr marT="18000" marB="18000"/>
                </a:tc>
                <a:tc>
                  <a:txBody>
                    <a:bodyPr/>
                    <a:lstStyle/>
                    <a:p>
                      <a:pPr algn="ctr"/>
                      <a:r>
                        <a:rPr lang="en-US" sz="1400" noProof="0" dirty="0" err="1" smtClean="0"/>
                        <a:t>T</a:t>
                      </a:r>
                      <a:r>
                        <a:rPr lang="en-US" sz="1400" baseline="-25000" noProof="0" dirty="0" err="1" smtClean="0"/>
                        <a:t>max</a:t>
                      </a:r>
                      <a:endParaRPr lang="en-US" sz="1400" baseline="-25000" noProof="0" dirty="0"/>
                    </a:p>
                  </a:txBody>
                  <a:tcPr marT="18000" marB="18000"/>
                </a:tc>
                <a:tc>
                  <a:txBody>
                    <a:bodyPr/>
                    <a:lstStyle/>
                    <a:p>
                      <a:pPr algn="ctr"/>
                      <a:r>
                        <a:rPr lang="en-US" sz="1400" noProof="0" dirty="0" smtClean="0"/>
                        <a:t>23.0</a:t>
                      </a:r>
                      <a:endParaRPr lang="en-US" sz="1400" noProof="0" dirty="0"/>
                    </a:p>
                  </a:txBody>
                  <a:tcPr marT="18000" marB="18000"/>
                </a:tc>
                <a:tc>
                  <a:txBody>
                    <a:bodyPr/>
                    <a:lstStyle/>
                    <a:p>
                      <a:pPr algn="ctr"/>
                      <a:r>
                        <a:rPr lang="en-US" sz="1400" noProof="0" dirty="0" smtClean="0"/>
                        <a:t>22.0</a:t>
                      </a:r>
                      <a:endParaRPr lang="en-US" sz="1400" noProof="0" dirty="0"/>
                    </a:p>
                  </a:txBody>
                  <a:tcPr marT="18000" marB="18000"/>
                </a:tc>
                <a:tc>
                  <a:txBody>
                    <a:bodyPr/>
                    <a:lstStyle/>
                    <a:p>
                      <a:pPr algn="ctr"/>
                      <a:r>
                        <a:rPr lang="en-US" sz="1400" noProof="0" dirty="0" smtClean="0"/>
                        <a:t>0.05</a:t>
                      </a:r>
                      <a:endParaRPr lang="en-US" sz="1400" noProof="0" dirty="0"/>
                    </a:p>
                  </a:txBody>
                  <a:tcPr marT="18000" marB="18000"/>
                </a:tc>
                <a:extLst>
                  <a:ext uri="{0D108BD9-81ED-4DB2-BD59-A6C34878D82A}">
                    <a16:rowId xmlns:a16="http://schemas.microsoft.com/office/drawing/2014/main" val="10007"/>
                  </a:ext>
                </a:extLst>
              </a:tr>
            </a:tbl>
          </a:graphicData>
        </a:graphic>
      </p:graphicFrame>
      <p:sp>
        <p:nvSpPr>
          <p:cNvPr id="8" name="TextBox 5"/>
          <p:cNvSpPr txBox="1"/>
          <p:nvPr/>
        </p:nvSpPr>
        <p:spPr>
          <a:xfrm>
            <a:off x="1111111" y="6025766"/>
            <a:ext cx="165462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100" dirty="0">
                <a:solidFill>
                  <a:srgbClr val="363636"/>
                </a:solidFill>
                <a:latin typeface="Arial" charset="0"/>
                <a:cs typeface="Arial" charset="0"/>
              </a:rPr>
              <a:t>*&lt;16 weeks in all cases</a:t>
            </a:r>
          </a:p>
        </p:txBody>
      </p:sp>
    </p:spTree>
    <p:extLst>
      <p:ext uri="{BB962C8B-B14F-4D97-AF65-F5344CB8AC3E}">
        <p14:creationId xmlns:p14="http://schemas.microsoft.com/office/powerpoint/2010/main" val="2011588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11510</a:t>
            </a:r>
            <a:r>
              <a:rPr lang="en-GB" dirty="0"/>
              <a:t>: Phase </a:t>
            </a:r>
            <a:r>
              <a:rPr lang="en-GB" dirty="0" err="1"/>
              <a:t>Ib</a:t>
            </a:r>
            <a:r>
              <a:rPr lang="en-GB" dirty="0"/>
              <a:t> study of rapid alternation of sunitinib (SU) and regorafenib (RE) in patients (pts) with advanced gastrointestinal stromal </a:t>
            </a:r>
            <a:r>
              <a:rPr lang="en-GB" dirty="0" err="1"/>
              <a:t>tumor</a:t>
            </a:r>
            <a:r>
              <a:rPr lang="en-GB" dirty="0"/>
              <a:t> (GIST</a:t>
            </a:r>
            <a:r>
              <a:rPr lang="en-GB" dirty="0" smtClean="0"/>
              <a:t>) – Serrano C, et al</a:t>
            </a:r>
            <a:endParaRPr lang="en-GB" dirty="0"/>
          </a:p>
        </p:txBody>
      </p:sp>
      <p:sp>
        <p:nvSpPr>
          <p:cNvPr id="3" name="Content Placeholder 2"/>
          <p:cNvSpPr>
            <a:spLocks noGrp="1"/>
          </p:cNvSpPr>
          <p:nvPr>
            <p:ph idx="1"/>
          </p:nvPr>
        </p:nvSpPr>
        <p:spPr>
          <a:xfrm>
            <a:off x="228600" y="1320800"/>
            <a:ext cx="8836200" cy="437634"/>
          </a:xfrm>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CONCLUSIONS</a:t>
            </a:r>
            <a:endParaRPr lang="en-US" b="1" dirty="0">
              <a:solidFill>
                <a:schemeClr val="bg1"/>
              </a:solidFill>
            </a:endParaRPr>
          </a:p>
          <a:p>
            <a:r>
              <a:rPr lang="en-GB" dirty="0" smtClean="0"/>
              <a:t>In patients with GIST, rapid alternation between sunitinib and regorafenib was generally well tolerated </a:t>
            </a:r>
            <a:endParaRPr lang="en-GB" dirty="0"/>
          </a:p>
          <a:p>
            <a:r>
              <a:rPr lang="en-GB" dirty="0" smtClean="0"/>
              <a:t>Secondary </a:t>
            </a:r>
            <a:r>
              <a:rPr lang="en-GB" dirty="0"/>
              <a:t>KIT mutations, </a:t>
            </a:r>
            <a:r>
              <a:rPr lang="en-GB" dirty="0" smtClean="0"/>
              <a:t>predominantly KIT </a:t>
            </a:r>
            <a:r>
              <a:rPr lang="en-GB" dirty="0"/>
              <a:t>Ex 17-18 (activation loop) were identified in this heavily </a:t>
            </a:r>
            <a:r>
              <a:rPr lang="en-GB" dirty="0" smtClean="0"/>
              <a:t>pre-treated </a:t>
            </a:r>
            <a:r>
              <a:rPr lang="en-GB" dirty="0"/>
              <a:t>GIST </a:t>
            </a:r>
            <a:r>
              <a:rPr lang="en-GB" dirty="0" smtClean="0"/>
              <a:t>population; therefore, therapeutic strategies that inhibit KIT are crucial for patients who require multiple lines of therapy</a:t>
            </a:r>
            <a:endParaRPr lang="en-GB" dirty="0"/>
          </a:p>
          <a:p>
            <a:endParaRPr lang="en-GB" dirty="0"/>
          </a:p>
        </p:txBody>
      </p:sp>
      <p:sp>
        <p:nvSpPr>
          <p:cNvPr id="4" name="Text Box 4"/>
          <p:cNvSpPr txBox="1">
            <a:spLocks noChangeArrowheads="1"/>
          </p:cNvSpPr>
          <p:nvPr/>
        </p:nvSpPr>
        <p:spPr bwMode="auto">
          <a:xfrm>
            <a:off x="5028233" y="6474897"/>
            <a:ext cx="38951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a:solidFill>
                  <a:srgbClr val="363636"/>
                </a:solidFill>
                <a:latin typeface="Arial"/>
                <a:cs typeface="Arial"/>
              </a:rPr>
              <a:t>Serrano C,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11510</a:t>
            </a:r>
          </a:p>
        </p:txBody>
      </p:sp>
      <p:sp>
        <p:nvSpPr>
          <p:cNvPr id="7" name="Text Box 4"/>
          <p:cNvSpPr txBox="1">
            <a:spLocks noChangeArrowheads="1"/>
          </p:cNvSpPr>
          <p:nvPr/>
        </p:nvSpPr>
        <p:spPr bwMode="auto">
          <a:xfrm>
            <a:off x="911151" y="1727656"/>
            <a:ext cx="72920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defRPr/>
            </a:pPr>
            <a:r>
              <a:rPr lang="en-GB" sz="1400" b="1" dirty="0">
                <a:solidFill>
                  <a:srgbClr val="363636"/>
                </a:solidFill>
                <a:latin typeface="Arial"/>
                <a:cs typeface="Arial"/>
              </a:rPr>
              <a:t>Distribution by exon of all the KIT secondary mutations found by TEC-</a:t>
            </a:r>
            <a:r>
              <a:rPr lang="en-GB" sz="1400" b="1" dirty="0" err="1">
                <a:solidFill>
                  <a:srgbClr val="363636"/>
                </a:solidFill>
                <a:latin typeface="Arial"/>
                <a:cs typeface="Arial"/>
              </a:rPr>
              <a:t>seq</a:t>
            </a:r>
            <a:r>
              <a:rPr lang="en-GB" sz="1400" b="1" dirty="0">
                <a:solidFill>
                  <a:srgbClr val="363636"/>
                </a:solidFill>
                <a:latin typeface="Arial"/>
                <a:cs typeface="Arial"/>
              </a:rPr>
              <a:t> and </a:t>
            </a:r>
            <a:r>
              <a:rPr lang="en-GB" sz="1400" b="1" dirty="0" err="1">
                <a:solidFill>
                  <a:srgbClr val="363636"/>
                </a:solidFill>
                <a:latin typeface="Arial"/>
                <a:cs typeface="Arial"/>
              </a:rPr>
              <a:t>ddPCR</a:t>
            </a:r>
            <a:endParaRPr lang="en-GB" sz="1400" b="1" dirty="0">
              <a:solidFill>
                <a:srgbClr val="363636"/>
              </a:solidFill>
              <a:latin typeface="Arial"/>
              <a:cs typeface="Arial"/>
            </a:endParaRPr>
          </a:p>
        </p:txBody>
      </p:sp>
      <p:grpSp>
        <p:nvGrpSpPr>
          <p:cNvPr id="18" name="Group 17"/>
          <p:cNvGrpSpPr/>
          <p:nvPr/>
        </p:nvGrpSpPr>
        <p:grpSpPr>
          <a:xfrm>
            <a:off x="1736264" y="1847850"/>
            <a:ext cx="5635834" cy="2494012"/>
            <a:chOff x="1157144" y="1943100"/>
            <a:chExt cx="5635834" cy="2494012"/>
          </a:xfrm>
        </p:grpSpPr>
        <p:graphicFrame>
          <p:nvGraphicFramePr>
            <p:cNvPr id="8" name="Chart 7"/>
            <p:cNvGraphicFramePr/>
            <p:nvPr>
              <p:extLst>
                <p:ext uri="{D42A27DB-BD31-4B8C-83A1-F6EECF244321}">
                  <p14:modId xmlns:p14="http://schemas.microsoft.com/office/powerpoint/2010/main" val="495530817"/>
                </p:ext>
              </p:extLst>
            </p:nvPr>
          </p:nvGraphicFramePr>
          <p:xfrm>
            <a:off x="1157144" y="1943100"/>
            <a:ext cx="4320480" cy="249401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853761" y="2261065"/>
              <a:ext cx="144000" cy="14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1" name="Rectangle 10"/>
            <p:cNvSpPr/>
            <p:nvPr/>
          </p:nvSpPr>
          <p:spPr>
            <a:xfrm>
              <a:off x="4853761" y="2708919"/>
              <a:ext cx="144000" cy="14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2" name="Rectangle 11"/>
            <p:cNvSpPr/>
            <p:nvPr/>
          </p:nvSpPr>
          <p:spPr>
            <a:xfrm>
              <a:off x="4853761" y="3156773"/>
              <a:ext cx="144000" cy="144000"/>
            </a:xfrm>
            <a:prstGeom prst="rect">
              <a:avLst/>
            </a:prstGeom>
            <a:solidFill>
              <a:srgbClr val="62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3" name="Rectangle 12"/>
            <p:cNvSpPr/>
            <p:nvPr/>
          </p:nvSpPr>
          <p:spPr>
            <a:xfrm>
              <a:off x="4853761" y="3604627"/>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10" name="TextBox 9"/>
            <p:cNvSpPr txBox="1"/>
            <p:nvPr/>
          </p:nvSpPr>
          <p:spPr>
            <a:xfrm>
              <a:off x="2769370" y="2184891"/>
              <a:ext cx="479427" cy="276999"/>
            </a:xfrm>
            <a:prstGeom prst="rect">
              <a:avLst/>
            </a:prstGeom>
            <a:noFill/>
          </p:spPr>
          <p:txBody>
            <a:bodyPr wrap="none" rtlCol="0">
              <a:spAutoFit/>
            </a:bodyPr>
            <a:lstStyle/>
            <a:p>
              <a:pPr fontAlgn="auto">
                <a:spcBef>
                  <a:spcPts val="0"/>
                </a:spcBef>
                <a:spcAft>
                  <a:spcPts val="0"/>
                </a:spcAft>
              </a:pPr>
              <a:r>
                <a:rPr lang="en-GB" sz="1200" dirty="0" smtClean="0">
                  <a:solidFill>
                    <a:srgbClr val="FFFFFF"/>
                  </a:solidFill>
                  <a:latin typeface="Arial"/>
                  <a:cs typeface="Arial"/>
                </a:rPr>
                <a:t>11%</a:t>
              </a:r>
              <a:endParaRPr lang="en-GB" sz="1200" dirty="0">
                <a:solidFill>
                  <a:srgbClr val="FFFFFF"/>
                </a:solidFill>
                <a:latin typeface="Arial"/>
                <a:cs typeface="Arial"/>
              </a:endParaRPr>
            </a:p>
          </p:txBody>
        </p:sp>
        <p:sp>
          <p:nvSpPr>
            <p:cNvPr id="15" name="TextBox 14"/>
            <p:cNvSpPr txBox="1"/>
            <p:nvPr/>
          </p:nvSpPr>
          <p:spPr>
            <a:xfrm>
              <a:off x="3367354" y="2184891"/>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000000"/>
                  </a:solidFill>
                  <a:latin typeface="Arial"/>
                  <a:cs typeface="Arial"/>
                </a:rPr>
                <a:t>9%</a:t>
              </a:r>
              <a:endParaRPr lang="en-GB" sz="1200" dirty="0">
                <a:solidFill>
                  <a:srgbClr val="000000"/>
                </a:solidFill>
                <a:latin typeface="Arial"/>
                <a:cs typeface="Arial"/>
              </a:endParaRPr>
            </a:p>
          </p:txBody>
        </p:sp>
        <p:sp>
          <p:nvSpPr>
            <p:cNvPr id="16" name="TextBox 15"/>
            <p:cNvSpPr txBox="1"/>
            <p:nvPr/>
          </p:nvSpPr>
          <p:spPr>
            <a:xfrm>
              <a:off x="3114444" y="3778652"/>
              <a:ext cx="490840" cy="276999"/>
            </a:xfrm>
            <a:prstGeom prst="rect">
              <a:avLst/>
            </a:prstGeom>
            <a:noFill/>
          </p:spPr>
          <p:txBody>
            <a:bodyPr wrap="none" rtlCol="0">
              <a:spAutoFit/>
            </a:bodyPr>
            <a:lstStyle/>
            <a:p>
              <a:pPr fontAlgn="auto">
                <a:spcBef>
                  <a:spcPts val="0"/>
                </a:spcBef>
                <a:spcAft>
                  <a:spcPts val="0"/>
                </a:spcAft>
              </a:pPr>
              <a:r>
                <a:rPr lang="en-GB" sz="1200" dirty="0" smtClean="0">
                  <a:solidFill>
                    <a:srgbClr val="FFFFFF"/>
                  </a:solidFill>
                  <a:latin typeface="Arial"/>
                  <a:cs typeface="Arial"/>
                </a:rPr>
                <a:t>80%</a:t>
              </a:r>
              <a:endParaRPr lang="en-GB" sz="1200" dirty="0">
                <a:solidFill>
                  <a:srgbClr val="FFFFFF"/>
                </a:solidFill>
                <a:latin typeface="Arial"/>
                <a:cs typeface="Arial"/>
              </a:endParaRPr>
            </a:p>
          </p:txBody>
        </p:sp>
        <p:sp>
          <p:nvSpPr>
            <p:cNvPr id="14" name="TextBox 13"/>
            <p:cNvSpPr txBox="1"/>
            <p:nvPr/>
          </p:nvSpPr>
          <p:spPr>
            <a:xfrm>
              <a:off x="5117583" y="2179177"/>
              <a:ext cx="1675395" cy="307777"/>
            </a:xfrm>
            <a:prstGeom prst="rect">
              <a:avLst/>
            </a:prstGeom>
            <a:noFill/>
          </p:spPr>
          <p:txBody>
            <a:bodyPr wrap="none" rtlCol="0">
              <a:spAutoFit/>
            </a:bodyPr>
            <a:lstStyle/>
            <a:p>
              <a:pPr fontAlgn="auto">
                <a:spcBef>
                  <a:spcPts val="0"/>
                </a:spcBef>
                <a:spcAft>
                  <a:spcPts val="0"/>
                </a:spcAft>
              </a:pPr>
              <a:r>
                <a:rPr lang="en-GB" sz="1400" dirty="0" smtClean="0">
                  <a:solidFill>
                    <a:srgbClr val="363636"/>
                  </a:solidFill>
                  <a:latin typeface="Arial"/>
                  <a:cs typeface="Arial"/>
                </a:rPr>
                <a:t>KIT Ex 13 (V654A)</a:t>
              </a:r>
              <a:endParaRPr lang="en-GB" sz="1400" dirty="0">
                <a:solidFill>
                  <a:srgbClr val="363636"/>
                </a:solidFill>
                <a:latin typeface="Arial"/>
                <a:cs typeface="Arial"/>
              </a:endParaRPr>
            </a:p>
          </p:txBody>
        </p:sp>
        <p:sp>
          <p:nvSpPr>
            <p:cNvPr id="19" name="TextBox 18"/>
            <p:cNvSpPr txBox="1"/>
            <p:nvPr/>
          </p:nvSpPr>
          <p:spPr>
            <a:xfrm>
              <a:off x="5117583" y="2627031"/>
              <a:ext cx="1675395" cy="307777"/>
            </a:xfrm>
            <a:prstGeom prst="rect">
              <a:avLst/>
            </a:prstGeom>
            <a:noFill/>
          </p:spPr>
          <p:txBody>
            <a:bodyPr wrap="none" rtlCol="0">
              <a:spAutoFit/>
            </a:bodyPr>
            <a:lstStyle/>
            <a:p>
              <a:pPr fontAlgn="auto">
                <a:spcBef>
                  <a:spcPts val="0"/>
                </a:spcBef>
                <a:spcAft>
                  <a:spcPts val="0"/>
                </a:spcAft>
              </a:pPr>
              <a:r>
                <a:rPr lang="en-GB" sz="1400" dirty="0" smtClean="0">
                  <a:solidFill>
                    <a:srgbClr val="363636"/>
                  </a:solidFill>
                  <a:latin typeface="Arial"/>
                  <a:cs typeface="Arial"/>
                </a:rPr>
                <a:t>KIT Ex 18 (A829P)</a:t>
              </a:r>
              <a:endParaRPr lang="en-GB" sz="1400" dirty="0">
                <a:solidFill>
                  <a:srgbClr val="363636"/>
                </a:solidFill>
                <a:latin typeface="Arial"/>
                <a:cs typeface="Arial"/>
              </a:endParaRPr>
            </a:p>
          </p:txBody>
        </p:sp>
        <p:sp>
          <p:nvSpPr>
            <p:cNvPr id="20" name="TextBox 19"/>
            <p:cNvSpPr txBox="1"/>
            <p:nvPr/>
          </p:nvSpPr>
          <p:spPr>
            <a:xfrm>
              <a:off x="5117583" y="3074885"/>
              <a:ext cx="1018164" cy="307777"/>
            </a:xfrm>
            <a:prstGeom prst="rect">
              <a:avLst/>
            </a:prstGeom>
            <a:noFill/>
          </p:spPr>
          <p:txBody>
            <a:bodyPr wrap="none" rtlCol="0">
              <a:spAutoFit/>
            </a:bodyPr>
            <a:lstStyle/>
            <a:p>
              <a:pPr fontAlgn="auto">
                <a:spcBef>
                  <a:spcPts val="0"/>
                </a:spcBef>
                <a:spcAft>
                  <a:spcPts val="0"/>
                </a:spcAft>
              </a:pPr>
              <a:r>
                <a:rPr lang="en-GB" sz="1400" dirty="0" smtClean="0">
                  <a:solidFill>
                    <a:srgbClr val="363636"/>
                  </a:solidFill>
                  <a:latin typeface="Arial"/>
                  <a:cs typeface="Arial"/>
                </a:rPr>
                <a:t>KIT Ex 17 </a:t>
              </a:r>
              <a:endParaRPr lang="en-GB" sz="1400" dirty="0">
                <a:solidFill>
                  <a:srgbClr val="363636"/>
                </a:solidFill>
                <a:latin typeface="Arial"/>
                <a:cs typeface="Arial"/>
              </a:endParaRPr>
            </a:p>
          </p:txBody>
        </p:sp>
        <p:sp>
          <p:nvSpPr>
            <p:cNvPr id="21" name="TextBox 20"/>
            <p:cNvSpPr txBox="1"/>
            <p:nvPr/>
          </p:nvSpPr>
          <p:spPr>
            <a:xfrm>
              <a:off x="5117583" y="3522739"/>
              <a:ext cx="1643335" cy="307777"/>
            </a:xfrm>
            <a:prstGeom prst="rect">
              <a:avLst/>
            </a:prstGeom>
            <a:noFill/>
          </p:spPr>
          <p:txBody>
            <a:bodyPr wrap="none" rtlCol="0">
              <a:spAutoFit/>
            </a:bodyPr>
            <a:lstStyle/>
            <a:p>
              <a:pPr fontAlgn="auto">
                <a:spcBef>
                  <a:spcPts val="0"/>
                </a:spcBef>
                <a:spcAft>
                  <a:spcPts val="0"/>
                </a:spcAft>
              </a:pPr>
              <a:r>
                <a:rPr lang="en-GB" sz="1400" dirty="0" smtClean="0">
                  <a:solidFill>
                    <a:srgbClr val="363636"/>
                  </a:solidFill>
                  <a:latin typeface="Arial"/>
                  <a:cs typeface="Arial"/>
                </a:rPr>
                <a:t>KIT Ex 14 (T6701)</a:t>
              </a:r>
              <a:endParaRPr lang="en-GB" sz="1400" dirty="0">
                <a:solidFill>
                  <a:srgbClr val="363636"/>
                </a:solidFill>
                <a:latin typeface="Arial"/>
                <a:cs typeface="Arial"/>
              </a:endParaRPr>
            </a:p>
          </p:txBody>
        </p:sp>
        <p:sp>
          <p:nvSpPr>
            <p:cNvPr id="17" name="TextBox 16"/>
            <p:cNvSpPr txBox="1"/>
            <p:nvPr/>
          </p:nvSpPr>
          <p:spPr>
            <a:xfrm>
              <a:off x="3746254" y="2305113"/>
              <a:ext cx="405880" cy="276999"/>
            </a:xfrm>
            <a:prstGeom prst="rect">
              <a:avLst/>
            </a:prstGeom>
            <a:noFill/>
          </p:spPr>
          <p:txBody>
            <a:bodyPr wrap="none" rtlCol="0">
              <a:spAutoFit/>
            </a:bodyPr>
            <a:lstStyle/>
            <a:p>
              <a:pPr fontAlgn="auto">
                <a:spcBef>
                  <a:spcPts val="0"/>
                </a:spcBef>
                <a:spcAft>
                  <a:spcPts val="0"/>
                </a:spcAft>
              </a:pPr>
              <a:r>
                <a:rPr lang="en-GB" sz="1200" dirty="0" smtClean="0">
                  <a:solidFill>
                    <a:srgbClr val="FFFFFF"/>
                  </a:solidFill>
                  <a:latin typeface="Arial"/>
                  <a:cs typeface="Arial"/>
                </a:rPr>
                <a:t>0%</a:t>
              </a:r>
              <a:endParaRPr lang="en-GB" sz="1200" dirty="0">
                <a:solidFill>
                  <a:srgbClr val="FFFFFF"/>
                </a:solidFill>
                <a:latin typeface="Arial"/>
                <a:cs typeface="Arial"/>
              </a:endParaRPr>
            </a:p>
          </p:txBody>
        </p:sp>
      </p:grpSp>
      <p:cxnSp>
        <p:nvCxnSpPr>
          <p:cNvPr id="6" name="Straight Connector 5"/>
          <p:cNvCxnSpPr/>
          <p:nvPr/>
        </p:nvCxnSpPr>
        <p:spPr>
          <a:xfrm flipV="1">
            <a:off x="3896017" y="2175340"/>
            <a:ext cx="591836" cy="92811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78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55400" cy="939801"/>
          </a:xfrm>
        </p:spPr>
        <p:txBody>
          <a:bodyPr/>
          <a:lstStyle/>
          <a:p>
            <a:r>
              <a:rPr lang="en-GB" dirty="0" smtClean="0"/>
              <a:t>11511: </a:t>
            </a:r>
            <a:r>
              <a:rPr lang="en-GB" dirty="0"/>
              <a:t>Mutation profile of drug resistant gastrointestinal stromal </a:t>
            </a:r>
            <a:r>
              <a:rPr lang="en-GB" dirty="0" err="1"/>
              <a:t>tumor</a:t>
            </a:r>
            <a:r>
              <a:rPr lang="en-GB" dirty="0"/>
              <a:t> (GIST) patients (pts) enrolled in the phase 1 study of </a:t>
            </a:r>
            <a:r>
              <a:rPr lang="en-GB" dirty="0" smtClean="0"/>
              <a:t>DCC-2618 – George S,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DCC-2618, a pan-KIT/PDGFR</a:t>
            </a:r>
            <a:r>
              <a:rPr lang="el-GR" dirty="0" smtClean="0">
                <a:latin typeface="Arial" panose="020B0604020202020204" pitchFamily="34" charset="0"/>
                <a:cs typeface="Arial" panose="020B0604020202020204" pitchFamily="34" charset="0"/>
              </a:rPr>
              <a:t>α</a:t>
            </a:r>
            <a:r>
              <a:rPr lang="en-GB" dirty="0" smtClean="0"/>
              <a:t> switch control inhibitor, in patients with GIST</a:t>
            </a:r>
            <a:endParaRPr lang="en-GB" dirty="0"/>
          </a:p>
        </p:txBody>
      </p:sp>
      <p:sp>
        <p:nvSpPr>
          <p:cNvPr id="4" name="Text Box 4"/>
          <p:cNvSpPr txBox="1">
            <a:spLocks noChangeArrowheads="1"/>
          </p:cNvSpPr>
          <p:nvPr/>
        </p:nvSpPr>
        <p:spPr bwMode="auto">
          <a:xfrm>
            <a:off x="5069911" y="6474897"/>
            <a:ext cx="38534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George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11511</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Rectangle 9"/>
          <p:cNvSpPr txBox="1">
            <a:spLocks noChangeArrowheads="1"/>
          </p:cNvSpPr>
          <p:nvPr/>
        </p:nvSpPr>
        <p:spPr bwMode="auto">
          <a:xfrm>
            <a:off x="228599" y="5161539"/>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600" dirty="0" smtClean="0">
                <a:solidFill>
                  <a:srgbClr val="363636"/>
                </a:solidFill>
              </a:rPr>
              <a:t>Safety and response </a:t>
            </a:r>
          </a:p>
          <a:p>
            <a:pPr>
              <a:buClr>
                <a:srgbClr val="23246D"/>
              </a:buClr>
            </a:pPr>
            <a:endParaRPr lang="en-GB" sz="1600" dirty="0">
              <a:solidFill>
                <a:srgbClr val="363636"/>
              </a:solidFill>
            </a:endParaRPr>
          </a:p>
        </p:txBody>
      </p:sp>
      <p:sp>
        <p:nvSpPr>
          <p:cNvPr id="7" name="Content Placeholder 26"/>
          <p:cNvSpPr txBox="1">
            <a:spLocks/>
          </p:cNvSpPr>
          <p:nvPr/>
        </p:nvSpPr>
        <p:spPr>
          <a:xfrm>
            <a:off x="4648200" y="5161538"/>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err="1" smtClean="0">
                <a:solidFill>
                  <a:srgbClr val="363636"/>
                </a:solidFill>
              </a:rPr>
              <a:t>ctDNA</a:t>
            </a:r>
            <a:r>
              <a:rPr lang="en-GB" sz="1600" dirty="0" smtClean="0">
                <a:solidFill>
                  <a:srgbClr val="363636"/>
                </a:solidFill>
              </a:rPr>
              <a:t> analysis </a:t>
            </a:r>
          </a:p>
          <a:p>
            <a:pPr>
              <a:buClr>
                <a:srgbClr val="23246D"/>
              </a:buClr>
            </a:pPr>
            <a:r>
              <a:rPr lang="en-GB" sz="1600" dirty="0" smtClean="0">
                <a:solidFill>
                  <a:srgbClr val="363636"/>
                </a:solidFill>
              </a:rPr>
              <a:t>Tumour assessment </a:t>
            </a:r>
            <a:endParaRPr lang="en-GB" sz="1600" dirty="0">
              <a:solidFill>
                <a:srgbClr val="363636"/>
              </a:solidFill>
            </a:endParaRPr>
          </a:p>
        </p:txBody>
      </p:sp>
      <p:sp>
        <p:nvSpPr>
          <p:cNvPr id="8" name="AutoShape 12"/>
          <p:cNvSpPr>
            <a:spLocks noChangeArrowheads="1"/>
          </p:cNvSpPr>
          <p:nvPr/>
        </p:nvSpPr>
        <p:spPr bwMode="auto">
          <a:xfrm>
            <a:off x="7250400" y="3128170"/>
            <a:ext cx="1593795" cy="124452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Dose expansion</a:t>
            </a:r>
          </a:p>
          <a:p>
            <a:pPr algn="ctr" defTabSz="892175" eaLnBrk="0" hangingPunct="0"/>
            <a:r>
              <a:rPr lang="en-GB" altLang="zh-CN" dirty="0" smtClean="0">
                <a:solidFill>
                  <a:srgbClr val="FFFFFF"/>
                </a:solidFill>
                <a:ea typeface="SimSun" pitchFamily="2" charset="-122"/>
              </a:rPr>
              <a:t>DCC-2618</a:t>
            </a:r>
            <a:endParaRPr lang="en-GB" altLang="zh-CN" dirty="0">
              <a:solidFill>
                <a:srgbClr val="FFFFFF"/>
              </a:solidFill>
              <a:ea typeface="SimSun" pitchFamily="2" charset="-122"/>
            </a:endParaRPr>
          </a:p>
        </p:txBody>
      </p:sp>
      <p:cxnSp>
        <p:nvCxnSpPr>
          <p:cNvPr id="9" name="AutoShape 19"/>
          <p:cNvCxnSpPr>
            <a:cxnSpLocks noChangeShapeType="1"/>
            <a:stCxn id="10" idx="3"/>
            <a:endCxn id="11" idx="1"/>
          </p:cNvCxnSpPr>
          <p:nvPr/>
        </p:nvCxnSpPr>
        <p:spPr bwMode="auto">
          <a:xfrm flipV="1">
            <a:off x="4395787" y="3743050"/>
            <a:ext cx="664599" cy="1"/>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310714" y="2598954"/>
            <a:ext cx="4085073"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refractory cancers, with a focus on GIST</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Adequate end organ function </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Progressed on imatinib and other TKI</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2 </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(n=150)</a:t>
            </a:r>
            <a:endParaRPr lang="en-GB" altLang="zh-CN" sz="1600" dirty="0">
              <a:solidFill>
                <a:srgbClr val="FFFFFF"/>
              </a:solidFill>
              <a:ea typeface="SimSun" pitchFamily="2" charset="-122"/>
            </a:endParaRPr>
          </a:p>
        </p:txBody>
      </p:sp>
      <p:sp>
        <p:nvSpPr>
          <p:cNvPr id="11" name="AutoShape 12"/>
          <p:cNvSpPr>
            <a:spLocks noChangeArrowheads="1"/>
          </p:cNvSpPr>
          <p:nvPr/>
        </p:nvSpPr>
        <p:spPr bwMode="auto">
          <a:xfrm>
            <a:off x="5060386" y="3128170"/>
            <a:ext cx="1466850" cy="122976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Dose escalation</a:t>
            </a:r>
          </a:p>
          <a:p>
            <a:pPr algn="ctr" defTabSz="892175" eaLnBrk="0" hangingPunct="0"/>
            <a:r>
              <a:rPr lang="en-GB" altLang="zh-CN" dirty="0" smtClean="0">
                <a:solidFill>
                  <a:srgbClr val="FFFFFF"/>
                </a:solidFill>
                <a:ea typeface="SimSun" pitchFamily="2" charset="-122"/>
              </a:rPr>
              <a:t>DCC-2618</a:t>
            </a:r>
            <a:endParaRPr lang="en-GB" altLang="zh-CN" dirty="0">
              <a:solidFill>
                <a:srgbClr val="FFFFFF"/>
              </a:solidFill>
              <a:ea typeface="SimSun" pitchFamily="2" charset="-122"/>
            </a:endParaRPr>
          </a:p>
        </p:txBody>
      </p:sp>
      <p:cxnSp>
        <p:nvCxnSpPr>
          <p:cNvPr id="12" name="AutoShape 19"/>
          <p:cNvCxnSpPr>
            <a:cxnSpLocks noChangeShapeType="1"/>
            <a:stCxn id="11" idx="3"/>
            <a:endCxn id="8" idx="1"/>
          </p:cNvCxnSpPr>
          <p:nvPr/>
        </p:nvCxnSpPr>
        <p:spPr bwMode="auto">
          <a:xfrm>
            <a:off x="6527236" y="3743050"/>
            <a:ext cx="723164" cy="7383"/>
          </a:xfrm>
          <a:prstGeom prst="straightConnector1">
            <a:avLst/>
          </a:prstGeom>
          <a:noFill/>
          <a:ln w="38100">
            <a:solidFill>
              <a:schemeClr val="bg2"/>
            </a:solidFill>
            <a:round/>
            <a:headEnd/>
            <a:tailEnd type="triangle" w="med" len="med"/>
          </a:ln>
        </p:spPr>
      </p:cxnSp>
    </p:spTree>
    <p:extLst>
      <p:ext uri="{BB962C8B-B14F-4D97-AF65-F5344CB8AC3E}">
        <p14:creationId xmlns:p14="http://schemas.microsoft.com/office/powerpoint/2010/main" val="252497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55400" cy="939801"/>
          </a:xfrm>
        </p:spPr>
        <p:txBody>
          <a:bodyPr/>
          <a:lstStyle/>
          <a:p>
            <a:r>
              <a:rPr lang="en-GB" dirty="0"/>
              <a:t>11511: Mutation profile of drug resistant gastrointestinal stromal </a:t>
            </a:r>
            <a:r>
              <a:rPr lang="en-GB" dirty="0" err="1"/>
              <a:t>tumor</a:t>
            </a:r>
            <a:r>
              <a:rPr lang="en-GB" dirty="0"/>
              <a:t> (GIST) patients (pts) enrolled in the phase 1 study of DCC-2618 – George S, et al</a:t>
            </a:r>
          </a:p>
        </p:txBody>
      </p:sp>
      <p:sp>
        <p:nvSpPr>
          <p:cNvPr id="3" name="Content Placeholder 2"/>
          <p:cNvSpPr>
            <a:spLocks noGrp="1"/>
          </p:cNvSpPr>
          <p:nvPr>
            <p:ph idx="1"/>
          </p:nvPr>
        </p:nvSpPr>
        <p:spPr>
          <a:xfrm>
            <a:off x="228600" y="1320800"/>
            <a:ext cx="8686800" cy="5308600"/>
          </a:xfrm>
        </p:spPr>
        <p:txBody>
          <a:bodyPr/>
          <a:lstStyle/>
          <a:p>
            <a:pPr marL="0" indent="0">
              <a:buNone/>
            </a:pPr>
            <a:r>
              <a:rPr lang="en-US" b="1" dirty="0">
                <a:solidFill>
                  <a:schemeClr val="bg1"/>
                </a:solidFill>
              </a:rPr>
              <a:t>KEY RESULTS (CONT.)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CONCLUSIONS</a:t>
            </a:r>
          </a:p>
          <a:p>
            <a:r>
              <a:rPr lang="en-GB" dirty="0" smtClean="0"/>
              <a:t>In </a:t>
            </a:r>
            <a:r>
              <a:rPr lang="en-GB" dirty="0"/>
              <a:t>patients receiving 2</a:t>
            </a:r>
            <a:r>
              <a:rPr lang="en-GB" baseline="30000" dirty="0"/>
              <a:t>nd</a:t>
            </a:r>
            <a:r>
              <a:rPr lang="en-GB" dirty="0"/>
              <a:t>, 3</a:t>
            </a:r>
            <a:r>
              <a:rPr lang="en-GB" baseline="30000" dirty="0"/>
              <a:t>rd</a:t>
            </a:r>
            <a:r>
              <a:rPr lang="en-GB" dirty="0"/>
              <a:t> or 4</a:t>
            </a:r>
            <a:r>
              <a:rPr lang="en-GB" baseline="30000" dirty="0"/>
              <a:t>th</a:t>
            </a:r>
            <a:r>
              <a:rPr lang="en-GB" dirty="0"/>
              <a:t> line of </a:t>
            </a:r>
            <a:r>
              <a:rPr lang="en-GB" dirty="0" smtClean="0"/>
              <a:t>treatment, the distribution </a:t>
            </a:r>
            <a:r>
              <a:rPr lang="en-GB" dirty="0"/>
              <a:t>of resistance mutations in KIT in </a:t>
            </a:r>
            <a:r>
              <a:rPr lang="en-GB" dirty="0" smtClean="0"/>
              <a:t>exons </a:t>
            </a:r>
            <a:r>
              <a:rPr lang="en-GB" dirty="0"/>
              <a:t>13, 14, 17 and 18 or </a:t>
            </a:r>
            <a:r>
              <a:rPr lang="en-GB" dirty="0" smtClean="0"/>
              <a:t>any </a:t>
            </a:r>
            <a:r>
              <a:rPr lang="en-GB" dirty="0"/>
              <a:t>combination </a:t>
            </a:r>
            <a:r>
              <a:rPr lang="en-GB" dirty="0" smtClean="0"/>
              <a:t>of these </a:t>
            </a:r>
            <a:r>
              <a:rPr lang="en-GB" dirty="0"/>
              <a:t>is </a:t>
            </a:r>
            <a:r>
              <a:rPr lang="en-GB" dirty="0" smtClean="0"/>
              <a:t>similar</a:t>
            </a:r>
            <a:endParaRPr lang="en-GB" dirty="0"/>
          </a:p>
          <a:p>
            <a:r>
              <a:rPr lang="en-GB" dirty="0"/>
              <a:t>In patients with KIT-driven </a:t>
            </a:r>
            <a:r>
              <a:rPr lang="en-GB" dirty="0" smtClean="0"/>
              <a:t>GIST receiving 2</a:t>
            </a:r>
            <a:r>
              <a:rPr lang="en-GB" baseline="30000" dirty="0" smtClean="0"/>
              <a:t>nd</a:t>
            </a:r>
            <a:r>
              <a:rPr lang="en-GB" dirty="0" smtClean="0"/>
              <a:t> line, </a:t>
            </a:r>
            <a:r>
              <a:rPr lang="en-GB" dirty="0"/>
              <a:t>DCC2618 </a:t>
            </a:r>
            <a:r>
              <a:rPr lang="en-GB" dirty="0" smtClean="0"/>
              <a:t>appears to improve </a:t>
            </a:r>
            <a:r>
              <a:rPr lang="en-GB" dirty="0"/>
              <a:t>clinical benefits compared with </a:t>
            </a:r>
            <a:r>
              <a:rPr lang="en-GB" dirty="0" smtClean="0"/>
              <a:t>patients receiving ≥4</a:t>
            </a:r>
            <a:r>
              <a:rPr lang="en-GB" baseline="30000" dirty="0" smtClean="0"/>
              <a:t>th</a:t>
            </a:r>
            <a:r>
              <a:rPr lang="en-GB" dirty="0" smtClean="0"/>
              <a:t> line</a:t>
            </a:r>
          </a:p>
          <a:p>
            <a:r>
              <a:rPr lang="en-GB" dirty="0" smtClean="0"/>
              <a:t>Further trials are warranted </a:t>
            </a:r>
            <a:endParaRPr lang="en-GB" dirty="0"/>
          </a:p>
        </p:txBody>
      </p:sp>
      <p:sp>
        <p:nvSpPr>
          <p:cNvPr id="4" name="Text Box 4"/>
          <p:cNvSpPr txBox="1">
            <a:spLocks noChangeArrowheads="1"/>
          </p:cNvSpPr>
          <p:nvPr/>
        </p:nvSpPr>
        <p:spPr bwMode="auto">
          <a:xfrm>
            <a:off x="5069911" y="6474897"/>
            <a:ext cx="38534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a:solidFill>
                  <a:srgbClr val="363636"/>
                </a:solidFill>
                <a:latin typeface="Arial"/>
                <a:cs typeface="Arial"/>
              </a:rPr>
              <a:t>George S,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11511</a:t>
            </a:r>
          </a:p>
        </p:txBody>
      </p:sp>
      <p:sp>
        <p:nvSpPr>
          <p:cNvPr id="9" name="Text Box 4"/>
          <p:cNvSpPr txBox="1">
            <a:spLocks noChangeArrowheads="1"/>
          </p:cNvSpPr>
          <p:nvPr/>
        </p:nvSpPr>
        <p:spPr bwMode="auto">
          <a:xfrm>
            <a:off x="225225" y="1882980"/>
            <a:ext cx="434968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defRPr/>
            </a:pPr>
            <a:r>
              <a:rPr lang="en-GB" sz="1400" dirty="0">
                <a:solidFill>
                  <a:srgbClr val="363636"/>
                </a:solidFill>
                <a:latin typeface="Arial"/>
                <a:cs typeface="Arial"/>
              </a:rPr>
              <a:t>KIT mutations in baseline biopsy (n=81) and </a:t>
            </a:r>
            <a:r>
              <a:rPr lang="en-GB" sz="1400" dirty="0" smtClean="0">
                <a:solidFill>
                  <a:srgbClr val="363636"/>
                </a:solidFill>
                <a:latin typeface="Arial"/>
                <a:cs typeface="Arial"/>
              </a:rPr>
              <a:t/>
            </a:r>
            <a:br>
              <a:rPr lang="en-GB" sz="1400" dirty="0" smtClean="0">
                <a:solidFill>
                  <a:srgbClr val="363636"/>
                </a:solidFill>
                <a:latin typeface="Arial"/>
                <a:cs typeface="Arial"/>
              </a:rPr>
            </a:br>
            <a:r>
              <a:rPr lang="en-GB" sz="1400" dirty="0" smtClean="0">
                <a:solidFill>
                  <a:srgbClr val="363636"/>
                </a:solidFill>
                <a:latin typeface="Arial"/>
                <a:cs typeface="Arial"/>
              </a:rPr>
              <a:t>ctDNA </a:t>
            </a:r>
            <a:r>
              <a:rPr lang="en-GB" sz="1400" dirty="0">
                <a:solidFill>
                  <a:srgbClr val="363636"/>
                </a:solidFill>
                <a:latin typeface="Arial"/>
                <a:cs typeface="Arial"/>
              </a:rPr>
              <a:t>(n=95) in 131 </a:t>
            </a:r>
            <a:r>
              <a:rPr lang="en-GB" sz="1400" dirty="0" smtClean="0">
                <a:solidFill>
                  <a:srgbClr val="363636"/>
                </a:solidFill>
                <a:latin typeface="Arial"/>
                <a:cs typeface="Arial"/>
              </a:rPr>
              <a:t>patients with GIST</a:t>
            </a:r>
            <a:endParaRPr lang="en-GB" sz="1400" dirty="0">
              <a:solidFill>
                <a:srgbClr val="363636"/>
              </a:solidFill>
              <a:latin typeface="Arial"/>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126808186"/>
              </p:ext>
            </p:extLst>
          </p:nvPr>
        </p:nvGraphicFramePr>
        <p:xfrm>
          <a:off x="4919991" y="1868813"/>
          <a:ext cx="3999266" cy="2166720"/>
        </p:xfrm>
        <a:graphic>
          <a:graphicData uri="http://schemas.openxmlformats.org/drawingml/2006/table">
            <a:tbl>
              <a:tblPr firstRow="1" bandRow="1">
                <a:tableStyleId>{69012ECD-51FC-41F1-AA8D-1B2483CD663E}</a:tableStyleId>
              </a:tblPr>
              <a:tblGrid>
                <a:gridCol w="1237045">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1050878">
                  <a:extLst>
                    <a:ext uri="{9D8B030D-6E8A-4147-A177-3AD203B41FA5}">
                      <a16:colId xmlns:a16="http://schemas.microsoft.com/office/drawing/2014/main" val="20002"/>
                    </a:ext>
                  </a:extLst>
                </a:gridCol>
                <a:gridCol w="955343">
                  <a:extLst>
                    <a:ext uri="{9D8B030D-6E8A-4147-A177-3AD203B41FA5}">
                      <a16:colId xmlns:a16="http://schemas.microsoft.com/office/drawing/2014/main" val="20003"/>
                    </a:ext>
                  </a:extLst>
                </a:gridCol>
              </a:tblGrid>
              <a:tr h="0">
                <a:tc gridSpan="4">
                  <a:txBody>
                    <a:bodyPr/>
                    <a:lstStyle/>
                    <a:p>
                      <a:pPr algn="ctr"/>
                      <a:r>
                        <a:rPr lang="en-GB" sz="1600" noProof="0" dirty="0" smtClean="0">
                          <a:solidFill>
                            <a:schemeClr val="tx2"/>
                          </a:solidFill>
                        </a:rPr>
                        <a:t>Anti-tumour</a:t>
                      </a:r>
                      <a:r>
                        <a:rPr lang="en-GB" sz="1600" baseline="0" noProof="0" dirty="0" smtClean="0">
                          <a:solidFill>
                            <a:schemeClr val="tx2"/>
                          </a:solidFill>
                        </a:rPr>
                        <a:t> response by line of treatment at ≥100 mg/day (n=145)</a:t>
                      </a:r>
                      <a:r>
                        <a:rPr lang="en-GB" sz="1600" noProof="0" dirty="0" smtClean="0">
                          <a:solidFill>
                            <a:schemeClr val="tx2"/>
                          </a:solidFill>
                        </a:rPr>
                        <a:t> </a:t>
                      </a:r>
                      <a:endParaRPr lang="en-GB" sz="1600" noProof="0" dirty="0">
                        <a:solidFill>
                          <a:schemeClr val="tx2"/>
                        </a:solidFill>
                      </a:endParaRPr>
                    </a:p>
                  </a:txBody>
                  <a:tcPr marT="18000" marB="18000">
                    <a:lnB w="12700" cap="flat" cmpd="sng" algn="ctr">
                      <a:solidFill>
                        <a:schemeClr val="tx2"/>
                      </a:solidFill>
                      <a:prstDash val="solid"/>
                      <a:round/>
                      <a:headEnd type="none" w="med" len="med"/>
                      <a:tailEnd type="none" w="med" len="med"/>
                    </a:lnB>
                  </a:tcPr>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tc hMerge="1">
                  <a:txBody>
                    <a:bodyPr/>
                    <a:lstStyle/>
                    <a:p>
                      <a:pPr algn="ctr"/>
                      <a:endParaRPr lang="en-US" sz="1200" noProof="0" dirty="0">
                        <a:solidFill>
                          <a:schemeClr val="tx2"/>
                        </a:solidFill>
                      </a:endParaRPr>
                    </a:p>
                  </a:txBody>
                  <a:tcPr marT="18000" marB="18000"/>
                </a:tc>
                <a:extLst>
                  <a:ext uri="{0D108BD9-81ED-4DB2-BD59-A6C34878D82A}">
                    <a16:rowId xmlns:a16="http://schemas.microsoft.com/office/drawing/2014/main" val="10000"/>
                  </a:ext>
                </a:extLst>
              </a:tr>
              <a:tr h="0">
                <a:tc>
                  <a:txBody>
                    <a:bodyPr/>
                    <a:lstStyle/>
                    <a:p>
                      <a:pPr algn="l"/>
                      <a:r>
                        <a:rPr lang="en-GB" sz="1600" b="1" noProof="0" dirty="0" smtClean="0">
                          <a:solidFill>
                            <a:schemeClr val="tx2"/>
                          </a:solidFill>
                        </a:rPr>
                        <a:t>Line of treatment</a:t>
                      </a:r>
                      <a:endParaRPr lang="en-GB"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600" b="1" noProof="0" dirty="0" smtClean="0">
                          <a:solidFill>
                            <a:schemeClr val="tx2"/>
                          </a:solidFill>
                        </a:rPr>
                        <a:t>n</a:t>
                      </a:r>
                      <a:endParaRPr lang="en-GB"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600" b="1" noProof="0" dirty="0" smtClean="0">
                          <a:solidFill>
                            <a:schemeClr val="tx2"/>
                          </a:solidFill>
                        </a:rPr>
                        <a:t>3-month DCR, % </a:t>
                      </a:r>
                      <a:endParaRPr lang="en-GB"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600" b="1" noProof="0" dirty="0" smtClean="0">
                          <a:solidFill>
                            <a:schemeClr val="tx2"/>
                          </a:solidFill>
                        </a:rPr>
                        <a:t>ORR rate, % </a:t>
                      </a:r>
                      <a:endParaRPr lang="en-GB" sz="1600" b="1" noProof="0" dirty="0">
                        <a:solidFill>
                          <a:schemeClr val="tx2"/>
                        </a:solidFill>
                      </a:endParaRPr>
                    </a:p>
                  </a:txBody>
                  <a:tcPr marT="18000" marB="18000" anchor="ctr">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a:txBody>
                    <a:bodyPr/>
                    <a:lstStyle/>
                    <a:p>
                      <a:pPr algn="l"/>
                      <a:r>
                        <a:rPr lang="en-GB" sz="1600" noProof="0" dirty="0" smtClean="0"/>
                        <a:t>2</a:t>
                      </a:r>
                      <a:r>
                        <a:rPr lang="en-GB" sz="1600" baseline="30000" noProof="0" dirty="0" smtClean="0"/>
                        <a:t>nd</a:t>
                      </a:r>
                      <a:r>
                        <a:rPr lang="en-GB" sz="1600" noProof="0" dirty="0" smtClean="0"/>
                        <a:t> line </a:t>
                      </a:r>
                      <a:endParaRPr lang="en-GB" sz="1600" noProof="0" dirty="0"/>
                    </a:p>
                  </a:txBody>
                  <a:tcPr marT="18000" marB="18000"/>
                </a:tc>
                <a:tc>
                  <a:txBody>
                    <a:bodyPr/>
                    <a:lstStyle/>
                    <a:p>
                      <a:pPr algn="ctr"/>
                      <a:r>
                        <a:rPr lang="en-GB" sz="1600" noProof="0" dirty="0" smtClean="0"/>
                        <a:t>25</a:t>
                      </a:r>
                      <a:endParaRPr lang="en-GB" sz="1600" noProof="0" dirty="0"/>
                    </a:p>
                  </a:txBody>
                  <a:tcPr marT="18000" marB="18000"/>
                </a:tc>
                <a:tc>
                  <a:txBody>
                    <a:bodyPr/>
                    <a:lstStyle/>
                    <a:p>
                      <a:pPr algn="ctr"/>
                      <a:r>
                        <a:rPr lang="en-GB" sz="1600" noProof="0" dirty="0" smtClean="0"/>
                        <a:t>79</a:t>
                      </a:r>
                      <a:endParaRPr lang="en-GB" sz="1600" noProof="0" dirty="0"/>
                    </a:p>
                  </a:txBody>
                  <a:tcPr marT="18000" marB="18000"/>
                </a:tc>
                <a:tc>
                  <a:txBody>
                    <a:bodyPr/>
                    <a:lstStyle/>
                    <a:p>
                      <a:pPr algn="ctr"/>
                      <a:r>
                        <a:rPr lang="en-GB" sz="1600" noProof="0" dirty="0" smtClean="0"/>
                        <a:t>24</a:t>
                      </a:r>
                      <a:endParaRPr lang="en-GB" sz="1600" noProof="0" dirty="0"/>
                    </a:p>
                  </a:txBody>
                  <a:tcPr marT="18000" marB="18000"/>
                </a:tc>
                <a:extLst>
                  <a:ext uri="{0D108BD9-81ED-4DB2-BD59-A6C34878D82A}">
                    <a16:rowId xmlns:a16="http://schemas.microsoft.com/office/drawing/2014/main" val="10002"/>
                  </a:ext>
                </a:extLst>
              </a:tr>
              <a:tr h="154157">
                <a:tc>
                  <a:txBody>
                    <a:bodyPr/>
                    <a:lstStyle/>
                    <a:p>
                      <a:pPr algn="l"/>
                      <a:r>
                        <a:rPr lang="en-GB" sz="1600" noProof="0" dirty="0" smtClean="0"/>
                        <a:t>3</a:t>
                      </a:r>
                      <a:r>
                        <a:rPr lang="en-GB" sz="1600" baseline="30000" noProof="0" dirty="0" smtClean="0"/>
                        <a:t>rd</a:t>
                      </a:r>
                      <a:r>
                        <a:rPr lang="en-GB" sz="1600" noProof="0" dirty="0" smtClean="0"/>
                        <a:t> line </a:t>
                      </a:r>
                      <a:endParaRPr lang="en-GB" sz="1600" noProof="0" dirty="0"/>
                    </a:p>
                  </a:txBody>
                  <a:tcPr marT="18000" marB="18000"/>
                </a:tc>
                <a:tc>
                  <a:txBody>
                    <a:bodyPr/>
                    <a:lstStyle/>
                    <a:p>
                      <a:pPr algn="ctr"/>
                      <a:r>
                        <a:rPr lang="en-GB" sz="1600" noProof="0" dirty="0" smtClean="0"/>
                        <a:t>29</a:t>
                      </a:r>
                      <a:endParaRPr lang="en-GB" sz="1600" noProof="0" dirty="0"/>
                    </a:p>
                  </a:txBody>
                  <a:tcPr marT="18000" marB="18000"/>
                </a:tc>
                <a:tc>
                  <a:txBody>
                    <a:bodyPr/>
                    <a:lstStyle/>
                    <a:p>
                      <a:pPr algn="ctr"/>
                      <a:r>
                        <a:rPr lang="en-GB" sz="1600" noProof="0" dirty="0" smtClean="0"/>
                        <a:t>82</a:t>
                      </a:r>
                      <a:endParaRPr lang="en-GB" sz="1600" noProof="0" dirty="0"/>
                    </a:p>
                  </a:txBody>
                  <a:tcPr marT="18000" marB="18000"/>
                </a:tc>
                <a:tc>
                  <a:txBody>
                    <a:bodyPr/>
                    <a:lstStyle/>
                    <a:p>
                      <a:pPr algn="ctr"/>
                      <a:r>
                        <a:rPr lang="en-GB" sz="1600" noProof="0" dirty="0" smtClean="0"/>
                        <a:t>24</a:t>
                      </a:r>
                      <a:endParaRPr lang="en-GB" sz="1600" noProof="0" dirty="0"/>
                    </a:p>
                  </a:txBody>
                  <a:tcPr marT="18000" marB="18000"/>
                </a:tc>
                <a:extLst>
                  <a:ext uri="{0D108BD9-81ED-4DB2-BD59-A6C34878D82A}">
                    <a16:rowId xmlns:a16="http://schemas.microsoft.com/office/drawing/2014/main" val="10003"/>
                  </a:ext>
                </a:extLst>
              </a:tr>
              <a:tr h="154157">
                <a:tc>
                  <a:txBody>
                    <a:bodyPr/>
                    <a:lstStyle/>
                    <a:p>
                      <a:pPr algn="l"/>
                      <a:r>
                        <a:rPr lang="en-GB" sz="1600" noProof="0" dirty="0" smtClean="0"/>
                        <a:t>≥4</a:t>
                      </a:r>
                      <a:r>
                        <a:rPr lang="en-GB" sz="1600" baseline="30000" noProof="0" dirty="0" smtClean="0"/>
                        <a:t>th</a:t>
                      </a:r>
                      <a:r>
                        <a:rPr lang="en-GB" sz="1600" noProof="0" dirty="0" smtClean="0"/>
                        <a:t> line </a:t>
                      </a:r>
                      <a:endParaRPr lang="en-GB" sz="1600" noProof="0" dirty="0"/>
                    </a:p>
                  </a:txBody>
                  <a:tcPr marT="18000" marB="18000"/>
                </a:tc>
                <a:tc>
                  <a:txBody>
                    <a:bodyPr/>
                    <a:lstStyle/>
                    <a:p>
                      <a:pPr algn="ctr"/>
                      <a:r>
                        <a:rPr lang="en-GB" sz="1600" noProof="0" dirty="0" smtClean="0"/>
                        <a:t>91</a:t>
                      </a:r>
                      <a:endParaRPr lang="en-GB" sz="1600" noProof="0" dirty="0"/>
                    </a:p>
                  </a:txBody>
                  <a:tcPr marT="18000" marB="18000"/>
                </a:tc>
                <a:tc>
                  <a:txBody>
                    <a:bodyPr/>
                    <a:lstStyle/>
                    <a:p>
                      <a:pPr algn="ctr"/>
                      <a:r>
                        <a:rPr lang="en-GB" sz="1600" noProof="0" dirty="0" smtClean="0"/>
                        <a:t>64</a:t>
                      </a:r>
                      <a:endParaRPr lang="en-GB" sz="1600" noProof="0" dirty="0"/>
                    </a:p>
                  </a:txBody>
                  <a:tcPr marT="18000" marB="18000"/>
                </a:tc>
                <a:tc>
                  <a:txBody>
                    <a:bodyPr/>
                    <a:lstStyle/>
                    <a:p>
                      <a:pPr algn="ctr"/>
                      <a:r>
                        <a:rPr lang="en-GB" sz="1600" noProof="0" dirty="0" smtClean="0"/>
                        <a:t>9</a:t>
                      </a:r>
                      <a:endParaRPr lang="en-GB" sz="1600" noProof="0" dirty="0"/>
                    </a:p>
                  </a:txBody>
                  <a:tcPr marT="18000" marB="18000"/>
                </a:tc>
                <a:extLst>
                  <a:ext uri="{0D108BD9-81ED-4DB2-BD59-A6C34878D82A}">
                    <a16:rowId xmlns:a16="http://schemas.microsoft.com/office/drawing/2014/main" val="10004"/>
                  </a:ext>
                </a:extLst>
              </a:tr>
              <a:tr h="154157">
                <a:tc>
                  <a:txBody>
                    <a:bodyPr/>
                    <a:lstStyle/>
                    <a:p>
                      <a:pPr algn="l"/>
                      <a:r>
                        <a:rPr lang="en-GB" sz="1600" noProof="0" dirty="0" smtClean="0"/>
                        <a:t>Total </a:t>
                      </a:r>
                      <a:endParaRPr lang="en-GB" sz="1600" noProof="0" dirty="0"/>
                    </a:p>
                  </a:txBody>
                  <a:tcPr marT="18000" marB="18000"/>
                </a:tc>
                <a:tc>
                  <a:txBody>
                    <a:bodyPr/>
                    <a:lstStyle/>
                    <a:p>
                      <a:pPr algn="ctr"/>
                      <a:r>
                        <a:rPr lang="en-GB" sz="1600" noProof="0" dirty="0" smtClean="0"/>
                        <a:t>145</a:t>
                      </a:r>
                      <a:endParaRPr lang="en-GB" sz="1600" noProof="0" dirty="0"/>
                    </a:p>
                  </a:txBody>
                  <a:tcPr marT="18000" marB="18000"/>
                </a:tc>
                <a:tc>
                  <a:txBody>
                    <a:bodyPr/>
                    <a:lstStyle/>
                    <a:p>
                      <a:pPr algn="ctr"/>
                      <a:r>
                        <a:rPr lang="en-GB" sz="1600" noProof="0" dirty="0" smtClean="0"/>
                        <a:t>70</a:t>
                      </a:r>
                      <a:endParaRPr lang="en-GB" sz="1600" noProof="0" dirty="0"/>
                    </a:p>
                  </a:txBody>
                  <a:tcPr marT="18000" marB="18000"/>
                </a:tc>
                <a:tc>
                  <a:txBody>
                    <a:bodyPr/>
                    <a:lstStyle/>
                    <a:p>
                      <a:pPr algn="ctr"/>
                      <a:r>
                        <a:rPr lang="en-GB" sz="1600" noProof="0" dirty="0" smtClean="0"/>
                        <a:t>15</a:t>
                      </a:r>
                      <a:endParaRPr lang="en-GB" sz="1600" noProof="0" dirty="0"/>
                    </a:p>
                  </a:txBody>
                  <a:tcPr marT="18000" marB="18000"/>
                </a:tc>
                <a:extLst>
                  <a:ext uri="{0D108BD9-81ED-4DB2-BD59-A6C34878D82A}">
                    <a16:rowId xmlns:a16="http://schemas.microsoft.com/office/drawing/2014/main" val="10005"/>
                  </a:ext>
                </a:extLst>
              </a:tr>
            </a:tbl>
          </a:graphicData>
        </a:graphic>
      </p:graphicFrame>
      <p:sp>
        <p:nvSpPr>
          <p:cNvPr id="2328" name="Text Box 4">
            <a:extLst>
              <a:ext uri="{FF2B5EF4-FFF2-40B4-BE49-F238E27FC236}">
                <a16:creationId xmlns:a16="http://schemas.microsoft.com/office/drawing/2014/main" id="{78B43D16-CC61-45D7-A8A2-051D26B761B8}"/>
              </a:ext>
            </a:extLst>
          </p:cNvPr>
          <p:cNvSpPr txBox="1">
            <a:spLocks noChangeArrowheads="1"/>
          </p:cNvSpPr>
          <p:nvPr/>
        </p:nvSpPr>
        <p:spPr bwMode="auto">
          <a:xfrm rot="16200000">
            <a:off x="-344735" y="3419700"/>
            <a:ext cx="10444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defRPr/>
            </a:pPr>
            <a:r>
              <a:rPr lang="en-GB" sz="1200" dirty="0">
                <a:solidFill>
                  <a:srgbClr val="363636"/>
                </a:solidFill>
                <a:latin typeface="Arial"/>
                <a:cs typeface="Arial"/>
              </a:rPr>
              <a:t>Exon</a:t>
            </a:r>
          </a:p>
        </p:txBody>
      </p:sp>
      <p:sp>
        <p:nvSpPr>
          <p:cNvPr id="2329" name="Text Box 4">
            <a:extLst>
              <a:ext uri="{FF2B5EF4-FFF2-40B4-BE49-F238E27FC236}">
                <a16:creationId xmlns:a16="http://schemas.microsoft.com/office/drawing/2014/main" id="{FEA1AF2D-D202-4BE2-B275-362416E225E1}"/>
              </a:ext>
            </a:extLst>
          </p:cNvPr>
          <p:cNvSpPr txBox="1">
            <a:spLocks noChangeArrowheads="1"/>
          </p:cNvSpPr>
          <p:nvPr/>
        </p:nvSpPr>
        <p:spPr bwMode="auto">
          <a:xfrm>
            <a:off x="394110" y="2871442"/>
            <a:ext cx="849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9</a:t>
            </a:r>
          </a:p>
        </p:txBody>
      </p:sp>
      <p:sp>
        <p:nvSpPr>
          <p:cNvPr id="2330" name="Text Box 4">
            <a:extLst>
              <a:ext uri="{FF2B5EF4-FFF2-40B4-BE49-F238E27FC236}">
                <a16:creationId xmlns:a16="http://schemas.microsoft.com/office/drawing/2014/main" id="{6289A218-9CD6-45C1-A48C-00EE6534A949}"/>
              </a:ext>
            </a:extLst>
          </p:cNvPr>
          <p:cNvSpPr txBox="1">
            <a:spLocks noChangeArrowheads="1"/>
          </p:cNvSpPr>
          <p:nvPr/>
        </p:nvSpPr>
        <p:spPr bwMode="auto">
          <a:xfrm>
            <a:off x="320564" y="3067074"/>
            <a:ext cx="1585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11</a:t>
            </a:r>
          </a:p>
        </p:txBody>
      </p:sp>
      <p:sp>
        <p:nvSpPr>
          <p:cNvPr id="2331" name="Text Box 4">
            <a:extLst>
              <a:ext uri="{FF2B5EF4-FFF2-40B4-BE49-F238E27FC236}">
                <a16:creationId xmlns:a16="http://schemas.microsoft.com/office/drawing/2014/main" id="{938C59CA-20BE-4685-8540-4C2EC43FEB8B}"/>
              </a:ext>
            </a:extLst>
          </p:cNvPr>
          <p:cNvSpPr txBox="1">
            <a:spLocks noChangeArrowheads="1"/>
          </p:cNvSpPr>
          <p:nvPr/>
        </p:nvSpPr>
        <p:spPr bwMode="auto">
          <a:xfrm>
            <a:off x="309151" y="3262706"/>
            <a:ext cx="1699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13</a:t>
            </a:r>
          </a:p>
        </p:txBody>
      </p:sp>
      <p:sp>
        <p:nvSpPr>
          <p:cNvPr id="2332" name="Text Box 4">
            <a:extLst>
              <a:ext uri="{FF2B5EF4-FFF2-40B4-BE49-F238E27FC236}">
                <a16:creationId xmlns:a16="http://schemas.microsoft.com/office/drawing/2014/main" id="{8D993980-6789-46AA-97A0-070744511C7C}"/>
              </a:ext>
            </a:extLst>
          </p:cNvPr>
          <p:cNvSpPr txBox="1">
            <a:spLocks noChangeArrowheads="1"/>
          </p:cNvSpPr>
          <p:nvPr/>
        </p:nvSpPr>
        <p:spPr bwMode="auto">
          <a:xfrm>
            <a:off x="309151" y="3458338"/>
            <a:ext cx="1699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14</a:t>
            </a:r>
          </a:p>
        </p:txBody>
      </p:sp>
      <p:sp>
        <p:nvSpPr>
          <p:cNvPr id="2333" name="Text Box 4">
            <a:extLst>
              <a:ext uri="{FF2B5EF4-FFF2-40B4-BE49-F238E27FC236}">
                <a16:creationId xmlns:a16="http://schemas.microsoft.com/office/drawing/2014/main" id="{CFE9F859-21D9-47AA-A8CC-C99B3C5CB3DE}"/>
              </a:ext>
            </a:extLst>
          </p:cNvPr>
          <p:cNvSpPr txBox="1">
            <a:spLocks noChangeArrowheads="1"/>
          </p:cNvSpPr>
          <p:nvPr/>
        </p:nvSpPr>
        <p:spPr bwMode="auto">
          <a:xfrm>
            <a:off x="309151" y="3653970"/>
            <a:ext cx="1699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17</a:t>
            </a:r>
          </a:p>
        </p:txBody>
      </p:sp>
      <p:sp>
        <p:nvSpPr>
          <p:cNvPr id="2334" name="Text Box 4">
            <a:extLst>
              <a:ext uri="{FF2B5EF4-FFF2-40B4-BE49-F238E27FC236}">
                <a16:creationId xmlns:a16="http://schemas.microsoft.com/office/drawing/2014/main" id="{8FC7CB3F-DD0E-469D-94B0-571B25AF5823}"/>
              </a:ext>
            </a:extLst>
          </p:cNvPr>
          <p:cNvSpPr txBox="1">
            <a:spLocks noChangeArrowheads="1"/>
          </p:cNvSpPr>
          <p:nvPr/>
        </p:nvSpPr>
        <p:spPr bwMode="auto">
          <a:xfrm>
            <a:off x="309151" y="3849600"/>
            <a:ext cx="1699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r">
              <a:defRPr/>
            </a:pPr>
            <a:r>
              <a:rPr lang="en-GB" sz="1200" dirty="0">
                <a:solidFill>
                  <a:srgbClr val="363636"/>
                </a:solidFill>
                <a:latin typeface="Arial"/>
                <a:cs typeface="Arial"/>
              </a:rPr>
              <a:t>18</a:t>
            </a:r>
          </a:p>
        </p:txBody>
      </p:sp>
      <p:sp>
        <p:nvSpPr>
          <p:cNvPr id="2335" name="Text Box 4">
            <a:extLst>
              <a:ext uri="{FF2B5EF4-FFF2-40B4-BE49-F238E27FC236}">
                <a16:creationId xmlns:a16="http://schemas.microsoft.com/office/drawing/2014/main" id="{86DF0F31-28BF-4D8D-A621-6086FC9C132A}"/>
              </a:ext>
            </a:extLst>
          </p:cNvPr>
          <p:cNvSpPr txBox="1">
            <a:spLocks noChangeArrowheads="1"/>
          </p:cNvSpPr>
          <p:nvPr/>
        </p:nvSpPr>
        <p:spPr bwMode="auto">
          <a:xfrm>
            <a:off x="608890" y="2570495"/>
            <a:ext cx="48090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ctr">
              <a:defRPr/>
            </a:pPr>
            <a:r>
              <a:rPr lang="en-GB" sz="1200" dirty="0">
                <a:solidFill>
                  <a:srgbClr val="62C4EE"/>
                </a:solidFill>
                <a:latin typeface="Arial"/>
                <a:cs typeface="Arial"/>
              </a:rPr>
              <a:t>2</a:t>
            </a:r>
            <a:r>
              <a:rPr lang="en-GB" sz="1200" baseline="30000" dirty="0">
                <a:solidFill>
                  <a:srgbClr val="62C4EE"/>
                </a:solidFill>
                <a:latin typeface="Arial"/>
                <a:cs typeface="Arial"/>
              </a:rPr>
              <a:t>nd</a:t>
            </a:r>
            <a:r>
              <a:rPr lang="en-GB" sz="1200" dirty="0">
                <a:solidFill>
                  <a:srgbClr val="62C4EE"/>
                </a:solidFill>
                <a:latin typeface="Arial"/>
                <a:cs typeface="Arial"/>
              </a:rPr>
              <a:t> line</a:t>
            </a:r>
          </a:p>
        </p:txBody>
      </p:sp>
      <p:sp>
        <p:nvSpPr>
          <p:cNvPr id="2336" name="Text Box 4">
            <a:extLst>
              <a:ext uri="{FF2B5EF4-FFF2-40B4-BE49-F238E27FC236}">
                <a16:creationId xmlns:a16="http://schemas.microsoft.com/office/drawing/2014/main" id="{FB0794A5-803B-4519-BA28-1469A5843CDD}"/>
              </a:ext>
            </a:extLst>
          </p:cNvPr>
          <p:cNvSpPr txBox="1">
            <a:spLocks noChangeArrowheads="1"/>
          </p:cNvSpPr>
          <p:nvPr/>
        </p:nvSpPr>
        <p:spPr bwMode="auto">
          <a:xfrm>
            <a:off x="1306714" y="2570495"/>
            <a:ext cx="4568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ctr">
              <a:defRPr/>
            </a:pPr>
            <a:r>
              <a:rPr lang="en-GB" sz="1200" dirty="0">
                <a:solidFill>
                  <a:srgbClr val="006DB0"/>
                </a:solidFill>
                <a:latin typeface="Arial"/>
                <a:cs typeface="Arial"/>
              </a:rPr>
              <a:t>3</a:t>
            </a:r>
            <a:r>
              <a:rPr lang="en-GB" sz="1200" baseline="30000" dirty="0">
                <a:solidFill>
                  <a:srgbClr val="006DB0"/>
                </a:solidFill>
                <a:latin typeface="Arial"/>
                <a:cs typeface="Arial"/>
              </a:rPr>
              <a:t>rd</a:t>
            </a:r>
            <a:r>
              <a:rPr lang="en-GB" sz="1200" dirty="0">
                <a:solidFill>
                  <a:srgbClr val="006DB0"/>
                </a:solidFill>
                <a:latin typeface="Arial"/>
                <a:cs typeface="Arial"/>
              </a:rPr>
              <a:t> line</a:t>
            </a:r>
          </a:p>
        </p:txBody>
      </p:sp>
      <p:sp>
        <p:nvSpPr>
          <p:cNvPr id="2337" name="Text Box 4">
            <a:extLst>
              <a:ext uri="{FF2B5EF4-FFF2-40B4-BE49-F238E27FC236}">
                <a16:creationId xmlns:a16="http://schemas.microsoft.com/office/drawing/2014/main" id="{BBF59956-8703-4B8A-85BF-13210621317F}"/>
              </a:ext>
            </a:extLst>
          </p:cNvPr>
          <p:cNvSpPr txBox="1">
            <a:spLocks noChangeArrowheads="1"/>
          </p:cNvSpPr>
          <p:nvPr/>
        </p:nvSpPr>
        <p:spPr bwMode="auto">
          <a:xfrm>
            <a:off x="2890651" y="2570495"/>
            <a:ext cx="5370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ctr">
              <a:defRPr/>
            </a:pPr>
            <a:r>
              <a:rPr lang="en-GB" sz="1200" dirty="0">
                <a:solidFill>
                  <a:srgbClr val="FF6600"/>
                </a:solidFill>
                <a:latin typeface="Arial"/>
                <a:cs typeface="Arial"/>
              </a:rPr>
              <a:t>≥4</a:t>
            </a:r>
            <a:r>
              <a:rPr lang="en-GB" sz="1200" baseline="30000" dirty="0">
                <a:solidFill>
                  <a:srgbClr val="FF6600"/>
                </a:solidFill>
                <a:latin typeface="Arial"/>
                <a:cs typeface="Arial"/>
              </a:rPr>
              <a:t>th</a:t>
            </a:r>
            <a:r>
              <a:rPr lang="en-GB" sz="1200" dirty="0">
                <a:solidFill>
                  <a:srgbClr val="FF6600"/>
                </a:solidFill>
                <a:latin typeface="Arial"/>
                <a:cs typeface="Arial"/>
              </a:rPr>
              <a:t> line</a:t>
            </a:r>
          </a:p>
        </p:txBody>
      </p:sp>
      <p:sp>
        <p:nvSpPr>
          <p:cNvPr id="2338" name="Rectangle 2337">
            <a:extLst>
              <a:ext uri="{FF2B5EF4-FFF2-40B4-BE49-F238E27FC236}">
                <a16:creationId xmlns:a16="http://schemas.microsoft.com/office/drawing/2014/main" id="{09C7206B-14EB-4AA4-A6E7-5EFB350FE423}"/>
              </a:ext>
            </a:extLst>
          </p:cNvPr>
          <p:cNvSpPr/>
          <p:nvPr/>
        </p:nvSpPr>
        <p:spPr>
          <a:xfrm>
            <a:off x="540793" y="2822434"/>
            <a:ext cx="647427" cy="43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0" name="Rectangle 2339">
            <a:extLst>
              <a:ext uri="{FF2B5EF4-FFF2-40B4-BE49-F238E27FC236}">
                <a16:creationId xmlns:a16="http://schemas.microsoft.com/office/drawing/2014/main" id="{1578B1A6-DC98-4D00-95BB-50407752FB5F}"/>
              </a:ext>
            </a:extLst>
          </p:cNvPr>
          <p:cNvSpPr/>
          <p:nvPr/>
        </p:nvSpPr>
        <p:spPr>
          <a:xfrm>
            <a:off x="1941393" y="2822434"/>
            <a:ext cx="2671200" cy="43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1" name="Rectangle 2340">
            <a:extLst>
              <a:ext uri="{FF2B5EF4-FFF2-40B4-BE49-F238E27FC236}">
                <a16:creationId xmlns:a16="http://schemas.microsoft.com/office/drawing/2014/main" id="{342B93A5-4FB6-456A-81AE-85B5FA97DAFE}"/>
              </a:ext>
            </a:extLst>
          </p:cNvPr>
          <p:cNvSpPr/>
          <p:nvPr/>
        </p:nvSpPr>
        <p:spPr>
          <a:xfrm>
            <a:off x="540793" y="2870175"/>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2" name="Rectangle 2341">
            <a:extLst>
              <a:ext uri="{FF2B5EF4-FFF2-40B4-BE49-F238E27FC236}">
                <a16:creationId xmlns:a16="http://schemas.microsoft.com/office/drawing/2014/main" id="{060E21C2-A3B6-4A76-B86E-D2BABE425B5D}"/>
              </a:ext>
            </a:extLst>
          </p:cNvPr>
          <p:cNvSpPr/>
          <p:nvPr/>
        </p:nvSpPr>
        <p:spPr>
          <a:xfrm>
            <a:off x="58359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3" name="Rectangle 2342">
            <a:extLst>
              <a:ext uri="{FF2B5EF4-FFF2-40B4-BE49-F238E27FC236}">
                <a16:creationId xmlns:a16="http://schemas.microsoft.com/office/drawing/2014/main" id="{0AA2B2D8-B4C9-4BD5-B067-785D3A33A4E4}"/>
              </a:ext>
            </a:extLst>
          </p:cNvPr>
          <p:cNvSpPr/>
          <p:nvPr/>
        </p:nvSpPr>
        <p:spPr>
          <a:xfrm>
            <a:off x="62640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4" name="Rectangle 2343">
            <a:extLst>
              <a:ext uri="{FF2B5EF4-FFF2-40B4-BE49-F238E27FC236}">
                <a16:creationId xmlns:a16="http://schemas.microsoft.com/office/drawing/2014/main" id="{F5331BED-7C7A-432A-8C87-15595DBCC4E2}"/>
              </a:ext>
            </a:extLst>
          </p:cNvPr>
          <p:cNvSpPr/>
          <p:nvPr/>
        </p:nvSpPr>
        <p:spPr>
          <a:xfrm>
            <a:off x="66921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5" name="Rectangle 2344">
            <a:extLst>
              <a:ext uri="{FF2B5EF4-FFF2-40B4-BE49-F238E27FC236}">
                <a16:creationId xmlns:a16="http://schemas.microsoft.com/office/drawing/2014/main" id="{3019164C-91F5-4544-9D50-47F910953B8F}"/>
              </a:ext>
            </a:extLst>
          </p:cNvPr>
          <p:cNvSpPr/>
          <p:nvPr/>
        </p:nvSpPr>
        <p:spPr>
          <a:xfrm>
            <a:off x="71201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6" name="Rectangle 2345">
            <a:extLst>
              <a:ext uri="{FF2B5EF4-FFF2-40B4-BE49-F238E27FC236}">
                <a16:creationId xmlns:a16="http://schemas.microsoft.com/office/drawing/2014/main" id="{2609DFA4-0780-4379-8D16-AB74EB038DD1}"/>
              </a:ext>
            </a:extLst>
          </p:cNvPr>
          <p:cNvSpPr/>
          <p:nvPr/>
        </p:nvSpPr>
        <p:spPr>
          <a:xfrm>
            <a:off x="75482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7" name="Rectangle 2346">
            <a:extLst>
              <a:ext uri="{FF2B5EF4-FFF2-40B4-BE49-F238E27FC236}">
                <a16:creationId xmlns:a16="http://schemas.microsoft.com/office/drawing/2014/main" id="{40FA8A28-5A60-4672-9A48-893B83CC8D8F}"/>
              </a:ext>
            </a:extLst>
          </p:cNvPr>
          <p:cNvSpPr/>
          <p:nvPr/>
        </p:nvSpPr>
        <p:spPr>
          <a:xfrm>
            <a:off x="79762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8" name="Rectangle 2347">
            <a:extLst>
              <a:ext uri="{FF2B5EF4-FFF2-40B4-BE49-F238E27FC236}">
                <a16:creationId xmlns:a16="http://schemas.microsoft.com/office/drawing/2014/main" id="{382B2238-20EF-494E-9754-E12B6C6D0F2E}"/>
              </a:ext>
            </a:extLst>
          </p:cNvPr>
          <p:cNvSpPr/>
          <p:nvPr/>
        </p:nvSpPr>
        <p:spPr>
          <a:xfrm>
            <a:off x="84043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49" name="Rectangle 2348">
            <a:extLst>
              <a:ext uri="{FF2B5EF4-FFF2-40B4-BE49-F238E27FC236}">
                <a16:creationId xmlns:a16="http://schemas.microsoft.com/office/drawing/2014/main" id="{8D45E831-4404-4009-B981-4D88391C73EF}"/>
              </a:ext>
            </a:extLst>
          </p:cNvPr>
          <p:cNvSpPr/>
          <p:nvPr/>
        </p:nvSpPr>
        <p:spPr>
          <a:xfrm>
            <a:off x="88324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0" name="Rectangle 2349">
            <a:extLst>
              <a:ext uri="{FF2B5EF4-FFF2-40B4-BE49-F238E27FC236}">
                <a16:creationId xmlns:a16="http://schemas.microsoft.com/office/drawing/2014/main" id="{068C4638-ECC7-4CD8-A5A1-599C43EC8CFF}"/>
              </a:ext>
            </a:extLst>
          </p:cNvPr>
          <p:cNvSpPr/>
          <p:nvPr/>
        </p:nvSpPr>
        <p:spPr>
          <a:xfrm>
            <a:off x="92604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1" name="Rectangle 2350">
            <a:extLst>
              <a:ext uri="{FF2B5EF4-FFF2-40B4-BE49-F238E27FC236}">
                <a16:creationId xmlns:a16="http://schemas.microsoft.com/office/drawing/2014/main" id="{8CA2A078-451D-412B-BEF9-B445A515A485}"/>
              </a:ext>
            </a:extLst>
          </p:cNvPr>
          <p:cNvSpPr/>
          <p:nvPr/>
        </p:nvSpPr>
        <p:spPr>
          <a:xfrm>
            <a:off x="96885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2" name="Rectangle 2351">
            <a:extLst>
              <a:ext uri="{FF2B5EF4-FFF2-40B4-BE49-F238E27FC236}">
                <a16:creationId xmlns:a16="http://schemas.microsoft.com/office/drawing/2014/main" id="{9B837A37-69CC-41ED-9BA7-3F57DDEED891}"/>
              </a:ext>
            </a:extLst>
          </p:cNvPr>
          <p:cNvSpPr/>
          <p:nvPr/>
        </p:nvSpPr>
        <p:spPr>
          <a:xfrm>
            <a:off x="101165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3" name="Rectangle 2352">
            <a:extLst>
              <a:ext uri="{FF2B5EF4-FFF2-40B4-BE49-F238E27FC236}">
                <a16:creationId xmlns:a16="http://schemas.microsoft.com/office/drawing/2014/main" id="{17524CD3-C9BF-4BBD-994B-DB7973D923F4}"/>
              </a:ext>
            </a:extLst>
          </p:cNvPr>
          <p:cNvSpPr/>
          <p:nvPr/>
        </p:nvSpPr>
        <p:spPr>
          <a:xfrm>
            <a:off x="105446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4" name="Rectangle 2353">
            <a:extLst>
              <a:ext uri="{FF2B5EF4-FFF2-40B4-BE49-F238E27FC236}">
                <a16:creationId xmlns:a16="http://schemas.microsoft.com/office/drawing/2014/main" id="{2E9B9B38-4478-4D65-ABB6-AC487AE6BE2A}"/>
              </a:ext>
            </a:extLst>
          </p:cNvPr>
          <p:cNvSpPr/>
          <p:nvPr/>
        </p:nvSpPr>
        <p:spPr>
          <a:xfrm>
            <a:off x="109727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5" name="Rectangle 2354">
            <a:extLst>
              <a:ext uri="{FF2B5EF4-FFF2-40B4-BE49-F238E27FC236}">
                <a16:creationId xmlns:a16="http://schemas.microsoft.com/office/drawing/2014/main" id="{6BFFB422-93CC-4828-B8CB-2ECD30EE0A56}"/>
              </a:ext>
            </a:extLst>
          </p:cNvPr>
          <p:cNvSpPr/>
          <p:nvPr/>
        </p:nvSpPr>
        <p:spPr>
          <a:xfrm>
            <a:off x="114007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6" name="Rectangle 2355">
            <a:extLst>
              <a:ext uri="{FF2B5EF4-FFF2-40B4-BE49-F238E27FC236}">
                <a16:creationId xmlns:a16="http://schemas.microsoft.com/office/drawing/2014/main" id="{9259C5F7-D0F2-4300-AF95-F57E039587D9}"/>
              </a:ext>
            </a:extLst>
          </p:cNvPr>
          <p:cNvSpPr/>
          <p:nvPr/>
        </p:nvSpPr>
        <p:spPr>
          <a:xfrm>
            <a:off x="135410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7" name="Rectangle 2356">
            <a:extLst>
              <a:ext uri="{FF2B5EF4-FFF2-40B4-BE49-F238E27FC236}">
                <a16:creationId xmlns:a16="http://schemas.microsoft.com/office/drawing/2014/main" id="{86F5EAB7-A762-4DA2-82D4-034D8BB139EF}"/>
              </a:ext>
            </a:extLst>
          </p:cNvPr>
          <p:cNvSpPr/>
          <p:nvPr/>
        </p:nvSpPr>
        <p:spPr>
          <a:xfrm>
            <a:off x="139691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8" name="Rectangle 2357">
            <a:extLst>
              <a:ext uri="{FF2B5EF4-FFF2-40B4-BE49-F238E27FC236}">
                <a16:creationId xmlns:a16="http://schemas.microsoft.com/office/drawing/2014/main" id="{2A94650C-B248-4270-A439-54C872EF9E3C}"/>
              </a:ext>
            </a:extLst>
          </p:cNvPr>
          <p:cNvSpPr/>
          <p:nvPr/>
        </p:nvSpPr>
        <p:spPr>
          <a:xfrm>
            <a:off x="143971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59" name="Rectangle 2358">
            <a:extLst>
              <a:ext uri="{FF2B5EF4-FFF2-40B4-BE49-F238E27FC236}">
                <a16:creationId xmlns:a16="http://schemas.microsoft.com/office/drawing/2014/main" id="{AB213EAE-8BDD-4FA1-9C18-7523D5B28640}"/>
              </a:ext>
            </a:extLst>
          </p:cNvPr>
          <p:cNvSpPr/>
          <p:nvPr/>
        </p:nvSpPr>
        <p:spPr>
          <a:xfrm>
            <a:off x="148252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0" name="Rectangle 2359">
            <a:extLst>
              <a:ext uri="{FF2B5EF4-FFF2-40B4-BE49-F238E27FC236}">
                <a16:creationId xmlns:a16="http://schemas.microsoft.com/office/drawing/2014/main" id="{BF82C79B-B30E-4DBB-A1D6-78700B2B0D65}"/>
              </a:ext>
            </a:extLst>
          </p:cNvPr>
          <p:cNvSpPr/>
          <p:nvPr/>
        </p:nvSpPr>
        <p:spPr>
          <a:xfrm>
            <a:off x="152533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1" name="Rectangle 2360">
            <a:extLst>
              <a:ext uri="{FF2B5EF4-FFF2-40B4-BE49-F238E27FC236}">
                <a16:creationId xmlns:a16="http://schemas.microsoft.com/office/drawing/2014/main" id="{82FF00A1-9A8E-47B7-8918-F72E1ABD1C71}"/>
              </a:ext>
            </a:extLst>
          </p:cNvPr>
          <p:cNvSpPr/>
          <p:nvPr/>
        </p:nvSpPr>
        <p:spPr>
          <a:xfrm>
            <a:off x="156813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2" name="Rectangle 2361">
            <a:extLst>
              <a:ext uri="{FF2B5EF4-FFF2-40B4-BE49-F238E27FC236}">
                <a16:creationId xmlns:a16="http://schemas.microsoft.com/office/drawing/2014/main" id="{04924DE0-841D-4848-B8E2-EF9ED1A55146}"/>
              </a:ext>
            </a:extLst>
          </p:cNvPr>
          <p:cNvSpPr/>
          <p:nvPr/>
        </p:nvSpPr>
        <p:spPr>
          <a:xfrm>
            <a:off x="161094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3" name="Rectangle 2362">
            <a:extLst>
              <a:ext uri="{FF2B5EF4-FFF2-40B4-BE49-F238E27FC236}">
                <a16:creationId xmlns:a16="http://schemas.microsoft.com/office/drawing/2014/main" id="{BB40E9C6-F0C5-497C-AF2F-B44E8E5C5470}"/>
              </a:ext>
            </a:extLst>
          </p:cNvPr>
          <p:cNvSpPr/>
          <p:nvPr/>
        </p:nvSpPr>
        <p:spPr>
          <a:xfrm>
            <a:off x="165374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4" name="Rectangle 2363">
            <a:extLst>
              <a:ext uri="{FF2B5EF4-FFF2-40B4-BE49-F238E27FC236}">
                <a16:creationId xmlns:a16="http://schemas.microsoft.com/office/drawing/2014/main" id="{C079EA13-3D46-4667-8F02-C9868CBF8302}"/>
              </a:ext>
            </a:extLst>
          </p:cNvPr>
          <p:cNvSpPr/>
          <p:nvPr/>
        </p:nvSpPr>
        <p:spPr>
          <a:xfrm>
            <a:off x="169655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5" name="Rectangle 2364">
            <a:extLst>
              <a:ext uri="{FF2B5EF4-FFF2-40B4-BE49-F238E27FC236}">
                <a16:creationId xmlns:a16="http://schemas.microsoft.com/office/drawing/2014/main" id="{3CD94762-20A7-4D3A-AA79-BB2F5F01BF1C}"/>
              </a:ext>
            </a:extLst>
          </p:cNvPr>
          <p:cNvSpPr/>
          <p:nvPr/>
        </p:nvSpPr>
        <p:spPr>
          <a:xfrm>
            <a:off x="173936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6" name="Rectangle 2365">
            <a:extLst>
              <a:ext uri="{FF2B5EF4-FFF2-40B4-BE49-F238E27FC236}">
                <a16:creationId xmlns:a16="http://schemas.microsoft.com/office/drawing/2014/main" id="{2F5EC5E2-4C57-405A-A26D-9389D71A6DA0}"/>
              </a:ext>
            </a:extLst>
          </p:cNvPr>
          <p:cNvSpPr/>
          <p:nvPr/>
        </p:nvSpPr>
        <p:spPr>
          <a:xfrm>
            <a:off x="178216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7" name="Rectangle 2366">
            <a:extLst>
              <a:ext uri="{FF2B5EF4-FFF2-40B4-BE49-F238E27FC236}">
                <a16:creationId xmlns:a16="http://schemas.microsoft.com/office/drawing/2014/main" id="{49A5A2C7-454B-49C1-BC18-7BB064242657}"/>
              </a:ext>
            </a:extLst>
          </p:cNvPr>
          <p:cNvSpPr/>
          <p:nvPr/>
        </p:nvSpPr>
        <p:spPr>
          <a:xfrm>
            <a:off x="182497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8" name="Rectangle 2367">
            <a:extLst>
              <a:ext uri="{FF2B5EF4-FFF2-40B4-BE49-F238E27FC236}">
                <a16:creationId xmlns:a16="http://schemas.microsoft.com/office/drawing/2014/main" id="{C9A82FDC-2AF5-40C9-8F37-1FCF889CC470}"/>
              </a:ext>
            </a:extLst>
          </p:cNvPr>
          <p:cNvSpPr/>
          <p:nvPr/>
        </p:nvSpPr>
        <p:spPr>
          <a:xfrm>
            <a:off x="186777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69" name="Rectangle 2368">
            <a:extLst>
              <a:ext uri="{FF2B5EF4-FFF2-40B4-BE49-F238E27FC236}">
                <a16:creationId xmlns:a16="http://schemas.microsoft.com/office/drawing/2014/main" id="{90F1600E-0963-4A7F-9985-AD219078882D}"/>
              </a:ext>
            </a:extLst>
          </p:cNvPr>
          <p:cNvSpPr/>
          <p:nvPr/>
        </p:nvSpPr>
        <p:spPr>
          <a:xfrm>
            <a:off x="191058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0" name="Rectangle 2369">
            <a:extLst>
              <a:ext uri="{FF2B5EF4-FFF2-40B4-BE49-F238E27FC236}">
                <a16:creationId xmlns:a16="http://schemas.microsoft.com/office/drawing/2014/main" id="{E9B152B1-E348-4FDE-A0C2-CABE32C98BA9}"/>
              </a:ext>
            </a:extLst>
          </p:cNvPr>
          <p:cNvSpPr/>
          <p:nvPr/>
        </p:nvSpPr>
        <p:spPr>
          <a:xfrm>
            <a:off x="250986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1" name="Rectangle 2370">
            <a:extLst>
              <a:ext uri="{FF2B5EF4-FFF2-40B4-BE49-F238E27FC236}">
                <a16:creationId xmlns:a16="http://schemas.microsoft.com/office/drawing/2014/main" id="{51D91016-F482-48B9-8506-A13F63577EE1}"/>
              </a:ext>
            </a:extLst>
          </p:cNvPr>
          <p:cNvSpPr/>
          <p:nvPr/>
        </p:nvSpPr>
        <p:spPr>
          <a:xfrm>
            <a:off x="255267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2" name="Rectangle 2371">
            <a:extLst>
              <a:ext uri="{FF2B5EF4-FFF2-40B4-BE49-F238E27FC236}">
                <a16:creationId xmlns:a16="http://schemas.microsoft.com/office/drawing/2014/main" id="{1889ABCF-AB48-4357-872A-D41818EB1B20}"/>
              </a:ext>
            </a:extLst>
          </p:cNvPr>
          <p:cNvSpPr/>
          <p:nvPr/>
        </p:nvSpPr>
        <p:spPr>
          <a:xfrm>
            <a:off x="259548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3" name="Rectangle 2372">
            <a:extLst>
              <a:ext uri="{FF2B5EF4-FFF2-40B4-BE49-F238E27FC236}">
                <a16:creationId xmlns:a16="http://schemas.microsoft.com/office/drawing/2014/main" id="{C3D41EB3-4268-454D-A643-537FCBE0421D}"/>
              </a:ext>
            </a:extLst>
          </p:cNvPr>
          <p:cNvSpPr/>
          <p:nvPr/>
        </p:nvSpPr>
        <p:spPr>
          <a:xfrm>
            <a:off x="263828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4" name="Rectangle 2373">
            <a:extLst>
              <a:ext uri="{FF2B5EF4-FFF2-40B4-BE49-F238E27FC236}">
                <a16:creationId xmlns:a16="http://schemas.microsoft.com/office/drawing/2014/main" id="{B1A7F244-571A-43C4-B1A3-0DD3AC69E91F}"/>
              </a:ext>
            </a:extLst>
          </p:cNvPr>
          <p:cNvSpPr/>
          <p:nvPr/>
        </p:nvSpPr>
        <p:spPr>
          <a:xfrm>
            <a:off x="268109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5" name="Rectangle 2374">
            <a:extLst>
              <a:ext uri="{FF2B5EF4-FFF2-40B4-BE49-F238E27FC236}">
                <a16:creationId xmlns:a16="http://schemas.microsoft.com/office/drawing/2014/main" id="{A0E9074A-3F49-44E4-8421-8737A936DF55}"/>
              </a:ext>
            </a:extLst>
          </p:cNvPr>
          <p:cNvSpPr/>
          <p:nvPr/>
        </p:nvSpPr>
        <p:spPr>
          <a:xfrm>
            <a:off x="272389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6" name="Rectangle 2375">
            <a:extLst>
              <a:ext uri="{FF2B5EF4-FFF2-40B4-BE49-F238E27FC236}">
                <a16:creationId xmlns:a16="http://schemas.microsoft.com/office/drawing/2014/main" id="{6B8B77BC-C1DB-4336-8387-7BBBDE42A877}"/>
              </a:ext>
            </a:extLst>
          </p:cNvPr>
          <p:cNvSpPr/>
          <p:nvPr/>
        </p:nvSpPr>
        <p:spPr>
          <a:xfrm>
            <a:off x="276670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7" name="Rectangle 2376">
            <a:extLst>
              <a:ext uri="{FF2B5EF4-FFF2-40B4-BE49-F238E27FC236}">
                <a16:creationId xmlns:a16="http://schemas.microsoft.com/office/drawing/2014/main" id="{1B690D2F-49BC-4005-845C-14E3123A6E43}"/>
              </a:ext>
            </a:extLst>
          </p:cNvPr>
          <p:cNvSpPr/>
          <p:nvPr/>
        </p:nvSpPr>
        <p:spPr>
          <a:xfrm>
            <a:off x="280951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8" name="Rectangle 2377">
            <a:extLst>
              <a:ext uri="{FF2B5EF4-FFF2-40B4-BE49-F238E27FC236}">
                <a16:creationId xmlns:a16="http://schemas.microsoft.com/office/drawing/2014/main" id="{1E37F341-FAB1-45F8-8BF5-CBD4B351264A}"/>
              </a:ext>
            </a:extLst>
          </p:cNvPr>
          <p:cNvSpPr/>
          <p:nvPr/>
        </p:nvSpPr>
        <p:spPr>
          <a:xfrm>
            <a:off x="285231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79" name="Rectangle 2378">
            <a:extLst>
              <a:ext uri="{FF2B5EF4-FFF2-40B4-BE49-F238E27FC236}">
                <a16:creationId xmlns:a16="http://schemas.microsoft.com/office/drawing/2014/main" id="{F791A63E-7A6B-4EBF-900C-5F0883B74C45}"/>
              </a:ext>
            </a:extLst>
          </p:cNvPr>
          <p:cNvSpPr/>
          <p:nvPr/>
        </p:nvSpPr>
        <p:spPr>
          <a:xfrm>
            <a:off x="289512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0" name="Rectangle 2379">
            <a:extLst>
              <a:ext uri="{FF2B5EF4-FFF2-40B4-BE49-F238E27FC236}">
                <a16:creationId xmlns:a16="http://schemas.microsoft.com/office/drawing/2014/main" id="{BA999F3A-6E92-4A3A-995F-E5077284FFA6}"/>
              </a:ext>
            </a:extLst>
          </p:cNvPr>
          <p:cNvSpPr/>
          <p:nvPr/>
        </p:nvSpPr>
        <p:spPr>
          <a:xfrm>
            <a:off x="293792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1" name="Rectangle 2380">
            <a:extLst>
              <a:ext uri="{FF2B5EF4-FFF2-40B4-BE49-F238E27FC236}">
                <a16:creationId xmlns:a16="http://schemas.microsoft.com/office/drawing/2014/main" id="{1D784E92-A27E-40CB-9567-E21EBDD72E30}"/>
              </a:ext>
            </a:extLst>
          </p:cNvPr>
          <p:cNvSpPr/>
          <p:nvPr/>
        </p:nvSpPr>
        <p:spPr>
          <a:xfrm>
            <a:off x="298073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2" name="Rectangle 2381">
            <a:extLst>
              <a:ext uri="{FF2B5EF4-FFF2-40B4-BE49-F238E27FC236}">
                <a16:creationId xmlns:a16="http://schemas.microsoft.com/office/drawing/2014/main" id="{C5DF21B1-09BA-43F7-944D-DE9D5EF3B944}"/>
              </a:ext>
            </a:extLst>
          </p:cNvPr>
          <p:cNvSpPr/>
          <p:nvPr/>
        </p:nvSpPr>
        <p:spPr>
          <a:xfrm>
            <a:off x="302354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3" name="Rectangle 2382">
            <a:extLst>
              <a:ext uri="{FF2B5EF4-FFF2-40B4-BE49-F238E27FC236}">
                <a16:creationId xmlns:a16="http://schemas.microsoft.com/office/drawing/2014/main" id="{60F93BF0-F1E4-4266-AB0C-94C0053E1F64}"/>
              </a:ext>
            </a:extLst>
          </p:cNvPr>
          <p:cNvSpPr/>
          <p:nvPr/>
        </p:nvSpPr>
        <p:spPr>
          <a:xfrm>
            <a:off x="306634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4" name="Rectangle 2383">
            <a:extLst>
              <a:ext uri="{FF2B5EF4-FFF2-40B4-BE49-F238E27FC236}">
                <a16:creationId xmlns:a16="http://schemas.microsoft.com/office/drawing/2014/main" id="{F2D58AFF-A1CC-400F-8CF5-070AC9406F1A}"/>
              </a:ext>
            </a:extLst>
          </p:cNvPr>
          <p:cNvSpPr/>
          <p:nvPr/>
        </p:nvSpPr>
        <p:spPr>
          <a:xfrm>
            <a:off x="310915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5" name="Rectangle 2384">
            <a:extLst>
              <a:ext uri="{FF2B5EF4-FFF2-40B4-BE49-F238E27FC236}">
                <a16:creationId xmlns:a16="http://schemas.microsoft.com/office/drawing/2014/main" id="{AF45D194-E490-4EC8-BA7B-40D32A7AA0C9}"/>
              </a:ext>
            </a:extLst>
          </p:cNvPr>
          <p:cNvSpPr/>
          <p:nvPr/>
        </p:nvSpPr>
        <p:spPr>
          <a:xfrm>
            <a:off x="315195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6" name="Rectangle 2385">
            <a:extLst>
              <a:ext uri="{FF2B5EF4-FFF2-40B4-BE49-F238E27FC236}">
                <a16:creationId xmlns:a16="http://schemas.microsoft.com/office/drawing/2014/main" id="{D87264E5-93E2-497F-BA0B-B9ACE2B48FC7}"/>
              </a:ext>
            </a:extLst>
          </p:cNvPr>
          <p:cNvSpPr/>
          <p:nvPr/>
        </p:nvSpPr>
        <p:spPr>
          <a:xfrm>
            <a:off x="319476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7" name="Rectangle 2386">
            <a:extLst>
              <a:ext uri="{FF2B5EF4-FFF2-40B4-BE49-F238E27FC236}">
                <a16:creationId xmlns:a16="http://schemas.microsoft.com/office/drawing/2014/main" id="{0B5CFD80-26DB-4602-A6BA-A21E34B520E1}"/>
              </a:ext>
            </a:extLst>
          </p:cNvPr>
          <p:cNvSpPr/>
          <p:nvPr/>
        </p:nvSpPr>
        <p:spPr>
          <a:xfrm>
            <a:off x="323757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8" name="Rectangle 2387">
            <a:extLst>
              <a:ext uri="{FF2B5EF4-FFF2-40B4-BE49-F238E27FC236}">
                <a16:creationId xmlns:a16="http://schemas.microsoft.com/office/drawing/2014/main" id="{2ABD27AF-AFAA-4E9D-B9AA-FC9EA364CA67}"/>
              </a:ext>
            </a:extLst>
          </p:cNvPr>
          <p:cNvSpPr/>
          <p:nvPr/>
        </p:nvSpPr>
        <p:spPr>
          <a:xfrm>
            <a:off x="328037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89" name="Rectangle 2388">
            <a:extLst>
              <a:ext uri="{FF2B5EF4-FFF2-40B4-BE49-F238E27FC236}">
                <a16:creationId xmlns:a16="http://schemas.microsoft.com/office/drawing/2014/main" id="{54A02AE3-62D7-4F6A-8DFF-DAF3DE06D9A6}"/>
              </a:ext>
            </a:extLst>
          </p:cNvPr>
          <p:cNvSpPr/>
          <p:nvPr/>
        </p:nvSpPr>
        <p:spPr>
          <a:xfrm>
            <a:off x="332318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0" name="Rectangle 2389">
            <a:extLst>
              <a:ext uri="{FF2B5EF4-FFF2-40B4-BE49-F238E27FC236}">
                <a16:creationId xmlns:a16="http://schemas.microsoft.com/office/drawing/2014/main" id="{E8600B55-FC71-472D-8A1D-EE8C915684D9}"/>
              </a:ext>
            </a:extLst>
          </p:cNvPr>
          <p:cNvSpPr/>
          <p:nvPr/>
        </p:nvSpPr>
        <p:spPr>
          <a:xfrm>
            <a:off x="336598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1" name="Rectangle 2390">
            <a:extLst>
              <a:ext uri="{FF2B5EF4-FFF2-40B4-BE49-F238E27FC236}">
                <a16:creationId xmlns:a16="http://schemas.microsoft.com/office/drawing/2014/main" id="{F6A6796C-683F-4C3B-AF1D-3F783A13CD22}"/>
              </a:ext>
            </a:extLst>
          </p:cNvPr>
          <p:cNvSpPr/>
          <p:nvPr/>
        </p:nvSpPr>
        <p:spPr>
          <a:xfrm>
            <a:off x="340879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2" name="Rectangle 2391">
            <a:extLst>
              <a:ext uri="{FF2B5EF4-FFF2-40B4-BE49-F238E27FC236}">
                <a16:creationId xmlns:a16="http://schemas.microsoft.com/office/drawing/2014/main" id="{AAF16F26-A1A5-4916-AD81-980918E0EB3C}"/>
              </a:ext>
            </a:extLst>
          </p:cNvPr>
          <p:cNvSpPr/>
          <p:nvPr/>
        </p:nvSpPr>
        <p:spPr>
          <a:xfrm>
            <a:off x="345160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3" name="Rectangle 2392">
            <a:extLst>
              <a:ext uri="{FF2B5EF4-FFF2-40B4-BE49-F238E27FC236}">
                <a16:creationId xmlns:a16="http://schemas.microsoft.com/office/drawing/2014/main" id="{25F2F38A-A73D-4F89-8C05-997A4D26078D}"/>
              </a:ext>
            </a:extLst>
          </p:cNvPr>
          <p:cNvSpPr/>
          <p:nvPr/>
        </p:nvSpPr>
        <p:spPr>
          <a:xfrm>
            <a:off x="349440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4" name="Rectangle 2393">
            <a:extLst>
              <a:ext uri="{FF2B5EF4-FFF2-40B4-BE49-F238E27FC236}">
                <a16:creationId xmlns:a16="http://schemas.microsoft.com/office/drawing/2014/main" id="{3658966E-260A-49E0-BD6B-F07A4C39127C}"/>
              </a:ext>
            </a:extLst>
          </p:cNvPr>
          <p:cNvSpPr/>
          <p:nvPr/>
        </p:nvSpPr>
        <p:spPr>
          <a:xfrm>
            <a:off x="353721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5" name="Rectangle 2394">
            <a:extLst>
              <a:ext uri="{FF2B5EF4-FFF2-40B4-BE49-F238E27FC236}">
                <a16:creationId xmlns:a16="http://schemas.microsoft.com/office/drawing/2014/main" id="{503BB963-24D5-4ED0-98A8-3084ACA75CDF}"/>
              </a:ext>
            </a:extLst>
          </p:cNvPr>
          <p:cNvSpPr/>
          <p:nvPr/>
        </p:nvSpPr>
        <p:spPr>
          <a:xfrm>
            <a:off x="358001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6" name="Rectangle 2395">
            <a:extLst>
              <a:ext uri="{FF2B5EF4-FFF2-40B4-BE49-F238E27FC236}">
                <a16:creationId xmlns:a16="http://schemas.microsoft.com/office/drawing/2014/main" id="{B5C91BF6-237A-43C2-84E4-9CA864E368C9}"/>
              </a:ext>
            </a:extLst>
          </p:cNvPr>
          <p:cNvSpPr/>
          <p:nvPr/>
        </p:nvSpPr>
        <p:spPr>
          <a:xfrm>
            <a:off x="362282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7" name="Rectangle 2396">
            <a:extLst>
              <a:ext uri="{FF2B5EF4-FFF2-40B4-BE49-F238E27FC236}">
                <a16:creationId xmlns:a16="http://schemas.microsoft.com/office/drawing/2014/main" id="{DC68D2A9-3B33-4ED5-9DD8-0E5CF5E02DC9}"/>
              </a:ext>
            </a:extLst>
          </p:cNvPr>
          <p:cNvSpPr/>
          <p:nvPr/>
        </p:nvSpPr>
        <p:spPr>
          <a:xfrm>
            <a:off x="366563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8" name="Rectangle 2397">
            <a:extLst>
              <a:ext uri="{FF2B5EF4-FFF2-40B4-BE49-F238E27FC236}">
                <a16:creationId xmlns:a16="http://schemas.microsoft.com/office/drawing/2014/main" id="{8E15B5ED-B1B6-4BE8-A81F-821234BC80F5}"/>
              </a:ext>
            </a:extLst>
          </p:cNvPr>
          <p:cNvSpPr/>
          <p:nvPr/>
        </p:nvSpPr>
        <p:spPr>
          <a:xfrm>
            <a:off x="370843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99" name="Rectangle 2398">
            <a:extLst>
              <a:ext uri="{FF2B5EF4-FFF2-40B4-BE49-F238E27FC236}">
                <a16:creationId xmlns:a16="http://schemas.microsoft.com/office/drawing/2014/main" id="{90253D16-DBDD-46B0-B615-965F6408228C}"/>
              </a:ext>
            </a:extLst>
          </p:cNvPr>
          <p:cNvSpPr/>
          <p:nvPr/>
        </p:nvSpPr>
        <p:spPr>
          <a:xfrm>
            <a:off x="375124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0" name="Rectangle 2399">
            <a:extLst>
              <a:ext uri="{FF2B5EF4-FFF2-40B4-BE49-F238E27FC236}">
                <a16:creationId xmlns:a16="http://schemas.microsoft.com/office/drawing/2014/main" id="{45C6F0B5-73B0-4DA3-A29F-433895B2C32B}"/>
              </a:ext>
            </a:extLst>
          </p:cNvPr>
          <p:cNvSpPr/>
          <p:nvPr/>
        </p:nvSpPr>
        <p:spPr>
          <a:xfrm>
            <a:off x="379404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1" name="Rectangle 2400">
            <a:extLst>
              <a:ext uri="{FF2B5EF4-FFF2-40B4-BE49-F238E27FC236}">
                <a16:creationId xmlns:a16="http://schemas.microsoft.com/office/drawing/2014/main" id="{38F75793-587B-4416-A70D-470D725FD8E8}"/>
              </a:ext>
            </a:extLst>
          </p:cNvPr>
          <p:cNvSpPr/>
          <p:nvPr/>
        </p:nvSpPr>
        <p:spPr>
          <a:xfrm>
            <a:off x="383685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2" name="Rectangle 2401">
            <a:extLst>
              <a:ext uri="{FF2B5EF4-FFF2-40B4-BE49-F238E27FC236}">
                <a16:creationId xmlns:a16="http://schemas.microsoft.com/office/drawing/2014/main" id="{CCFD990C-C519-4826-B515-ACC2ECFD791B}"/>
              </a:ext>
            </a:extLst>
          </p:cNvPr>
          <p:cNvSpPr/>
          <p:nvPr/>
        </p:nvSpPr>
        <p:spPr>
          <a:xfrm>
            <a:off x="387966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3" name="Rectangle 2402">
            <a:extLst>
              <a:ext uri="{FF2B5EF4-FFF2-40B4-BE49-F238E27FC236}">
                <a16:creationId xmlns:a16="http://schemas.microsoft.com/office/drawing/2014/main" id="{9947D3E4-AE33-4CD1-9697-502A0B7876CA}"/>
              </a:ext>
            </a:extLst>
          </p:cNvPr>
          <p:cNvSpPr/>
          <p:nvPr/>
        </p:nvSpPr>
        <p:spPr>
          <a:xfrm>
            <a:off x="392246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4" name="Rectangle 2403">
            <a:extLst>
              <a:ext uri="{FF2B5EF4-FFF2-40B4-BE49-F238E27FC236}">
                <a16:creationId xmlns:a16="http://schemas.microsoft.com/office/drawing/2014/main" id="{6AF51B08-FC19-42C3-964C-2ADC438861B8}"/>
              </a:ext>
            </a:extLst>
          </p:cNvPr>
          <p:cNvSpPr/>
          <p:nvPr/>
        </p:nvSpPr>
        <p:spPr>
          <a:xfrm>
            <a:off x="396527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5" name="Rectangle 2404">
            <a:extLst>
              <a:ext uri="{FF2B5EF4-FFF2-40B4-BE49-F238E27FC236}">
                <a16:creationId xmlns:a16="http://schemas.microsoft.com/office/drawing/2014/main" id="{57CD4948-13E1-4CD3-850A-2652D913EEF9}"/>
              </a:ext>
            </a:extLst>
          </p:cNvPr>
          <p:cNvSpPr/>
          <p:nvPr/>
        </p:nvSpPr>
        <p:spPr>
          <a:xfrm>
            <a:off x="400807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6" name="Rectangle 2405">
            <a:extLst>
              <a:ext uri="{FF2B5EF4-FFF2-40B4-BE49-F238E27FC236}">
                <a16:creationId xmlns:a16="http://schemas.microsoft.com/office/drawing/2014/main" id="{A184CE64-7F79-4450-9409-12A41DB2C001}"/>
              </a:ext>
            </a:extLst>
          </p:cNvPr>
          <p:cNvSpPr/>
          <p:nvPr/>
        </p:nvSpPr>
        <p:spPr>
          <a:xfrm>
            <a:off x="405088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7" name="Rectangle 2406">
            <a:extLst>
              <a:ext uri="{FF2B5EF4-FFF2-40B4-BE49-F238E27FC236}">
                <a16:creationId xmlns:a16="http://schemas.microsoft.com/office/drawing/2014/main" id="{FE1ADD19-1763-4499-A4C7-5A73FB920819}"/>
              </a:ext>
            </a:extLst>
          </p:cNvPr>
          <p:cNvSpPr/>
          <p:nvPr/>
        </p:nvSpPr>
        <p:spPr>
          <a:xfrm>
            <a:off x="409369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8" name="Rectangle 2407">
            <a:extLst>
              <a:ext uri="{FF2B5EF4-FFF2-40B4-BE49-F238E27FC236}">
                <a16:creationId xmlns:a16="http://schemas.microsoft.com/office/drawing/2014/main" id="{FBB7A492-360E-4661-B01C-A315D18C4C22}"/>
              </a:ext>
            </a:extLst>
          </p:cNvPr>
          <p:cNvSpPr/>
          <p:nvPr/>
        </p:nvSpPr>
        <p:spPr>
          <a:xfrm>
            <a:off x="413649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09" name="Rectangle 2408">
            <a:extLst>
              <a:ext uri="{FF2B5EF4-FFF2-40B4-BE49-F238E27FC236}">
                <a16:creationId xmlns:a16="http://schemas.microsoft.com/office/drawing/2014/main" id="{B0295F76-9A29-4A1B-AACA-2BCB53995995}"/>
              </a:ext>
            </a:extLst>
          </p:cNvPr>
          <p:cNvSpPr/>
          <p:nvPr/>
        </p:nvSpPr>
        <p:spPr>
          <a:xfrm>
            <a:off x="417930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0" name="Rectangle 2409">
            <a:extLst>
              <a:ext uri="{FF2B5EF4-FFF2-40B4-BE49-F238E27FC236}">
                <a16:creationId xmlns:a16="http://schemas.microsoft.com/office/drawing/2014/main" id="{F2951F87-7EFD-4D12-902D-776D04733DB3}"/>
              </a:ext>
            </a:extLst>
          </p:cNvPr>
          <p:cNvSpPr/>
          <p:nvPr/>
        </p:nvSpPr>
        <p:spPr>
          <a:xfrm>
            <a:off x="422210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1" name="Rectangle 2410">
            <a:extLst>
              <a:ext uri="{FF2B5EF4-FFF2-40B4-BE49-F238E27FC236}">
                <a16:creationId xmlns:a16="http://schemas.microsoft.com/office/drawing/2014/main" id="{AAFD3ED4-B582-4E28-BFF3-326496F6E073}"/>
              </a:ext>
            </a:extLst>
          </p:cNvPr>
          <p:cNvSpPr/>
          <p:nvPr/>
        </p:nvSpPr>
        <p:spPr>
          <a:xfrm>
            <a:off x="426491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2" name="Rectangle 2411">
            <a:extLst>
              <a:ext uri="{FF2B5EF4-FFF2-40B4-BE49-F238E27FC236}">
                <a16:creationId xmlns:a16="http://schemas.microsoft.com/office/drawing/2014/main" id="{72197A97-DA17-4D61-A334-45F4250027EE}"/>
              </a:ext>
            </a:extLst>
          </p:cNvPr>
          <p:cNvSpPr/>
          <p:nvPr/>
        </p:nvSpPr>
        <p:spPr>
          <a:xfrm>
            <a:off x="430772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3" name="Rectangle 2412">
            <a:extLst>
              <a:ext uri="{FF2B5EF4-FFF2-40B4-BE49-F238E27FC236}">
                <a16:creationId xmlns:a16="http://schemas.microsoft.com/office/drawing/2014/main" id="{5E90C957-1BB2-432A-86FF-3F054CAE518D}"/>
              </a:ext>
            </a:extLst>
          </p:cNvPr>
          <p:cNvSpPr/>
          <p:nvPr/>
        </p:nvSpPr>
        <p:spPr>
          <a:xfrm>
            <a:off x="4350527"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4" name="Rectangle 2413">
            <a:extLst>
              <a:ext uri="{FF2B5EF4-FFF2-40B4-BE49-F238E27FC236}">
                <a16:creationId xmlns:a16="http://schemas.microsoft.com/office/drawing/2014/main" id="{F8791B93-92C5-4CFA-BEC4-25C13A84471B}"/>
              </a:ext>
            </a:extLst>
          </p:cNvPr>
          <p:cNvSpPr/>
          <p:nvPr/>
        </p:nvSpPr>
        <p:spPr>
          <a:xfrm>
            <a:off x="4393333"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5" name="Rectangle 2414">
            <a:extLst>
              <a:ext uri="{FF2B5EF4-FFF2-40B4-BE49-F238E27FC236}">
                <a16:creationId xmlns:a16="http://schemas.microsoft.com/office/drawing/2014/main" id="{BF7FB2A8-5F21-4AE5-8B01-30743AD75F8F}"/>
              </a:ext>
            </a:extLst>
          </p:cNvPr>
          <p:cNvSpPr/>
          <p:nvPr/>
        </p:nvSpPr>
        <p:spPr>
          <a:xfrm>
            <a:off x="4436139"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6" name="Rectangle 2415">
            <a:extLst>
              <a:ext uri="{FF2B5EF4-FFF2-40B4-BE49-F238E27FC236}">
                <a16:creationId xmlns:a16="http://schemas.microsoft.com/office/drawing/2014/main" id="{39FB1EEF-7A89-4AA6-B87E-92B5FD782A8A}"/>
              </a:ext>
            </a:extLst>
          </p:cNvPr>
          <p:cNvSpPr/>
          <p:nvPr/>
        </p:nvSpPr>
        <p:spPr>
          <a:xfrm>
            <a:off x="4478945"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7" name="Rectangle 2416">
            <a:extLst>
              <a:ext uri="{FF2B5EF4-FFF2-40B4-BE49-F238E27FC236}">
                <a16:creationId xmlns:a16="http://schemas.microsoft.com/office/drawing/2014/main" id="{DB391892-DB34-41F3-9517-BDA11FE3F732}"/>
              </a:ext>
            </a:extLst>
          </p:cNvPr>
          <p:cNvSpPr/>
          <p:nvPr/>
        </p:nvSpPr>
        <p:spPr>
          <a:xfrm>
            <a:off x="4521751"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8" name="Rectangle 2417">
            <a:extLst>
              <a:ext uri="{FF2B5EF4-FFF2-40B4-BE49-F238E27FC236}">
                <a16:creationId xmlns:a16="http://schemas.microsoft.com/office/drawing/2014/main" id="{2CBAC302-C816-41BB-91F4-C8D2A8213707}"/>
              </a:ext>
            </a:extLst>
          </p:cNvPr>
          <p:cNvSpPr/>
          <p:nvPr/>
        </p:nvSpPr>
        <p:spPr>
          <a:xfrm>
            <a:off x="4564562" y="2870175"/>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19" name="Rectangle 2418">
            <a:extLst>
              <a:ext uri="{FF2B5EF4-FFF2-40B4-BE49-F238E27FC236}">
                <a16:creationId xmlns:a16="http://schemas.microsoft.com/office/drawing/2014/main" id="{54C0A9CF-EA75-4D21-B8CD-E2CFAFE28D19}"/>
              </a:ext>
            </a:extLst>
          </p:cNvPr>
          <p:cNvSpPr/>
          <p:nvPr/>
        </p:nvSpPr>
        <p:spPr>
          <a:xfrm>
            <a:off x="1182883" y="2870175"/>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0" name="Rectangle 2419">
            <a:extLst>
              <a:ext uri="{FF2B5EF4-FFF2-40B4-BE49-F238E27FC236}">
                <a16:creationId xmlns:a16="http://schemas.microsoft.com/office/drawing/2014/main" id="{D21C71C6-88E1-48C6-ACE8-BAA34C23AAA5}"/>
              </a:ext>
            </a:extLst>
          </p:cNvPr>
          <p:cNvSpPr/>
          <p:nvPr/>
        </p:nvSpPr>
        <p:spPr>
          <a:xfrm>
            <a:off x="1225689" y="2870175"/>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1" name="Rectangle 2420">
            <a:extLst>
              <a:ext uri="{FF2B5EF4-FFF2-40B4-BE49-F238E27FC236}">
                <a16:creationId xmlns:a16="http://schemas.microsoft.com/office/drawing/2014/main" id="{23AC791E-50A8-4888-9D12-37BFBA0C7F26}"/>
              </a:ext>
            </a:extLst>
          </p:cNvPr>
          <p:cNvSpPr/>
          <p:nvPr/>
        </p:nvSpPr>
        <p:spPr>
          <a:xfrm>
            <a:off x="1268495" y="2870175"/>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2" name="Rectangle 2421">
            <a:extLst>
              <a:ext uri="{FF2B5EF4-FFF2-40B4-BE49-F238E27FC236}">
                <a16:creationId xmlns:a16="http://schemas.microsoft.com/office/drawing/2014/main" id="{A5C92890-93FD-4135-8E97-CC075A198DB9}"/>
              </a:ext>
            </a:extLst>
          </p:cNvPr>
          <p:cNvSpPr/>
          <p:nvPr/>
        </p:nvSpPr>
        <p:spPr>
          <a:xfrm>
            <a:off x="1311301" y="2870175"/>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3" name="Rectangle 2422">
            <a:extLst>
              <a:ext uri="{FF2B5EF4-FFF2-40B4-BE49-F238E27FC236}">
                <a16:creationId xmlns:a16="http://schemas.microsoft.com/office/drawing/2014/main" id="{AA14C584-C79F-422A-BB4D-8813FF47C871}"/>
              </a:ext>
            </a:extLst>
          </p:cNvPr>
          <p:cNvSpPr/>
          <p:nvPr/>
        </p:nvSpPr>
        <p:spPr>
          <a:xfrm>
            <a:off x="1953391"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4" name="Rectangle 2423">
            <a:extLst>
              <a:ext uri="{FF2B5EF4-FFF2-40B4-BE49-F238E27FC236}">
                <a16:creationId xmlns:a16="http://schemas.microsoft.com/office/drawing/2014/main" id="{2F4316CB-F6CC-47EC-915A-2D38EC1B2343}"/>
              </a:ext>
            </a:extLst>
          </p:cNvPr>
          <p:cNvSpPr/>
          <p:nvPr/>
        </p:nvSpPr>
        <p:spPr>
          <a:xfrm>
            <a:off x="1996197"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5" name="Rectangle 2424">
            <a:extLst>
              <a:ext uri="{FF2B5EF4-FFF2-40B4-BE49-F238E27FC236}">
                <a16:creationId xmlns:a16="http://schemas.microsoft.com/office/drawing/2014/main" id="{9E1AA065-6F45-48A0-8DA9-44E1D69EE644}"/>
              </a:ext>
            </a:extLst>
          </p:cNvPr>
          <p:cNvSpPr/>
          <p:nvPr/>
        </p:nvSpPr>
        <p:spPr>
          <a:xfrm>
            <a:off x="2039003"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6" name="Rectangle 2425">
            <a:extLst>
              <a:ext uri="{FF2B5EF4-FFF2-40B4-BE49-F238E27FC236}">
                <a16:creationId xmlns:a16="http://schemas.microsoft.com/office/drawing/2014/main" id="{31E214AE-0793-4237-B4D2-7308CA7AE445}"/>
              </a:ext>
            </a:extLst>
          </p:cNvPr>
          <p:cNvSpPr/>
          <p:nvPr/>
        </p:nvSpPr>
        <p:spPr>
          <a:xfrm>
            <a:off x="2081809"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7" name="Rectangle 2426">
            <a:extLst>
              <a:ext uri="{FF2B5EF4-FFF2-40B4-BE49-F238E27FC236}">
                <a16:creationId xmlns:a16="http://schemas.microsoft.com/office/drawing/2014/main" id="{40F27126-F452-4BBA-8D30-4FF6CB70CEC6}"/>
              </a:ext>
            </a:extLst>
          </p:cNvPr>
          <p:cNvSpPr/>
          <p:nvPr/>
        </p:nvSpPr>
        <p:spPr>
          <a:xfrm>
            <a:off x="2124615"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8" name="Rectangle 2427">
            <a:extLst>
              <a:ext uri="{FF2B5EF4-FFF2-40B4-BE49-F238E27FC236}">
                <a16:creationId xmlns:a16="http://schemas.microsoft.com/office/drawing/2014/main" id="{E99BD52B-58EC-44A0-9FF6-48F353493E08}"/>
              </a:ext>
            </a:extLst>
          </p:cNvPr>
          <p:cNvSpPr/>
          <p:nvPr/>
        </p:nvSpPr>
        <p:spPr>
          <a:xfrm>
            <a:off x="2167421"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29" name="Rectangle 2428">
            <a:extLst>
              <a:ext uri="{FF2B5EF4-FFF2-40B4-BE49-F238E27FC236}">
                <a16:creationId xmlns:a16="http://schemas.microsoft.com/office/drawing/2014/main" id="{3AF7152C-8570-4BDD-AF32-606806C713B9}"/>
              </a:ext>
            </a:extLst>
          </p:cNvPr>
          <p:cNvSpPr/>
          <p:nvPr/>
        </p:nvSpPr>
        <p:spPr>
          <a:xfrm>
            <a:off x="2210227"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0" name="Rectangle 2429">
            <a:extLst>
              <a:ext uri="{FF2B5EF4-FFF2-40B4-BE49-F238E27FC236}">
                <a16:creationId xmlns:a16="http://schemas.microsoft.com/office/drawing/2014/main" id="{9E05F13D-4372-4C4F-8290-553DD97B69A3}"/>
              </a:ext>
            </a:extLst>
          </p:cNvPr>
          <p:cNvSpPr/>
          <p:nvPr/>
        </p:nvSpPr>
        <p:spPr>
          <a:xfrm>
            <a:off x="2253033"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1" name="Rectangle 2430">
            <a:extLst>
              <a:ext uri="{FF2B5EF4-FFF2-40B4-BE49-F238E27FC236}">
                <a16:creationId xmlns:a16="http://schemas.microsoft.com/office/drawing/2014/main" id="{9F3B4BC9-4B82-4C70-AB3E-9A3224216989}"/>
              </a:ext>
            </a:extLst>
          </p:cNvPr>
          <p:cNvSpPr/>
          <p:nvPr/>
        </p:nvSpPr>
        <p:spPr>
          <a:xfrm>
            <a:off x="2295839"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2" name="Rectangle 2431">
            <a:extLst>
              <a:ext uri="{FF2B5EF4-FFF2-40B4-BE49-F238E27FC236}">
                <a16:creationId xmlns:a16="http://schemas.microsoft.com/office/drawing/2014/main" id="{5FD70EAA-7287-4A29-88CB-D449FD5E78A3}"/>
              </a:ext>
            </a:extLst>
          </p:cNvPr>
          <p:cNvSpPr/>
          <p:nvPr/>
        </p:nvSpPr>
        <p:spPr>
          <a:xfrm>
            <a:off x="2338645"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3" name="Rectangle 2432">
            <a:extLst>
              <a:ext uri="{FF2B5EF4-FFF2-40B4-BE49-F238E27FC236}">
                <a16:creationId xmlns:a16="http://schemas.microsoft.com/office/drawing/2014/main" id="{14A3A924-041C-4803-AD54-3FB67FDB3E8C}"/>
              </a:ext>
            </a:extLst>
          </p:cNvPr>
          <p:cNvSpPr/>
          <p:nvPr/>
        </p:nvSpPr>
        <p:spPr>
          <a:xfrm>
            <a:off x="2381451"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4" name="Rectangle 2433">
            <a:extLst>
              <a:ext uri="{FF2B5EF4-FFF2-40B4-BE49-F238E27FC236}">
                <a16:creationId xmlns:a16="http://schemas.microsoft.com/office/drawing/2014/main" id="{8F74C8DB-0ED2-411B-8409-738983403257}"/>
              </a:ext>
            </a:extLst>
          </p:cNvPr>
          <p:cNvSpPr/>
          <p:nvPr/>
        </p:nvSpPr>
        <p:spPr>
          <a:xfrm>
            <a:off x="2424257"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5" name="Rectangle 2434">
            <a:extLst>
              <a:ext uri="{FF2B5EF4-FFF2-40B4-BE49-F238E27FC236}">
                <a16:creationId xmlns:a16="http://schemas.microsoft.com/office/drawing/2014/main" id="{19F2C268-1479-4666-8F60-A02563621842}"/>
              </a:ext>
            </a:extLst>
          </p:cNvPr>
          <p:cNvSpPr/>
          <p:nvPr/>
        </p:nvSpPr>
        <p:spPr>
          <a:xfrm>
            <a:off x="2467063" y="2870175"/>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6" name="Rectangle 2435">
            <a:extLst>
              <a:ext uri="{FF2B5EF4-FFF2-40B4-BE49-F238E27FC236}">
                <a16:creationId xmlns:a16="http://schemas.microsoft.com/office/drawing/2014/main" id="{3A4F6E95-F520-4148-806C-262DF9EBE8C5}"/>
              </a:ext>
            </a:extLst>
          </p:cNvPr>
          <p:cNvSpPr/>
          <p:nvPr/>
        </p:nvSpPr>
        <p:spPr>
          <a:xfrm>
            <a:off x="54079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7" name="Rectangle 2436">
            <a:extLst>
              <a:ext uri="{FF2B5EF4-FFF2-40B4-BE49-F238E27FC236}">
                <a16:creationId xmlns:a16="http://schemas.microsoft.com/office/drawing/2014/main" id="{691CEBAF-EBDC-4917-9C91-EAA345259D6E}"/>
              </a:ext>
            </a:extLst>
          </p:cNvPr>
          <p:cNvSpPr/>
          <p:nvPr/>
        </p:nvSpPr>
        <p:spPr>
          <a:xfrm>
            <a:off x="583599"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8" name="Rectangle 2437">
            <a:extLst>
              <a:ext uri="{FF2B5EF4-FFF2-40B4-BE49-F238E27FC236}">
                <a16:creationId xmlns:a16="http://schemas.microsoft.com/office/drawing/2014/main" id="{96B64DEB-BE2C-4E41-8389-AC5BE8745452}"/>
              </a:ext>
            </a:extLst>
          </p:cNvPr>
          <p:cNvSpPr/>
          <p:nvPr/>
        </p:nvSpPr>
        <p:spPr>
          <a:xfrm>
            <a:off x="626405"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39" name="Rectangle 2438">
            <a:extLst>
              <a:ext uri="{FF2B5EF4-FFF2-40B4-BE49-F238E27FC236}">
                <a16:creationId xmlns:a16="http://schemas.microsoft.com/office/drawing/2014/main" id="{A2734FF5-370D-419B-AB02-793C996D5F00}"/>
              </a:ext>
            </a:extLst>
          </p:cNvPr>
          <p:cNvSpPr/>
          <p:nvPr/>
        </p:nvSpPr>
        <p:spPr>
          <a:xfrm>
            <a:off x="669211"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0" name="Rectangle 2439">
            <a:extLst>
              <a:ext uri="{FF2B5EF4-FFF2-40B4-BE49-F238E27FC236}">
                <a16:creationId xmlns:a16="http://schemas.microsoft.com/office/drawing/2014/main" id="{9C3EE549-318A-4507-A2B6-500DC58B9862}"/>
              </a:ext>
            </a:extLst>
          </p:cNvPr>
          <p:cNvSpPr/>
          <p:nvPr/>
        </p:nvSpPr>
        <p:spPr>
          <a:xfrm>
            <a:off x="712017"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1" name="Rectangle 2440">
            <a:extLst>
              <a:ext uri="{FF2B5EF4-FFF2-40B4-BE49-F238E27FC236}">
                <a16:creationId xmlns:a16="http://schemas.microsoft.com/office/drawing/2014/main" id="{D3AA2EEC-C1B8-4196-8D5C-DA058FEC564A}"/>
              </a:ext>
            </a:extLst>
          </p:cNvPr>
          <p:cNvSpPr/>
          <p:nvPr/>
        </p:nvSpPr>
        <p:spPr>
          <a:xfrm>
            <a:off x="754823"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2" name="Rectangle 2441">
            <a:extLst>
              <a:ext uri="{FF2B5EF4-FFF2-40B4-BE49-F238E27FC236}">
                <a16:creationId xmlns:a16="http://schemas.microsoft.com/office/drawing/2014/main" id="{AED6DE91-8032-4EC6-97FE-AB300F87F988}"/>
              </a:ext>
            </a:extLst>
          </p:cNvPr>
          <p:cNvSpPr/>
          <p:nvPr/>
        </p:nvSpPr>
        <p:spPr>
          <a:xfrm>
            <a:off x="797629"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3" name="Rectangle 2442">
            <a:extLst>
              <a:ext uri="{FF2B5EF4-FFF2-40B4-BE49-F238E27FC236}">
                <a16:creationId xmlns:a16="http://schemas.microsoft.com/office/drawing/2014/main" id="{D0C984C6-2D6D-4688-A98D-BDD55E4DCCD1}"/>
              </a:ext>
            </a:extLst>
          </p:cNvPr>
          <p:cNvSpPr/>
          <p:nvPr/>
        </p:nvSpPr>
        <p:spPr>
          <a:xfrm>
            <a:off x="840435"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4" name="Rectangle 2443">
            <a:extLst>
              <a:ext uri="{FF2B5EF4-FFF2-40B4-BE49-F238E27FC236}">
                <a16:creationId xmlns:a16="http://schemas.microsoft.com/office/drawing/2014/main" id="{1CC00C81-C699-411E-AEDD-0312806C0ADA}"/>
              </a:ext>
            </a:extLst>
          </p:cNvPr>
          <p:cNvSpPr/>
          <p:nvPr/>
        </p:nvSpPr>
        <p:spPr>
          <a:xfrm>
            <a:off x="883241"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5" name="Rectangle 2444">
            <a:extLst>
              <a:ext uri="{FF2B5EF4-FFF2-40B4-BE49-F238E27FC236}">
                <a16:creationId xmlns:a16="http://schemas.microsoft.com/office/drawing/2014/main" id="{70A1CC4C-4D6E-4E61-9E60-86D1C644FB6F}"/>
              </a:ext>
            </a:extLst>
          </p:cNvPr>
          <p:cNvSpPr/>
          <p:nvPr/>
        </p:nvSpPr>
        <p:spPr>
          <a:xfrm>
            <a:off x="926047"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6" name="Rectangle 2445">
            <a:extLst>
              <a:ext uri="{FF2B5EF4-FFF2-40B4-BE49-F238E27FC236}">
                <a16:creationId xmlns:a16="http://schemas.microsoft.com/office/drawing/2014/main" id="{42DF6DFC-F4F3-47DF-A76E-64D9F903A026}"/>
              </a:ext>
            </a:extLst>
          </p:cNvPr>
          <p:cNvSpPr/>
          <p:nvPr/>
        </p:nvSpPr>
        <p:spPr>
          <a:xfrm>
            <a:off x="968853"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7" name="Rectangle 2446">
            <a:extLst>
              <a:ext uri="{FF2B5EF4-FFF2-40B4-BE49-F238E27FC236}">
                <a16:creationId xmlns:a16="http://schemas.microsoft.com/office/drawing/2014/main" id="{BE80EA78-701B-4210-A34E-38A14875FBA7}"/>
              </a:ext>
            </a:extLst>
          </p:cNvPr>
          <p:cNvSpPr/>
          <p:nvPr/>
        </p:nvSpPr>
        <p:spPr>
          <a:xfrm>
            <a:off x="1011659"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8" name="Rectangle 2447">
            <a:extLst>
              <a:ext uri="{FF2B5EF4-FFF2-40B4-BE49-F238E27FC236}">
                <a16:creationId xmlns:a16="http://schemas.microsoft.com/office/drawing/2014/main" id="{F96EA6DA-BCBA-4EA4-A6B0-A14BAEB82E86}"/>
              </a:ext>
            </a:extLst>
          </p:cNvPr>
          <p:cNvSpPr/>
          <p:nvPr/>
        </p:nvSpPr>
        <p:spPr>
          <a:xfrm>
            <a:off x="1054465"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49" name="Rectangle 2448">
            <a:extLst>
              <a:ext uri="{FF2B5EF4-FFF2-40B4-BE49-F238E27FC236}">
                <a16:creationId xmlns:a16="http://schemas.microsoft.com/office/drawing/2014/main" id="{9E100F49-0AE0-4863-8629-A6F0018A67CD}"/>
              </a:ext>
            </a:extLst>
          </p:cNvPr>
          <p:cNvSpPr/>
          <p:nvPr/>
        </p:nvSpPr>
        <p:spPr>
          <a:xfrm>
            <a:off x="1097271" y="3065807"/>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0" name="Rectangle 2449">
            <a:extLst>
              <a:ext uri="{FF2B5EF4-FFF2-40B4-BE49-F238E27FC236}">
                <a16:creationId xmlns:a16="http://schemas.microsoft.com/office/drawing/2014/main" id="{0FA82C1D-D7B9-4574-A4AF-E813268DC8FF}"/>
              </a:ext>
            </a:extLst>
          </p:cNvPr>
          <p:cNvSpPr/>
          <p:nvPr/>
        </p:nvSpPr>
        <p:spPr>
          <a:xfrm>
            <a:off x="1140077"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1" name="Rectangle 2450">
            <a:extLst>
              <a:ext uri="{FF2B5EF4-FFF2-40B4-BE49-F238E27FC236}">
                <a16:creationId xmlns:a16="http://schemas.microsoft.com/office/drawing/2014/main" id="{6636E16C-345B-46F4-97C9-B8868DB0B848}"/>
              </a:ext>
            </a:extLst>
          </p:cNvPr>
          <p:cNvSpPr/>
          <p:nvPr/>
        </p:nvSpPr>
        <p:spPr>
          <a:xfrm>
            <a:off x="1354107"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2" name="Rectangle 2451">
            <a:extLst>
              <a:ext uri="{FF2B5EF4-FFF2-40B4-BE49-F238E27FC236}">
                <a16:creationId xmlns:a16="http://schemas.microsoft.com/office/drawing/2014/main" id="{EEC07EF3-3CCE-44B7-ACD9-93D31588DC51}"/>
              </a:ext>
            </a:extLst>
          </p:cNvPr>
          <p:cNvSpPr/>
          <p:nvPr/>
        </p:nvSpPr>
        <p:spPr>
          <a:xfrm>
            <a:off x="1396913"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3" name="Rectangle 2452">
            <a:extLst>
              <a:ext uri="{FF2B5EF4-FFF2-40B4-BE49-F238E27FC236}">
                <a16:creationId xmlns:a16="http://schemas.microsoft.com/office/drawing/2014/main" id="{D9842A9F-DFED-4DF2-8430-FF9652724D95}"/>
              </a:ext>
            </a:extLst>
          </p:cNvPr>
          <p:cNvSpPr/>
          <p:nvPr/>
        </p:nvSpPr>
        <p:spPr>
          <a:xfrm>
            <a:off x="1439719"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4" name="Rectangle 2453">
            <a:extLst>
              <a:ext uri="{FF2B5EF4-FFF2-40B4-BE49-F238E27FC236}">
                <a16:creationId xmlns:a16="http://schemas.microsoft.com/office/drawing/2014/main" id="{2DAD3916-DBD3-411E-B796-A60197F9D9D0}"/>
              </a:ext>
            </a:extLst>
          </p:cNvPr>
          <p:cNvSpPr/>
          <p:nvPr/>
        </p:nvSpPr>
        <p:spPr>
          <a:xfrm>
            <a:off x="1482525"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5" name="Rectangle 2454">
            <a:extLst>
              <a:ext uri="{FF2B5EF4-FFF2-40B4-BE49-F238E27FC236}">
                <a16:creationId xmlns:a16="http://schemas.microsoft.com/office/drawing/2014/main" id="{04211CA9-6E8B-4090-8294-D074851ED254}"/>
              </a:ext>
            </a:extLst>
          </p:cNvPr>
          <p:cNvSpPr/>
          <p:nvPr/>
        </p:nvSpPr>
        <p:spPr>
          <a:xfrm>
            <a:off x="1525331"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6" name="Rectangle 2455">
            <a:extLst>
              <a:ext uri="{FF2B5EF4-FFF2-40B4-BE49-F238E27FC236}">
                <a16:creationId xmlns:a16="http://schemas.microsoft.com/office/drawing/2014/main" id="{32E5B973-92AE-45AC-9FC1-84A30193FCA3}"/>
              </a:ext>
            </a:extLst>
          </p:cNvPr>
          <p:cNvSpPr/>
          <p:nvPr/>
        </p:nvSpPr>
        <p:spPr>
          <a:xfrm>
            <a:off x="1568137"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7" name="Rectangle 2456">
            <a:extLst>
              <a:ext uri="{FF2B5EF4-FFF2-40B4-BE49-F238E27FC236}">
                <a16:creationId xmlns:a16="http://schemas.microsoft.com/office/drawing/2014/main" id="{52107E5A-AD04-496F-B17B-1F554ECA36AB}"/>
              </a:ext>
            </a:extLst>
          </p:cNvPr>
          <p:cNvSpPr/>
          <p:nvPr/>
        </p:nvSpPr>
        <p:spPr>
          <a:xfrm>
            <a:off x="1610943"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8" name="Rectangle 2457">
            <a:extLst>
              <a:ext uri="{FF2B5EF4-FFF2-40B4-BE49-F238E27FC236}">
                <a16:creationId xmlns:a16="http://schemas.microsoft.com/office/drawing/2014/main" id="{72FBFB0D-A3A6-4644-B2E3-6CC1E8A61C7C}"/>
              </a:ext>
            </a:extLst>
          </p:cNvPr>
          <p:cNvSpPr/>
          <p:nvPr/>
        </p:nvSpPr>
        <p:spPr>
          <a:xfrm>
            <a:off x="1653749"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59" name="Rectangle 2458">
            <a:extLst>
              <a:ext uri="{FF2B5EF4-FFF2-40B4-BE49-F238E27FC236}">
                <a16:creationId xmlns:a16="http://schemas.microsoft.com/office/drawing/2014/main" id="{06E8A83D-F132-405C-8E44-C4A255605CB5}"/>
              </a:ext>
            </a:extLst>
          </p:cNvPr>
          <p:cNvSpPr/>
          <p:nvPr/>
        </p:nvSpPr>
        <p:spPr>
          <a:xfrm>
            <a:off x="1696555"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0" name="Rectangle 2459">
            <a:extLst>
              <a:ext uri="{FF2B5EF4-FFF2-40B4-BE49-F238E27FC236}">
                <a16:creationId xmlns:a16="http://schemas.microsoft.com/office/drawing/2014/main" id="{BA5183BA-29E1-4604-AF90-0DD09D010C76}"/>
              </a:ext>
            </a:extLst>
          </p:cNvPr>
          <p:cNvSpPr/>
          <p:nvPr/>
        </p:nvSpPr>
        <p:spPr>
          <a:xfrm>
            <a:off x="1739361"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1" name="Rectangle 2460">
            <a:extLst>
              <a:ext uri="{FF2B5EF4-FFF2-40B4-BE49-F238E27FC236}">
                <a16:creationId xmlns:a16="http://schemas.microsoft.com/office/drawing/2014/main" id="{B2CDCA42-C3CA-4EE9-A204-21CABACEE502}"/>
              </a:ext>
            </a:extLst>
          </p:cNvPr>
          <p:cNvSpPr/>
          <p:nvPr/>
        </p:nvSpPr>
        <p:spPr>
          <a:xfrm>
            <a:off x="1782167"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2" name="Rectangle 2461">
            <a:extLst>
              <a:ext uri="{FF2B5EF4-FFF2-40B4-BE49-F238E27FC236}">
                <a16:creationId xmlns:a16="http://schemas.microsoft.com/office/drawing/2014/main" id="{54F02512-20B0-4DE1-9770-163F63923E7F}"/>
              </a:ext>
            </a:extLst>
          </p:cNvPr>
          <p:cNvSpPr/>
          <p:nvPr/>
        </p:nvSpPr>
        <p:spPr>
          <a:xfrm>
            <a:off x="1824973"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3" name="Rectangle 2462">
            <a:extLst>
              <a:ext uri="{FF2B5EF4-FFF2-40B4-BE49-F238E27FC236}">
                <a16:creationId xmlns:a16="http://schemas.microsoft.com/office/drawing/2014/main" id="{E5F0CEF8-67B0-45BA-BF5B-822FB10B717B}"/>
              </a:ext>
            </a:extLst>
          </p:cNvPr>
          <p:cNvSpPr/>
          <p:nvPr/>
        </p:nvSpPr>
        <p:spPr>
          <a:xfrm>
            <a:off x="1867779" y="3065807"/>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4" name="Rectangle 2463">
            <a:extLst>
              <a:ext uri="{FF2B5EF4-FFF2-40B4-BE49-F238E27FC236}">
                <a16:creationId xmlns:a16="http://schemas.microsoft.com/office/drawing/2014/main" id="{32BDCDFC-C61C-4D6C-A05A-F7448B278DBA}"/>
              </a:ext>
            </a:extLst>
          </p:cNvPr>
          <p:cNvSpPr/>
          <p:nvPr/>
        </p:nvSpPr>
        <p:spPr>
          <a:xfrm>
            <a:off x="1910585"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5" name="Rectangle 2464">
            <a:extLst>
              <a:ext uri="{FF2B5EF4-FFF2-40B4-BE49-F238E27FC236}">
                <a16:creationId xmlns:a16="http://schemas.microsoft.com/office/drawing/2014/main" id="{729280B8-1116-4EA6-9ECF-DAC866E8DE36}"/>
              </a:ext>
            </a:extLst>
          </p:cNvPr>
          <p:cNvSpPr/>
          <p:nvPr/>
        </p:nvSpPr>
        <p:spPr>
          <a:xfrm>
            <a:off x="250986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6" name="Rectangle 2465">
            <a:extLst>
              <a:ext uri="{FF2B5EF4-FFF2-40B4-BE49-F238E27FC236}">
                <a16:creationId xmlns:a16="http://schemas.microsoft.com/office/drawing/2014/main" id="{0A255585-3A3B-4DD2-AC3B-02EEF8183121}"/>
              </a:ext>
            </a:extLst>
          </p:cNvPr>
          <p:cNvSpPr/>
          <p:nvPr/>
        </p:nvSpPr>
        <p:spPr>
          <a:xfrm>
            <a:off x="255267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7" name="Rectangle 2466">
            <a:extLst>
              <a:ext uri="{FF2B5EF4-FFF2-40B4-BE49-F238E27FC236}">
                <a16:creationId xmlns:a16="http://schemas.microsoft.com/office/drawing/2014/main" id="{D77E4546-1855-4E9A-82B5-8221D78E5C21}"/>
              </a:ext>
            </a:extLst>
          </p:cNvPr>
          <p:cNvSpPr/>
          <p:nvPr/>
        </p:nvSpPr>
        <p:spPr>
          <a:xfrm>
            <a:off x="259548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8" name="Rectangle 2467">
            <a:extLst>
              <a:ext uri="{FF2B5EF4-FFF2-40B4-BE49-F238E27FC236}">
                <a16:creationId xmlns:a16="http://schemas.microsoft.com/office/drawing/2014/main" id="{C9D3A728-5B70-4057-AFFC-258C5005FA4F}"/>
              </a:ext>
            </a:extLst>
          </p:cNvPr>
          <p:cNvSpPr/>
          <p:nvPr/>
        </p:nvSpPr>
        <p:spPr>
          <a:xfrm>
            <a:off x="263828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69" name="Rectangle 2468">
            <a:extLst>
              <a:ext uri="{FF2B5EF4-FFF2-40B4-BE49-F238E27FC236}">
                <a16:creationId xmlns:a16="http://schemas.microsoft.com/office/drawing/2014/main" id="{C2DAEB33-11F5-4D90-8895-DDF3E66DF039}"/>
              </a:ext>
            </a:extLst>
          </p:cNvPr>
          <p:cNvSpPr/>
          <p:nvPr/>
        </p:nvSpPr>
        <p:spPr>
          <a:xfrm>
            <a:off x="268109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0" name="Rectangle 2469">
            <a:extLst>
              <a:ext uri="{FF2B5EF4-FFF2-40B4-BE49-F238E27FC236}">
                <a16:creationId xmlns:a16="http://schemas.microsoft.com/office/drawing/2014/main" id="{3EE3D3E6-C81D-4600-B92C-48C4783754E5}"/>
              </a:ext>
            </a:extLst>
          </p:cNvPr>
          <p:cNvSpPr/>
          <p:nvPr/>
        </p:nvSpPr>
        <p:spPr>
          <a:xfrm>
            <a:off x="272389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1" name="Rectangle 2470">
            <a:extLst>
              <a:ext uri="{FF2B5EF4-FFF2-40B4-BE49-F238E27FC236}">
                <a16:creationId xmlns:a16="http://schemas.microsoft.com/office/drawing/2014/main" id="{89DB12F1-AB5F-4C6C-AAFC-48794AB3ECDD}"/>
              </a:ext>
            </a:extLst>
          </p:cNvPr>
          <p:cNvSpPr/>
          <p:nvPr/>
        </p:nvSpPr>
        <p:spPr>
          <a:xfrm>
            <a:off x="276670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2" name="Rectangle 2471">
            <a:extLst>
              <a:ext uri="{FF2B5EF4-FFF2-40B4-BE49-F238E27FC236}">
                <a16:creationId xmlns:a16="http://schemas.microsoft.com/office/drawing/2014/main" id="{43F2D200-19BF-4AF6-8633-1611E58B8DF0}"/>
              </a:ext>
            </a:extLst>
          </p:cNvPr>
          <p:cNvSpPr/>
          <p:nvPr/>
        </p:nvSpPr>
        <p:spPr>
          <a:xfrm>
            <a:off x="280951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3" name="Rectangle 2472">
            <a:extLst>
              <a:ext uri="{FF2B5EF4-FFF2-40B4-BE49-F238E27FC236}">
                <a16:creationId xmlns:a16="http://schemas.microsoft.com/office/drawing/2014/main" id="{B28E75FD-C1FC-444C-B781-B36BCF4463CB}"/>
              </a:ext>
            </a:extLst>
          </p:cNvPr>
          <p:cNvSpPr/>
          <p:nvPr/>
        </p:nvSpPr>
        <p:spPr>
          <a:xfrm>
            <a:off x="285231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4" name="Rectangle 2473">
            <a:extLst>
              <a:ext uri="{FF2B5EF4-FFF2-40B4-BE49-F238E27FC236}">
                <a16:creationId xmlns:a16="http://schemas.microsoft.com/office/drawing/2014/main" id="{FF91638F-C47D-45F1-B5F0-2DA5D4297730}"/>
              </a:ext>
            </a:extLst>
          </p:cNvPr>
          <p:cNvSpPr/>
          <p:nvPr/>
        </p:nvSpPr>
        <p:spPr>
          <a:xfrm>
            <a:off x="289512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5" name="Rectangle 2474">
            <a:extLst>
              <a:ext uri="{FF2B5EF4-FFF2-40B4-BE49-F238E27FC236}">
                <a16:creationId xmlns:a16="http://schemas.microsoft.com/office/drawing/2014/main" id="{27C77F5C-0F76-42B2-BDFE-777838FEF78E}"/>
              </a:ext>
            </a:extLst>
          </p:cNvPr>
          <p:cNvSpPr/>
          <p:nvPr/>
        </p:nvSpPr>
        <p:spPr>
          <a:xfrm>
            <a:off x="293792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6" name="Rectangle 2475">
            <a:extLst>
              <a:ext uri="{FF2B5EF4-FFF2-40B4-BE49-F238E27FC236}">
                <a16:creationId xmlns:a16="http://schemas.microsoft.com/office/drawing/2014/main" id="{CDDEBB83-071D-4A07-B1E3-0CE34654904A}"/>
              </a:ext>
            </a:extLst>
          </p:cNvPr>
          <p:cNvSpPr/>
          <p:nvPr/>
        </p:nvSpPr>
        <p:spPr>
          <a:xfrm>
            <a:off x="298073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7" name="Rectangle 2476">
            <a:extLst>
              <a:ext uri="{FF2B5EF4-FFF2-40B4-BE49-F238E27FC236}">
                <a16:creationId xmlns:a16="http://schemas.microsoft.com/office/drawing/2014/main" id="{DF8B1BE3-AE65-45C9-9A3B-85C8AA894B30}"/>
              </a:ext>
            </a:extLst>
          </p:cNvPr>
          <p:cNvSpPr/>
          <p:nvPr/>
        </p:nvSpPr>
        <p:spPr>
          <a:xfrm>
            <a:off x="302354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8" name="Rectangle 2477">
            <a:extLst>
              <a:ext uri="{FF2B5EF4-FFF2-40B4-BE49-F238E27FC236}">
                <a16:creationId xmlns:a16="http://schemas.microsoft.com/office/drawing/2014/main" id="{834D128C-EB23-4D6B-9B75-05A07B4757DC}"/>
              </a:ext>
            </a:extLst>
          </p:cNvPr>
          <p:cNvSpPr/>
          <p:nvPr/>
        </p:nvSpPr>
        <p:spPr>
          <a:xfrm>
            <a:off x="306634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79" name="Rectangle 2478">
            <a:extLst>
              <a:ext uri="{FF2B5EF4-FFF2-40B4-BE49-F238E27FC236}">
                <a16:creationId xmlns:a16="http://schemas.microsoft.com/office/drawing/2014/main" id="{C01F1E59-F1BF-415D-B2C0-34F1ED76197E}"/>
              </a:ext>
            </a:extLst>
          </p:cNvPr>
          <p:cNvSpPr/>
          <p:nvPr/>
        </p:nvSpPr>
        <p:spPr>
          <a:xfrm>
            <a:off x="310915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0" name="Rectangle 2479">
            <a:extLst>
              <a:ext uri="{FF2B5EF4-FFF2-40B4-BE49-F238E27FC236}">
                <a16:creationId xmlns:a16="http://schemas.microsoft.com/office/drawing/2014/main" id="{93D8174A-A206-4D07-BF01-76E617FC0ACE}"/>
              </a:ext>
            </a:extLst>
          </p:cNvPr>
          <p:cNvSpPr/>
          <p:nvPr/>
        </p:nvSpPr>
        <p:spPr>
          <a:xfrm>
            <a:off x="315195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1" name="Rectangle 2480">
            <a:extLst>
              <a:ext uri="{FF2B5EF4-FFF2-40B4-BE49-F238E27FC236}">
                <a16:creationId xmlns:a16="http://schemas.microsoft.com/office/drawing/2014/main" id="{E41A7915-CE08-4924-BB29-C818E2A1BC07}"/>
              </a:ext>
            </a:extLst>
          </p:cNvPr>
          <p:cNvSpPr/>
          <p:nvPr/>
        </p:nvSpPr>
        <p:spPr>
          <a:xfrm>
            <a:off x="319476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2" name="Rectangle 2481">
            <a:extLst>
              <a:ext uri="{FF2B5EF4-FFF2-40B4-BE49-F238E27FC236}">
                <a16:creationId xmlns:a16="http://schemas.microsoft.com/office/drawing/2014/main" id="{C4D35B27-416A-4503-8AFF-44CDAB232AB1}"/>
              </a:ext>
            </a:extLst>
          </p:cNvPr>
          <p:cNvSpPr/>
          <p:nvPr/>
        </p:nvSpPr>
        <p:spPr>
          <a:xfrm>
            <a:off x="323757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3" name="Rectangle 2482">
            <a:extLst>
              <a:ext uri="{FF2B5EF4-FFF2-40B4-BE49-F238E27FC236}">
                <a16:creationId xmlns:a16="http://schemas.microsoft.com/office/drawing/2014/main" id="{77A834D4-1A43-480F-8C83-BB6C4FCE5B48}"/>
              </a:ext>
            </a:extLst>
          </p:cNvPr>
          <p:cNvSpPr/>
          <p:nvPr/>
        </p:nvSpPr>
        <p:spPr>
          <a:xfrm>
            <a:off x="328037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4" name="Rectangle 2483">
            <a:extLst>
              <a:ext uri="{FF2B5EF4-FFF2-40B4-BE49-F238E27FC236}">
                <a16:creationId xmlns:a16="http://schemas.microsoft.com/office/drawing/2014/main" id="{F624FE79-4562-40FE-AA20-A20381D3B82E}"/>
              </a:ext>
            </a:extLst>
          </p:cNvPr>
          <p:cNvSpPr/>
          <p:nvPr/>
        </p:nvSpPr>
        <p:spPr>
          <a:xfrm>
            <a:off x="332318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5" name="Rectangle 2484">
            <a:extLst>
              <a:ext uri="{FF2B5EF4-FFF2-40B4-BE49-F238E27FC236}">
                <a16:creationId xmlns:a16="http://schemas.microsoft.com/office/drawing/2014/main" id="{0C118F2A-4CB2-4F5F-A2E8-9848001EB41B}"/>
              </a:ext>
            </a:extLst>
          </p:cNvPr>
          <p:cNvSpPr/>
          <p:nvPr/>
        </p:nvSpPr>
        <p:spPr>
          <a:xfrm>
            <a:off x="336598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6" name="Rectangle 2485">
            <a:extLst>
              <a:ext uri="{FF2B5EF4-FFF2-40B4-BE49-F238E27FC236}">
                <a16:creationId xmlns:a16="http://schemas.microsoft.com/office/drawing/2014/main" id="{0D38BC68-6628-4769-B49C-F8560EF39F6D}"/>
              </a:ext>
            </a:extLst>
          </p:cNvPr>
          <p:cNvSpPr/>
          <p:nvPr/>
        </p:nvSpPr>
        <p:spPr>
          <a:xfrm>
            <a:off x="340879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7" name="Rectangle 2486">
            <a:extLst>
              <a:ext uri="{FF2B5EF4-FFF2-40B4-BE49-F238E27FC236}">
                <a16:creationId xmlns:a16="http://schemas.microsoft.com/office/drawing/2014/main" id="{95C977FA-7EED-4965-B889-5352FD35755D}"/>
              </a:ext>
            </a:extLst>
          </p:cNvPr>
          <p:cNvSpPr/>
          <p:nvPr/>
        </p:nvSpPr>
        <p:spPr>
          <a:xfrm>
            <a:off x="345160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8" name="Rectangle 2487">
            <a:extLst>
              <a:ext uri="{FF2B5EF4-FFF2-40B4-BE49-F238E27FC236}">
                <a16:creationId xmlns:a16="http://schemas.microsoft.com/office/drawing/2014/main" id="{102D4D52-8E42-4873-8704-5DFF59A6050D}"/>
              </a:ext>
            </a:extLst>
          </p:cNvPr>
          <p:cNvSpPr/>
          <p:nvPr/>
        </p:nvSpPr>
        <p:spPr>
          <a:xfrm>
            <a:off x="349440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89" name="Rectangle 2488">
            <a:extLst>
              <a:ext uri="{FF2B5EF4-FFF2-40B4-BE49-F238E27FC236}">
                <a16:creationId xmlns:a16="http://schemas.microsoft.com/office/drawing/2014/main" id="{97BDA692-9F8D-4258-ADC5-BDBBB3A11731}"/>
              </a:ext>
            </a:extLst>
          </p:cNvPr>
          <p:cNvSpPr/>
          <p:nvPr/>
        </p:nvSpPr>
        <p:spPr>
          <a:xfrm>
            <a:off x="353721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0" name="Rectangle 2489">
            <a:extLst>
              <a:ext uri="{FF2B5EF4-FFF2-40B4-BE49-F238E27FC236}">
                <a16:creationId xmlns:a16="http://schemas.microsoft.com/office/drawing/2014/main" id="{88A4A03C-4EF8-4D3E-8FC1-7CD6C0AA6466}"/>
              </a:ext>
            </a:extLst>
          </p:cNvPr>
          <p:cNvSpPr/>
          <p:nvPr/>
        </p:nvSpPr>
        <p:spPr>
          <a:xfrm>
            <a:off x="358001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1" name="Rectangle 2490">
            <a:extLst>
              <a:ext uri="{FF2B5EF4-FFF2-40B4-BE49-F238E27FC236}">
                <a16:creationId xmlns:a16="http://schemas.microsoft.com/office/drawing/2014/main" id="{763EA479-06B0-4062-B08F-B9B052B45410}"/>
              </a:ext>
            </a:extLst>
          </p:cNvPr>
          <p:cNvSpPr/>
          <p:nvPr/>
        </p:nvSpPr>
        <p:spPr>
          <a:xfrm>
            <a:off x="362282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2" name="Rectangle 2491">
            <a:extLst>
              <a:ext uri="{FF2B5EF4-FFF2-40B4-BE49-F238E27FC236}">
                <a16:creationId xmlns:a16="http://schemas.microsoft.com/office/drawing/2014/main" id="{D85DBA5A-B134-4DA6-A899-F7AB510A3D0D}"/>
              </a:ext>
            </a:extLst>
          </p:cNvPr>
          <p:cNvSpPr/>
          <p:nvPr/>
        </p:nvSpPr>
        <p:spPr>
          <a:xfrm>
            <a:off x="366563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3" name="Rectangle 2492">
            <a:extLst>
              <a:ext uri="{FF2B5EF4-FFF2-40B4-BE49-F238E27FC236}">
                <a16:creationId xmlns:a16="http://schemas.microsoft.com/office/drawing/2014/main" id="{4462A4AC-C534-4A1A-9FA0-5F812219E3BD}"/>
              </a:ext>
            </a:extLst>
          </p:cNvPr>
          <p:cNvSpPr/>
          <p:nvPr/>
        </p:nvSpPr>
        <p:spPr>
          <a:xfrm>
            <a:off x="370843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4" name="Rectangle 2493">
            <a:extLst>
              <a:ext uri="{FF2B5EF4-FFF2-40B4-BE49-F238E27FC236}">
                <a16:creationId xmlns:a16="http://schemas.microsoft.com/office/drawing/2014/main" id="{DCCAAB3D-A69C-48D0-83D5-5F62EF516AAB}"/>
              </a:ext>
            </a:extLst>
          </p:cNvPr>
          <p:cNvSpPr/>
          <p:nvPr/>
        </p:nvSpPr>
        <p:spPr>
          <a:xfrm>
            <a:off x="375124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5" name="Rectangle 2494">
            <a:extLst>
              <a:ext uri="{FF2B5EF4-FFF2-40B4-BE49-F238E27FC236}">
                <a16:creationId xmlns:a16="http://schemas.microsoft.com/office/drawing/2014/main" id="{629B006F-D861-4F79-9DBB-506F6397B8FA}"/>
              </a:ext>
            </a:extLst>
          </p:cNvPr>
          <p:cNvSpPr/>
          <p:nvPr/>
        </p:nvSpPr>
        <p:spPr>
          <a:xfrm>
            <a:off x="379404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6" name="Rectangle 2495">
            <a:extLst>
              <a:ext uri="{FF2B5EF4-FFF2-40B4-BE49-F238E27FC236}">
                <a16:creationId xmlns:a16="http://schemas.microsoft.com/office/drawing/2014/main" id="{A80F08C5-2576-4DE4-AA03-B68F131E7F10}"/>
              </a:ext>
            </a:extLst>
          </p:cNvPr>
          <p:cNvSpPr/>
          <p:nvPr/>
        </p:nvSpPr>
        <p:spPr>
          <a:xfrm>
            <a:off x="383685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7" name="Rectangle 2496">
            <a:extLst>
              <a:ext uri="{FF2B5EF4-FFF2-40B4-BE49-F238E27FC236}">
                <a16:creationId xmlns:a16="http://schemas.microsoft.com/office/drawing/2014/main" id="{FA9D6B5B-7FBB-48AF-B9A5-44F7371A89F9}"/>
              </a:ext>
            </a:extLst>
          </p:cNvPr>
          <p:cNvSpPr/>
          <p:nvPr/>
        </p:nvSpPr>
        <p:spPr>
          <a:xfrm>
            <a:off x="387966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8" name="Rectangle 2497">
            <a:extLst>
              <a:ext uri="{FF2B5EF4-FFF2-40B4-BE49-F238E27FC236}">
                <a16:creationId xmlns:a16="http://schemas.microsoft.com/office/drawing/2014/main" id="{4B50E0AA-F91E-454D-9659-980BF84070C1}"/>
              </a:ext>
            </a:extLst>
          </p:cNvPr>
          <p:cNvSpPr/>
          <p:nvPr/>
        </p:nvSpPr>
        <p:spPr>
          <a:xfrm>
            <a:off x="392246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499" name="Rectangle 2498">
            <a:extLst>
              <a:ext uri="{FF2B5EF4-FFF2-40B4-BE49-F238E27FC236}">
                <a16:creationId xmlns:a16="http://schemas.microsoft.com/office/drawing/2014/main" id="{878F3D53-D5F5-4E6A-ADC2-368AE0368A4B}"/>
              </a:ext>
            </a:extLst>
          </p:cNvPr>
          <p:cNvSpPr/>
          <p:nvPr/>
        </p:nvSpPr>
        <p:spPr>
          <a:xfrm>
            <a:off x="396527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0" name="Rectangle 2499">
            <a:extLst>
              <a:ext uri="{FF2B5EF4-FFF2-40B4-BE49-F238E27FC236}">
                <a16:creationId xmlns:a16="http://schemas.microsoft.com/office/drawing/2014/main" id="{7E7B68E4-F53B-4353-BE87-8D3B21232430}"/>
              </a:ext>
            </a:extLst>
          </p:cNvPr>
          <p:cNvSpPr/>
          <p:nvPr/>
        </p:nvSpPr>
        <p:spPr>
          <a:xfrm>
            <a:off x="400807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1" name="Rectangle 2500">
            <a:extLst>
              <a:ext uri="{FF2B5EF4-FFF2-40B4-BE49-F238E27FC236}">
                <a16:creationId xmlns:a16="http://schemas.microsoft.com/office/drawing/2014/main" id="{B3D75F49-D3F9-4D4E-8F50-C65193EFAA8B}"/>
              </a:ext>
            </a:extLst>
          </p:cNvPr>
          <p:cNvSpPr/>
          <p:nvPr/>
        </p:nvSpPr>
        <p:spPr>
          <a:xfrm>
            <a:off x="405088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2" name="Rectangle 2501">
            <a:extLst>
              <a:ext uri="{FF2B5EF4-FFF2-40B4-BE49-F238E27FC236}">
                <a16:creationId xmlns:a16="http://schemas.microsoft.com/office/drawing/2014/main" id="{54733942-1DB2-4384-ADDF-74863D6FEF4E}"/>
              </a:ext>
            </a:extLst>
          </p:cNvPr>
          <p:cNvSpPr/>
          <p:nvPr/>
        </p:nvSpPr>
        <p:spPr>
          <a:xfrm>
            <a:off x="409369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3" name="Rectangle 2502">
            <a:extLst>
              <a:ext uri="{FF2B5EF4-FFF2-40B4-BE49-F238E27FC236}">
                <a16:creationId xmlns:a16="http://schemas.microsoft.com/office/drawing/2014/main" id="{BFC28BE9-E262-4AE3-A243-E1045EEE5715}"/>
              </a:ext>
            </a:extLst>
          </p:cNvPr>
          <p:cNvSpPr/>
          <p:nvPr/>
        </p:nvSpPr>
        <p:spPr>
          <a:xfrm>
            <a:off x="413649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4" name="Rectangle 2503">
            <a:extLst>
              <a:ext uri="{FF2B5EF4-FFF2-40B4-BE49-F238E27FC236}">
                <a16:creationId xmlns:a16="http://schemas.microsoft.com/office/drawing/2014/main" id="{0C2A66A0-5FBA-4D2F-8AD6-18FB4F89A2C3}"/>
              </a:ext>
            </a:extLst>
          </p:cNvPr>
          <p:cNvSpPr/>
          <p:nvPr/>
        </p:nvSpPr>
        <p:spPr>
          <a:xfrm>
            <a:off x="4179303"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5" name="Rectangle 2504">
            <a:extLst>
              <a:ext uri="{FF2B5EF4-FFF2-40B4-BE49-F238E27FC236}">
                <a16:creationId xmlns:a16="http://schemas.microsoft.com/office/drawing/2014/main" id="{6E8E6E67-3D51-43D0-94D9-15090F9CD9E8}"/>
              </a:ext>
            </a:extLst>
          </p:cNvPr>
          <p:cNvSpPr/>
          <p:nvPr/>
        </p:nvSpPr>
        <p:spPr>
          <a:xfrm>
            <a:off x="4222109"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6" name="Rectangle 2505">
            <a:extLst>
              <a:ext uri="{FF2B5EF4-FFF2-40B4-BE49-F238E27FC236}">
                <a16:creationId xmlns:a16="http://schemas.microsoft.com/office/drawing/2014/main" id="{67743AED-6F94-4C3C-AA41-7C9DE57723B9}"/>
              </a:ext>
            </a:extLst>
          </p:cNvPr>
          <p:cNvSpPr/>
          <p:nvPr/>
        </p:nvSpPr>
        <p:spPr>
          <a:xfrm>
            <a:off x="4264915"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7" name="Rectangle 2506">
            <a:extLst>
              <a:ext uri="{FF2B5EF4-FFF2-40B4-BE49-F238E27FC236}">
                <a16:creationId xmlns:a16="http://schemas.microsoft.com/office/drawing/2014/main" id="{1733D046-7DC3-4493-B373-59F778DD8583}"/>
              </a:ext>
            </a:extLst>
          </p:cNvPr>
          <p:cNvSpPr/>
          <p:nvPr/>
        </p:nvSpPr>
        <p:spPr>
          <a:xfrm>
            <a:off x="430772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8" name="Rectangle 2507">
            <a:extLst>
              <a:ext uri="{FF2B5EF4-FFF2-40B4-BE49-F238E27FC236}">
                <a16:creationId xmlns:a16="http://schemas.microsoft.com/office/drawing/2014/main" id="{3E0E6055-2670-4829-B209-EFCEAC6FA1F3}"/>
              </a:ext>
            </a:extLst>
          </p:cNvPr>
          <p:cNvSpPr/>
          <p:nvPr/>
        </p:nvSpPr>
        <p:spPr>
          <a:xfrm>
            <a:off x="4350527"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09" name="Rectangle 2508">
            <a:extLst>
              <a:ext uri="{FF2B5EF4-FFF2-40B4-BE49-F238E27FC236}">
                <a16:creationId xmlns:a16="http://schemas.microsoft.com/office/drawing/2014/main" id="{EBFE751B-1532-47CB-9E02-781DB7ECA408}"/>
              </a:ext>
            </a:extLst>
          </p:cNvPr>
          <p:cNvSpPr/>
          <p:nvPr/>
        </p:nvSpPr>
        <p:spPr>
          <a:xfrm>
            <a:off x="439333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0" name="Rectangle 2509">
            <a:extLst>
              <a:ext uri="{FF2B5EF4-FFF2-40B4-BE49-F238E27FC236}">
                <a16:creationId xmlns:a16="http://schemas.microsoft.com/office/drawing/2014/main" id="{342506F0-7650-4FB6-91D1-00FC8FF7D6BC}"/>
              </a:ext>
            </a:extLst>
          </p:cNvPr>
          <p:cNvSpPr/>
          <p:nvPr/>
        </p:nvSpPr>
        <p:spPr>
          <a:xfrm>
            <a:off x="4436139"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1" name="Rectangle 2510">
            <a:extLst>
              <a:ext uri="{FF2B5EF4-FFF2-40B4-BE49-F238E27FC236}">
                <a16:creationId xmlns:a16="http://schemas.microsoft.com/office/drawing/2014/main" id="{3B44E1A5-3C6F-446E-8304-FFF12E33CD2E}"/>
              </a:ext>
            </a:extLst>
          </p:cNvPr>
          <p:cNvSpPr/>
          <p:nvPr/>
        </p:nvSpPr>
        <p:spPr>
          <a:xfrm>
            <a:off x="4478945"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2" name="Rectangle 2511">
            <a:extLst>
              <a:ext uri="{FF2B5EF4-FFF2-40B4-BE49-F238E27FC236}">
                <a16:creationId xmlns:a16="http://schemas.microsoft.com/office/drawing/2014/main" id="{FAE9CF1B-C5D9-437D-8EE0-FB72DAA5DCE2}"/>
              </a:ext>
            </a:extLst>
          </p:cNvPr>
          <p:cNvSpPr/>
          <p:nvPr/>
        </p:nvSpPr>
        <p:spPr>
          <a:xfrm>
            <a:off x="4521751"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3" name="Rectangle 2512">
            <a:extLst>
              <a:ext uri="{FF2B5EF4-FFF2-40B4-BE49-F238E27FC236}">
                <a16:creationId xmlns:a16="http://schemas.microsoft.com/office/drawing/2014/main" id="{D4F40112-7794-4AF7-B752-E8316D62A4C7}"/>
              </a:ext>
            </a:extLst>
          </p:cNvPr>
          <p:cNvSpPr/>
          <p:nvPr/>
        </p:nvSpPr>
        <p:spPr>
          <a:xfrm>
            <a:off x="4564562"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4" name="Rectangle 2513">
            <a:extLst>
              <a:ext uri="{FF2B5EF4-FFF2-40B4-BE49-F238E27FC236}">
                <a16:creationId xmlns:a16="http://schemas.microsoft.com/office/drawing/2014/main" id="{085987D7-BCED-47AF-A42D-5B23B26EC632}"/>
              </a:ext>
            </a:extLst>
          </p:cNvPr>
          <p:cNvSpPr/>
          <p:nvPr/>
        </p:nvSpPr>
        <p:spPr>
          <a:xfrm>
            <a:off x="118288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5" name="Rectangle 2514">
            <a:extLst>
              <a:ext uri="{FF2B5EF4-FFF2-40B4-BE49-F238E27FC236}">
                <a16:creationId xmlns:a16="http://schemas.microsoft.com/office/drawing/2014/main" id="{A3E93DFF-0C6B-4E7D-ACF2-9184B4053ED8}"/>
              </a:ext>
            </a:extLst>
          </p:cNvPr>
          <p:cNvSpPr/>
          <p:nvPr/>
        </p:nvSpPr>
        <p:spPr>
          <a:xfrm>
            <a:off x="1225689"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6" name="Rectangle 2515">
            <a:extLst>
              <a:ext uri="{FF2B5EF4-FFF2-40B4-BE49-F238E27FC236}">
                <a16:creationId xmlns:a16="http://schemas.microsoft.com/office/drawing/2014/main" id="{266BBE30-2F2A-41CF-BB57-093C1326B1C5}"/>
              </a:ext>
            </a:extLst>
          </p:cNvPr>
          <p:cNvSpPr/>
          <p:nvPr/>
        </p:nvSpPr>
        <p:spPr>
          <a:xfrm>
            <a:off x="1268495"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7" name="Rectangle 2516">
            <a:extLst>
              <a:ext uri="{FF2B5EF4-FFF2-40B4-BE49-F238E27FC236}">
                <a16:creationId xmlns:a16="http://schemas.microsoft.com/office/drawing/2014/main" id="{7EA40FD4-90CE-4049-8EEA-844797D1A687}"/>
              </a:ext>
            </a:extLst>
          </p:cNvPr>
          <p:cNvSpPr/>
          <p:nvPr/>
        </p:nvSpPr>
        <p:spPr>
          <a:xfrm>
            <a:off x="1311301"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8" name="Rectangle 2517">
            <a:extLst>
              <a:ext uri="{FF2B5EF4-FFF2-40B4-BE49-F238E27FC236}">
                <a16:creationId xmlns:a16="http://schemas.microsoft.com/office/drawing/2014/main" id="{7260FFC0-7498-451F-BA5A-9CB3F9C42276}"/>
              </a:ext>
            </a:extLst>
          </p:cNvPr>
          <p:cNvSpPr/>
          <p:nvPr/>
        </p:nvSpPr>
        <p:spPr>
          <a:xfrm>
            <a:off x="1953391"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19" name="Rectangle 2518">
            <a:extLst>
              <a:ext uri="{FF2B5EF4-FFF2-40B4-BE49-F238E27FC236}">
                <a16:creationId xmlns:a16="http://schemas.microsoft.com/office/drawing/2014/main" id="{F8BF0A06-CE57-4EB0-893C-82C116ABD79B}"/>
              </a:ext>
            </a:extLst>
          </p:cNvPr>
          <p:cNvSpPr/>
          <p:nvPr/>
        </p:nvSpPr>
        <p:spPr>
          <a:xfrm>
            <a:off x="1996197" y="3065807"/>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0" name="Rectangle 2519">
            <a:extLst>
              <a:ext uri="{FF2B5EF4-FFF2-40B4-BE49-F238E27FC236}">
                <a16:creationId xmlns:a16="http://schemas.microsoft.com/office/drawing/2014/main" id="{185AC522-5287-47C3-A620-B2A9E09DF8C0}"/>
              </a:ext>
            </a:extLst>
          </p:cNvPr>
          <p:cNvSpPr/>
          <p:nvPr/>
        </p:nvSpPr>
        <p:spPr>
          <a:xfrm>
            <a:off x="203900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1" name="Rectangle 2520">
            <a:extLst>
              <a:ext uri="{FF2B5EF4-FFF2-40B4-BE49-F238E27FC236}">
                <a16:creationId xmlns:a16="http://schemas.microsoft.com/office/drawing/2014/main" id="{43E169CC-74CE-46DA-B631-D8C959BBF53D}"/>
              </a:ext>
            </a:extLst>
          </p:cNvPr>
          <p:cNvSpPr/>
          <p:nvPr/>
        </p:nvSpPr>
        <p:spPr>
          <a:xfrm>
            <a:off x="2081809"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2" name="Rectangle 2521">
            <a:extLst>
              <a:ext uri="{FF2B5EF4-FFF2-40B4-BE49-F238E27FC236}">
                <a16:creationId xmlns:a16="http://schemas.microsoft.com/office/drawing/2014/main" id="{A1905B0B-CD21-4617-893D-FB7404D86C14}"/>
              </a:ext>
            </a:extLst>
          </p:cNvPr>
          <p:cNvSpPr/>
          <p:nvPr/>
        </p:nvSpPr>
        <p:spPr>
          <a:xfrm>
            <a:off x="2124615"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3" name="Rectangle 2522">
            <a:extLst>
              <a:ext uri="{FF2B5EF4-FFF2-40B4-BE49-F238E27FC236}">
                <a16:creationId xmlns:a16="http://schemas.microsoft.com/office/drawing/2014/main" id="{6F9246BB-1714-4C00-ABDE-50DFE690542A}"/>
              </a:ext>
            </a:extLst>
          </p:cNvPr>
          <p:cNvSpPr/>
          <p:nvPr/>
        </p:nvSpPr>
        <p:spPr>
          <a:xfrm>
            <a:off x="2167421"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4" name="Rectangle 2523">
            <a:extLst>
              <a:ext uri="{FF2B5EF4-FFF2-40B4-BE49-F238E27FC236}">
                <a16:creationId xmlns:a16="http://schemas.microsoft.com/office/drawing/2014/main" id="{7443D053-DD00-42B9-800E-3B3E12EE3098}"/>
              </a:ext>
            </a:extLst>
          </p:cNvPr>
          <p:cNvSpPr/>
          <p:nvPr/>
        </p:nvSpPr>
        <p:spPr>
          <a:xfrm>
            <a:off x="2210227"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5" name="Rectangle 2524">
            <a:extLst>
              <a:ext uri="{FF2B5EF4-FFF2-40B4-BE49-F238E27FC236}">
                <a16:creationId xmlns:a16="http://schemas.microsoft.com/office/drawing/2014/main" id="{EC740C98-E919-4297-92DA-7177C6618487}"/>
              </a:ext>
            </a:extLst>
          </p:cNvPr>
          <p:cNvSpPr/>
          <p:nvPr/>
        </p:nvSpPr>
        <p:spPr>
          <a:xfrm>
            <a:off x="225303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6" name="Rectangle 2525">
            <a:extLst>
              <a:ext uri="{FF2B5EF4-FFF2-40B4-BE49-F238E27FC236}">
                <a16:creationId xmlns:a16="http://schemas.microsoft.com/office/drawing/2014/main" id="{6BA6C54C-A19C-42E4-A6F7-4E332884A7F8}"/>
              </a:ext>
            </a:extLst>
          </p:cNvPr>
          <p:cNvSpPr/>
          <p:nvPr/>
        </p:nvSpPr>
        <p:spPr>
          <a:xfrm>
            <a:off x="2295839"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7" name="Rectangle 2526">
            <a:extLst>
              <a:ext uri="{FF2B5EF4-FFF2-40B4-BE49-F238E27FC236}">
                <a16:creationId xmlns:a16="http://schemas.microsoft.com/office/drawing/2014/main" id="{BD7F0249-85AD-40FD-88F5-AD8AD1A775B5}"/>
              </a:ext>
            </a:extLst>
          </p:cNvPr>
          <p:cNvSpPr/>
          <p:nvPr/>
        </p:nvSpPr>
        <p:spPr>
          <a:xfrm>
            <a:off x="2338645"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8" name="Rectangle 2527">
            <a:extLst>
              <a:ext uri="{FF2B5EF4-FFF2-40B4-BE49-F238E27FC236}">
                <a16:creationId xmlns:a16="http://schemas.microsoft.com/office/drawing/2014/main" id="{DB3CD60C-3C32-41FB-9121-391EA89B76CE}"/>
              </a:ext>
            </a:extLst>
          </p:cNvPr>
          <p:cNvSpPr/>
          <p:nvPr/>
        </p:nvSpPr>
        <p:spPr>
          <a:xfrm>
            <a:off x="2381451"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29" name="Rectangle 2528">
            <a:extLst>
              <a:ext uri="{FF2B5EF4-FFF2-40B4-BE49-F238E27FC236}">
                <a16:creationId xmlns:a16="http://schemas.microsoft.com/office/drawing/2014/main" id="{8BD82EDF-CBD9-49CE-82AD-C2CA41446BE6}"/>
              </a:ext>
            </a:extLst>
          </p:cNvPr>
          <p:cNvSpPr/>
          <p:nvPr/>
        </p:nvSpPr>
        <p:spPr>
          <a:xfrm>
            <a:off x="2424257"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0" name="Rectangle 2529">
            <a:extLst>
              <a:ext uri="{FF2B5EF4-FFF2-40B4-BE49-F238E27FC236}">
                <a16:creationId xmlns:a16="http://schemas.microsoft.com/office/drawing/2014/main" id="{97DC4D9C-0047-4519-A99D-6B3C81850926}"/>
              </a:ext>
            </a:extLst>
          </p:cNvPr>
          <p:cNvSpPr/>
          <p:nvPr/>
        </p:nvSpPr>
        <p:spPr>
          <a:xfrm>
            <a:off x="2467063" y="3065807"/>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1" name="Rectangle 2530">
            <a:extLst>
              <a:ext uri="{FF2B5EF4-FFF2-40B4-BE49-F238E27FC236}">
                <a16:creationId xmlns:a16="http://schemas.microsoft.com/office/drawing/2014/main" id="{1A17370F-5683-4978-95A3-0E9BAE6E79D1}"/>
              </a:ext>
            </a:extLst>
          </p:cNvPr>
          <p:cNvSpPr/>
          <p:nvPr/>
        </p:nvSpPr>
        <p:spPr>
          <a:xfrm>
            <a:off x="54079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2" name="Rectangle 2531">
            <a:extLst>
              <a:ext uri="{FF2B5EF4-FFF2-40B4-BE49-F238E27FC236}">
                <a16:creationId xmlns:a16="http://schemas.microsoft.com/office/drawing/2014/main" id="{681489F8-E21F-40C6-AEA1-ED1775C50095}"/>
              </a:ext>
            </a:extLst>
          </p:cNvPr>
          <p:cNvSpPr/>
          <p:nvPr/>
        </p:nvSpPr>
        <p:spPr>
          <a:xfrm>
            <a:off x="583599" y="3261439"/>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3" name="Rectangle 2532">
            <a:extLst>
              <a:ext uri="{FF2B5EF4-FFF2-40B4-BE49-F238E27FC236}">
                <a16:creationId xmlns:a16="http://schemas.microsoft.com/office/drawing/2014/main" id="{29DDEED4-F7C8-4B97-BF88-DD18B7472978}"/>
              </a:ext>
            </a:extLst>
          </p:cNvPr>
          <p:cNvSpPr/>
          <p:nvPr/>
        </p:nvSpPr>
        <p:spPr>
          <a:xfrm>
            <a:off x="626405" y="3261439"/>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4" name="Rectangle 2533">
            <a:extLst>
              <a:ext uri="{FF2B5EF4-FFF2-40B4-BE49-F238E27FC236}">
                <a16:creationId xmlns:a16="http://schemas.microsoft.com/office/drawing/2014/main" id="{BF31D8AA-4A82-469D-8D8D-0683305A2B16}"/>
              </a:ext>
            </a:extLst>
          </p:cNvPr>
          <p:cNvSpPr/>
          <p:nvPr/>
        </p:nvSpPr>
        <p:spPr>
          <a:xfrm>
            <a:off x="669211" y="3261439"/>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5" name="Rectangle 2534">
            <a:extLst>
              <a:ext uri="{FF2B5EF4-FFF2-40B4-BE49-F238E27FC236}">
                <a16:creationId xmlns:a16="http://schemas.microsoft.com/office/drawing/2014/main" id="{2672A5CB-38C6-4276-9FF6-AAB42BDDA17B}"/>
              </a:ext>
            </a:extLst>
          </p:cNvPr>
          <p:cNvSpPr/>
          <p:nvPr/>
        </p:nvSpPr>
        <p:spPr>
          <a:xfrm>
            <a:off x="712017" y="3261439"/>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6" name="Rectangle 2535">
            <a:extLst>
              <a:ext uri="{FF2B5EF4-FFF2-40B4-BE49-F238E27FC236}">
                <a16:creationId xmlns:a16="http://schemas.microsoft.com/office/drawing/2014/main" id="{3E7F0F5F-580C-4216-8198-4EF6474E8CCA}"/>
              </a:ext>
            </a:extLst>
          </p:cNvPr>
          <p:cNvSpPr/>
          <p:nvPr/>
        </p:nvSpPr>
        <p:spPr>
          <a:xfrm>
            <a:off x="75482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7" name="Rectangle 2536">
            <a:extLst>
              <a:ext uri="{FF2B5EF4-FFF2-40B4-BE49-F238E27FC236}">
                <a16:creationId xmlns:a16="http://schemas.microsoft.com/office/drawing/2014/main" id="{A0B6F91D-DC35-4480-B216-3197FD30A30C}"/>
              </a:ext>
            </a:extLst>
          </p:cNvPr>
          <p:cNvSpPr/>
          <p:nvPr/>
        </p:nvSpPr>
        <p:spPr>
          <a:xfrm>
            <a:off x="79762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8" name="Rectangle 2537">
            <a:extLst>
              <a:ext uri="{FF2B5EF4-FFF2-40B4-BE49-F238E27FC236}">
                <a16:creationId xmlns:a16="http://schemas.microsoft.com/office/drawing/2014/main" id="{1367D49B-D52A-4DBC-B099-E95FB175AC7B}"/>
              </a:ext>
            </a:extLst>
          </p:cNvPr>
          <p:cNvSpPr/>
          <p:nvPr/>
        </p:nvSpPr>
        <p:spPr>
          <a:xfrm>
            <a:off x="84043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39" name="Rectangle 2538">
            <a:extLst>
              <a:ext uri="{FF2B5EF4-FFF2-40B4-BE49-F238E27FC236}">
                <a16:creationId xmlns:a16="http://schemas.microsoft.com/office/drawing/2014/main" id="{E6304AD0-2212-47C4-B614-D3E4451AB076}"/>
              </a:ext>
            </a:extLst>
          </p:cNvPr>
          <p:cNvSpPr/>
          <p:nvPr/>
        </p:nvSpPr>
        <p:spPr>
          <a:xfrm>
            <a:off x="88324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0" name="Rectangle 2539">
            <a:extLst>
              <a:ext uri="{FF2B5EF4-FFF2-40B4-BE49-F238E27FC236}">
                <a16:creationId xmlns:a16="http://schemas.microsoft.com/office/drawing/2014/main" id="{E97636B9-37C3-4A9A-8237-EE7DDECF8A16}"/>
              </a:ext>
            </a:extLst>
          </p:cNvPr>
          <p:cNvSpPr/>
          <p:nvPr/>
        </p:nvSpPr>
        <p:spPr>
          <a:xfrm>
            <a:off x="92604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1" name="Rectangle 2540">
            <a:extLst>
              <a:ext uri="{FF2B5EF4-FFF2-40B4-BE49-F238E27FC236}">
                <a16:creationId xmlns:a16="http://schemas.microsoft.com/office/drawing/2014/main" id="{0DE6287F-5887-4C11-9173-7D1686DEAA23}"/>
              </a:ext>
            </a:extLst>
          </p:cNvPr>
          <p:cNvSpPr/>
          <p:nvPr/>
        </p:nvSpPr>
        <p:spPr>
          <a:xfrm>
            <a:off x="96885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2" name="Rectangle 2541">
            <a:extLst>
              <a:ext uri="{FF2B5EF4-FFF2-40B4-BE49-F238E27FC236}">
                <a16:creationId xmlns:a16="http://schemas.microsoft.com/office/drawing/2014/main" id="{2FEC30FA-B1FC-4C03-81F2-A174EA5E33FC}"/>
              </a:ext>
            </a:extLst>
          </p:cNvPr>
          <p:cNvSpPr/>
          <p:nvPr/>
        </p:nvSpPr>
        <p:spPr>
          <a:xfrm>
            <a:off x="101165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3" name="Rectangle 2542">
            <a:extLst>
              <a:ext uri="{FF2B5EF4-FFF2-40B4-BE49-F238E27FC236}">
                <a16:creationId xmlns:a16="http://schemas.microsoft.com/office/drawing/2014/main" id="{780A27F8-C56C-41EC-BBC7-90E2F44FF30F}"/>
              </a:ext>
            </a:extLst>
          </p:cNvPr>
          <p:cNvSpPr/>
          <p:nvPr/>
        </p:nvSpPr>
        <p:spPr>
          <a:xfrm>
            <a:off x="105446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4" name="Rectangle 2543">
            <a:extLst>
              <a:ext uri="{FF2B5EF4-FFF2-40B4-BE49-F238E27FC236}">
                <a16:creationId xmlns:a16="http://schemas.microsoft.com/office/drawing/2014/main" id="{2137A798-E3B4-4229-8825-1536ADD09209}"/>
              </a:ext>
            </a:extLst>
          </p:cNvPr>
          <p:cNvSpPr/>
          <p:nvPr/>
        </p:nvSpPr>
        <p:spPr>
          <a:xfrm>
            <a:off x="109727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5" name="Rectangle 2544">
            <a:extLst>
              <a:ext uri="{FF2B5EF4-FFF2-40B4-BE49-F238E27FC236}">
                <a16:creationId xmlns:a16="http://schemas.microsoft.com/office/drawing/2014/main" id="{372DFF70-AFA7-4778-A60F-0D49F3F7FCC9}"/>
              </a:ext>
            </a:extLst>
          </p:cNvPr>
          <p:cNvSpPr/>
          <p:nvPr/>
        </p:nvSpPr>
        <p:spPr>
          <a:xfrm>
            <a:off x="114007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6" name="Rectangle 2545">
            <a:extLst>
              <a:ext uri="{FF2B5EF4-FFF2-40B4-BE49-F238E27FC236}">
                <a16:creationId xmlns:a16="http://schemas.microsoft.com/office/drawing/2014/main" id="{6D666CBA-D28F-4987-BF94-0E010D06B2C7}"/>
              </a:ext>
            </a:extLst>
          </p:cNvPr>
          <p:cNvSpPr/>
          <p:nvPr/>
        </p:nvSpPr>
        <p:spPr>
          <a:xfrm>
            <a:off x="1354107" y="3261439"/>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7" name="Rectangle 2546">
            <a:extLst>
              <a:ext uri="{FF2B5EF4-FFF2-40B4-BE49-F238E27FC236}">
                <a16:creationId xmlns:a16="http://schemas.microsoft.com/office/drawing/2014/main" id="{984BC41D-DCEE-4BE8-AE2E-634B8DDEE1FC}"/>
              </a:ext>
            </a:extLst>
          </p:cNvPr>
          <p:cNvSpPr/>
          <p:nvPr/>
        </p:nvSpPr>
        <p:spPr>
          <a:xfrm>
            <a:off x="1396913" y="3261439"/>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8" name="Rectangle 2547">
            <a:extLst>
              <a:ext uri="{FF2B5EF4-FFF2-40B4-BE49-F238E27FC236}">
                <a16:creationId xmlns:a16="http://schemas.microsoft.com/office/drawing/2014/main" id="{6BB19648-FFDC-436C-8CB0-9DCF3B2279EB}"/>
              </a:ext>
            </a:extLst>
          </p:cNvPr>
          <p:cNvSpPr/>
          <p:nvPr/>
        </p:nvSpPr>
        <p:spPr>
          <a:xfrm>
            <a:off x="1439719" y="3261439"/>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49" name="Rectangle 2548">
            <a:extLst>
              <a:ext uri="{FF2B5EF4-FFF2-40B4-BE49-F238E27FC236}">
                <a16:creationId xmlns:a16="http://schemas.microsoft.com/office/drawing/2014/main" id="{38829584-4895-461F-8858-B532B516F15E}"/>
              </a:ext>
            </a:extLst>
          </p:cNvPr>
          <p:cNvSpPr/>
          <p:nvPr/>
        </p:nvSpPr>
        <p:spPr>
          <a:xfrm>
            <a:off x="1482525" y="3261439"/>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0" name="Rectangle 2549">
            <a:extLst>
              <a:ext uri="{FF2B5EF4-FFF2-40B4-BE49-F238E27FC236}">
                <a16:creationId xmlns:a16="http://schemas.microsoft.com/office/drawing/2014/main" id="{BA8F0121-D0B6-485E-B8BE-14BEDEB9CAD9}"/>
              </a:ext>
            </a:extLst>
          </p:cNvPr>
          <p:cNvSpPr/>
          <p:nvPr/>
        </p:nvSpPr>
        <p:spPr>
          <a:xfrm>
            <a:off x="152533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1" name="Rectangle 2550">
            <a:extLst>
              <a:ext uri="{FF2B5EF4-FFF2-40B4-BE49-F238E27FC236}">
                <a16:creationId xmlns:a16="http://schemas.microsoft.com/office/drawing/2014/main" id="{B865C721-EAD5-4F44-8134-1D45039CAD16}"/>
              </a:ext>
            </a:extLst>
          </p:cNvPr>
          <p:cNvSpPr/>
          <p:nvPr/>
        </p:nvSpPr>
        <p:spPr>
          <a:xfrm>
            <a:off x="156813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2" name="Rectangle 2551">
            <a:extLst>
              <a:ext uri="{FF2B5EF4-FFF2-40B4-BE49-F238E27FC236}">
                <a16:creationId xmlns:a16="http://schemas.microsoft.com/office/drawing/2014/main" id="{E81FE865-22EC-40AC-824D-1596E69D24A4}"/>
              </a:ext>
            </a:extLst>
          </p:cNvPr>
          <p:cNvSpPr/>
          <p:nvPr/>
        </p:nvSpPr>
        <p:spPr>
          <a:xfrm>
            <a:off x="161094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3" name="Rectangle 2552">
            <a:extLst>
              <a:ext uri="{FF2B5EF4-FFF2-40B4-BE49-F238E27FC236}">
                <a16:creationId xmlns:a16="http://schemas.microsoft.com/office/drawing/2014/main" id="{FC8756BB-B1A6-4086-AF2F-07EDDEB95DA0}"/>
              </a:ext>
            </a:extLst>
          </p:cNvPr>
          <p:cNvSpPr/>
          <p:nvPr/>
        </p:nvSpPr>
        <p:spPr>
          <a:xfrm>
            <a:off x="165374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4" name="Rectangle 2553">
            <a:extLst>
              <a:ext uri="{FF2B5EF4-FFF2-40B4-BE49-F238E27FC236}">
                <a16:creationId xmlns:a16="http://schemas.microsoft.com/office/drawing/2014/main" id="{417A64C6-AA75-431E-83F1-61C5937BB394}"/>
              </a:ext>
            </a:extLst>
          </p:cNvPr>
          <p:cNvSpPr/>
          <p:nvPr/>
        </p:nvSpPr>
        <p:spPr>
          <a:xfrm>
            <a:off x="169655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5" name="Rectangle 2554">
            <a:extLst>
              <a:ext uri="{FF2B5EF4-FFF2-40B4-BE49-F238E27FC236}">
                <a16:creationId xmlns:a16="http://schemas.microsoft.com/office/drawing/2014/main" id="{58A52291-A528-4F89-AFCF-A302A3470500}"/>
              </a:ext>
            </a:extLst>
          </p:cNvPr>
          <p:cNvSpPr/>
          <p:nvPr/>
        </p:nvSpPr>
        <p:spPr>
          <a:xfrm>
            <a:off x="173936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6" name="Rectangle 2555">
            <a:extLst>
              <a:ext uri="{FF2B5EF4-FFF2-40B4-BE49-F238E27FC236}">
                <a16:creationId xmlns:a16="http://schemas.microsoft.com/office/drawing/2014/main" id="{E0FED278-E7BF-40C1-818A-0D634A640F75}"/>
              </a:ext>
            </a:extLst>
          </p:cNvPr>
          <p:cNvSpPr/>
          <p:nvPr/>
        </p:nvSpPr>
        <p:spPr>
          <a:xfrm>
            <a:off x="178216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7" name="Rectangle 2556">
            <a:extLst>
              <a:ext uri="{FF2B5EF4-FFF2-40B4-BE49-F238E27FC236}">
                <a16:creationId xmlns:a16="http://schemas.microsoft.com/office/drawing/2014/main" id="{9DC402E1-FD5A-4252-8282-A7134CA869EF}"/>
              </a:ext>
            </a:extLst>
          </p:cNvPr>
          <p:cNvSpPr/>
          <p:nvPr/>
        </p:nvSpPr>
        <p:spPr>
          <a:xfrm>
            <a:off x="182497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8" name="Rectangle 2557">
            <a:extLst>
              <a:ext uri="{FF2B5EF4-FFF2-40B4-BE49-F238E27FC236}">
                <a16:creationId xmlns:a16="http://schemas.microsoft.com/office/drawing/2014/main" id="{D3041C7A-A0CA-4B27-A97B-B69F3CB34164}"/>
              </a:ext>
            </a:extLst>
          </p:cNvPr>
          <p:cNvSpPr/>
          <p:nvPr/>
        </p:nvSpPr>
        <p:spPr>
          <a:xfrm>
            <a:off x="186777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59" name="Rectangle 2558">
            <a:extLst>
              <a:ext uri="{FF2B5EF4-FFF2-40B4-BE49-F238E27FC236}">
                <a16:creationId xmlns:a16="http://schemas.microsoft.com/office/drawing/2014/main" id="{9DAE079C-B35B-4948-A13C-08B09233EDDE}"/>
              </a:ext>
            </a:extLst>
          </p:cNvPr>
          <p:cNvSpPr/>
          <p:nvPr/>
        </p:nvSpPr>
        <p:spPr>
          <a:xfrm>
            <a:off x="191058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0" name="Rectangle 2559">
            <a:extLst>
              <a:ext uri="{FF2B5EF4-FFF2-40B4-BE49-F238E27FC236}">
                <a16:creationId xmlns:a16="http://schemas.microsoft.com/office/drawing/2014/main" id="{826C87AE-0EFF-463A-B498-7F6E6856E549}"/>
              </a:ext>
            </a:extLst>
          </p:cNvPr>
          <p:cNvSpPr/>
          <p:nvPr/>
        </p:nvSpPr>
        <p:spPr>
          <a:xfrm>
            <a:off x="2509869"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1" name="Rectangle 2560">
            <a:extLst>
              <a:ext uri="{FF2B5EF4-FFF2-40B4-BE49-F238E27FC236}">
                <a16:creationId xmlns:a16="http://schemas.microsoft.com/office/drawing/2014/main" id="{1C05D0A9-B9B9-45E3-A950-68EAE3AAF9E7}"/>
              </a:ext>
            </a:extLst>
          </p:cNvPr>
          <p:cNvSpPr/>
          <p:nvPr/>
        </p:nvSpPr>
        <p:spPr>
          <a:xfrm>
            <a:off x="2552675"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2" name="Rectangle 2561">
            <a:extLst>
              <a:ext uri="{FF2B5EF4-FFF2-40B4-BE49-F238E27FC236}">
                <a16:creationId xmlns:a16="http://schemas.microsoft.com/office/drawing/2014/main" id="{A8699547-3B41-46F7-8FF7-B3C5C039C181}"/>
              </a:ext>
            </a:extLst>
          </p:cNvPr>
          <p:cNvSpPr/>
          <p:nvPr/>
        </p:nvSpPr>
        <p:spPr>
          <a:xfrm>
            <a:off x="2595481"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3" name="Rectangle 2562">
            <a:extLst>
              <a:ext uri="{FF2B5EF4-FFF2-40B4-BE49-F238E27FC236}">
                <a16:creationId xmlns:a16="http://schemas.microsoft.com/office/drawing/2014/main" id="{91D773F9-2B50-4F8E-B665-FBA68AE7BB02}"/>
              </a:ext>
            </a:extLst>
          </p:cNvPr>
          <p:cNvSpPr/>
          <p:nvPr/>
        </p:nvSpPr>
        <p:spPr>
          <a:xfrm>
            <a:off x="2638287"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4" name="Rectangle 2563">
            <a:extLst>
              <a:ext uri="{FF2B5EF4-FFF2-40B4-BE49-F238E27FC236}">
                <a16:creationId xmlns:a16="http://schemas.microsoft.com/office/drawing/2014/main" id="{3E5A913E-A8A5-4808-A92D-194FB4C733ED}"/>
              </a:ext>
            </a:extLst>
          </p:cNvPr>
          <p:cNvSpPr/>
          <p:nvPr/>
        </p:nvSpPr>
        <p:spPr>
          <a:xfrm>
            <a:off x="2681093"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5" name="Rectangle 2564">
            <a:extLst>
              <a:ext uri="{FF2B5EF4-FFF2-40B4-BE49-F238E27FC236}">
                <a16:creationId xmlns:a16="http://schemas.microsoft.com/office/drawing/2014/main" id="{D6737E02-62D3-4337-BC70-A0D9D9B25768}"/>
              </a:ext>
            </a:extLst>
          </p:cNvPr>
          <p:cNvSpPr/>
          <p:nvPr/>
        </p:nvSpPr>
        <p:spPr>
          <a:xfrm>
            <a:off x="2723899"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6" name="Rectangle 2565">
            <a:extLst>
              <a:ext uri="{FF2B5EF4-FFF2-40B4-BE49-F238E27FC236}">
                <a16:creationId xmlns:a16="http://schemas.microsoft.com/office/drawing/2014/main" id="{E16C5B8E-8AEB-4187-9F13-59FAE015C106}"/>
              </a:ext>
            </a:extLst>
          </p:cNvPr>
          <p:cNvSpPr/>
          <p:nvPr/>
        </p:nvSpPr>
        <p:spPr>
          <a:xfrm>
            <a:off x="2766705"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7" name="Rectangle 2566">
            <a:extLst>
              <a:ext uri="{FF2B5EF4-FFF2-40B4-BE49-F238E27FC236}">
                <a16:creationId xmlns:a16="http://schemas.microsoft.com/office/drawing/2014/main" id="{12024CAE-D23A-4BCD-B350-1E7830036220}"/>
              </a:ext>
            </a:extLst>
          </p:cNvPr>
          <p:cNvSpPr/>
          <p:nvPr/>
        </p:nvSpPr>
        <p:spPr>
          <a:xfrm>
            <a:off x="2809511"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8" name="Rectangle 2567">
            <a:extLst>
              <a:ext uri="{FF2B5EF4-FFF2-40B4-BE49-F238E27FC236}">
                <a16:creationId xmlns:a16="http://schemas.microsoft.com/office/drawing/2014/main" id="{668893DB-DCDD-4451-8BC5-A7266F6053A3}"/>
              </a:ext>
            </a:extLst>
          </p:cNvPr>
          <p:cNvSpPr/>
          <p:nvPr/>
        </p:nvSpPr>
        <p:spPr>
          <a:xfrm>
            <a:off x="2852317"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69" name="Rectangle 2568">
            <a:extLst>
              <a:ext uri="{FF2B5EF4-FFF2-40B4-BE49-F238E27FC236}">
                <a16:creationId xmlns:a16="http://schemas.microsoft.com/office/drawing/2014/main" id="{2C28DD12-2DAE-4C56-866B-5A31F495D9FE}"/>
              </a:ext>
            </a:extLst>
          </p:cNvPr>
          <p:cNvSpPr/>
          <p:nvPr/>
        </p:nvSpPr>
        <p:spPr>
          <a:xfrm>
            <a:off x="2895123"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0" name="Rectangle 2569">
            <a:extLst>
              <a:ext uri="{FF2B5EF4-FFF2-40B4-BE49-F238E27FC236}">
                <a16:creationId xmlns:a16="http://schemas.microsoft.com/office/drawing/2014/main" id="{5974E015-E916-4114-B1BD-08B1B88D2BCD}"/>
              </a:ext>
            </a:extLst>
          </p:cNvPr>
          <p:cNvSpPr/>
          <p:nvPr/>
        </p:nvSpPr>
        <p:spPr>
          <a:xfrm>
            <a:off x="2937929"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1" name="Rectangle 2570">
            <a:extLst>
              <a:ext uri="{FF2B5EF4-FFF2-40B4-BE49-F238E27FC236}">
                <a16:creationId xmlns:a16="http://schemas.microsoft.com/office/drawing/2014/main" id="{CFD4A4BB-CC84-4BC7-A0CA-AE29E668EC2A}"/>
              </a:ext>
            </a:extLst>
          </p:cNvPr>
          <p:cNvSpPr/>
          <p:nvPr/>
        </p:nvSpPr>
        <p:spPr>
          <a:xfrm>
            <a:off x="2980735"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2" name="Rectangle 2571">
            <a:extLst>
              <a:ext uri="{FF2B5EF4-FFF2-40B4-BE49-F238E27FC236}">
                <a16:creationId xmlns:a16="http://schemas.microsoft.com/office/drawing/2014/main" id="{9058022A-2DFB-4C1C-AEEC-9B9913793F2B}"/>
              </a:ext>
            </a:extLst>
          </p:cNvPr>
          <p:cNvSpPr/>
          <p:nvPr/>
        </p:nvSpPr>
        <p:spPr>
          <a:xfrm>
            <a:off x="3023541"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3" name="Rectangle 2572">
            <a:extLst>
              <a:ext uri="{FF2B5EF4-FFF2-40B4-BE49-F238E27FC236}">
                <a16:creationId xmlns:a16="http://schemas.microsoft.com/office/drawing/2014/main" id="{B9B94E60-7D30-4F83-87E2-7407BEC595C2}"/>
              </a:ext>
            </a:extLst>
          </p:cNvPr>
          <p:cNvSpPr/>
          <p:nvPr/>
        </p:nvSpPr>
        <p:spPr>
          <a:xfrm>
            <a:off x="3066347"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4" name="Rectangle 2573">
            <a:extLst>
              <a:ext uri="{FF2B5EF4-FFF2-40B4-BE49-F238E27FC236}">
                <a16:creationId xmlns:a16="http://schemas.microsoft.com/office/drawing/2014/main" id="{16092D0E-70E7-41BD-A631-A3027D31EC66}"/>
              </a:ext>
            </a:extLst>
          </p:cNvPr>
          <p:cNvSpPr/>
          <p:nvPr/>
        </p:nvSpPr>
        <p:spPr>
          <a:xfrm>
            <a:off x="3109153"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5" name="Rectangle 2574">
            <a:extLst>
              <a:ext uri="{FF2B5EF4-FFF2-40B4-BE49-F238E27FC236}">
                <a16:creationId xmlns:a16="http://schemas.microsoft.com/office/drawing/2014/main" id="{4D25657A-964B-486E-9C1B-F1CB55357C41}"/>
              </a:ext>
            </a:extLst>
          </p:cNvPr>
          <p:cNvSpPr/>
          <p:nvPr/>
        </p:nvSpPr>
        <p:spPr>
          <a:xfrm>
            <a:off x="3151959"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6" name="Rectangle 2575">
            <a:extLst>
              <a:ext uri="{FF2B5EF4-FFF2-40B4-BE49-F238E27FC236}">
                <a16:creationId xmlns:a16="http://schemas.microsoft.com/office/drawing/2014/main" id="{7AB4CA7F-A924-420F-BC08-0C0139C15E85}"/>
              </a:ext>
            </a:extLst>
          </p:cNvPr>
          <p:cNvSpPr/>
          <p:nvPr/>
        </p:nvSpPr>
        <p:spPr>
          <a:xfrm>
            <a:off x="3194765"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7" name="Rectangle 2576">
            <a:extLst>
              <a:ext uri="{FF2B5EF4-FFF2-40B4-BE49-F238E27FC236}">
                <a16:creationId xmlns:a16="http://schemas.microsoft.com/office/drawing/2014/main" id="{60AA9D69-ACB3-4DD2-8C0D-CB7BB44F5489}"/>
              </a:ext>
            </a:extLst>
          </p:cNvPr>
          <p:cNvSpPr/>
          <p:nvPr/>
        </p:nvSpPr>
        <p:spPr>
          <a:xfrm>
            <a:off x="3237571"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8" name="Rectangle 2577">
            <a:extLst>
              <a:ext uri="{FF2B5EF4-FFF2-40B4-BE49-F238E27FC236}">
                <a16:creationId xmlns:a16="http://schemas.microsoft.com/office/drawing/2014/main" id="{6EE9DFF3-9A72-47DD-8117-23022A140A0D}"/>
              </a:ext>
            </a:extLst>
          </p:cNvPr>
          <p:cNvSpPr/>
          <p:nvPr/>
        </p:nvSpPr>
        <p:spPr>
          <a:xfrm>
            <a:off x="328037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79" name="Rectangle 2578">
            <a:extLst>
              <a:ext uri="{FF2B5EF4-FFF2-40B4-BE49-F238E27FC236}">
                <a16:creationId xmlns:a16="http://schemas.microsoft.com/office/drawing/2014/main" id="{E8F88505-B9D9-410B-B696-46FA0D6AFE86}"/>
              </a:ext>
            </a:extLst>
          </p:cNvPr>
          <p:cNvSpPr/>
          <p:nvPr/>
        </p:nvSpPr>
        <p:spPr>
          <a:xfrm>
            <a:off x="332318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0" name="Rectangle 2579">
            <a:extLst>
              <a:ext uri="{FF2B5EF4-FFF2-40B4-BE49-F238E27FC236}">
                <a16:creationId xmlns:a16="http://schemas.microsoft.com/office/drawing/2014/main" id="{F9DD6067-7106-4D86-A948-0C4DD178BE32}"/>
              </a:ext>
            </a:extLst>
          </p:cNvPr>
          <p:cNvSpPr/>
          <p:nvPr/>
        </p:nvSpPr>
        <p:spPr>
          <a:xfrm>
            <a:off x="336598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1" name="Rectangle 2580">
            <a:extLst>
              <a:ext uri="{FF2B5EF4-FFF2-40B4-BE49-F238E27FC236}">
                <a16:creationId xmlns:a16="http://schemas.microsoft.com/office/drawing/2014/main" id="{F6C0B517-5798-433E-B27E-1C9FC05A5BCC}"/>
              </a:ext>
            </a:extLst>
          </p:cNvPr>
          <p:cNvSpPr/>
          <p:nvPr/>
        </p:nvSpPr>
        <p:spPr>
          <a:xfrm>
            <a:off x="340879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2" name="Rectangle 2581">
            <a:extLst>
              <a:ext uri="{FF2B5EF4-FFF2-40B4-BE49-F238E27FC236}">
                <a16:creationId xmlns:a16="http://schemas.microsoft.com/office/drawing/2014/main" id="{5A2E0195-7665-4A0A-91F6-69783DA131CE}"/>
              </a:ext>
            </a:extLst>
          </p:cNvPr>
          <p:cNvSpPr/>
          <p:nvPr/>
        </p:nvSpPr>
        <p:spPr>
          <a:xfrm>
            <a:off x="345160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3" name="Rectangle 2582">
            <a:extLst>
              <a:ext uri="{FF2B5EF4-FFF2-40B4-BE49-F238E27FC236}">
                <a16:creationId xmlns:a16="http://schemas.microsoft.com/office/drawing/2014/main" id="{A755DE80-5D1C-4895-B68E-65986A5D35CA}"/>
              </a:ext>
            </a:extLst>
          </p:cNvPr>
          <p:cNvSpPr/>
          <p:nvPr/>
        </p:nvSpPr>
        <p:spPr>
          <a:xfrm>
            <a:off x="349440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4" name="Rectangle 2583">
            <a:extLst>
              <a:ext uri="{FF2B5EF4-FFF2-40B4-BE49-F238E27FC236}">
                <a16:creationId xmlns:a16="http://schemas.microsoft.com/office/drawing/2014/main" id="{AB9F3B47-7D5C-4D64-A2DD-3DCA42BD559C}"/>
              </a:ext>
            </a:extLst>
          </p:cNvPr>
          <p:cNvSpPr/>
          <p:nvPr/>
        </p:nvSpPr>
        <p:spPr>
          <a:xfrm>
            <a:off x="353721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5" name="Rectangle 2584">
            <a:extLst>
              <a:ext uri="{FF2B5EF4-FFF2-40B4-BE49-F238E27FC236}">
                <a16:creationId xmlns:a16="http://schemas.microsoft.com/office/drawing/2014/main" id="{688FB245-28C1-499D-A594-7C6C01D2B1EE}"/>
              </a:ext>
            </a:extLst>
          </p:cNvPr>
          <p:cNvSpPr/>
          <p:nvPr/>
        </p:nvSpPr>
        <p:spPr>
          <a:xfrm>
            <a:off x="358001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6" name="Rectangle 2585">
            <a:extLst>
              <a:ext uri="{FF2B5EF4-FFF2-40B4-BE49-F238E27FC236}">
                <a16:creationId xmlns:a16="http://schemas.microsoft.com/office/drawing/2014/main" id="{0C44EFBC-5CA4-4EB0-BD26-25C3E5B1AA40}"/>
              </a:ext>
            </a:extLst>
          </p:cNvPr>
          <p:cNvSpPr/>
          <p:nvPr/>
        </p:nvSpPr>
        <p:spPr>
          <a:xfrm>
            <a:off x="362282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7" name="Rectangle 2586">
            <a:extLst>
              <a:ext uri="{FF2B5EF4-FFF2-40B4-BE49-F238E27FC236}">
                <a16:creationId xmlns:a16="http://schemas.microsoft.com/office/drawing/2014/main" id="{10807191-A6D8-4786-B8D4-356FDA25E389}"/>
              </a:ext>
            </a:extLst>
          </p:cNvPr>
          <p:cNvSpPr/>
          <p:nvPr/>
        </p:nvSpPr>
        <p:spPr>
          <a:xfrm>
            <a:off x="366563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8" name="Rectangle 2587">
            <a:extLst>
              <a:ext uri="{FF2B5EF4-FFF2-40B4-BE49-F238E27FC236}">
                <a16:creationId xmlns:a16="http://schemas.microsoft.com/office/drawing/2014/main" id="{4489C62E-A8E7-4810-A0B3-91E29B5095AC}"/>
              </a:ext>
            </a:extLst>
          </p:cNvPr>
          <p:cNvSpPr/>
          <p:nvPr/>
        </p:nvSpPr>
        <p:spPr>
          <a:xfrm>
            <a:off x="370843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89" name="Rectangle 2588">
            <a:extLst>
              <a:ext uri="{FF2B5EF4-FFF2-40B4-BE49-F238E27FC236}">
                <a16:creationId xmlns:a16="http://schemas.microsoft.com/office/drawing/2014/main" id="{AABCEE58-E600-462C-9EA1-F39F6682F2B0}"/>
              </a:ext>
            </a:extLst>
          </p:cNvPr>
          <p:cNvSpPr/>
          <p:nvPr/>
        </p:nvSpPr>
        <p:spPr>
          <a:xfrm>
            <a:off x="375124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0" name="Rectangle 2589">
            <a:extLst>
              <a:ext uri="{FF2B5EF4-FFF2-40B4-BE49-F238E27FC236}">
                <a16:creationId xmlns:a16="http://schemas.microsoft.com/office/drawing/2014/main" id="{0F79B5E8-9A76-4B4D-B82B-9687976542F3}"/>
              </a:ext>
            </a:extLst>
          </p:cNvPr>
          <p:cNvSpPr/>
          <p:nvPr/>
        </p:nvSpPr>
        <p:spPr>
          <a:xfrm>
            <a:off x="379404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1" name="Rectangle 2590">
            <a:extLst>
              <a:ext uri="{FF2B5EF4-FFF2-40B4-BE49-F238E27FC236}">
                <a16:creationId xmlns:a16="http://schemas.microsoft.com/office/drawing/2014/main" id="{0F4343BA-CA1B-4E1E-B758-80E204B6ACE1}"/>
              </a:ext>
            </a:extLst>
          </p:cNvPr>
          <p:cNvSpPr/>
          <p:nvPr/>
        </p:nvSpPr>
        <p:spPr>
          <a:xfrm>
            <a:off x="383685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2" name="Rectangle 2591">
            <a:extLst>
              <a:ext uri="{FF2B5EF4-FFF2-40B4-BE49-F238E27FC236}">
                <a16:creationId xmlns:a16="http://schemas.microsoft.com/office/drawing/2014/main" id="{64F706EF-1D4D-440F-82AD-9E168E9E81E1}"/>
              </a:ext>
            </a:extLst>
          </p:cNvPr>
          <p:cNvSpPr/>
          <p:nvPr/>
        </p:nvSpPr>
        <p:spPr>
          <a:xfrm>
            <a:off x="387966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3" name="Rectangle 2592">
            <a:extLst>
              <a:ext uri="{FF2B5EF4-FFF2-40B4-BE49-F238E27FC236}">
                <a16:creationId xmlns:a16="http://schemas.microsoft.com/office/drawing/2014/main" id="{FCAA62E6-A9DD-4434-AA4C-4F535514069E}"/>
              </a:ext>
            </a:extLst>
          </p:cNvPr>
          <p:cNvSpPr/>
          <p:nvPr/>
        </p:nvSpPr>
        <p:spPr>
          <a:xfrm>
            <a:off x="392246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4" name="Rectangle 2593">
            <a:extLst>
              <a:ext uri="{FF2B5EF4-FFF2-40B4-BE49-F238E27FC236}">
                <a16:creationId xmlns:a16="http://schemas.microsoft.com/office/drawing/2014/main" id="{AC2B2ACF-E5E0-4417-B0D1-B5AEEB765C5A}"/>
              </a:ext>
            </a:extLst>
          </p:cNvPr>
          <p:cNvSpPr/>
          <p:nvPr/>
        </p:nvSpPr>
        <p:spPr>
          <a:xfrm>
            <a:off x="396527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5" name="Rectangle 2594">
            <a:extLst>
              <a:ext uri="{FF2B5EF4-FFF2-40B4-BE49-F238E27FC236}">
                <a16:creationId xmlns:a16="http://schemas.microsoft.com/office/drawing/2014/main" id="{F0854BB5-22B0-43E7-8696-5B43A3A3C952}"/>
              </a:ext>
            </a:extLst>
          </p:cNvPr>
          <p:cNvSpPr/>
          <p:nvPr/>
        </p:nvSpPr>
        <p:spPr>
          <a:xfrm>
            <a:off x="400807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6" name="Rectangle 2595">
            <a:extLst>
              <a:ext uri="{FF2B5EF4-FFF2-40B4-BE49-F238E27FC236}">
                <a16:creationId xmlns:a16="http://schemas.microsoft.com/office/drawing/2014/main" id="{90CEFDD5-7260-45D5-B76D-1EDB59F67DD1}"/>
              </a:ext>
            </a:extLst>
          </p:cNvPr>
          <p:cNvSpPr/>
          <p:nvPr/>
        </p:nvSpPr>
        <p:spPr>
          <a:xfrm>
            <a:off x="405088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7" name="Rectangle 2596">
            <a:extLst>
              <a:ext uri="{FF2B5EF4-FFF2-40B4-BE49-F238E27FC236}">
                <a16:creationId xmlns:a16="http://schemas.microsoft.com/office/drawing/2014/main" id="{C3E0F27F-DC4E-43FA-A01C-E00CC463DBF5}"/>
              </a:ext>
            </a:extLst>
          </p:cNvPr>
          <p:cNvSpPr/>
          <p:nvPr/>
        </p:nvSpPr>
        <p:spPr>
          <a:xfrm>
            <a:off x="409369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8" name="Rectangle 2597">
            <a:extLst>
              <a:ext uri="{FF2B5EF4-FFF2-40B4-BE49-F238E27FC236}">
                <a16:creationId xmlns:a16="http://schemas.microsoft.com/office/drawing/2014/main" id="{C4747E75-05EF-48CC-AFAE-A0F68BD96AC2}"/>
              </a:ext>
            </a:extLst>
          </p:cNvPr>
          <p:cNvSpPr/>
          <p:nvPr/>
        </p:nvSpPr>
        <p:spPr>
          <a:xfrm>
            <a:off x="413649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599" name="Rectangle 2598">
            <a:extLst>
              <a:ext uri="{FF2B5EF4-FFF2-40B4-BE49-F238E27FC236}">
                <a16:creationId xmlns:a16="http://schemas.microsoft.com/office/drawing/2014/main" id="{85011CFA-0BFA-4941-978B-79759230171E}"/>
              </a:ext>
            </a:extLst>
          </p:cNvPr>
          <p:cNvSpPr/>
          <p:nvPr/>
        </p:nvSpPr>
        <p:spPr>
          <a:xfrm>
            <a:off x="417930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0" name="Rectangle 2599">
            <a:extLst>
              <a:ext uri="{FF2B5EF4-FFF2-40B4-BE49-F238E27FC236}">
                <a16:creationId xmlns:a16="http://schemas.microsoft.com/office/drawing/2014/main" id="{88E01729-955D-40FF-BE58-848EB8348DDE}"/>
              </a:ext>
            </a:extLst>
          </p:cNvPr>
          <p:cNvSpPr/>
          <p:nvPr/>
        </p:nvSpPr>
        <p:spPr>
          <a:xfrm>
            <a:off x="422210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1" name="Rectangle 2600">
            <a:extLst>
              <a:ext uri="{FF2B5EF4-FFF2-40B4-BE49-F238E27FC236}">
                <a16:creationId xmlns:a16="http://schemas.microsoft.com/office/drawing/2014/main" id="{17BE2CD4-EB86-47DF-8A0E-36052F911123}"/>
              </a:ext>
            </a:extLst>
          </p:cNvPr>
          <p:cNvSpPr/>
          <p:nvPr/>
        </p:nvSpPr>
        <p:spPr>
          <a:xfrm>
            <a:off x="426491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2" name="Rectangle 2601">
            <a:extLst>
              <a:ext uri="{FF2B5EF4-FFF2-40B4-BE49-F238E27FC236}">
                <a16:creationId xmlns:a16="http://schemas.microsoft.com/office/drawing/2014/main" id="{D18171FF-5311-46C1-9FAE-3ED940B81721}"/>
              </a:ext>
            </a:extLst>
          </p:cNvPr>
          <p:cNvSpPr/>
          <p:nvPr/>
        </p:nvSpPr>
        <p:spPr>
          <a:xfrm>
            <a:off x="430772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3" name="Rectangle 2602">
            <a:extLst>
              <a:ext uri="{FF2B5EF4-FFF2-40B4-BE49-F238E27FC236}">
                <a16:creationId xmlns:a16="http://schemas.microsoft.com/office/drawing/2014/main" id="{2B6F207D-42BB-4EB2-BDF8-14251C3F1EF6}"/>
              </a:ext>
            </a:extLst>
          </p:cNvPr>
          <p:cNvSpPr/>
          <p:nvPr/>
        </p:nvSpPr>
        <p:spPr>
          <a:xfrm>
            <a:off x="4350527"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4" name="Rectangle 2603">
            <a:extLst>
              <a:ext uri="{FF2B5EF4-FFF2-40B4-BE49-F238E27FC236}">
                <a16:creationId xmlns:a16="http://schemas.microsoft.com/office/drawing/2014/main" id="{2C6A776B-CFBC-47B3-870C-F6703219A9E7}"/>
              </a:ext>
            </a:extLst>
          </p:cNvPr>
          <p:cNvSpPr/>
          <p:nvPr/>
        </p:nvSpPr>
        <p:spPr>
          <a:xfrm>
            <a:off x="4393333"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5" name="Rectangle 2604">
            <a:extLst>
              <a:ext uri="{FF2B5EF4-FFF2-40B4-BE49-F238E27FC236}">
                <a16:creationId xmlns:a16="http://schemas.microsoft.com/office/drawing/2014/main" id="{5270FD3C-8EC4-4F2A-A008-B231A318FDC6}"/>
              </a:ext>
            </a:extLst>
          </p:cNvPr>
          <p:cNvSpPr/>
          <p:nvPr/>
        </p:nvSpPr>
        <p:spPr>
          <a:xfrm>
            <a:off x="4436139"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6" name="Rectangle 2605">
            <a:extLst>
              <a:ext uri="{FF2B5EF4-FFF2-40B4-BE49-F238E27FC236}">
                <a16:creationId xmlns:a16="http://schemas.microsoft.com/office/drawing/2014/main" id="{3D1D6182-1E94-46F2-9D67-7679675BE97E}"/>
              </a:ext>
            </a:extLst>
          </p:cNvPr>
          <p:cNvSpPr/>
          <p:nvPr/>
        </p:nvSpPr>
        <p:spPr>
          <a:xfrm>
            <a:off x="4478945"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7" name="Rectangle 2606">
            <a:extLst>
              <a:ext uri="{FF2B5EF4-FFF2-40B4-BE49-F238E27FC236}">
                <a16:creationId xmlns:a16="http://schemas.microsoft.com/office/drawing/2014/main" id="{A945440F-9C39-405A-8FC3-77FBC1B7E9D2}"/>
              </a:ext>
            </a:extLst>
          </p:cNvPr>
          <p:cNvSpPr/>
          <p:nvPr/>
        </p:nvSpPr>
        <p:spPr>
          <a:xfrm>
            <a:off x="452175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8" name="Rectangle 2607">
            <a:extLst>
              <a:ext uri="{FF2B5EF4-FFF2-40B4-BE49-F238E27FC236}">
                <a16:creationId xmlns:a16="http://schemas.microsoft.com/office/drawing/2014/main" id="{14898F84-2209-4D9F-8FCD-5F02EB4A825E}"/>
              </a:ext>
            </a:extLst>
          </p:cNvPr>
          <p:cNvSpPr/>
          <p:nvPr/>
        </p:nvSpPr>
        <p:spPr>
          <a:xfrm>
            <a:off x="4564562"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09" name="Rectangle 2608">
            <a:extLst>
              <a:ext uri="{FF2B5EF4-FFF2-40B4-BE49-F238E27FC236}">
                <a16:creationId xmlns:a16="http://schemas.microsoft.com/office/drawing/2014/main" id="{5B3DC9C0-5A5F-4C02-8FAF-53FCEABED939}"/>
              </a:ext>
            </a:extLst>
          </p:cNvPr>
          <p:cNvSpPr/>
          <p:nvPr/>
        </p:nvSpPr>
        <p:spPr>
          <a:xfrm>
            <a:off x="1182883" y="3261439"/>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0" name="Rectangle 2609">
            <a:extLst>
              <a:ext uri="{FF2B5EF4-FFF2-40B4-BE49-F238E27FC236}">
                <a16:creationId xmlns:a16="http://schemas.microsoft.com/office/drawing/2014/main" id="{34C6D05D-C591-433B-8BEC-751C83665011}"/>
              </a:ext>
            </a:extLst>
          </p:cNvPr>
          <p:cNvSpPr/>
          <p:nvPr/>
        </p:nvSpPr>
        <p:spPr>
          <a:xfrm>
            <a:off x="122568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1" name="Rectangle 2610">
            <a:extLst>
              <a:ext uri="{FF2B5EF4-FFF2-40B4-BE49-F238E27FC236}">
                <a16:creationId xmlns:a16="http://schemas.microsoft.com/office/drawing/2014/main" id="{B2853CE8-4D76-4043-BC68-1A4DE49E5764}"/>
              </a:ext>
            </a:extLst>
          </p:cNvPr>
          <p:cNvSpPr/>
          <p:nvPr/>
        </p:nvSpPr>
        <p:spPr>
          <a:xfrm>
            <a:off x="126849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2" name="Rectangle 2611">
            <a:extLst>
              <a:ext uri="{FF2B5EF4-FFF2-40B4-BE49-F238E27FC236}">
                <a16:creationId xmlns:a16="http://schemas.microsoft.com/office/drawing/2014/main" id="{06761A41-77BF-47A6-92D3-EF0F5727F84C}"/>
              </a:ext>
            </a:extLst>
          </p:cNvPr>
          <p:cNvSpPr/>
          <p:nvPr/>
        </p:nvSpPr>
        <p:spPr>
          <a:xfrm>
            <a:off x="131130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3" name="Rectangle 2612">
            <a:extLst>
              <a:ext uri="{FF2B5EF4-FFF2-40B4-BE49-F238E27FC236}">
                <a16:creationId xmlns:a16="http://schemas.microsoft.com/office/drawing/2014/main" id="{59077F47-EFDE-4083-B044-DEA60A448EA7}"/>
              </a:ext>
            </a:extLst>
          </p:cNvPr>
          <p:cNvSpPr/>
          <p:nvPr/>
        </p:nvSpPr>
        <p:spPr>
          <a:xfrm>
            <a:off x="195339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4" name="Rectangle 2613">
            <a:extLst>
              <a:ext uri="{FF2B5EF4-FFF2-40B4-BE49-F238E27FC236}">
                <a16:creationId xmlns:a16="http://schemas.microsoft.com/office/drawing/2014/main" id="{3DDEB6A3-BBA7-4531-8C4D-E234E2C2A7C1}"/>
              </a:ext>
            </a:extLst>
          </p:cNvPr>
          <p:cNvSpPr/>
          <p:nvPr/>
        </p:nvSpPr>
        <p:spPr>
          <a:xfrm>
            <a:off x="199619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5" name="Rectangle 2614">
            <a:extLst>
              <a:ext uri="{FF2B5EF4-FFF2-40B4-BE49-F238E27FC236}">
                <a16:creationId xmlns:a16="http://schemas.microsoft.com/office/drawing/2014/main" id="{4284FF1A-0C30-4DC7-817C-6F9F663F50A8}"/>
              </a:ext>
            </a:extLst>
          </p:cNvPr>
          <p:cNvSpPr/>
          <p:nvPr/>
        </p:nvSpPr>
        <p:spPr>
          <a:xfrm>
            <a:off x="2039003" y="3261439"/>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6" name="Rectangle 2615">
            <a:extLst>
              <a:ext uri="{FF2B5EF4-FFF2-40B4-BE49-F238E27FC236}">
                <a16:creationId xmlns:a16="http://schemas.microsoft.com/office/drawing/2014/main" id="{0F484964-75B3-46C8-9A25-DC91CE680FE9}"/>
              </a:ext>
            </a:extLst>
          </p:cNvPr>
          <p:cNvSpPr/>
          <p:nvPr/>
        </p:nvSpPr>
        <p:spPr>
          <a:xfrm>
            <a:off x="208180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7" name="Rectangle 2616">
            <a:extLst>
              <a:ext uri="{FF2B5EF4-FFF2-40B4-BE49-F238E27FC236}">
                <a16:creationId xmlns:a16="http://schemas.microsoft.com/office/drawing/2014/main" id="{ED915889-B278-46E0-AA7B-ACAF0EE49976}"/>
              </a:ext>
            </a:extLst>
          </p:cNvPr>
          <p:cNvSpPr/>
          <p:nvPr/>
        </p:nvSpPr>
        <p:spPr>
          <a:xfrm>
            <a:off x="212461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8" name="Rectangle 2617">
            <a:extLst>
              <a:ext uri="{FF2B5EF4-FFF2-40B4-BE49-F238E27FC236}">
                <a16:creationId xmlns:a16="http://schemas.microsoft.com/office/drawing/2014/main" id="{DFE0BB3F-0593-48B0-BE10-2C6B9CE0232B}"/>
              </a:ext>
            </a:extLst>
          </p:cNvPr>
          <p:cNvSpPr/>
          <p:nvPr/>
        </p:nvSpPr>
        <p:spPr>
          <a:xfrm>
            <a:off x="216742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19" name="Rectangle 2618">
            <a:extLst>
              <a:ext uri="{FF2B5EF4-FFF2-40B4-BE49-F238E27FC236}">
                <a16:creationId xmlns:a16="http://schemas.microsoft.com/office/drawing/2014/main" id="{9D24525F-4CE0-44F7-9583-CA4E04212EC0}"/>
              </a:ext>
            </a:extLst>
          </p:cNvPr>
          <p:cNvSpPr/>
          <p:nvPr/>
        </p:nvSpPr>
        <p:spPr>
          <a:xfrm>
            <a:off x="221022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0" name="Rectangle 2619">
            <a:extLst>
              <a:ext uri="{FF2B5EF4-FFF2-40B4-BE49-F238E27FC236}">
                <a16:creationId xmlns:a16="http://schemas.microsoft.com/office/drawing/2014/main" id="{37B3C578-589F-4D28-B1DF-38F3A0F7E846}"/>
              </a:ext>
            </a:extLst>
          </p:cNvPr>
          <p:cNvSpPr/>
          <p:nvPr/>
        </p:nvSpPr>
        <p:spPr>
          <a:xfrm>
            <a:off x="225303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1" name="Rectangle 2620">
            <a:extLst>
              <a:ext uri="{FF2B5EF4-FFF2-40B4-BE49-F238E27FC236}">
                <a16:creationId xmlns:a16="http://schemas.microsoft.com/office/drawing/2014/main" id="{A012F223-969C-4FE7-B02C-9EAB1655ADCC}"/>
              </a:ext>
            </a:extLst>
          </p:cNvPr>
          <p:cNvSpPr/>
          <p:nvPr/>
        </p:nvSpPr>
        <p:spPr>
          <a:xfrm>
            <a:off x="2295839"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2" name="Rectangle 2621">
            <a:extLst>
              <a:ext uri="{FF2B5EF4-FFF2-40B4-BE49-F238E27FC236}">
                <a16:creationId xmlns:a16="http://schemas.microsoft.com/office/drawing/2014/main" id="{F7FE3B77-7298-48F0-B49E-54668F2DCAF7}"/>
              </a:ext>
            </a:extLst>
          </p:cNvPr>
          <p:cNvSpPr/>
          <p:nvPr/>
        </p:nvSpPr>
        <p:spPr>
          <a:xfrm>
            <a:off x="2338645"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3" name="Rectangle 2622">
            <a:extLst>
              <a:ext uri="{FF2B5EF4-FFF2-40B4-BE49-F238E27FC236}">
                <a16:creationId xmlns:a16="http://schemas.microsoft.com/office/drawing/2014/main" id="{49C06AB0-A2AE-4F45-9CFA-E6BCFC7C6825}"/>
              </a:ext>
            </a:extLst>
          </p:cNvPr>
          <p:cNvSpPr/>
          <p:nvPr/>
        </p:nvSpPr>
        <p:spPr>
          <a:xfrm>
            <a:off x="2381451"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4" name="Rectangle 2623">
            <a:extLst>
              <a:ext uri="{FF2B5EF4-FFF2-40B4-BE49-F238E27FC236}">
                <a16:creationId xmlns:a16="http://schemas.microsoft.com/office/drawing/2014/main" id="{FFE77D29-9B7F-449C-9D0F-A0E5C3B86C22}"/>
              </a:ext>
            </a:extLst>
          </p:cNvPr>
          <p:cNvSpPr/>
          <p:nvPr/>
        </p:nvSpPr>
        <p:spPr>
          <a:xfrm>
            <a:off x="2424257"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5" name="Rectangle 2624">
            <a:extLst>
              <a:ext uri="{FF2B5EF4-FFF2-40B4-BE49-F238E27FC236}">
                <a16:creationId xmlns:a16="http://schemas.microsoft.com/office/drawing/2014/main" id="{B66EDA59-C1E5-4838-AA65-BECD396BDA93}"/>
              </a:ext>
            </a:extLst>
          </p:cNvPr>
          <p:cNvSpPr/>
          <p:nvPr/>
        </p:nvSpPr>
        <p:spPr>
          <a:xfrm>
            <a:off x="2467063" y="3261439"/>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6" name="Rectangle 2625">
            <a:extLst>
              <a:ext uri="{FF2B5EF4-FFF2-40B4-BE49-F238E27FC236}">
                <a16:creationId xmlns:a16="http://schemas.microsoft.com/office/drawing/2014/main" id="{F399B84C-DCF4-45D2-9997-A87358669B76}"/>
              </a:ext>
            </a:extLst>
          </p:cNvPr>
          <p:cNvSpPr/>
          <p:nvPr/>
        </p:nvSpPr>
        <p:spPr>
          <a:xfrm>
            <a:off x="54079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7" name="Rectangle 2626">
            <a:extLst>
              <a:ext uri="{FF2B5EF4-FFF2-40B4-BE49-F238E27FC236}">
                <a16:creationId xmlns:a16="http://schemas.microsoft.com/office/drawing/2014/main" id="{A5EB506E-8094-44B6-9272-D104307D7A1E}"/>
              </a:ext>
            </a:extLst>
          </p:cNvPr>
          <p:cNvSpPr/>
          <p:nvPr/>
        </p:nvSpPr>
        <p:spPr>
          <a:xfrm>
            <a:off x="583599" y="3457071"/>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8" name="Rectangle 2627">
            <a:extLst>
              <a:ext uri="{FF2B5EF4-FFF2-40B4-BE49-F238E27FC236}">
                <a16:creationId xmlns:a16="http://schemas.microsoft.com/office/drawing/2014/main" id="{C39B4500-E7B1-4634-8785-DAF6AF2C67B1}"/>
              </a:ext>
            </a:extLst>
          </p:cNvPr>
          <p:cNvSpPr/>
          <p:nvPr/>
        </p:nvSpPr>
        <p:spPr>
          <a:xfrm>
            <a:off x="626405" y="3457071"/>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29" name="Rectangle 2628">
            <a:extLst>
              <a:ext uri="{FF2B5EF4-FFF2-40B4-BE49-F238E27FC236}">
                <a16:creationId xmlns:a16="http://schemas.microsoft.com/office/drawing/2014/main" id="{E160FFA5-F526-4733-B99B-7D639308169F}"/>
              </a:ext>
            </a:extLst>
          </p:cNvPr>
          <p:cNvSpPr/>
          <p:nvPr/>
        </p:nvSpPr>
        <p:spPr>
          <a:xfrm>
            <a:off x="66921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0" name="Rectangle 2629">
            <a:extLst>
              <a:ext uri="{FF2B5EF4-FFF2-40B4-BE49-F238E27FC236}">
                <a16:creationId xmlns:a16="http://schemas.microsoft.com/office/drawing/2014/main" id="{8A6489C4-F1F1-408F-8DD5-42B69399306E}"/>
              </a:ext>
            </a:extLst>
          </p:cNvPr>
          <p:cNvSpPr/>
          <p:nvPr/>
        </p:nvSpPr>
        <p:spPr>
          <a:xfrm>
            <a:off x="71201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1" name="Rectangle 2630">
            <a:extLst>
              <a:ext uri="{FF2B5EF4-FFF2-40B4-BE49-F238E27FC236}">
                <a16:creationId xmlns:a16="http://schemas.microsoft.com/office/drawing/2014/main" id="{CB2571F3-9DC3-483B-899C-A0E90BAD2EFD}"/>
              </a:ext>
            </a:extLst>
          </p:cNvPr>
          <p:cNvSpPr/>
          <p:nvPr/>
        </p:nvSpPr>
        <p:spPr>
          <a:xfrm>
            <a:off x="754823" y="3457071"/>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2" name="Rectangle 2631">
            <a:extLst>
              <a:ext uri="{FF2B5EF4-FFF2-40B4-BE49-F238E27FC236}">
                <a16:creationId xmlns:a16="http://schemas.microsoft.com/office/drawing/2014/main" id="{EAE5C0AD-1D08-4DC8-9BE7-81CA1EEDBB65}"/>
              </a:ext>
            </a:extLst>
          </p:cNvPr>
          <p:cNvSpPr/>
          <p:nvPr/>
        </p:nvSpPr>
        <p:spPr>
          <a:xfrm>
            <a:off x="79762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3" name="Rectangle 2632">
            <a:extLst>
              <a:ext uri="{FF2B5EF4-FFF2-40B4-BE49-F238E27FC236}">
                <a16:creationId xmlns:a16="http://schemas.microsoft.com/office/drawing/2014/main" id="{F2BB1A4E-3C00-4F28-A869-D9E03824A23B}"/>
              </a:ext>
            </a:extLst>
          </p:cNvPr>
          <p:cNvSpPr/>
          <p:nvPr/>
        </p:nvSpPr>
        <p:spPr>
          <a:xfrm>
            <a:off x="84043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4" name="Rectangle 2633">
            <a:extLst>
              <a:ext uri="{FF2B5EF4-FFF2-40B4-BE49-F238E27FC236}">
                <a16:creationId xmlns:a16="http://schemas.microsoft.com/office/drawing/2014/main" id="{2C2DA43B-571F-4C54-9311-E1F07807303D}"/>
              </a:ext>
            </a:extLst>
          </p:cNvPr>
          <p:cNvSpPr/>
          <p:nvPr/>
        </p:nvSpPr>
        <p:spPr>
          <a:xfrm>
            <a:off x="88324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5" name="Rectangle 2634">
            <a:extLst>
              <a:ext uri="{FF2B5EF4-FFF2-40B4-BE49-F238E27FC236}">
                <a16:creationId xmlns:a16="http://schemas.microsoft.com/office/drawing/2014/main" id="{50126CCB-F7B6-42B4-9D6C-B7C0F010B77B}"/>
              </a:ext>
            </a:extLst>
          </p:cNvPr>
          <p:cNvSpPr/>
          <p:nvPr/>
        </p:nvSpPr>
        <p:spPr>
          <a:xfrm>
            <a:off x="92604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6" name="Rectangle 2635">
            <a:extLst>
              <a:ext uri="{FF2B5EF4-FFF2-40B4-BE49-F238E27FC236}">
                <a16:creationId xmlns:a16="http://schemas.microsoft.com/office/drawing/2014/main" id="{6FC3EA50-4366-46AC-B6F1-8E747ED0EE9E}"/>
              </a:ext>
            </a:extLst>
          </p:cNvPr>
          <p:cNvSpPr/>
          <p:nvPr/>
        </p:nvSpPr>
        <p:spPr>
          <a:xfrm>
            <a:off x="96885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7" name="Rectangle 2636">
            <a:extLst>
              <a:ext uri="{FF2B5EF4-FFF2-40B4-BE49-F238E27FC236}">
                <a16:creationId xmlns:a16="http://schemas.microsoft.com/office/drawing/2014/main" id="{B8F59DF7-215A-499F-9616-C37223ED95E8}"/>
              </a:ext>
            </a:extLst>
          </p:cNvPr>
          <p:cNvSpPr/>
          <p:nvPr/>
        </p:nvSpPr>
        <p:spPr>
          <a:xfrm>
            <a:off x="101165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8" name="Rectangle 2637">
            <a:extLst>
              <a:ext uri="{FF2B5EF4-FFF2-40B4-BE49-F238E27FC236}">
                <a16:creationId xmlns:a16="http://schemas.microsoft.com/office/drawing/2014/main" id="{31803BFE-31E7-4857-B66A-C08B09CC107F}"/>
              </a:ext>
            </a:extLst>
          </p:cNvPr>
          <p:cNvSpPr/>
          <p:nvPr/>
        </p:nvSpPr>
        <p:spPr>
          <a:xfrm>
            <a:off x="105446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39" name="Rectangle 2638">
            <a:extLst>
              <a:ext uri="{FF2B5EF4-FFF2-40B4-BE49-F238E27FC236}">
                <a16:creationId xmlns:a16="http://schemas.microsoft.com/office/drawing/2014/main" id="{893E5F91-6D1C-455A-A685-276C3DA8234F}"/>
              </a:ext>
            </a:extLst>
          </p:cNvPr>
          <p:cNvSpPr/>
          <p:nvPr/>
        </p:nvSpPr>
        <p:spPr>
          <a:xfrm>
            <a:off x="109727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0" name="Rectangle 2639">
            <a:extLst>
              <a:ext uri="{FF2B5EF4-FFF2-40B4-BE49-F238E27FC236}">
                <a16:creationId xmlns:a16="http://schemas.microsoft.com/office/drawing/2014/main" id="{38E4E35B-903A-40AF-A278-434688A69ED4}"/>
              </a:ext>
            </a:extLst>
          </p:cNvPr>
          <p:cNvSpPr/>
          <p:nvPr/>
        </p:nvSpPr>
        <p:spPr>
          <a:xfrm>
            <a:off x="114007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1" name="Rectangle 2640">
            <a:extLst>
              <a:ext uri="{FF2B5EF4-FFF2-40B4-BE49-F238E27FC236}">
                <a16:creationId xmlns:a16="http://schemas.microsoft.com/office/drawing/2014/main" id="{CAE97BA2-A694-46C9-B864-45314064DADB}"/>
              </a:ext>
            </a:extLst>
          </p:cNvPr>
          <p:cNvSpPr/>
          <p:nvPr/>
        </p:nvSpPr>
        <p:spPr>
          <a:xfrm>
            <a:off x="1354107" y="3457071"/>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2" name="Rectangle 2641">
            <a:extLst>
              <a:ext uri="{FF2B5EF4-FFF2-40B4-BE49-F238E27FC236}">
                <a16:creationId xmlns:a16="http://schemas.microsoft.com/office/drawing/2014/main" id="{98C7B37D-74E1-4B6F-803C-4C0FA9938544}"/>
              </a:ext>
            </a:extLst>
          </p:cNvPr>
          <p:cNvSpPr/>
          <p:nvPr/>
        </p:nvSpPr>
        <p:spPr>
          <a:xfrm>
            <a:off x="139691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3" name="Rectangle 2642">
            <a:extLst>
              <a:ext uri="{FF2B5EF4-FFF2-40B4-BE49-F238E27FC236}">
                <a16:creationId xmlns:a16="http://schemas.microsoft.com/office/drawing/2014/main" id="{4DEB0F2A-8C47-4E38-946D-FE852646DFE5}"/>
              </a:ext>
            </a:extLst>
          </p:cNvPr>
          <p:cNvSpPr/>
          <p:nvPr/>
        </p:nvSpPr>
        <p:spPr>
          <a:xfrm>
            <a:off x="143971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4" name="Rectangle 2643">
            <a:extLst>
              <a:ext uri="{FF2B5EF4-FFF2-40B4-BE49-F238E27FC236}">
                <a16:creationId xmlns:a16="http://schemas.microsoft.com/office/drawing/2014/main" id="{D538BEA3-3BC0-49A2-92DA-3F26C4AA8EEF}"/>
              </a:ext>
            </a:extLst>
          </p:cNvPr>
          <p:cNvSpPr/>
          <p:nvPr/>
        </p:nvSpPr>
        <p:spPr>
          <a:xfrm>
            <a:off x="148252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5" name="Rectangle 2644">
            <a:extLst>
              <a:ext uri="{FF2B5EF4-FFF2-40B4-BE49-F238E27FC236}">
                <a16:creationId xmlns:a16="http://schemas.microsoft.com/office/drawing/2014/main" id="{66649E4B-69D0-41F9-93E2-867C491E61AD}"/>
              </a:ext>
            </a:extLst>
          </p:cNvPr>
          <p:cNvSpPr/>
          <p:nvPr/>
        </p:nvSpPr>
        <p:spPr>
          <a:xfrm>
            <a:off x="152533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6" name="Rectangle 2645">
            <a:extLst>
              <a:ext uri="{FF2B5EF4-FFF2-40B4-BE49-F238E27FC236}">
                <a16:creationId xmlns:a16="http://schemas.microsoft.com/office/drawing/2014/main" id="{C50653D5-AFD4-4530-8A11-E3510A31DC21}"/>
              </a:ext>
            </a:extLst>
          </p:cNvPr>
          <p:cNvSpPr/>
          <p:nvPr/>
        </p:nvSpPr>
        <p:spPr>
          <a:xfrm>
            <a:off x="156813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7" name="Rectangle 2646">
            <a:extLst>
              <a:ext uri="{FF2B5EF4-FFF2-40B4-BE49-F238E27FC236}">
                <a16:creationId xmlns:a16="http://schemas.microsoft.com/office/drawing/2014/main" id="{F256FE4C-48EF-4192-A401-AFBC30C56D34}"/>
              </a:ext>
            </a:extLst>
          </p:cNvPr>
          <p:cNvSpPr/>
          <p:nvPr/>
        </p:nvSpPr>
        <p:spPr>
          <a:xfrm>
            <a:off x="161094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8" name="Rectangle 2647">
            <a:extLst>
              <a:ext uri="{FF2B5EF4-FFF2-40B4-BE49-F238E27FC236}">
                <a16:creationId xmlns:a16="http://schemas.microsoft.com/office/drawing/2014/main" id="{653689E0-EF35-4A08-A80A-351D2C9CF083}"/>
              </a:ext>
            </a:extLst>
          </p:cNvPr>
          <p:cNvSpPr/>
          <p:nvPr/>
        </p:nvSpPr>
        <p:spPr>
          <a:xfrm>
            <a:off x="165374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49" name="Rectangle 2648">
            <a:extLst>
              <a:ext uri="{FF2B5EF4-FFF2-40B4-BE49-F238E27FC236}">
                <a16:creationId xmlns:a16="http://schemas.microsoft.com/office/drawing/2014/main" id="{10AD7DE6-8A5E-4721-B7D1-C7C1A65CBC5F}"/>
              </a:ext>
            </a:extLst>
          </p:cNvPr>
          <p:cNvSpPr/>
          <p:nvPr/>
        </p:nvSpPr>
        <p:spPr>
          <a:xfrm>
            <a:off x="169655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0" name="Rectangle 2649">
            <a:extLst>
              <a:ext uri="{FF2B5EF4-FFF2-40B4-BE49-F238E27FC236}">
                <a16:creationId xmlns:a16="http://schemas.microsoft.com/office/drawing/2014/main" id="{D6B3A106-ECC7-4670-87AD-763744026925}"/>
              </a:ext>
            </a:extLst>
          </p:cNvPr>
          <p:cNvSpPr/>
          <p:nvPr/>
        </p:nvSpPr>
        <p:spPr>
          <a:xfrm>
            <a:off x="173936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1" name="Rectangle 2650">
            <a:extLst>
              <a:ext uri="{FF2B5EF4-FFF2-40B4-BE49-F238E27FC236}">
                <a16:creationId xmlns:a16="http://schemas.microsoft.com/office/drawing/2014/main" id="{A456087D-EA0B-4174-9073-1960FFABAF1B}"/>
              </a:ext>
            </a:extLst>
          </p:cNvPr>
          <p:cNvSpPr/>
          <p:nvPr/>
        </p:nvSpPr>
        <p:spPr>
          <a:xfrm>
            <a:off x="178216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2" name="Rectangle 2651">
            <a:extLst>
              <a:ext uri="{FF2B5EF4-FFF2-40B4-BE49-F238E27FC236}">
                <a16:creationId xmlns:a16="http://schemas.microsoft.com/office/drawing/2014/main" id="{6A8D760D-5685-4B12-B26E-EAFA056AB075}"/>
              </a:ext>
            </a:extLst>
          </p:cNvPr>
          <p:cNvSpPr/>
          <p:nvPr/>
        </p:nvSpPr>
        <p:spPr>
          <a:xfrm>
            <a:off x="182497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3" name="Rectangle 2652">
            <a:extLst>
              <a:ext uri="{FF2B5EF4-FFF2-40B4-BE49-F238E27FC236}">
                <a16:creationId xmlns:a16="http://schemas.microsoft.com/office/drawing/2014/main" id="{9B3BFE83-F23D-4E2C-A953-18AAC68B7F84}"/>
              </a:ext>
            </a:extLst>
          </p:cNvPr>
          <p:cNvSpPr/>
          <p:nvPr/>
        </p:nvSpPr>
        <p:spPr>
          <a:xfrm>
            <a:off x="186777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4" name="Rectangle 2653">
            <a:extLst>
              <a:ext uri="{FF2B5EF4-FFF2-40B4-BE49-F238E27FC236}">
                <a16:creationId xmlns:a16="http://schemas.microsoft.com/office/drawing/2014/main" id="{AFAE9B6C-418E-47EB-9675-2D2975407EB8}"/>
              </a:ext>
            </a:extLst>
          </p:cNvPr>
          <p:cNvSpPr/>
          <p:nvPr/>
        </p:nvSpPr>
        <p:spPr>
          <a:xfrm>
            <a:off x="191058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5" name="Rectangle 2654">
            <a:extLst>
              <a:ext uri="{FF2B5EF4-FFF2-40B4-BE49-F238E27FC236}">
                <a16:creationId xmlns:a16="http://schemas.microsoft.com/office/drawing/2014/main" id="{826FE7FF-C80D-4A2E-9381-87FE64B148A4}"/>
              </a:ext>
            </a:extLst>
          </p:cNvPr>
          <p:cNvSpPr/>
          <p:nvPr/>
        </p:nvSpPr>
        <p:spPr>
          <a:xfrm>
            <a:off x="2509869"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6" name="Rectangle 2655">
            <a:extLst>
              <a:ext uri="{FF2B5EF4-FFF2-40B4-BE49-F238E27FC236}">
                <a16:creationId xmlns:a16="http://schemas.microsoft.com/office/drawing/2014/main" id="{0AA940B5-4C45-4D12-A89F-04CFF93F9444}"/>
              </a:ext>
            </a:extLst>
          </p:cNvPr>
          <p:cNvSpPr/>
          <p:nvPr/>
        </p:nvSpPr>
        <p:spPr>
          <a:xfrm>
            <a:off x="2552675"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7" name="Rectangle 2656">
            <a:extLst>
              <a:ext uri="{FF2B5EF4-FFF2-40B4-BE49-F238E27FC236}">
                <a16:creationId xmlns:a16="http://schemas.microsoft.com/office/drawing/2014/main" id="{9E02FB4C-8CA9-4F62-9B7A-BBC54FD47209}"/>
              </a:ext>
            </a:extLst>
          </p:cNvPr>
          <p:cNvSpPr/>
          <p:nvPr/>
        </p:nvSpPr>
        <p:spPr>
          <a:xfrm>
            <a:off x="2595481"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8" name="Rectangle 2657">
            <a:extLst>
              <a:ext uri="{FF2B5EF4-FFF2-40B4-BE49-F238E27FC236}">
                <a16:creationId xmlns:a16="http://schemas.microsoft.com/office/drawing/2014/main" id="{ABB163E6-601C-4F5F-8A93-756A54DACE7A}"/>
              </a:ext>
            </a:extLst>
          </p:cNvPr>
          <p:cNvSpPr/>
          <p:nvPr/>
        </p:nvSpPr>
        <p:spPr>
          <a:xfrm>
            <a:off x="2638287"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59" name="Rectangle 2658">
            <a:extLst>
              <a:ext uri="{FF2B5EF4-FFF2-40B4-BE49-F238E27FC236}">
                <a16:creationId xmlns:a16="http://schemas.microsoft.com/office/drawing/2014/main" id="{FD020A03-AA95-4B1D-852F-C073D291DAC2}"/>
              </a:ext>
            </a:extLst>
          </p:cNvPr>
          <p:cNvSpPr/>
          <p:nvPr/>
        </p:nvSpPr>
        <p:spPr>
          <a:xfrm>
            <a:off x="268109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0" name="Rectangle 2659">
            <a:extLst>
              <a:ext uri="{FF2B5EF4-FFF2-40B4-BE49-F238E27FC236}">
                <a16:creationId xmlns:a16="http://schemas.microsoft.com/office/drawing/2014/main" id="{EAA40FAD-421D-4661-8400-63EE8E847F5C}"/>
              </a:ext>
            </a:extLst>
          </p:cNvPr>
          <p:cNvSpPr/>
          <p:nvPr/>
        </p:nvSpPr>
        <p:spPr>
          <a:xfrm>
            <a:off x="272389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1" name="Rectangle 2660">
            <a:extLst>
              <a:ext uri="{FF2B5EF4-FFF2-40B4-BE49-F238E27FC236}">
                <a16:creationId xmlns:a16="http://schemas.microsoft.com/office/drawing/2014/main" id="{4C8DA931-C707-4BC0-8946-73185C06ECD7}"/>
              </a:ext>
            </a:extLst>
          </p:cNvPr>
          <p:cNvSpPr/>
          <p:nvPr/>
        </p:nvSpPr>
        <p:spPr>
          <a:xfrm>
            <a:off x="276670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2" name="Rectangle 2661">
            <a:extLst>
              <a:ext uri="{FF2B5EF4-FFF2-40B4-BE49-F238E27FC236}">
                <a16:creationId xmlns:a16="http://schemas.microsoft.com/office/drawing/2014/main" id="{28BD7D48-ED75-462C-8EE3-8A2CBFF02D49}"/>
              </a:ext>
            </a:extLst>
          </p:cNvPr>
          <p:cNvSpPr/>
          <p:nvPr/>
        </p:nvSpPr>
        <p:spPr>
          <a:xfrm>
            <a:off x="280951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3" name="Rectangle 2662">
            <a:extLst>
              <a:ext uri="{FF2B5EF4-FFF2-40B4-BE49-F238E27FC236}">
                <a16:creationId xmlns:a16="http://schemas.microsoft.com/office/drawing/2014/main" id="{DA5C4F8F-42CA-4892-9418-3FA28EBCCC8E}"/>
              </a:ext>
            </a:extLst>
          </p:cNvPr>
          <p:cNvSpPr/>
          <p:nvPr/>
        </p:nvSpPr>
        <p:spPr>
          <a:xfrm>
            <a:off x="285231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4" name="Rectangle 2663">
            <a:extLst>
              <a:ext uri="{FF2B5EF4-FFF2-40B4-BE49-F238E27FC236}">
                <a16:creationId xmlns:a16="http://schemas.microsoft.com/office/drawing/2014/main" id="{33A5D008-7758-47ED-A342-E3BA508DB11A}"/>
              </a:ext>
            </a:extLst>
          </p:cNvPr>
          <p:cNvSpPr/>
          <p:nvPr/>
        </p:nvSpPr>
        <p:spPr>
          <a:xfrm>
            <a:off x="289512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5" name="Rectangle 2664">
            <a:extLst>
              <a:ext uri="{FF2B5EF4-FFF2-40B4-BE49-F238E27FC236}">
                <a16:creationId xmlns:a16="http://schemas.microsoft.com/office/drawing/2014/main" id="{A3FB1DBE-4742-47E9-A35B-94F026EB2117}"/>
              </a:ext>
            </a:extLst>
          </p:cNvPr>
          <p:cNvSpPr/>
          <p:nvPr/>
        </p:nvSpPr>
        <p:spPr>
          <a:xfrm>
            <a:off x="293792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6" name="Rectangle 2665">
            <a:extLst>
              <a:ext uri="{FF2B5EF4-FFF2-40B4-BE49-F238E27FC236}">
                <a16:creationId xmlns:a16="http://schemas.microsoft.com/office/drawing/2014/main" id="{97C8EA1C-316A-4A5C-BF06-F24C6FAD533B}"/>
              </a:ext>
            </a:extLst>
          </p:cNvPr>
          <p:cNvSpPr/>
          <p:nvPr/>
        </p:nvSpPr>
        <p:spPr>
          <a:xfrm>
            <a:off x="298073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7" name="Rectangle 2666">
            <a:extLst>
              <a:ext uri="{FF2B5EF4-FFF2-40B4-BE49-F238E27FC236}">
                <a16:creationId xmlns:a16="http://schemas.microsoft.com/office/drawing/2014/main" id="{334B5694-8A3D-4FB8-B9E4-10F0415F8F7B}"/>
              </a:ext>
            </a:extLst>
          </p:cNvPr>
          <p:cNvSpPr/>
          <p:nvPr/>
        </p:nvSpPr>
        <p:spPr>
          <a:xfrm>
            <a:off x="302354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8" name="Rectangle 2667">
            <a:extLst>
              <a:ext uri="{FF2B5EF4-FFF2-40B4-BE49-F238E27FC236}">
                <a16:creationId xmlns:a16="http://schemas.microsoft.com/office/drawing/2014/main" id="{F8C07D75-637E-4D0C-8D22-5DDE45AE589A}"/>
              </a:ext>
            </a:extLst>
          </p:cNvPr>
          <p:cNvSpPr/>
          <p:nvPr/>
        </p:nvSpPr>
        <p:spPr>
          <a:xfrm>
            <a:off x="306634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69" name="Rectangle 2668">
            <a:extLst>
              <a:ext uri="{FF2B5EF4-FFF2-40B4-BE49-F238E27FC236}">
                <a16:creationId xmlns:a16="http://schemas.microsoft.com/office/drawing/2014/main" id="{F87CD01D-23CC-4F0B-A231-BFABD60FF0DF}"/>
              </a:ext>
            </a:extLst>
          </p:cNvPr>
          <p:cNvSpPr/>
          <p:nvPr/>
        </p:nvSpPr>
        <p:spPr>
          <a:xfrm>
            <a:off x="310915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0" name="Rectangle 2669">
            <a:extLst>
              <a:ext uri="{FF2B5EF4-FFF2-40B4-BE49-F238E27FC236}">
                <a16:creationId xmlns:a16="http://schemas.microsoft.com/office/drawing/2014/main" id="{D4F6FB01-07EF-4BD7-836D-BE7FFB25AB2E}"/>
              </a:ext>
            </a:extLst>
          </p:cNvPr>
          <p:cNvSpPr/>
          <p:nvPr/>
        </p:nvSpPr>
        <p:spPr>
          <a:xfrm>
            <a:off x="315195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1" name="Rectangle 2670">
            <a:extLst>
              <a:ext uri="{FF2B5EF4-FFF2-40B4-BE49-F238E27FC236}">
                <a16:creationId xmlns:a16="http://schemas.microsoft.com/office/drawing/2014/main" id="{4C1A40EC-6A4D-44B0-824B-CB0253525063}"/>
              </a:ext>
            </a:extLst>
          </p:cNvPr>
          <p:cNvSpPr/>
          <p:nvPr/>
        </p:nvSpPr>
        <p:spPr>
          <a:xfrm>
            <a:off x="319476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2" name="Rectangle 2671">
            <a:extLst>
              <a:ext uri="{FF2B5EF4-FFF2-40B4-BE49-F238E27FC236}">
                <a16:creationId xmlns:a16="http://schemas.microsoft.com/office/drawing/2014/main" id="{93956612-3CB0-40C6-B8DD-8944A558A0D2}"/>
              </a:ext>
            </a:extLst>
          </p:cNvPr>
          <p:cNvSpPr/>
          <p:nvPr/>
        </p:nvSpPr>
        <p:spPr>
          <a:xfrm>
            <a:off x="323757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3" name="Rectangle 2672">
            <a:extLst>
              <a:ext uri="{FF2B5EF4-FFF2-40B4-BE49-F238E27FC236}">
                <a16:creationId xmlns:a16="http://schemas.microsoft.com/office/drawing/2014/main" id="{D5F9159F-E5AE-4CCB-9B5F-0B4C1F636BDA}"/>
              </a:ext>
            </a:extLst>
          </p:cNvPr>
          <p:cNvSpPr/>
          <p:nvPr/>
        </p:nvSpPr>
        <p:spPr>
          <a:xfrm>
            <a:off x="3280377"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4" name="Rectangle 2673">
            <a:extLst>
              <a:ext uri="{FF2B5EF4-FFF2-40B4-BE49-F238E27FC236}">
                <a16:creationId xmlns:a16="http://schemas.microsoft.com/office/drawing/2014/main" id="{33B569CC-789D-4080-B403-E938F925B922}"/>
              </a:ext>
            </a:extLst>
          </p:cNvPr>
          <p:cNvSpPr/>
          <p:nvPr/>
        </p:nvSpPr>
        <p:spPr>
          <a:xfrm>
            <a:off x="332318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5" name="Rectangle 2674">
            <a:extLst>
              <a:ext uri="{FF2B5EF4-FFF2-40B4-BE49-F238E27FC236}">
                <a16:creationId xmlns:a16="http://schemas.microsoft.com/office/drawing/2014/main" id="{578FBBEB-6E05-423A-A41E-E38458B6EF18}"/>
              </a:ext>
            </a:extLst>
          </p:cNvPr>
          <p:cNvSpPr/>
          <p:nvPr/>
        </p:nvSpPr>
        <p:spPr>
          <a:xfrm>
            <a:off x="336598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6" name="Rectangle 2675">
            <a:extLst>
              <a:ext uri="{FF2B5EF4-FFF2-40B4-BE49-F238E27FC236}">
                <a16:creationId xmlns:a16="http://schemas.microsoft.com/office/drawing/2014/main" id="{2A4F29B9-9148-4A9F-86D2-23E4133800C1}"/>
              </a:ext>
            </a:extLst>
          </p:cNvPr>
          <p:cNvSpPr/>
          <p:nvPr/>
        </p:nvSpPr>
        <p:spPr>
          <a:xfrm>
            <a:off x="340879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7" name="Rectangle 2676">
            <a:extLst>
              <a:ext uri="{FF2B5EF4-FFF2-40B4-BE49-F238E27FC236}">
                <a16:creationId xmlns:a16="http://schemas.microsoft.com/office/drawing/2014/main" id="{A0F6C99F-57E9-44C2-8B2E-A89E6E0A8CB7}"/>
              </a:ext>
            </a:extLst>
          </p:cNvPr>
          <p:cNvSpPr/>
          <p:nvPr/>
        </p:nvSpPr>
        <p:spPr>
          <a:xfrm>
            <a:off x="345160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8" name="Rectangle 2677">
            <a:extLst>
              <a:ext uri="{FF2B5EF4-FFF2-40B4-BE49-F238E27FC236}">
                <a16:creationId xmlns:a16="http://schemas.microsoft.com/office/drawing/2014/main" id="{0E81C6B0-00C6-4A11-8452-129293194620}"/>
              </a:ext>
            </a:extLst>
          </p:cNvPr>
          <p:cNvSpPr/>
          <p:nvPr/>
        </p:nvSpPr>
        <p:spPr>
          <a:xfrm>
            <a:off x="349440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79" name="Rectangle 2678">
            <a:extLst>
              <a:ext uri="{FF2B5EF4-FFF2-40B4-BE49-F238E27FC236}">
                <a16:creationId xmlns:a16="http://schemas.microsoft.com/office/drawing/2014/main" id="{AA3FA572-A937-459A-82F7-0550FD67AF3F}"/>
              </a:ext>
            </a:extLst>
          </p:cNvPr>
          <p:cNvSpPr/>
          <p:nvPr/>
        </p:nvSpPr>
        <p:spPr>
          <a:xfrm>
            <a:off x="353721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0" name="Rectangle 2679">
            <a:extLst>
              <a:ext uri="{FF2B5EF4-FFF2-40B4-BE49-F238E27FC236}">
                <a16:creationId xmlns:a16="http://schemas.microsoft.com/office/drawing/2014/main" id="{E213D765-3B05-4F0A-AE6E-6A3445E68341}"/>
              </a:ext>
            </a:extLst>
          </p:cNvPr>
          <p:cNvSpPr/>
          <p:nvPr/>
        </p:nvSpPr>
        <p:spPr>
          <a:xfrm>
            <a:off x="358001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1" name="Rectangle 2680">
            <a:extLst>
              <a:ext uri="{FF2B5EF4-FFF2-40B4-BE49-F238E27FC236}">
                <a16:creationId xmlns:a16="http://schemas.microsoft.com/office/drawing/2014/main" id="{0C286322-F344-43AF-8DD2-701598786983}"/>
              </a:ext>
            </a:extLst>
          </p:cNvPr>
          <p:cNvSpPr/>
          <p:nvPr/>
        </p:nvSpPr>
        <p:spPr>
          <a:xfrm>
            <a:off x="362282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2" name="Rectangle 2681">
            <a:extLst>
              <a:ext uri="{FF2B5EF4-FFF2-40B4-BE49-F238E27FC236}">
                <a16:creationId xmlns:a16="http://schemas.microsoft.com/office/drawing/2014/main" id="{716C9061-C8CB-4168-B8D6-44B566AB4AD1}"/>
              </a:ext>
            </a:extLst>
          </p:cNvPr>
          <p:cNvSpPr/>
          <p:nvPr/>
        </p:nvSpPr>
        <p:spPr>
          <a:xfrm>
            <a:off x="366563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3" name="Rectangle 2682">
            <a:extLst>
              <a:ext uri="{FF2B5EF4-FFF2-40B4-BE49-F238E27FC236}">
                <a16:creationId xmlns:a16="http://schemas.microsoft.com/office/drawing/2014/main" id="{A250BC56-DF3F-482A-885F-4171D93AC565}"/>
              </a:ext>
            </a:extLst>
          </p:cNvPr>
          <p:cNvSpPr/>
          <p:nvPr/>
        </p:nvSpPr>
        <p:spPr>
          <a:xfrm>
            <a:off x="370843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4" name="Rectangle 2683">
            <a:extLst>
              <a:ext uri="{FF2B5EF4-FFF2-40B4-BE49-F238E27FC236}">
                <a16:creationId xmlns:a16="http://schemas.microsoft.com/office/drawing/2014/main" id="{3CD5B424-2B71-48C1-ADCC-BF9323C11112}"/>
              </a:ext>
            </a:extLst>
          </p:cNvPr>
          <p:cNvSpPr/>
          <p:nvPr/>
        </p:nvSpPr>
        <p:spPr>
          <a:xfrm>
            <a:off x="375124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5" name="Rectangle 2684">
            <a:extLst>
              <a:ext uri="{FF2B5EF4-FFF2-40B4-BE49-F238E27FC236}">
                <a16:creationId xmlns:a16="http://schemas.microsoft.com/office/drawing/2014/main" id="{5F2D37BA-6695-4E6F-B06F-22108125F92F}"/>
              </a:ext>
            </a:extLst>
          </p:cNvPr>
          <p:cNvSpPr/>
          <p:nvPr/>
        </p:nvSpPr>
        <p:spPr>
          <a:xfrm>
            <a:off x="379404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6" name="Rectangle 2685">
            <a:extLst>
              <a:ext uri="{FF2B5EF4-FFF2-40B4-BE49-F238E27FC236}">
                <a16:creationId xmlns:a16="http://schemas.microsoft.com/office/drawing/2014/main" id="{EE4DCC03-FA9A-47C8-B1CD-5C382B12E8CC}"/>
              </a:ext>
            </a:extLst>
          </p:cNvPr>
          <p:cNvSpPr/>
          <p:nvPr/>
        </p:nvSpPr>
        <p:spPr>
          <a:xfrm>
            <a:off x="383685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7" name="Rectangle 2686">
            <a:extLst>
              <a:ext uri="{FF2B5EF4-FFF2-40B4-BE49-F238E27FC236}">
                <a16:creationId xmlns:a16="http://schemas.microsoft.com/office/drawing/2014/main" id="{B2CB12F1-58EA-4151-97BE-AD702B5FDAEC}"/>
              </a:ext>
            </a:extLst>
          </p:cNvPr>
          <p:cNvSpPr/>
          <p:nvPr/>
        </p:nvSpPr>
        <p:spPr>
          <a:xfrm>
            <a:off x="387966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8" name="Rectangle 2687">
            <a:extLst>
              <a:ext uri="{FF2B5EF4-FFF2-40B4-BE49-F238E27FC236}">
                <a16:creationId xmlns:a16="http://schemas.microsoft.com/office/drawing/2014/main" id="{06080525-25BC-4A99-87DB-F8F3AF31D216}"/>
              </a:ext>
            </a:extLst>
          </p:cNvPr>
          <p:cNvSpPr/>
          <p:nvPr/>
        </p:nvSpPr>
        <p:spPr>
          <a:xfrm>
            <a:off x="392246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89" name="Rectangle 2688">
            <a:extLst>
              <a:ext uri="{FF2B5EF4-FFF2-40B4-BE49-F238E27FC236}">
                <a16:creationId xmlns:a16="http://schemas.microsoft.com/office/drawing/2014/main" id="{13F25995-2A55-427E-89CF-9C9287DE85E7}"/>
              </a:ext>
            </a:extLst>
          </p:cNvPr>
          <p:cNvSpPr/>
          <p:nvPr/>
        </p:nvSpPr>
        <p:spPr>
          <a:xfrm>
            <a:off x="396527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0" name="Rectangle 2689">
            <a:extLst>
              <a:ext uri="{FF2B5EF4-FFF2-40B4-BE49-F238E27FC236}">
                <a16:creationId xmlns:a16="http://schemas.microsoft.com/office/drawing/2014/main" id="{1E7CC59C-1120-4532-B848-F48888F4F1F8}"/>
              </a:ext>
            </a:extLst>
          </p:cNvPr>
          <p:cNvSpPr/>
          <p:nvPr/>
        </p:nvSpPr>
        <p:spPr>
          <a:xfrm>
            <a:off x="400807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1" name="Rectangle 2690">
            <a:extLst>
              <a:ext uri="{FF2B5EF4-FFF2-40B4-BE49-F238E27FC236}">
                <a16:creationId xmlns:a16="http://schemas.microsoft.com/office/drawing/2014/main" id="{FCCDC3BF-854C-475F-9767-3072BA2006E5}"/>
              </a:ext>
            </a:extLst>
          </p:cNvPr>
          <p:cNvSpPr/>
          <p:nvPr/>
        </p:nvSpPr>
        <p:spPr>
          <a:xfrm>
            <a:off x="405088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2" name="Rectangle 2691">
            <a:extLst>
              <a:ext uri="{FF2B5EF4-FFF2-40B4-BE49-F238E27FC236}">
                <a16:creationId xmlns:a16="http://schemas.microsoft.com/office/drawing/2014/main" id="{961F1EEF-244F-4634-A266-19178C23B695}"/>
              </a:ext>
            </a:extLst>
          </p:cNvPr>
          <p:cNvSpPr/>
          <p:nvPr/>
        </p:nvSpPr>
        <p:spPr>
          <a:xfrm>
            <a:off x="409369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3" name="Rectangle 2692">
            <a:extLst>
              <a:ext uri="{FF2B5EF4-FFF2-40B4-BE49-F238E27FC236}">
                <a16:creationId xmlns:a16="http://schemas.microsoft.com/office/drawing/2014/main" id="{942078B6-3153-4BDE-8415-D54BEFAC3256}"/>
              </a:ext>
            </a:extLst>
          </p:cNvPr>
          <p:cNvSpPr/>
          <p:nvPr/>
        </p:nvSpPr>
        <p:spPr>
          <a:xfrm>
            <a:off x="413649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4" name="Rectangle 2693">
            <a:extLst>
              <a:ext uri="{FF2B5EF4-FFF2-40B4-BE49-F238E27FC236}">
                <a16:creationId xmlns:a16="http://schemas.microsoft.com/office/drawing/2014/main" id="{74740B2E-58AA-44C0-A09D-195BB6215B03}"/>
              </a:ext>
            </a:extLst>
          </p:cNvPr>
          <p:cNvSpPr/>
          <p:nvPr/>
        </p:nvSpPr>
        <p:spPr>
          <a:xfrm>
            <a:off x="417930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5" name="Rectangle 2694">
            <a:extLst>
              <a:ext uri="{FF2B5EF4-FFF2-40B4-BE49-F238E27FC236}">
                <a16:creationId xmlns:a16="http://schemas.microsoft.com/office/drawing/2014/main" id="{3C6645C5-5708-4358-A34F-F158746DF7D4}"/>
              </a:ext>
            </a:extLst>
          </p:cNvPr>
          <p:cNvSpPr/>
          <p:nvPr/>
        </p:nvSpPr>
        <p:spPr>
          <a:xfrm>
            <a:off x="422210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6" name="Rectangle 2695">
            <a:extLst>
              <a:ext uri="{FF2B5EF4-FFF2-40B4-BE49-F238E27FC236}">
                <a16:creationId xmlns:a16="http://schemas.microsoft.com/office/drawing/2014/main" id="{20955118-1B80-4FA1-AF90-713AF75F996D}"/>
              </a:ext>
            </a:extLst>
          </p:cNvPr>
          <p:cNvSpPr/>
          <p:nvPr/>
        </p:nvSpPr>
        <p:spPr>
          <a:xfrm>
            <a:off x="426491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7" name="Rectangle 2696">
            <a:extLst>
              <a:ext uri="{FF2B5EF4-FFF2-40B4-BE49-F238E27FC236}">
                <a16:creationId xmlns:a16="http://schemas.microsoft.com/office/drawing/2014/main" id="{071A6549-4887-425A-8AE0-75EFDC8E92B0}"/>
              </a:ext>
            </a:extLst>
          </p:cNvPr>
          <p:cNvSpPr/>
          <p:nvPr/>
        </p:nvSpPr>
        <p:spPr>
          <a:xfrm>
            <a:off x="430772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8" name="Rectangle 2697">
            <a:extLst>
              <a:ext uri="{FF2B5EF4-FFF2-40B4-BE49-F238E27FC236}">
                <a16:creationId xmlns:a16="http://schemas.microsoft.com/office/drawing/2014/main" id="{9D08952F-4312-4315-B683-0EC11FDF1B81}"/>
              </a:ext>
            </a:extLst>
          </p:cNvPr>
          <p:cNvSpPr/>
          <p:nvPr/>
        </p:nvSpPr>
        <p:spPr>
          <a:xfrm>
            <a:off x="435052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699" name="Rectangle 2698">
            <a:extLst>
              <a:ext uri="{FF2B5EF4-FFF2-40B4-BE49-F238E27FC236}">
                <a16:creationId xmlns:a16="http://schemas.microsoft.com/office/drawing/2014/main" id="{B969DF8E-315D-4199-836C-3EA6FC2690D0}"/>
              </a:ext>
            </a:extLst>
          </p:cNvPr>
          <p:cNvSpPr/>
          <p:nvPr/>
        </p:nvSpPr>
        <p:spPr>
          <a:xfrm>
            <a:off x="439333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0" name="Rectangle 2699">
            <a:extLst>
              <a:ext uri="{FF2B5EF4-FFF2-40B4-BE49-F238E27FC236}">
                <a16:creationId xmlns:a16="http://schemas.microsoft.com/office/drawing/2014/main" id="{CD0F944F-3337-4EA8-BE78-A55703805329}"/>
              </a:ext>
            </a:extLst>
          </p:cNvPr>
          <p:cNvSpPr/>
          <p:nvPr/>
        </p:nvSpPr>
        <p:spPr>
          <a:xfrm>
            <a:off x="443613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1" name="Rectangle 2700">
            <a:extLst>
              <a:ext uri="{FF2B5EF4-FFF2-40B4-BE49-F238E27FC236}">
                <a16:creationId xmlns:a16="http://schemas.microsoft.com/office/drawing/2014/main" id="{523E3155-1B75-46B8-8D59-C09145BC10E8}"/>
              </a:ext>
            </a:extLst>
          </p:cNvPr>
          <p:cNvSpPr/>
          <p:nvPr/>
        </p:nvSpPr>
        <p:spPr>
          <a:xfrm>
            <a:off x="447894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2" name="Rectangle 2701">
            <a:extLst>
              <a:ext uri="{FF2B5EF4-FFF2-40B4-BE49-F238E27FC236}">
                <a16:creationId xmlns:a16="http://schemas.microsoft.com/office/drawing/2014/main" id="{835CC0C3-BF32-431E-8054-62C5DAD8338B}"/>
              </a:ext>
            </a:extLst>
          </p:cNvPr>
          <p:cNvSpPr/>
          <p:nvPr/>
        </p:nvSpPr>
        <p:spPr>
          <a:xfrm>
            <a:off x="452175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3" name="Rectangle 2702">
            <a:extLst>
              <a:ext uri="{FF2B5EF4-FFF2-40B4-BE49-F238E27FC236}">
                <a16:creationId xmlns:a16="http://schemas.microsoft.com/office/drawing/2014/main" id="{55BFB0C8-8008-4B82-B999-8FB0E8B02AD1}"/>
              </a:ext>
            </a:extLst>
          </p:cNvPr>
          <p:cNvSpPr/>
          <p:nvPr/>
        </p:nvSpPr>
        <p:spPr>
          <a:xfrm>
            <a:off x="4564562"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4" name="Rectangle 2703">
            <a:extLst>
              <a:ext uri="{FF2B5EF4-FFF2-40B4-BE49-F238E27FC236}">
                <a16:creationId xmlns:a16="http://schemas.microsoft.com/office/drawing/2014/main" id="{75C92E25-C7B4-4C20-A47A-23EF2A9C10B5}"/>
              </a:ext>
            </a:extLst>
          </p:cNvPr>
          <p:cNvSpPr/>
          <p:nvPr/>
        </p:nvSpPr>
        <p:spPr>
          <a:xfrm>
            <a:off x="1182883" y="3457071"/>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5" name="Rectangle 2704">
            <a:extLst>
              <a:ext uri="{FF2B5EF4-FFF2-40B4-BE49-F238E27FC236}">
                <a16:creationId xmlns:a16="http://schemas.microsoft.com/office/drawing/2014/main" id="{CF64EE28-0A92-4A9C-A78C-D7A44AAB283C}"/>
              </a:ext>
            </a:extLst>
          </p:cNvPr>
          <p:cNvSpPr/>
          <p:nvPr/>
        </p:nvSpPr>
        <p:spPr>
          <a:xfrm>
            <a:off x="122568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6" name="Rectangle 2705">
            <a:extLst>
              <a:ext uri="{FF2B5EF4-FFF2-40B4-BE49-F238E27FC236}">
                <a16:creationId xmlns:a16="http://schemas.microsoft.com/office/drawing/2014/main" id="{D9FAA1BB-CA40-4267-8AA2-23F763E93281}"/>
              </a:ext>
            </a:extLst>
          </p:cNvPr>
          <p:cNvSpPr/>
          <p:nvPr/>
        </p:nvSpPr>
        <p:spPr>
          <a:xfrm>
            <a:off x="126849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7" name="Rectangle 2706">
            <a:extLst>
              <a:ext uri="{FF2B5EF4-FFF2-40B4-BE49-F238E27FC236}">
                <a16:creationId xmlns:a16="http://schemas.microsoft.com/office/drawing/2014/main" id="{A7CC317E-F329-453E-B3AB-B0E8115E59AB}"/>
              </a:ext>
            </a:extLst>
          </p:cNvPr>
          <p:cNvSpPr/>
          <p:nvPr/>
        </p:nvSpPr>
        <p:spPr>
          <a:xfrm>
            <a:off x="131130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8" name="Rectangle 2707">
            <a:extLst>
              <a:ext uri="{FF2B5EF4-FFF2-40B4-BE49-F238E27FC236}">
                <a16:creationId xmlns:a16="http://schemas.microsoft.com/office/drawing/2014/main" id="{267F60E9-199F-4FF4-B30F-5144E7C6EFBF}"/>
              </a:ext>
            </a:extLst>
          </p:cNvPr>
          <p:cNvSpPr/>
          <p:nvPr/>
        </p:nvSpPr>
        <p:spPr>
          <a:xfrm>
            <a:off x="195339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09" name="Rectangle 2708">
            <a:extLst>
              <a:ext uri="{FF2B5EF4-FFF2-40B4-BE49-F238E27FC236}">
                <a16:creationId xmlns:a16="http://schemas.microsoft.com/office/drawing/2014/main" id="{BBA07201-DE0E-4E47-BA1C-74D3623808BC}"/>
              </a:ext>
            </a:extLst>
          </p:cNvPr>
          <p:cNvSpPr/>
          <p:nvPr/>
        </p:nvSpPr>
        <p:spPr>
          <a:xfrm>
            <a:off x="199619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0" name="Rectangle 2709">
            <a:extLst>
              <a:ext uri="{FF2B5EF4-FFF2-40B4-BE49-F238E27FC236}">
                <a16:creationId xmlns:a16="http://schemas.microsoft.com/office/drawing/2014/main" id="{4F5A23C2-EB6D-4F8B-A0D9-EC599A5E53FB}"/>
              </a:ext>
            </a:extLst>
          </p:cNvPr>
          <p:cNvSpPr/>
          <p:nvPr/>
        </p:nvSpPr>
        <p:spPr>
          <a:xfrm>
            <a:off x="203900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1" name="Rectangle 2710">
            <a:extLst>
              <a:ext uri="{FF2B5EF4-FFF2-40B4-BE49-F238E27FC236}">
                <a16:creationId xmlns:a16="http://schemas.microsoft.com/office/drawing/2014/main" id="{32A3F0FF-D518-4144-A1A5-9699E48FF11D}"/>
              </a:ext>
            </a:extLst>
          </p:cNvPr>
          <p:cNvSpPr/>
          <p:nvPr/>
        </p:nvSpPr>
        <p:spPr>
          <a:xfrm>
            <a:off x="2081809"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2" name="Rectangle 2711">
            <a:extLst>
              <a:ext uri="{FF2B5EF4-FFF2-40B4-BE49-F238E27FC236}">
                <a16:creationId xmlns:a16="http://schemas.microsoft.com/office/drawing/2014/main" id="{72C2DC81-47FF-43C3-A992-3229B8540659}"/>
              </a:ext>
            </a:extLst>
          </p:cNvPr>
          <p:cNvSpPr/>
          <p:nvPr/>
        </p:nvSpPr>
        <p:spPr>
          <a:xfrm>
            <a:off x="2124615" y="3457071"/>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3" name="Rectangle 2712">
            <a:extLst>
              <a:ext uri="{FF2B5EF4-FFF2-40B4-BE49-F238E27FC236}">
                <a16:creationId xmlns:a16="http://schemas.microsoft.com/office/drawing/2014/main" id="{BF0E0182-B3B2-48D9-ACF5-48F032E4902C}"/>
              </a:ext>
            </a:extLst>
          </p:cNvPr>
          <p:cNvSpPr/>
          <p:nvPr/>
        </p:nvSpPr>
        <p:spPr>
          <a:xfrm>
            <a:off x="216742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4" name="Rectangle 2713">
            <a:extLst>
              <a:ext uri="{FF2B5EF4-FFF2-40B4-BE49-F238E27FC236}">
                <a16:creationId xmlns:a16="http://schemas.microsoft.com/office/drawing/2014/main" id="{CE8F1849-9CCB-4941-8073-38A4B9A40B65}"/>
              </a:ext>
            </a:extLst>
          </p:cNvPr>
          <p:cNvSpPr/>
          <p:nvPr/>
        </p:nvSpPr>
        <p:spPr>
          <a:xfrm>
            <a:off x="221022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5" name="Rectangle 2714">
            <a:extLst>
              <a:ext uri="{FF2B5EF4-FFF2-40B4-BE49-F238E27FC236}">
                <a16:creationId xmlns:a16="http://schemas.microsoft.com/office/drawing/2014/main" id="{AF2042FC-A82D-410F-AB32-BBD871952FC4}"/>
              </a:ext>
            </a:extLst>
          </p:cNvPr>
          <p:cNvSpPr/>
          <p:nvPr/>
        </p:nvSpPr>
        <p:spPr>
          <a:xfrm>
            <a:off x="225303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6" name="Rectangle 2715">
            <a:extLst>
              <a:ext uri="{FF2B5EF4-FFF2-40B4-BE49-F238E27FC236}">
                <a16:creationId xmlns:a16="http://schemas.microsoft.com/office/drawing/2014/main" id="{984F593C-F70D-4BAB-A7C1-DD4519BF2841}"/>
              </a:ext>
            </a:extLst>
          </p:cNvPr>
          <p:cNvSpPr/>
          <p:nvPr/>
        </p:nvSpPr>
        <p:spPr>
          <a:xfrm>
            <a:off x="2295839"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7" name="Rectangle 2716">
            <a:extLst>
              <a:ext uri="{FF2B5EF4-FFF2-40B4-BE49-F238E27FC236}">
                <a16:creationId xmlns:a16="http://schemas.microsoft.com/office/drawing/2014/main" id="{606B88F4-F4E0-4519-B00D-673E845026B7}"/>
              </a:ext>
            </a:extLst>
          </p:cNvPr>
          <p:cNvSpPr/>
          <p:nvPr/>
        </p:nvSpPr>
        <p:spPr>
          <a:xfrm>
            <a:off x="2338645"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8" name="Rectangle 2717">
            <a:extLst>
              <a:ext uri="{FF2B5EF4-FFF2-40B4-BE49-F238E27FC236}">
                <a16:creationId xmlns:a16="http://schemas.microsoft.com/office/drawing/2014/main" id="{DC1ECC01-8DF1-470E-8117-6C8CB040D299}"/>
              </a:ext>
            </a:extLst>
          </p:cNvPr>
          <p:cNvSpPr/>
          <p:nvPr/>
        </p:nvSpPr>
        <p:spPr>
          <a:xfrm>
            <a:off x="2381451"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19" name="Rectangle 2718">
            <a:extLst>
              <a:ext uri="{FF2B5EF4-FFF2-40B4-BE49-F238E27FC236}">
                <a16:creationId xmlns:a16="http://schemas.microsoft.com/office/drawing/2014/main" id="{5E10041D-6DF3-42A4-8B16-F9649A9940C3}"/>
              </a:ext>
            </a:extLst>
          </p:cNvPr>
          <p:cNvSpPr/>
          <p:nvPr/>
        </p:nvSpPr>
        <p:spPr>
          <a:xfrm>
            <a:off x="2424257"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0" name="Rectangle 2719">
            <a:extLst>
              <a:ext uri="{FF2B5EF4-FFF2-40B4-BE49-F238E27FC236}">
                <a16:creationId xmlns:a16="http://schemas.microsoft.com/office/drawing/2014/main" id="{EA44E4C7-8795-449F-9C64-D057391A5339}"/>
              </a:ext>
            </a:extLst>
          </p:cNvPr>
          <p:cNvSpPr/>
          <p:nvPr/>
        </p:nvSpPr>
        <p:spPr>
          <a:xfrm>
            <a:off x="2467063" y="3457071"/>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1" name="Rectangle 2720">
            <a:extLst>
              <a:ext uri="{FF2B5EF4-FFF2-40B4-BE49-F238E27FC236}">
                <a16:creationId xmlns:a16="http://schemas.microsoft.com/office/drawing/2014/main" id="{75D1FF5E-9F5C-442A-B80E-5CA81A279D57}"/>
              </a:ext>
            </a:extLst>
          </p:cNvPr>
          <p:cNvSpPr/>
          <p:nvPr/>
        </p:nvSpPr>
        <p:spPr>
          <a:xfrm>
            <a:off x="54079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2" name="Rectangle 2721">
            <a:extLst>
              <a:ext uri="{FF2B5EF4-FFF2-40B4-BE49-F238E27FC236}">
                <a16:creationId xmlns:a16="http://schemas.microsoft.com/office/drawing/2014/main" id="{19828367-91B7-45B1-8CF4-E64F4FF15186}"/>
              </a:ext>
            </a:extLst>
          </p:cNvPr>
          <p:cNvSpPr/>
          <p:nvPr/>
        </p:nvSpPr>
        <p:spPr>
          <a:xfrm>
            <a:off x="58359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3" name="Rectangle 2722">
            <a:extLst>
              <a:ext uri="{FF2B5EF4-FFF2-40B4-BE49-F238E27FC236}">
                <a16:creationId xmlns:a16="http://schemas.microsoft.com/office/drawing/2014/main" id="{83E41938-3AD1-4E5E-83D4-F0CBD4B7A631}"/>
              </a:ext>
            </a:extLst>
          </p:cNvPr>
          <p:cNvSpPr/>
          <p:nvPr/>
        </p:nvSpPr>
        <p:spPr>
          <a:xfrm>
            <a:off x="62640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4" name="Rectangle 2723">
            <a:extLst>
              <a:ext uri="{FF2B5EF4-FFF2-40B4-BE49-F238E27FC236}">
                <a16:creationId xmlns:a16="http://schemas.microsoft.com/office/drawing/2014/main" id="{2AEEA1C8-B95B-449D-A280-80ADB15DB522}"/>
              </a:ext>
            </a:extLst>
          </p:cNvPr>
          <p:cNvSpPr/>
          <p:nvPr/>
        </p:nvSpPr>
        <p:spPr>
          <a:xfrm>
            <a:off x="66921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5" name="Rectangle 2724">
            <a:extLst>
              <a:ext uri="{FF2B5EF4-FFF2-40B4-BE49-F238E27FC236}">
                <a16:creationId xmlns:a16="http://schemas.microsoft.com/office/drawing/2014/main" id="{032DF067-D989-427D-A768-BCBFB943F768}"/>
              </a:ext>
            </a:extLst>
          </p:cNvPr>
          <p:cNvSpPr/>
          <p:nvPr/>
        </p:nvSpPr>
        <p:spPr>
          <a:xfrm>
            <a:off x="71201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6" name="Rectangle 2725">
            <a:extLst>
              <a:ext uri="{FF2B5EF4-FFF2-40B4-BE49-F238E27FC236}">
                <a16:creationId xmlns:a16="http://schemas.microsoft.com/office/drawing/2014/main" id="{969657A3-1787-4BBF-82BA-0831CDF10563}"/>
              </a:ext>
            </a:extLst>
          </p:cNvPr>
          <p:cNvSpPr/>
          <p:nvPr/>
        </p:nvSpPr>
        <p:spPr>
          <a:xfrm>
            <a:off x="75482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7" name="Rectangle 2726">
            <a:extLst>
              <a:ext uri="{FF2B5EF4-FFF2-40B4-BE49-F238E27FC236}">
                <a16:creationId xmlns:a16="http://schemas.microsoft.com/office/drawing/2014/main" id="{E3D4987C-219A-45CE-9C5D-37FF88EB1B00}"/>
              </a:ext>
            </a:extLst>
          </p:cNvPr>
          <p:cNvSpPr/>
          <p:nvPr/>
        </p:nvSpPr>
        <p:spPr>
          <a:xfrm>
            <a:off x="797629"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8" name="Rectangle 2727">
            <a:extLst>
              <a:ext uri="{FF2B5EF4-FFF2-40B4-BE49-F238E27FC236}">
                <a16:creationId xmlns:a16="http://schemas.microsoft.com/office/drawing/2014/main" id="{130357FD-A504-4D9B-A8B8-7AB21EFF535F}"/>
              </a:ext>
            </a:extLst>
          </p:cNvPr>
          <p:cNvSpPr/>
          <p:nvPr/>
        </p:nvSpPr>
        <p:spPr>
          <a:xfrm>
            <a:off x="840435"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29" name="Rectangle 2728">
            <a:extLst>
              <a:ext uri="{FF2B5EF4-FFF2-40B4-BE49-F238E27FC236}">
                <a16:creationId xmlns:a16="http://schemas.microsoft.com/office/drawing/2014/main" id="{6AFC13CE-281E-4A16-B087-323621A1C567}"/>
              </a:ext>
            </a:extLst>
          </p:cNvPr>
          <p:cNvSpPr/>
          <p:nvPr/>
        </p:nvSpPr>
        <p:spPr>
          <a:xfrm>
            <a:off x="883241"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0" name="Rectangle 2729">
            <a:extLst>
              <a:ext uri="{FF2B5EF4-FFF2-40B4-BE49-F238E27FC236}">
                <a16:creationId xmlns:a16="http://schemas.microsoft.com/office/drawing/2014/main" id="{15118F7A-E9BD-48CC-B80A-08DC272E3A9E}"/>
              </a:ext>
            </a:extLst>
          </p:cNvPr>
          <p:cNvSpPr/>
          <p:nvPr/>
        </p:nvSpPr>
        <p:spPr>
          <a:xfrm>
            <a:off x="926047"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1" name="Rectangle 2730">
            <a:extLst>
              <a:ext uri="{FF2B5EF4-FFF2-40B4-BE49-F238E27FC236}">
                <a16:creationId xmlns:a16="http://schemas.microsoft.com/office/drawing/2014/main" id="{40E8303E-FB57-4FB9-932D-8803AFF7AEC2}"/>
              </a:ext>
            </a:extLst>
          </p:cNvPr>
          <p:cNvSpPr/>
          <p:nvPr/>
        </p:nvSpPr>
        <p:spPr>
          <a:xfrm>
            <a:off x="968853"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2" name="Rectangle 2731">
            <a:extLst>
              <a:ext uri="{FF2B5EF4-FFF2-40B4-BE49-F238E27FC236}">
                <a16:creationId xmlns:a16="http://schemas.microsoft.com/office/drawing/2014/main" id="{6A584B4D-0B15-4E25-B272-E95936B6204D}"/>
              </a:ext>
            </a:extLst>
          </p:cNvPr>
          <p:cNvSpPr/>
          <p:nvPr/>
        </p:nvSpPr>
        <p:spPr>
          <a:xfrm>
            <a:off x="1011659"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3" name="Rectangle 2732">
            <a:extLst>
              <a:ext uri="{FF2B5EF4-FFF2-40B4-BE49-F238E27FC236}">
                <a16:creationId xmlns:a16="http://schemas.microsoft.com/office/drawing/2014/main" id="{2272C649-C4C5-4309-8D36-1BB5E95388B1}"/>
              </a:ext>
            </a:extLst>
          </p:cNvPr>
          <p:cNvSpPr/>
          <p:nvPr/>
        </p:nvSpPr>
        <p:spPr>
          <a:xfrm>
            <a:off x="1054465"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4" name="Rectangle 2733">
            <a:extLst>
              <a:ext uri="{FF2B5EF4-FFF2-40B4-BE49-F238E27FC236}">
                <a16:creationId xmlns:a16="http://schemas.microsoft.com/office/drawing/2014/main" id="{9E8B7087-B602-41A2-82B5-1EA82E747F17}"/>
              </a:ext>
            </a:extLst>
          </p:cNvPr>
          <p:cNvSpPr/>
          <p:nvPr/>
        </p:nvSpPr>
        <p:spPr>
          <a:xfrm>
            <a:off x="1097271" y="365270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5" name="Rectangle 2734">
            <a:extLst>
              <a:ext uri="{FF2B5EF4-FFF2-40B4-BE49-F238E27FC236}">
                <a16:creationId xmlns:a16="http://schemas.microsoft.com/office/drawing/2014/main" id="{FEF7FA9B-DFA8-425B-B323-1B2E46F49D7B}"/>
              </a:ext>
            </a:extLst>
          </p:cNvPr>
          <p:cNvSpPr/>
          <p:nvPr/>
        </p:nvSpPr>
        <p:spPr>
          <a:xfrm>
            <a:off x="114007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6" name="Rectangle 2735">
            <a:extLst>
              <a:ext uri="{FF2B5EF4-FFF2-40B4-BE49-F238E27FC236}">
                <a16:creationId xmlns:a16="http://schemas.microsoft.com/office/drawing/2014/main" id="{36BFC181-884B-40BB-881D-378AAD526A95}"/>
              </a:ext>
            </a:extLst>
          </p:cNvPr>
          <p:cNvSpPr/>
          <p:nvPr/>
        </p:nvSpPr>
        <p:spPr>
          <a:xfrm>
            <a:off x="1354107"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7" name="Rectangle 2736">
            <a:extLst>
              <a:ext uri="{FF2B5EF4-FFF2-40B4-BE49-F238E27FC236}">
                <a16:creationId xmlns:a16="http://schemas.microsoft.com/office/drawing/2014/main" id="{BBD047BE-B565-41FA-8CA1-7D54D7D3B450}"/>
              </a:ext>
            </a:extLst>
          </p:cNvPr>
          <p:cNvSpPr/>
          <p:nvPr/>
        </p:nvSpPr>
        <p:spPr>
          <a:xfrm>
            <a:off x="1396913"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8" name="Rectangle 2737">
            <a:extLst>
              <a:ext uri="{FF2B5EF4-FFF2-40B4-BE49-F238E27FC236}">
                <a16:creationId xmlns:a16="http://schemas.microsoft.com/office/drawing/2014/main" id="{5104F8AE-F526-47B4-BF74-1B5F8BE81344}"/>
              </a:ext>
            </a:extLst>
          </p:cNvPr>
          <p:cNvSpPr/>
          <p:nvPr/>
        </p:nvSpPr>
        <p:spPr>
          <a:xfrm>
            <a:off x="1439719"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39" name="Rectangle 2738">
            <a:extLst>
              <a:ext uri="{FF2B5EF4-FFF2-40B4-BE49-F238E27FC236}">
                <a16:creationId xmlns:a16="http://schemas.microsoft.com/office/drawing/2014/main" id="{B9DC37DD-B463-4A85-A3D3-A22CACB05AB9}"/>
              </a:ext>
            </a:extLst>
          </p:cNvPr>
          <p:cNvSpPr/>
          <p:nvPr/>
        </p:nvSpPr>
        <p:spPr>
          <a:xfrm>
            <a:off x="148252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0" name="Rectangle 2739">
            <a:extLst>
              <a:ext uri="{FF2B5EF4-FFF2-40B4-BE49-F238E27FC236}">
                <a16:creationId xmlns:a16="http://schemas.microsoft.com/office/drawing/2014/main" id="{7D15C425-491B-4908-823C-EB0D615DF961}"/>
              </a:ext>
            </a:extLst>
          </p:cNvPr>
          <p:cNvSpPr/>
          <p:nvPr/>
        </p:nvSpPr>
        <p:spPr>
          <a:xfrm>
            <a:off x="1525331"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1" name="Rectangle 2740">
            <a:extLst>
              <a:ext uri="{FF2B5EF4-FFF2-40B4-BE49-F238E27FC236}">
                <a16:creationId xmlns:a16="http://schemas.microsoft.com/office/drawing/2014/main" id="{992EBEE2-7260-408E-A3E8-8FC18DBB17C1}"/>
              </a:ext>
            </a:extLst>
          </p:cNvPr>
          <p:cNvSpPr/>
          <p:nvPr/>
        </p:nvSpPr>
        <p:spPr>
          <a:xfrm>
            <a:off x="1568137"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2" name="Rectangle 2741">
            <a:extLst>
              <a:ext uri="{FF2B5EF4-FFF2-40B4-BE49-F238E27FC236}">
                <a16:creationId xmlns:a16="http://schemas.microsoft.com/office/drawing/2014/main" id="{7D632ADD-7021-410E-96A7-A39AE194FC3F}"/>
              </a:ext>
            </a:extLst>
          </p:cNvPr>
          <p:cNvSpPr/>
          <p:nvPr/>
        </p:nvSpPr>
        <p:spPr>
          <a:xfrm>
            <a:off x="1610943"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3" name="Rectangle 2742">
            <a:extLst>
              <a:ext uri="{FF2B5EF4-FFF2-40B4-BE49-F238E27FC236}">
                <a16:creationId xmlns:a16="http://schemas.microsoft.com/office/drawing/2014/main" id="{8E803100-A8FA-43CA-81E0-1D651812E1EF}"/>
              </a:ext>
            </a:extLst>
          </p:cNvPr>
          <p:cNvSpPr/>
          <p:nvPr/>
        </p:nvSpPr>
        <p:spPr>
          <a:xfrm>
            <a:off x="165374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4" name="Rectangle 2743">
            <a:extLst>
              <a:ext uri="{FF2B5EF4-FFF2-40B4-BE49-F238E27FC236}">
                <a16:creationId xmlns:a16="http://schemas.microsoft.com/office/drawing/2014/main" id="{B9F40414-50CC-4287-8412-59A58181BD72}"/>
              </a:ext>
            </a:extLst>
          </p:cNvPr>
          <p:cNvSpPr/>
          <p:nvPr/>
        </p:nvSpPr>
        <p:spPr>
          <a:xfrm>
            <a:off x="169655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5" name="Rectangle 2744">
            <a:extLst>
              <a:ext uri="{FF2B5EF4-FFF2-40B4-BE49-F238E27FC236}">
                <a16:creationId xmlns:a16="http://schemas.microsoft.com/office/drawing/2014/main" id="{C3DE71D7-A91C-4BD1-BD94-39243CCFF3E8}"/>
              </a:ext>
            </a:extLst>
          </p:cNvPr>
          <p:cNvSpPr/>
          <p:nvPr/>
        </p:nvSpPr>
        <p:spPr>
          <a:xfrm>
            <a:off x="173936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6" name="Rectangle 2745">
            <a:extLst>
              <a:ext uri="{FF2B5EF4-FFF2-40B4-BE49-F238E27FC236}">
                <a16:creationId xmlns:a16="http://schemas.microsoft.com/office/drawing/2014/main" id="{79C7D180-F4A4-4F6F-8915-0F4052A88BA0}"/>
              </a:ext>
            </a:extLst>
          </p:cNvPr>
          <p:cNvSpPr/>
          <p:nvPr/>
        </p:nvSpPr>
        <p:spPr>
          <a:xfrm>
            <a:off x="178216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7" name="Rectangle 2746">
            <a:extLst>
              <a:ext uri="{FF2B5EF4-FFF2-40B4-BE49-F238E27FC236}">
                <a16:creationId xmlns:a16="http://schemas.microsoft.com/office/drawing/2014/main" id="{1C0B8831-3B08-4A95-93ED-D0C3F3BD3B73}"/>
              </a:ext>
            </a:extLst>
          </p:cNvPr>
          <p:cNvSpPr/>
          <p:nvPr/>
        </p:nvSpPr>
        <p:spPr>
          <a:xfrm>
            <a:off x="182497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8" name="Rectangle 2747">
            <a:extLst>
              <a:ext uri="{FF2B5EF4-FFF2-40B4-BE49-F238E27FC236}">
                <a16:creationId xmlns:a16="http://schemas.microsoft.com/office/drawing/2014/main" id="{F1BD143B-093C-424A-89DD-E29501CDC7B0}"/>
              </a:ext>
            </a:extLst>
          </p:cNvPr>
          <p:cNvSpPr/>
          <p:nvPr/>
        </p:nvSpPr>
        <p:spPr>
          <a:xfrm>
            <a:off x="186777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49" name="Rectangle 2748">
            <a:extLst>
              <a:ext uri="{FF2B5EF4-FFF2-40B4-BE49-F238E27FC236}">
                <a16:creationId xmlns:a16="http://schemas.microsoft.com/office/drawing/2014/main" id="{50FCD937-38A5-40E5-B541-8AFA05759846}"/>
              </a:ext>
            </a:extLst>
          </p:cNvPr>
          <p:cNvSpPr/>
          <p:nvPr/>
        </p:nvSpPr>
        <p:spPr>
          <a:xfrm>
            <a:off x="1910585"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0" name="Rectangle 2749">
            <a:extLst>
              <a:ext uri="{FF2B5EF4-FFF2-40B4-BE49-F238E27FC236}">
                <a16:creationId xmlns:a16="http://schemas.microsoft.com/office/drawing/2014/main" id="{AA3D3974-D2C1-4008-99DA-FE67AE9A45DF}"/>
              </a:ext>
            </a:extLst>
          </p:cNvPr>
          <p:cNvSpPr/>
          <p:nvPr/>
        </p:nvSpPr>
        <p:spPr>
          <a:xfrm>
            <a:off x="250986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1" name="Rectangle 2750">
            <a:extLst>
              <a:ext uri="{FF2B5EF4-FFF2-40B4-BE49-F238E27FC236}">
                <a16:creationId xmlns:a16="http://schemas.microsoft.com/office/drawing/2014/main" id="{2054E0E7-1845-4618-A979-14627EC33DBF}"/>
              </a:ext>
            </a:extLst>
          </p:cNvPr>
          <p:cNvSpPr/>
          <p:nvPr/>
        </p:nvSpPr>
        <p:spPr>
          <a:xfrm>
            <a:off x="2552675"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2" name="Rectangle 2751">
            <a:extLst>
              <a:ext uri="{FF2B5EF4-FFF2-40B4-BE49-F238E27FC236}">
                <a16:creationId xmlns:a16="http://schemas.microsoft.com/office/drawing/2014/main" id="{466F851F-850D-4087-98CE-44BCFC0053B7}"/>
              </a:ext>
            </a:extLst>
          </p:cNvPr>
          <p:cNvSpPr/>
          <p:nvPr/>
        </p:nvSpPr>
        <p:spPr>
          <a:xfrm>
            <a:off x="259548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3" name="Rectangle 2752">
            <a:extLst>
              <a:ext uri="{FF2B5EF4-FFF2-40B4-BE49-F238E27FC236}">
                <a16:creationId xmlns:a16="http://schemas.microsoft.com/office/drawing/2014/main" id="{B9C07617-37C3-4738-ADDF-40FA2564AA8A}"/>
              </a:ext>
            </a:extLst>
          </p:cNvPr>
          <p:cNvSpPr/>
          <p:nvPr/>
        </p:nvSpPr>
        <p:spPr>
          <a:xfrm>
            <a:off x="263828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4" name="Rectangle 2753">
            <a:extLst>
              <a:ext uri="{FF2B5EF4-FFF2-40B4-BE49-F238E27FC236}">
                <a16:creationId xmlns:a16="http://schemas.microsoft.com/office/drawing/2014/main" id="{F41DCED0-1FEE-4560-86EB-EB6B26545044}"/>
              </a:ext>
            </a:extLst>
          </p:cNvPr>
          <p:cNvSpPr/>
          <p:nvPr/>
        </p:nvSpPr>
        <p:spPr>
          <a:xfrm>
            <a:off x="268109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5" name="Rectangle 2754">
            <a:extLst>
              <a:ext uri="{FF2B5EF4-FFF2-40B4-BE49-F238E27FC236}">
                <a16:creationId xmlns:a16="http://schemas.microsoft.com/office/drawing/2014/main" id="{100848BF-BB68-439B-A9EF-B5AE3CF706D3}"/>
              </a:ext>
            </a:extLst>
          </p:cNvPr>
          <p:cNvSpPr/>
          <p:nvPr/>
        </p:nvSpPr>
        <p:spPr>
          <a:xfrm>
            <a:off x="272389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6" name="Rectangle 2755">
            <a:extLst>
              <a:ext uri="{FF2B5EF4-FFF2-40B4-BE49-F238E27FC236}">
                <a16:creationId xmlns:a16="http://schemas.microsoft.com/office/drawing/2014/main" id="{092A2070-E11A-4436-853C-933D29CB6B3B}"/>
              </a:ext>
            </a:extLst>
          </p:cNvPr>
          <p:cNvSpPr/>
          <p:nvPr/>
        </p:nvSpPr>
        <p:spPr>
          <a:xfrm>
            <a:off x="2766705"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7" name="Rectangle 2756">
            <a:extLst>
              <a:ext uri="{FF2B5EF4-FFF2-40B4-BE49-F238E27FC236}">
                <a16:creationId xmlns:a16="http://schemas.microsoft.com/office/drawing/2014/main" id="{95ABDB94-B76E-4425-B201-0CF0715B1CE1}"/>
              </a:ext>
            </a:extLst>
          </p:cNvPr>
          <p:cNvSpPr/>
          <p:nvPr/>
        </p:nvSpPr>
        <p:spPr>
          <a:xfrm>
            <a:off x="280951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8" name="Rectangle 2757">
            <a:extLst>
              <a:ext uri="{FF2B5EF4-FFF2-40B4-BE49-F238E27FC236}">
                <a16:creationId xmlns:a16="http://schemas.microsoft.com/office/drawing/2014/main" id="{12EB8070-C32C-4A83-9736-7175A8F63D0F}"/>
              </a:ext>
            </a:extLst>
          </p:cNvPr>
          <p:cNvSpPr/>
          <p:nvPr/>
        </p:nvSpPr>
        <p:spPr>
          <a:xfrm>
            <a:off x="285231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59" name="Rectangle 2758">
            <a:extLst>
              <a:ext uri="{FF2B5EF4-FFF2-40B4-BE49-F238E27FC236}">
                <a16:creationId xmlns:a16="http://schemas.microsoft.com/office/drawing/2014/main" id="{8E01949B-5F93-4CFA-BF61-C66D75E3A8BE}"/>
              </a:ext>
            </a:extLst>
          </p:cNvPr>
          <p:cNvSpPr/>
          <p:nvPr/>
        </p:nvSpPr>
        <p:spPr>
          <a:xfrm>
            <a:off x="289512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0" name="Rectangle 2759">
            <a:extLst>
              <a:ext uri="{FF2B5EF4-FFF2-40B4-BE49-F238E27FC236}">
                <a16:creationId xmlns:a16="http://schemas.microsoft.com/office/drawing/2014/main" id="{B783F2AE-E2CE-48CE-98DD-75372DABF50F}"/>
              </a:ext>
            </a:extLst>
          </p:cNvPr>
          <p:cNvSpPr/>
          <p:nvPr/>
        </p:nvSpPr>
        <p:spPr>
          <a:xfrm>
            <a:off x="293792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1" name="Rectangle 2760">
            <a:extLst>
              <a:ext uri="{FF2B5EF4-FFF2-40B4-BE49-F238E27FC236}">
                <a16:creationId xmlns:a16="http://schemas.microsoft.com/office/drawing/2014/main" id="{AF4314D7-CD1E-40CA-8FE6-9311FE97D045}"/>
              </a:ext>
            </a:extLst>
          </p:cNvPr>
          <p:cNvSpPr/>
          <p:nvPr/>
        </p:nvSpPr>
        <p:spPr>
          <a:xfrm>
            <a:off x="298073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2" name="Rectangle 2761">
            <a:extLst>
              <a:ext uri="{FF2B5EF4-FFF2-40B4-BE49-F238E27FC236}">
                <a16:creationId xmlns:a16="http://schemas.microsoft.com/office/drawing/2014/main" id="{6148D209-7268-4B5C-A0BC-BD2565B57EB9}"/>
              </a:ext>
            </a:extLst>
          </p:cNvPr>
          <p:cNvSpPr/>
          <p:nvPr/>
        </p:nvSpPr>
        <p:spPr>
          <a:xfrm>
            <a:off x="302354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3" name="Rectangle 2762">
            <a:extLst>
              <a:ext uri="{FF2B5EF4-FFF2-40B4-BE49-F238E27FC236}">
                <a16:creationId xmlns:a16="http://schemas.microsoft.com/office/drawing/2014/main" id="{0370887E-60C2-44F9-BC13-2E0FF815709A}"/>
              </a:ext>
            </a:extLst>
          </p:cNvPr>
          <p:cNvSpPr/>
          <p:nvPr/>
        </p:nvSpPr>
        <p:spPr>
          <a:xfrm>
            <a:off x="306634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4" name="Rectangle 2763">
            <a:extLst>
              <a:ext uri="{FF2B5EF4-FFF2-40B4-BE49-F238E27FC236}">
                <a16:creationId xmlns:a16="http://schemas.microsoft.com/office/drawing/2014/main" id="{3848970C-58A1-4721-8C77-38E4001257D9}"/>
              </a:ext>
            </a:extLst>
          </p:cNvPr>
          <p:cNvSpPr/>
          <p:nvPr/>
        </p:nvSpPr>
        <p:spPr>
          <a:xfrm>
            <a:off x="310915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5" name="Rectangle 2764">
            <a:extLst>
              <a:ext uri="{FF2B5EF4-FFF2-40B4-BE49-F238E27FC236}">
                <a16:creationId xmlns:a16="http://schemas.microsoft.com/office/drawing/2014/main" id="{06A9DE7C-ADDB-4EED-B1D2-E026A1CBC893}"/>
              </a:ext>
            </a:extLst>
          </p:cNvPr>
          <p:cNvSpPr/>
          <p:nvPr/>
        </p:nvSpPr>
        <p:spPr>
          <a:xfrm>
            <a:off x="315195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6" name="Rectangle 2765">
            <a:extLst>
              <a:ext uri="{FF2B5EF4-FFF2-40B4-BE49-F238E27FC236}">
                <a16:creationId xmlns:a16="http://schemas.microsoft.com/office/drawing/2014/main" id="{CDD6237B-A9DD-4B1A-A341-0937A7646A19}"/>
              </a:ext>
            </a:extLst>
          </p:cNvPr>
          <p:cNvSpPr/>
          <p:nvPr/>
        </p:nvSpPr>
        <p:spPr>
          <a:xfrm>
            <a:off x="319476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7" name="Rectangle 2766">
            <a:extLst>
              <a:ext uri="{FF2B5EF4-FFF2-40B4-BE49-F238E27FC236}">
                <a16:creationId xmlns:a16="http://schemas.microsoft.com/office/drawing/2014/main" id="{A5B199C4-06A0-4E48-936D-9DDF1FDCA75F}"/>
              </a:ext>
            </a:extLst>
          </p:cNvPr>
          <p:cNvSpPr/>
          <p:nvPr/>
        </p:nvSpPr>
        <p:spPr>
          <a:xfrm>
            <a:off x="323757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8" name="Rectangle 2767">
            <a:extLst>
              <a:ext uri="{FF2B5EF4-FFF2-40B4-BE49-F238E27FC236}">
                <a16:creationId xmlns:a16="http://schemas.microsoft.com/office/drawing/2014/main" id="{50DD4236-B575-457D-9AA9-EB484AC76717}"/>
              </a:ext>
            </a:extLst>
          </p:cNvPr>
          <p:cNvSpPr/>
          <p:nvPr/>
        </p:nvSpPr>
        <p:spPr>
          <a:xfrm>
            <a:off x="328037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69" name="Rectangle 2768">
            <a:extLst>
              <a:ext uri="{FF2B5EF4-FFF2-40B4-BE49-F238E27FC236}">
                <a16:creationId xmlns:a16="http://schemas.microsoft.com/office/drawing/2014/main" id="{494744AC-2CAF-47B9-80F6-0598F8925D2B}"/>
              </a:ext>
            </a:extLst>
          </p:cNvPr>
          <p:cNvSpPr/>
          <p:nvPr/>
        </p:nvSpPr>
        <p:spPr>
          <a:xfrm>
            <a:off x="332318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0" name="Rectangle 2769">
            <a:extLst>
              <a:ext uri="{FF2B5EF4-FFF2-40B4-BE49-F238E27FC236}">
                <a16:creationId xmlns:a16="http://schemas.microsoft.com/office/drawing/2014/main" id="{2F8FA4C2-4358-438B-BB61-38A815793A54}"/>
              </a:ext>
            </a:extLst>
          </p:cNvPr>
          <p:cNvSpPr/>
          <p:nvPr/>
        </p:nvSpPr>
        <p:spPr>
          <a:xfrm>
            <a:off x="336598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1" name="Rectangle 2770">
            <a:extLst>
              <a:ext uri="{FF2B5EF4-FFF2-40B4-BE49-F238E27FC236}">
                <a16:creationId xmlns:a16="http://schemas.microsoft.com/office/drawing/2014/main" id="{8DA97941-1695-4E43-A695-AE76C4380CA8}"/>
              </a:ext>
            </a:extLst>
          </p:cNvPr>
          <p:cNvSpPr/>
          <p:nvPr/>
        </p:nvSpPr>
        <p:spPr>
          <a:xfrm>
            <a:off x="3408795"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2" name="Rectangle 2771">
            <a:extLst>
              <a:ext uri="{FF2B5EF4-FFF2-40B4-BE49-F238E27FC236}">
                <a16:creationId xmlns:a16="http://schemas.microsoft.com/office/drawing/2014/main" id="{920FB968-3A89-4F56-951E-70E8494BA119}"/>
              </a:ext>
            </a:extLst>
          </p:cNvPr>
          <p:cNvSpPr/>
          <p:nvPr/>
        </p:nvSpPr>
        <p:spPr>
          <a:xfrm>
            <a:off x="345160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3" name="Rectangle 2772">
            <a:extLst>
              <a:ext uri="{FF2B5EF4-FFF2-40B4-BE49-F238E27FC236}">
                <a16:creationId xmlns:a16="http://schemas.microsoft.com/office/drawing/2014/main" id="{526B2323-4C2D-438F-9EFD-1CEF332AD2CA}"/>
              </a:ext>
            </a:extLst>
          </p:cNvPr>
          <p:cNvSpPr/>
          <p:nvPr/>
        </p:nvSpPr>
        <p:spPr>
          <a:xfrm>
            <a:off x="349440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4" name="Rectangle 2773">
            <a:extLst>
              <a:ext uri="{FF2B5EF4-FFF2-40B4-BE49-F238E27FC236}">
                <a16:creationId xmlns:a16="http://schemas.microsoft.com/office/drawing/2014/main" id="{8E7ECECC-7F17-4089-8342-5987246D37B3}"/>
              </a:ext>
            </a:extLst>
          </p:cNvPr>
          <p:cNvSpPr/>
          <p:nvPr/>
        </p:nvSpPr>
        <p:spPr>
          <a:xfrm>
            <a:off x="353721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5" name="Rectangle 2774">
            <a:extLst>
              <a:ext uri="{FF2B5EF4-FFF2-40B4-BE49-F238E27FC236}">
                <a16:creationId xmlns:a16="http://schemas.microsoft.com/office/drawing/2014/main" id="{F6D43DCA-A3FF-4F4B-83F0-77B1FAA6E9F2}"/>
              </a:ext>
            </a:extLst>
          </p:cNvPr>
          <p:cNvSpPr/>
          <p:nvPr/>
        </p:nvSpPr>
        <p:spPr>
          <a:xfrm>
            <a:off x="358001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6" name="Rectangle 2775">
            <a:extLst>
              <a:ext uri="{FF2B5EF4-FFF2-40B4-BE49-F238E27FC236}">
                <a16:creationId xmlns:a16="http://schemas.microsoft.com/office/drawing/2014/main" id="{945C7A01-63F5-4B89-B60F-BFA00A897FFC}"/>
              </a:ext>
            </a:extLst>
          </p:cNvPr>
          <p:cNvSpPr/>
          <p:nvPr/>
        </p:nvSpPr>
        <p:spPr>
          <a:xfrm>
            <a:off x="3622825"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7" name="Rectangle 2776">
            <a:extLst>
              <a:ext uri="{FF2B5EF4-FFF2-40B4-BE49-F238E27FC236}">
                <a16:creationId xmlns:a16="http://schemas.microsoft.com/office/drawing/2014/main" id="{3CAFB996-84BA-4A00-9494-1296A591E292}"/>
              </a:ext>
            </a:extLst>
          </p:cNvPr>
          <p:cNvSpPr/>
          <p:nvPr/>
        </p:nvSpPr>
        <p:spPr>
          <a:xfrm>
            <a:off x="366563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8" name="Rectangle 2777">
            <a:extLst>
              <a:ext uri="{FF2B5EF4-FFF2-40B4-BE49-F238E27FC236}">
                <a16:creationId xmlns:a16="http://schemas.microsoft.com/office/drawing/2014/main" id="{549A8125-AB80-4CDE-A864-BFC63DC4AE48}"/>
              </a:ext>
            </a:extLst>
          </p:cNvPr>
          <p:cNvSpPr/>
          <p:nvPr/>
        </p:nvSpPr>
        <p:spPr>
          <a:xfrm>
            <a:off x="370843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79" name="Rectangle 2778">
            <a:extLst>
              <a:ext uri="{FF2B5EF4-FFF2-40B4-BE49-F238E27FC236}">
                <a16:creationId xmlns:a16="http://schemas.microsoft.com/office/drawing/2014/main" id="{8C141B3B-710E-4056-BAE1-A1B7E2698DCE}"/>
              </a:ext>
            </a:extLst>
          </p:cNvPr>
          <p:cNvSpPr/>
          <p:nvPr/>
        </p:nvSpPr>
        <p:spPr>
          <a:xfrm>
            <a:off x="375124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0" name="Rectangle 2779">
            <a:extLst>
              <a:ext uri="{FF2B5EF4-FFF2-40B4-BE49-F238E27FC236}">
                <a16:creationId xmlns:a16="http://schemas.microsoft.com/office/drawing/2014/main" id="{6C8E95DB-5F1D-44AC-9A53-88F9E151B7F0}"/>
              </a:ext>
            </a:extLst>
          </p:cNvPr>
          <p:cNvSpPr/>
          <p:nvPr/>
        </p:nvSpPr>
        <p:spPr>
          <a:xfrm>
            <a:off x="379404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1" name="Rectangle 2780">
            <a:extLst>
              <a:ext uri="{FF2B5EF4-FFF2-40B4-BE49-F238E27FC236}">
                <a16:creationId xmlns:a16="http://schemas.microsoft.com/office/drawing/2014/main" id="{AB6DEB7A-39E0-4F98-877C-C386E61828DF}"/>
              </a:ext>
            </a:extLst>
          </p:cNvPr>
          <p:cNvSpPr/>
          <p:nvPr/>
        </p:nvSpPr>
        <p:spPr>
          <a:xfrm>
            <a:off x="3836855"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2" name="Rectangle 2781">
            <a:extLst>
              <a:ext uri="{FF2B5EF4-FFF2-40B4-BE49-F238E27FC236}">
                <a16:creationId xmlns:a16="http://schemas.microsoft.com/office/drawing/2014/main" id="{1869BDC5-0E8F-47C9-B506-0CE4F61EE851}"/>
              </a:ext>
            </a:extLst>
          </p:cNvPr>
          <p:cNvSpPr/>
          <p:nvPr/>
        </p:nvSpPr>
        <p:spPr>
          <a:xfrm>
            <a:off x="387966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3" name="Rectangle 2782">
            <a:extLst>
              <a:ext uri="{FF2B5EF4-FFF2-40B4-BE49-F238E27FC236}">
                <a16:creationId xmlns:a16="http://schemas.microsoft.com/office/drawing/2014/main" id="{B4A569BE-D4A6-4643-BF95-E8949D036E7F}"/>
              </a:ext>
            </a:extLst>
          </p:cNvPr>
          <p:cNvSpPr/>
          <p:nvPr/>
        </p:nvSpPr>
        <p:spPr>
          <a:xfrm>
            <a:off x="392246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4" name="Rectangle 2783">
            <a:extLst>
              <a:ext uri="{FF2B5EF4-FFF2-40B4-BE49-F238E27FC236}">
                <a16:creationId xmlns:a16="http://schemas.microsoft.com/office/drawing/2014/main" id="{D416D986-D9A5-4FD4-83CF-71388990B245}"/>
              </a:ext>
            </a:extLst>
          </p:cNvPr>
          <p:cNvSpPr/>
          <p:nvPr/>
        </p:nvSpPr>
        <p:spPr>
          <a:xfrm>
            <a:off x="396527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5" name="Rectangle 2784">
            <a:extLst>
              <a:ext uri="{FF2B5EF4-FFF2-40B4-BE49-F238E27FC236}">
                <a16:creationId xmlns:a16="http://schemas.microsoft.com/office/drawing/2014/main" id="{DAE19B55-848C-4755-B7E2-D249E08B19A1}"/>
              </a:ext>
            </a:extLst>
          </p:cNvPr>
          <p:cNvSpPr/>
          <p:nvPr/>
        </p:nvSpPr>
        <p:spPr>
          <a:xfrm>
            <a:off x="400807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6" name="Rectangle 2785">
            <a:extLst>
              <a:ext uri="{FF2B5EF4-FFF2-40B4-BE49-F238E27FC236}">
                <a16:creationId xmlns:a16="http://schemas.microsoft.com/office/drawing/2014/main" id="{687211B9-A9C5-48F0-8A70-2985DF19080C}"/>
              </a:ext>
            </a:extLst>
          </p:cNvPr>
          <p:cNvSpPr/>
          <p:nvPr/>
        </p:nvSpPr>
        <p:spPr>
          <a:xfrm>
            <a:off x="405088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7" name="Rectangle 2786">
            <a:extLst>
              <a:ext uri="{FF2B5EF4-FFF2-40B4-BE49-F238E27FC236}">
                <a16:creationId xmlns:a16="http://schemas.microsoft.com/office/drawing/2014/main" id="{8CF17200-F5A4-4069-BF73-37BF724D3A42}"/>
              </a:ext>
            </a:extLst>
          </p:cNvPr>
          <p:cNvSpPr/>
          <p:nvPr/>
        </p:nvSpPr>
        <p:spPr>
          <a:xfrm>
            <a:off x="409369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8" name="Rectangle 2787">
            <a:extLst>
              <a:ext uri="{FF2B5EF4-FFF2-40B4-BE49-F238E27FC236}">
                <a16:creationId xmlns:a16="http://schemas.microsoft.com/office/drawing/2014/main" id="{2560563E-9283-42A1-80B4-599ADF6D9501}"/>
              </a:ext>
            </a:extLst>
          </p:cNvPr>
          <p:cNvSpPr/>
          <p:nvPr/>
        </p:nvSpPr>
        <p:spPr>
          <a:xfrm>
            <a:off x="413649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89" name="Rectangle 2788">
            <a:extLst>
              <a:ext uri="{FF2B5EF4-FFF2-40B4-BE49-F238E27FC236}">
                <a16:creationId xmlns:a16="http://schemas.microsoft.com/office/drawing/2014/main" id="{155F778E-91E0-48FE-B4F8-1E4A040FB4C0}"/>
              </a:ext>
            </a:extLst>
          </p:cNvPr>
          <p:cNvSpPr/>
          <p:nvPr/>
        </p:nvSpPr>
        <p:spPr>
          <a:xfrm>
            <a:off x="417930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0" name="Rectangle 2789">
            <a:extLst>
              <a:ext uri="{FF2B5EF4-FFF2-40B4-BE49-F238E27FC236}">
                <a16:creationId xmlns:a16="http://schemas.microsoft.com/office/drawing/2014/main" id="{EC18EDDA-CA4E-443B-90DA-ACA7BCF1732D}"/>
              </a:ext>
            </a:extLst>
          </p:cNvPr>
          <p:cNvSpPr/>
          <p:nvPr/>
        </p:nvSpPr>
        <p:spPr>
          <a:xfrm>
            <a:off x="422210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1" name="Rectangle 2790">
            <a:extLst>
              <a:ext uri="{FF2B5EF4-FFF2-40B4-BE49-F238E27FC236}">
                <a16:creationId xmlns:a16="http://schemas.microsoft.com/office/drawing/2014/main" id="{48C55443-09BC-4C40-B294-44F3A81E2482}"/>
              </a:ext>
            </a:extLst>
          </p:cNvPr>
          <p:cNvSpPr/>
          <p:nvPr/>
        </p:nvSpPr>
        <p:spPr>
          <a:xfrm>
            <a:off x="426491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2" name="Rectangle 2791">
            <a:extLst>
              <a:ext uri="{FF2B5EF4-FFF2-40B4-BE49-F238E27FC236}">
                <a16:creationId xmlns:a16="http://schemas.microsoft.com/office/drawing/2014/main" id="{0C7627D4-FE77-4F6D-B14F-0B3EC48AED01}"/>
              </a:ext>
            </a:extLst>
          </p:cNvPr>
          <p:cNvSpPr/>
          <p:nvPr/>
        </p:nvSpPr>
        <p:spPr>
          <a:xfrm>
            <a:off x="430772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3" name="Rectangle 2792">
            <a:extLst>
              <a:ext uri="{FF2B5EF4-FFF2-40B4-BE49-F238E27FC236}">
                <a16:creationId xmlns:a16="http://schemas.microsoft.com/office/drawing/2014/main" id="{63C4F675-0A35-4FA6-9B32-373FBB06546D}"/>
              </a:ext>
            </a:extLst>
          </p:cNvPr>
          <p:cNvSpPr/>
          <p:nvPr/>
        </p:nvSpPr>
        <p:spPr>
          <a:xfrm>
            <a:off x="435052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4" name="Rectangle 2793">
            <a:extLst>
              <a:ext uri="{FF2B5EF4-FFF2-40B4-BE49-F238E27FC236}">
                <a16:creationId xmlns:a16="http://schemas.microsoft.com/office/drawing/2014/main" id="{9C0C2736-CDAF-4928-A721-671468602AB4}"/>
              </a:ext>
            </a:extLst>
          </p:cNvPr>
          <p:cNvSpPr/>
          <p:nvPr/>
        </p:nvSpPr>
        <p:spPr>
          <a:xfrm>
            <a:off x="439333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5" name="Rectangle 2794">
            <a:extLst>
              <a:ext uri="{FF2B5EF4-FFF2-40B4-BE49-F238E27FC236}">
                <a16:creationId xmlns:a16="http://schemas.microsoft.com/office/drawing/2014/main" id="{8EA757DD-C886-420B-BB56-64B0BCD33C78}"/>
              </a:ext>
            </a:extLst>
          </p:cNvPr>
          <p:cNvSpPr/>
          <p:nvPr/>
        </p:nvSpPr>
        <p:spPr>
          <a:xfrm>
            <a:off x="443613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6" name="Rectangle 2795">
            <a:extLst>
              <a:ext uri="{FF2B5EF4-FFF2-40B4-BE49-F238E27FC236}">
                <a16:creationId xmlns:a16="http://schemas.microsoft.com/office/drawing/2014/main" id="{0AB6C9AC-4599-463B-97FC-F36B3DDE4924}"/>
              </a:ext>
            </a:extLst>
          </p:cNvPr>
          <p:cNvSpPr/>
          <p:nvPr/>
        </p:nvSpPr>
        <p:spPr>
          <a:xfrm>
            <a:off x="447894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7" name="Rectangle 2796">
            <a:extLst>
              <a:ext uri="{FF2B5EF4-FFF2-40B4-BE49-F238E27FC236}">
                <a16:creationId xmlns:a16="http://schemas.microsoft.com/office/drawing/2014/main" id="{AF9B3D13-306A-4C74-9957-B2432D7167F2}"/>
              </a:ext>
            </a:extLst>
          </p:cNvPr>
          <p:cNvSpPr/>
          <p:nvPr/>
        </p:nvSpPr>
        <p:spPr>
          <a:xfrm>
            <a:off x="452175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8" name="Rectangle 2797">
            <a:extLst>
              <a:ext uri="{FF2B5EF4-FFF2-40B4-BE49-F238E27FC236}">
                <a16:creationId xmlns:a16="http://schemas.microsoft.com/office/drawing/2014/main" id="{23934A85-1570-47DB-A6AF-4C33AAC989D0}"/>
              </a:ext>
            </a:extLst>
          </p:cNvPr>
          <p:cNvSpPr/>
          <p:nvPr/>
        </p:nvSpPr>
        <p:spPr>
          <a:xfrm>
            <a:off x="4564562"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799" name="Rectangle 2798">
            <a:extLst>
              <a:ext uri="{FF2B5EF4-FFF2-40B4-BE49-F238E27FC236}">
                <a16:creationId xmlns:a16="http://schemas.microsoft.com/office/drawing/2014/main" id="{807E8991-49A3-4B44-8F41-AE6E34239476}"/>
              </a:ext>
            </a:extLst>
          </p:cNvPr>
          <p:cNvSpPr/>
          <p:nvPr/>
        </p:nvSpPr>
        <p:spPr>
          <a:xfrm>
            <a:off x="1182883"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0" name="Rectangle 2799">
            <a:extLst>
              <a:ext uri="{FF2B5EF4-FFF2-40B4-BE49-F238E27FC236}">
                <a16:creationId xmlns:a16="http://schemas.microsoft.com/office/drawing/2014/main" id="{552B4247-3118-402E-A1B5-47FE46F63268}"/>
              </a:ext>
            </a:extLst>
          </p:cNvPr>
          <p:cNvSpPr/>
          <p:nvPr/>
        </p:nvSpPr>
        <p:spPr>
          <a:xfrm>
            <a:off x="1225689" y="365270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1" name="Rectangle 2800">
            <a:extLst>
              <a:ext uri="{FF2B5EF4-FFF2-40B4-BE49-F238E27FC236}">
                <a16:creationId xmlns:a16="http://schemas.microsoft.com/office/drawing/2014/main" id="{EC926215-D3AC-4770-912F-2F2A0B02CEF6}"/>
              </a:ext>
            </a:extLst>
          </p:cNvPr>
          <p:cNvSpPr/>
          <p:nvPr/>
        </p:nvSpPr>
        <p:spPr>
          <a:xfrm>
            <a:off x="126849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2" name="Rectangle 2801">
            <a:extLst>
              <a:ext uri="{FF2B5EF4-FFF2-40B4-BE49-F238E27FC236}">
                <a16:creationId xmlns:a16="http://schemas.microsoft.com/office/drawing/2014/main" id="{8A8CDD59-6324-4BB1-A3FC-60C08A2347CA}"/>
              </a:ext>
            </a:extLst>
          </p:cNvPr>
          <p:cNvSpPr/>
          <p:nvPr/>
        </p:nvSpPr>
        <p:spPr>
          <a:xfrm>
            <a:off x="131130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3" name="Rectangle 2802">
            <a:extLst>
              <a:ext uri="{FF2B5EF4-FFF2-40B4-BE49-F238E27FC236}">
                <a16:creationId xmlns:a16="http://schemas.microsoft.com/office/drawing/2014/main" id="{F11E325E-F85D-4EB6-A620-52FF71E6CAEF}"/>
              </a:ext>
            </a:extLst>
          </p:cNvPr>
          <p:cNvSpPr/>
          <p:nvPr/>
        </p:nvSpPr>
        <p:spPr>
          <a:xfrm>
            <a:off x="195339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4" name="Rectangle 2803">
            <a:extLst>
              <a:ext uri="{FF2B5EF4-FFF2-40B4-BE49-F238E27FC236}">
                <a16:creationId xmlns:a16="http://schemas.microsoft.com/office/drawing/2014/main" id="{73508A47-20DE-4394-A237-C1B3BFC4DCCC}"/>
              </a:ext>
            </a:extLst>
          </p:cNvPr>
          <p:cNvSpPr/>
          <p:nvPr/>
        </p:nvSpPr>
        <p:spPr>
          <a:xfrm>
            <a:off x="199619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5" name="Rectangle 2804">
            <a:extLst>
              <a:ext uri="{FF2B5EF4-FFF2-40B4-BE49-F238E27FC236}">
                <a16:creationId xmlns:a16="http://schemas.microsoft.com/office/drawing/2014/main" id="{173AEB62-6057-4C8A-92E7-84550E639E6F}"/>
              </a:ext>
            </a:extLst>
          </p:cNvPr>
          <p:cNvSpPr/>
          <p:nvPr/>
        </p:nvSpPr>
        <p:spPr>
          <a:xfrm>
            <a:off x="203900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6" name="Rectangle 2805">
            <a:extLst>
              <a:ext uri="{FF2B5EF4-FFF2-40B4-BE49-F238E27FC236}">
                <a16:creationId xmlns:a16="http://schemas.microsoft.com/office/drawing/2014/main" id="{BD47F1F1-E6B0-4FFF-BF90-9F129194CAC1}"/>
              </a:ext>
            </a:extLst>
          </p:cNvPr>
          <p:cNvSpPr/>
          <p:nvPr/>
        </p:nvSpPr>
        <p:spPr>
          <a:xfrm>
            <a:off x="2081809"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7" name="Rectangle 2806">
            <a:extLst>
              <a:ext uri="{FF2B5EF4-FFF2-40B4-BE49-F238E27FC236}">
                <a16:creationId xmlns:a16="http://schemas.microsoft.com/office/drawing/2014/main" id="{14356798-370A-44DC-9FA5-64C74C005AF2}"/>
              </a:ext>
            </a:extLst>
          </p:cNvPr>
          <p:cNvSpPr/>
          <p:nvPr/>
        </p:nvSpPr>
        <p:spPr>
          <a:xfrm>
            <a:off x="212461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8" name="Rectangle 2807">
            <a:extLst>
              <a:ext uri="{FF2B5EF4-FFF2-40B4-BE49-F238E27FC236}">
                <a16:creationId xmlns:a16="http://schemas.microsoft.com/office/drawing/2014/main" id="{D726CF44-7970-4748-B89C-02B69FB96F32}"/>
              </a:ext>
            </a:extLst>
          </p:cNvPr>
          <p:cNvSpPr/>
          <p:nvPr/>
        </p:nvSpPr>
        <p:spPr>
          <a:xfrm>
            <a:off x="2167421"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09" name="Rectangle 2808">
            <a:extLst>
              <a:ext uri="{FF2B5EF4-FFF2-40B4-BE49-F238E27FC236}">
                <a16:creationId xmlns:a16="http://schemas.microsoft.com/office/drawing/2014/main" id="{D45C0E00-C585-451A-A6E3-89DC5E3D4654}"/>
              </a:ext>
            </a:extLst>
          </p:cNvPr>
          <p:cNvSpPr/>
          <p:nvPr/>
        </p:nvSpPr>
        <p:spPr>
          <a:xfrm>
            <a:off x="2210227"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0" name="Rectangle 2809">
            <a:extLst>
              <a:ext uri="{FF2B5EF4-FFF2-40B4-BE49-F238E27FC236}">
                <a16:creationId xmlns:a16="http://schemas.microsoft.com/office/drawing/2014/main" id="{A69DCEEB-778A-4668-A8FC-C062CBFB4B5F}"/>
              </a:ext>
            </a:extLst>
          </p:cNvPr>
          <p:cNvSpPr/>
          <p:nvPr/>
        </p:nvSpPr>
        <p:spPr>
          <a:xfrm>
            <a:off x="2253033"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1" name="Rectangle 2810">
            <a:extLst>
              <a:ext uri="{FF2B5EF4-FFF2-40B4-BE49-F238E27FC236}">
                <a16:creationId xmlns:a16="http://schemas.microsoft.com/office/drawing/2014/main" id="{45DF2167-468B-462E-AD5E-1EA44B3E71E5}"/>
              </a:ext>
            </a:extLst>
          </p:cNvPr>
          <p:cNvSpPr/>
          <p:nvPr/>
        </p:nvSpPr>
        <p:spPr>
          <a:xfrm>
            <a:off x="2295839" y="365270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2" name="Rectangle 2811">
            <a:extLst>
              <a:ext uri="{FF2B5EF4-FFF2-40B4-BE49-F238E27FC236}">
                <a16:creationId xmlns:a16="http://schemas.microsoft.com/office/drawing/2014/main" id="{79E95265-7539-43AE-8547-1C841D82E7BE}"/>
              </a:ext>
            </a:extLst>
          </p:cNvPr>
          <p:cNvSpPr/>
          <p:nvPr/>
        </p:nvSpPr>
        <p:spPr>
          <a:xfrm>
            <a:off x="2338645"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3" name="Rectangle 2812">
            <a:extLst>
              <a:ext uri="{FF2B5EF4-FFF2-40B4-BE49-F238E27FC236}">
                <a16:creationId xmlns:a16="http://schemas.microsoft.com/office/drawing/2014/main" id="{DE2AC98D-8EB1-4422-A7F3-FF34E69E52D8}"/>
              </a:ext>
            </a:extLst>
          </p:cNvPr>
          <p:cNvSpPr/>
          <p:nvPr/>
        </p:nvSpPr>
        <p:spPr>
          <a:xfrm>
            <a:off x="2381451"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4" name="Rectangle 2813">
            <a:extLst>
              <a:ext uri="{FF2B5EF4-FFF2-40B4-BE49-F238E27FC236}">
                <a16:creationId xmlns:a16="http://schemas.microsoft.com/office/drawing/2014/main" id="{A412622D-1A30-40CB-B898-D1DDB28FB069}"/>
              </a:ext>
            </a:extLst>
          </p:cNvPr>
          <p:cNvSpPr/>
          <p:nvPr/>
        </p:nvSpPr>
        <p:spPr>
          <a:xfrm>
            <a:off x="2424257"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5" name="Rectangle 2814">
            <a:extLst>
              <a:ext uri="{FF2B5EF4-FFF2-40B4-BE49-F238E27FC236}">
                <a16:creationId xmlns:a16="http://schemas.microsoft.com/office/drawing/2014/main" id="{6C0FBEEE-6947-4CCE-AFBB-2E0C31BF874C}"/>
              </a:ext>
            </a:extLst>
          </p:cNvPr>
          <p:cNvSpPr/>
          <p:nvPr/>
        </p:nvSpPr>
        <p:spPr>
          <a:xfrm>
            <a:off x="2467063" y="365270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6" name="Rectangle 2815">
            <a:extLst>
              <a:ext uri="{FF2B5EF4-FFF2-40B4-BE49-F238E27FC236}">
                <a16:creationId xmlns:a16="http://schemas.microsoft.com/office/drawing/2014/main" id="{FC884C82-5E77-4AE5-A23F-4C90AFBDCEF0}"/>
              </a:ext>
            </a:extLst>
          </p:cNvPr>
          <p:cNvSpPr/>
          <p:nvPr/>
        </p:nvSpPr>
        <p:spPr>
          <a:xfrm>
            <a:off x="54079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7" name="Rectangle 2816">
            <a:extLst>
              <a:ext uri="{FF2B5EF4-FFF2-40B4-BE49-F238E27FC236}">
                <a16:creationId xmlns:a16="http://schemas.microsoft.com/office/drawing/2014/main" id="{F4A84C6C-8CCF-4E6E-A1DD-D56CACB3481E}"/>
              </a:ext>
            </a:extLst>
          </p:cNvPr>
          <p:cNvSpPr/>
          <p:nvPr/>
        </p:nvSpPr>
        <p:spPr>
          <a:xfrm>
            <a:off x="58359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8" name="Rectangle 2817">
            <a:extLst>
              <a:ext uri="{FF2B5EF4-FFF2-40B4-BE49-F238E27FC236}">
                <a16:creationId xmlns:a16="http://schemas.microsoft.com/office/drawing/2014/main" id="{56453939-D6C9-4942-A6A8-F039F5509586}"/>
              </a:ext>
            </a:extLst>
          </p:cNvPr>
          <p:cNvSpPr/>
          <p:nvPr/>
        </p:nvSpPr>
        <p:spPr>
          <a:xfrm>
            <a:off x="62640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19" name="Rectangle 2818">
            <a:extLst>
              <a:ext uri="{FF2B5EF4-FFF2-40B4-BE49-F238E27FC236}">
                <a16:creationId xmlns:a16="http://schemas.microsoft.com/office/drawing/2014/main" id="{6D4FCFA1-89ED-4D0B-9D60-492CD562897D}"/>
              </a:ext>
            </a:extLst>
          </p:cNvPr>
          <p:cNvSpPr/>
          <p:nvPr/>
        </p:nvSpPr>
        <p:spPr>
          <a:xfrm>
            <a:off x="66921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0" name="Rectangle 2819">
            <a:extLst>
              <a:ext uri="{FF2B5EF4-FFF2-40B4-BE49-F238E27FC236}">
                <a16:creationId xmlns:a16="http://schemas.microsoft.com/office/drawing/2014/main" id="{52CA4055-E645-4B12-BC9F-9B0A7FEAEB9F}"/>
              </a:ext>
            </a:extLst>
          </p:cNvPr>
          <p:cNvSpPr/>
          <p:nvPr/>
        </p:nvSpPr>
        <p:spPr>
          <a:xfrm>
            <a:off x="71201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1" name="Rectangle 2820">
            <a:extLst>
              <a:ext uri="{FF2B5EF4-FFF2-40B4-BE49-F238E27FC236}">
                <a16:creationId xmlns:a16="http://schemas.microsoft.com/office/drawing/2014/main" id="{5F9D1114-10C5-432F-8942-1B1B393454B8}"/>
              </a:ext>
            </a:extLst>
          </p:cNvPr>
          <p:cNvSpPr/>
          <p:nvPr/>
        </p:nvSpPr>
        <p:spPr>
          <a:xfrm>
            <a:off x="75482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2" name="Rectangle 2821">
            <a:extLst>
              <a:ext uri="{FF2B5EF4-FFF2-40B4-BE49-F238E27FC236}">
                <a16:creationId xmlns:a16="http://schemas.microsoft.com/office/drawing/2014/main" id="{1E75A72A-BE98-4040-86CD-0CCD66804DE4}"/>
              </a:ext>
            </a:extLst>
          </p:cNvPr>
          <p:cNvSpPr/>
          <p:nvPr/>
        </p:nvSpPr>
        <p:spPr>
          <a:xfrm>
            <a:off x="79762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3" name="Rectangle 2822">
            <a:extLst>
              <a:ext uri="{FF2B5EF4-FFF2-40B4-BE49-F238E27FC236}">
                <a16:creationId xmlns:a16="http://schemas.microsoft.com/office/drawing/2014/main" id="{384F3D8B-A7F8-4EF7-BA36-A018B9DF643A}"/>
              </a:ext>
            </a:extLst>
          </p:cNvPr>
          <p:cNvSpPr/>
          <p:nvPr/>
        </p:nvSpPr>
        <p:spPr>
          <a:xfrm>
            <a:off x="84043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4" name="Rectangle 2823">
            <a:extLst>
              <a:ext uri="{FF2B5EF4-FFF2-40B4-BE49-F238E27FC236}">
                <a16:creationId xmlns:a16="http://schemas.microsoft.com/office/drawing/2014/main" id="{25BBB9C9-71F3-49C4-BB5C-979B7B3004E3}"/>
              </a:ext>
            </a:extLst>
          </p:cNvPr>
          <p:cNvSpPr/>
          <p:nvPr/>
        </p:nvSpPr>
        <p:spPr>
          <a:xfrm>
            <a:off x="88324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5" name="Rectangle 2824">
            <a:extLst>
              <a:ext uri="{FF2B5EF4-FFF2-40B4-BE49-F238E27FC236}">
                <a16:creationId xmlns:a16="http://schemas.microsoft.com/office/drawing/2014/main" id="{170145FA-177D-4F83-AFFC-2D3FE417CC7D}"/>
              </a:ext>
            </a:extLst>
          </p:cNvPr>
          <p:cNvSpPr/>
          <p:nvPr/>
        </p:nvSpPr>
        <p:spPr>
          <a:xfrm>
            <a:off x="92604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6" name="Rectangle 2825">
            <a:extLst>
              <a:ext uri="{FF2B5EF4-FFF2-40B4-BE49-F238E27FC236}">
                <a16:creationId xmlns:a16="http://schemas.microsoft.com/office/drawing/2014/main" id="{64B0B3F4-C639-4F93-BF53-4481CFB8A85E}"/>
              </a:ext>
            </a:extLst>
          </p:cNvPr>
          <p:cNvSpPr/>
          <p:nvPr/>
        </p:nvSpPr>
        <p:spPr>
          <a:xfrm>
            <a:off x="96885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7" name="Rectangle 2826">
            <a:extLst>
              <a:ext uri="{FF2B5EF4-FFF2-40B4-BE49-F238E27FC236}">
                <a16:creationId xmlns:a16="http://schemas.microsoft.com/office/drawing/2014/main" id="{A799D5FA-8FA0-4B57-A356-6F27056FB9B5}"/>
              </a:ext>
            </a:extLst>
          </p:cNvPr>
          <p:cNvSpPr/>
          <p:nvPr/>
        </p:nvSpPr>
        <p:spPr>
          <a:xfrm>
            <a:off x="101165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8" name="Rectangle 2827">
            <a:extLst>
              <a:ext uri="{FF2B5EF4-FFF2-40B4-BE49-F238E27FC236}">
                <a16:creationId xmlns:a16="http://schemas.microsoft.com/office/drawing/2014/main" id="{8BC7EF76-DD6C-4095-8B72-BFF5CC98DF89}"/>
              </a:ext>
            </a:extLst>
          </p:cNvPr>
          <p:cNvSpPr/>
          <p:nvPr/>
        </p:nvSpPr>
        <p:spPr>
          <a:xfrm>
            <a:off x="105446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29" name="Rectangle 2828">
            <a:extLst>
              <a:ext uri="{FF2B5EF4-FFF2-40B4-BE49-F238E27FC236}">
                <a16:creationId xmlns:a16="http://schemas.microsoft.com/office/drawing/2014/main" id="{0C9A3F7B-CB1F-4774-ABE3-556EA2B074B3}"/>
              </a:ext>
            </a:extLst>
          </p:cNvPr>
          <p:cNvSpPr/>
          <p:nvPr/>
        </p:nvSpPr>
        <p:spPr>
          <a:xfrm>
            <a:off x="109727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0" name="Rectangle 2829">
            <a:extLst>
              <a:ext uri="{FF2B5EF4-FFF2-40B4-BE49-F238E27FC236}">
                <a16:creationId xmlns:a16="http://schemas.microsoft.com/office/drawing/2014/main" id="{25A78424-6093-4BD4-A95A-95D7812FCE6B}"/>
              </a:ext>
            </a:extLst>
          </p:cNvPr>
          <p:cNvSpPr/>
          <p:nvPr/>
        </p:nvSpPr>
        <p:spPr>
          <a:xfrm>
            <a:off x="1140077" y="3848333"/>
            <a:ext cx="43200" cy="187200"/>
          </a:xfrm>
          <a:prstGeom prst="rect">
            <a:avLst/>
          </a:prstGeom>
          <a:solidFill>
            <a:srgbClr val="64C4EE"/>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1" name="Rectangle 2830">
            <a:extLst>
              <a:ext uri="{FF2B5EF4-FFF2-40B4-BE49-F238E27FC236}">
                <a16:creationId xmlns:a16="http://schemas.microsoft.com/office/drawing/2014/main" id="{4C337FD8-0C7F-42BA-935E-524DE6EBCED9}"/>
              </a:ext>
            </a:extLst>
          </p:cNvPr>
          <p:cNvSpPr/>
          <p:nvPr/>
        </p:nvSpPr>
        <p:spPr>
          <a:xfrm>
            <a:off x="135410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2" name="Rectangle 2831">
            <a:extLst>
              <a:ext uri="{FF2B5EF4-FFF2-40B4-BE49-F238E27FC236}">
                <a16:creationId xmlns:a16="http://schemas.microsoft.com/office/drawing/2014/main" id="{DFEFA91E-DF0C-4CD4-9363-4D95855D5914}"/>
              </a:ext>
            </a:extLst>
          </p:cNvPr>
          <p:cNvSpPr/>
          <p:nvPr/>
        </p:nvSpPr>
        <p:spPr>
          <a:xfrm>
            <a:off x="139691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3" name="Rectangle 2832">
            <a:extLst>
              <a:ext uri="{FF2B5EF4-FFF2-40B4-BE49-F238E27FC236}">
                <a16:creationId xmlns:a16="http://schemas.microsoft.com/office/drawing/2014/main" id="{2FC4F090-1ED8-49A8-B854-E0923906C8D9}"/>
              </a:ext>
            </a:extLst>
          </p:cNvPr>
          <p:cNvSpPr/>
          <p:nvPr/>
        </p:nvSpPr>
        <p:spPr>
          <a:xfrm>
            <a:off x="143971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4" name="Rectangle 2833">
            <a:extLst>
              <a:ext uri="{FF2B5EF4-FFF2-40B4-BE49-F238E27FC236}">
                <a16:creationId xmlns:a16="http://schemas.microsoft.com/office/drawing/2014/main" id="{2EEAD929-C500-43F5-80EF-7F1098ACADF9}"/>
              </a:ext>
            </a:extLst>
          </p:cNvPr>
          <p:cNvSpPr/>
          <p:nvPr/>
        </p:nvSpPr>
        <p:spPr>
          <a:xfrm>
            <a:off x="148252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5" name="Rectangle 2834">
            <a:extLst>
              <a:ext uri="{FF2B5EF4-FFF2-40B4-BE49-F238E27FC236}">
                <a16:creationId xmlns:a16="http://schemas.microsoft.com/office/drawing/2014/main" id="{37CDA139-136A-4375-AED5-4D9776E9A813}"/>
              </a:ext>
            </a:extLst>
          </p:cNvPr>
          <p:cNvSpPr/>
          <p:nvPr/>
        </p:nvSpPr>
        <p:spPr>
          <a:xfrm>
            <a:off x="152533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6" name="Rectangle 2835">
            <a:extLst>
              <a:ext uri="{FF2B5EF4-FFF2-40B4-BE49-F238E27FC236}">
                <a16:creationId xmlns:a16="http://schemas.microsoft.com/office/drawing/2014/main" id="{6ECFAC80-8CA6-475F-8F65-4FA1EF2D1B30}"/>
              </a:ext>
            </a:extLst>
          </p:cNvPr>
          <p:cNvSpPr/>
          <p:nvPr/>
        </p:nvSpPr>
        <p:spPr>
          <a:xfrm>
            <a:off x="156813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7" name="Rectangle 2836">
            <a:extLst>
              <a:ext uri="{FF2B5EF4-FFF2-40B4-BE49-F238E27FC236}">
                <a16:creationId xmlns:a16="http://schemas.microsoft.com/office/drawing/2014/main" id="{72DC4C63-7160-4775-A2D0-CD69F3CF7D2C}"/>
              </a:ext>
            </a:extLst>
          </p:cNvPr>
          <p:cNvSpPr/>
          <p:nvPr/>
        </p:nvSpPr>
        <p:spPr>
          <a:xfrm>
            <a:off x="161094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8" name="Rectangle 2837">
            <a:extLst>
              <a:ext uri="{FF2B5EF4-FFF2-40B4-BE49-F238E27FC236}">
                <a16:creationId xmlns:a16="http://schemas.microsoft.com/office/drawing/2014/main" id="{5FCACF9B-C891-4551-A906-6FA4686D30F1}"/>
              </a:ext>
            </a:extLst>
          </p:cNvPr>
          <p:cNvSpPr/>
          <p:nvPr/>
        </p:nvSpPr>
        <p:spPr>
          <a:xfrm>
            <a:off x="1653749" y="384833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39" name="Rectangle 2838">
            <a:extLst>
              <a:ext uri="{FF2B5EF4-FFF2-40B4-BE49-F238E27FC236}">
                <a16:creationId xmlns:a16="http://schemas.microsoft.com/office/drawing/2014/main" id="{6FCEA4B6-A86D-46CA-826A-6415D8B6CC74}"/>
              </a:ext>
            </a:extLst>
          </p:cNvPr>
          <p:cNvSpPr/>
          <p:nvPr/>
        </p:nvSpPr>
        <p:spPr>
          <a:xfrm>
            <a:off x="169655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0" name="Rectangle 2839">
            <a:extLst>
              <a:ext uri="{FF2B5EF4-FFF2-40B4-BE49-F238E27FC236}">
                <a16:creationId xmlns:a16="http://schemas.microsoft.com/office/drawing/2014/main" id="{966424D6-8997-4190-B5F1-214F8188A4E2}"/>
              </a:ext>
            </a:extLst>
          </p:cNvPr>
          <p:cNvSpPr/>
          <p:nvPr/>
        </p:nvSpPr>
        <p:spPr>
          <a:xfrm>
            <a:off x="173936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1" name="Rectangle 2840">
            <a:extLst>
              <a:ext uri="{FF2B5EF4-FFF2-40B4-BE49-F238E27FC236}">
                <a16:creationId xmlns:a16="http://schemas.microsoft.com/office/drawing/2014/main" id="{FB2E995E-0BC4-44B8-98FD-A831A1A676D1}"/>
              </a:ext>
            </a:extLst>
          </p:cNvPr>
          <p:cNvSpPr/>
          <p:nvPr/>
        </p:nvSpPr>
        <p:spPr>
          <a:xfrm>
            <a:off x="178216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2" name="Rectangle 2841">
            <a:extLst>
              <a:ext uri="{FF2B5EF4-FFF2-40B4-BE49-F238E27FC236}">
                <a16:creationId xmlns:a16="http://schemas.microsoft.com/office/drawing/2014/main" id="{E41287C8-53DE-4933-9311-57B490C84F37}"/>
              </a:ext>
            </a:extLst>
          </p:cNvPr>
          <p:cNvSpPr/>
          <p:nvPr/>
        </p:nvSpPr>
        <p:spPr>
          <a:xfrm>
            <a:off x="182497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3" name="Rectangle 2842">
            <a:extLst>
              <a:ext uri="{FF2B5EF4-FFF2-40B4-BE49-F238E27FC236}">
                <a16:creationId xmlns:a16="http://schemas.microsoft.com/office/drawing/2014/main" id="{642AE2FF-477E-41E6-88C4-C9DB4F7FF4BE}"/>
              </a:ext>
            </a:extLst>
          </p:cNvPr>
          <p:cNvSpPr/>
          <p:nvPr/>
        </p:nvSpPr>
        <p:spPr>
          <a:xfrm>
            <a:off x="186777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4" name="Rectangle 2843">
            <a:extLst>
              <a:ext uri="{FF2B5EF4-FFF2-40B4-BE49-F238E27FC236}">
                <a16:creationId xmlns:a16="http://schemas.microsoft.com/office/drawing/2014/main" id="{B099EF1E-7611-4008-A1A6-FB7E53B16A59}"/>
              </a:ext>
            </a:extLst>
          </p:cNvPr>
          <p:cNvSpPr/>
          <p:nvPr/>
        </p:nvSpPr>
        <p:spPr>
          <a:xfrm>
            <a:off x="191058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5" name="Rectangle 2844">
            <a:extLst>
              <a:ext uri="{FF2B5EF4-FFF2-40B4-BE49-F238E27FC236}">
                <a16:creationId xmlns:a16="http://schemas.microsoft.com/office/drawing/2014/main" id="{2F385B53-8D9B-46EB-AC4C-385E64F1CBB7}"/>
              </a:ext>
            </a:extLst>
          </p:cNvPr>
          <p:cNvSpPr/>
          <p:nvPr/>
        </p:nvSpPr>
        <p:spPr>
          <a:xfrm>
            <a:off x="2509869"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6" name="Rectangle 2845">
            <a:extLst>
              <a:ext uri="{FF2B5EF4-FFF2-40B4-BE49-F238E27FC236}">
                <a16:creationId xmlns:a16="http://schemas.microsoft.com/office/drawing/2014/main" id="{08D8C233-C05D-4984-AA85-74BB51E0C004}"/>
              </a:ext>
            </a:extLst>
          </p:cNvPr>
          <p:cNvSpPr/>
          <p:nvPr/>
        </p:nvSpPr>
        <p:spPr>
          <a:xfrm>
            <a:off x="2552675"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7" name="Rectangle 2846">
            <a:extLst>
              <a:ext uri="{FF2B5EF4-FFF2-40B4-BE49-F238E27FC236}">
                <a16:creationId xmlns:a16="http://schemas.microsoft.com/office/drawing/2014/main" id="{296C6A53-19F3-4CDB-B5E5-E9400D788AB1}"/>
              </a:ext>
            </a:extLst>
          </p:cNvPr>
          <p:cNvSpPr/>
          <p:nvPr/>
        </p:nvSpPr>
        <p:spPr>
          <a:xfrm>
            <a:off x="259548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8" name="Rectangle 2847">
            <a:extLst>
              <a:ext uri="{FF2B5EF4-FFF2-40B4-BE49-F238E27FC236}">
                <a16:creationId xmlns:a16="http://schemas.microsoft.com/office/drawing/2014/main" id="{78889470-F57D-4626-BEF8-506FE8D5666B}"/>
              </a:ext>
            </a:extLst>
          </p:cNvPr>
          <p:cNvSpPr/>
          <p:nvPr/>
        </p:nvSpPr>
        <p:spPr>
          <a:xfrm>
            <a:off x="263828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49" name="Rectangle 2848">
            <a:extLst>
              <a:ext uri="{FF2B5EF4-FFF2-40B4-BE49-F238E27FC236}">
                <a16:creationId xmlns:a16="http://schemas.microsoft.com/office/drawing/2014/main" id="{9B7BA7D5-9B20-4D07-8CBE-F7522F648D94}"/>
              </a:ext>
            </a:extLst>
          </p:cNvPr>
          <p:cNvSpPr/>
          <p:nvPr/>
        </p:nvSpPr>
        <p:spPr>
          <a:xfrm>
            <a:off x="2681093"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0" name="Rectangle 2849">
            <a:extLst>
              <a:ext uri="{FF2B5EF4-FFF2-40B4-BE49-F238E27FC236}">
                <a16:creationId xmlns:a16="http://schemas.microsoft.com/office/drawing/2014/main" id="{AD06BB2C-4A06-4FD7-B074-797B55AF4A50}"/>
              </a:ext>
            </a:extLst>
          </p:cNvPr>
          <p:cNvSpPr/>
          <p:nvPr/>
        </p:nvSpPr>
        <p:spPr>
          <a:xfrm>
            <a:off x="272389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1" name="Rectangle 2850">
            <a:extLst>
              <a:ext uri="{FF2B5EF4-FFF2-40B4-BE49-F238E27FC236}">
                <a16:creationId xmlns:a16="http://schemas.microsoft.com/office/drawing/2014/main" id="{6B6A6538-9E7D-4B52-824F-461353957637}"/>
              </a:ext>
            </a:extLst>
          </p:cNvPr>
          <p:cNvSpPr/>
          <p:nvPr/>
        </p:nvSpPr>
        <p:spPr>
          <a:xfrm>
            <a:off x="276670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2" name="Rectangle 2851">
            <a:extLst>
              <a:ext uri="{FF2B5EF4-FFF2-40B4-BE49-F238E27FC236}">
                <a16:creationId xmlns:a16="http://schemas.microsoft.com/office/drawing/2014/main" id="{2928969B-4EAD-4B58-800B-31BE4AAAE167}"/>
              </a:ext>
            </a:extLst>
          </p:cNvPr>
          <p:cNvSpPr/>
          <p:nvPr/>
        </p:nvSpPr>
        <p:spPr>
          <a:xfrm>
            <a:off x="280951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3" name="Rectangle 2852">
            <a:extLst>
              <a:ext uri="{FF2B5EF4-FFF2-40B4-BE49-F238E27FC236}">
                <a16:creationId xmlns:a16="http://schemas.microsoft.com/office/drawing/2014/main" id="{AE2C03BB-27C1-47BE-B7E6-0E0FE4064323}"/>
              </a:ext>
            </a:extLst>
          </p:cNvPr>
          <p:cNvSpPr/>
          <p:nvPr/>
        </p:nvSpPr>
        <p:spPr>
          <a:xfrm>
            <a:off x="285231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4" name="Rectangle 2853">
            <a:extLst>
              <a:ext uri="{FF2B5EF4-FFF2-40B4-BE49-F238E27FC236}">
                <a16:creationId xmlns:a16="http://schemas.microsoft.com/office/drawing/2014/main" id="{35D4EB7F-99CD-47EC-B3EB-AE5E19512E3A}"/>
              </a:ext>
            </a:extLst>
          </p:cNvPr>
          <p:cNvSpPr/>
          <p:nvPr/>
        </p:nvSpPr>
        <p:spPr>
          <a:xfrm>
            <a:off x="289512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5" name="Rectangle 2854">
            <a:extLst>
              <a:ext uri="{FF2B5EF4-FFF2-40B4-BE49-F238E27FC236}">
                <a16:creationId xmlns:a16="http://schemas.microsoft.com/office/drawing/2014/main" id="{72278D49-530D-4786-A22D-6D45ACC2E03B}"/>
              </a:ext>
            </a:extLst>
          </p:cNvPr>
          <p:cNvSpPr/>
          <p:nvPr/>
        </p:nvSpPr>
        <p:spPr>
          <a:xfrm>
            <a:off x="2937929"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6" name="Rectangle 2855">
            <a:extLst>
              <a:ext uri="{FF2B5EF4-FFF2-40B4-BE49-F238E27FC236}">
                <a16:creationId xmlns:a16="http://schemas.microsoft.com/office/drawing/2014/main" id="{2198B34E-EC94-4274-BB42-DB8C5283569A}"/>
              </a:ext>
            </a:extLst>
          </p:cNvPr>
          <p:cNvSpPr/>
          <p:nvPr/>
        </p:nvSpPr>
        <p:spPr>
          <a:xfrm>
            <a:off x="2980735"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7" name="Rectangle 2856">
            <a:extLst>
              <a:ext uri="{FF2B5EF4-FFF2-40B4-BE49-F238E27FC236}">
                <a16:creationId xmlns:a16="http://schemas.microsoft.com/office/drawing/2014/main" id="{FC9C8462-8D16-47DD-975E-3F5BE7C6895C}"/>
              </a:ext>
            </a:extLst>
          </p:cNvPr>
          <p:cNvSpPr/>
          <p:nvPr/>
        </p:nvSpPr>
        <p:spPr>
          <a:xfrm>
            <a:off x="302354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8" name="Rectangle 2857">
            <a:extLst>
              <a:ext uri="{FF2B5EF4-FFF2-40B4-BE49-F238E27FC236}">
                <a16:creationId xmlns:a16="http://schemas.microsoft.com/office/drawing/2014/main" id="{563E0B93-22CB-4AE1-A08F-5AC2A1717677}"/>
              </a:ext>
            </a:extLst>
          </p:cNvPr>
          <p:cNvSpPr/>
          <p:nvPr/>
        </p:nvSpPr>
        <p:spPr>
          <a:xfrm>
            <a:off x="306634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59" name="Rectangle 2858">
            <a:extLst>
              <a:ext uri="{FF2B5EF4-FFF2-40B4-BE49-F238E27FC236}">
                <a16:creationId xmlns:a16="http://schemas.microsoft.com/office/drawing/2014/main" id="{DE15BC2D-2CAD-4EE0-B34E-8A85C47B4C90}"/>
              </a:ext>
            </a:extLst>
          </p:cNvPr>
          <p:cNvSpPr/>
          <p:nvPr/>
        </p:nvSpPr>
        <p:spPr>
          <a:xfrm>
            <a:off x="310915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0" name="Rectangle 2859">
            <a:extLst>
              <a:ext uri="{FF2B5EF4-FFF2-40B4-BE49-F238E27FC236}">
                <a16:creationId xmlns:a16="http://schemas.microsoft.com/office/drawing/2014/main" id="{CF6F771D-DD7D-4186-94E4-192D80F85DB3}"/>
              </a:ext>
            </a:extLst>
          </p:cNvPr>
          <p:cNvSpPr/>
          <p:nvPr/>
        </p:nvSpPr>
        <p:spPr>
          <a:xfrm>
            <a:off x="315195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1" name="Rectangle 2860">
            <a:extLst>
              <a:ext uri="{FF2B5EF4-FFF2-40B4-BE49-F238E27FC236}">
                <a16:creationId xmlns:a16="http://schemas.microsoft.com/office/drawing/2014/main" id="{A52D82D7-E135-4668-A6EB-132BC483E529}"/>
              </a:ext>
            </a:extLst>
          </p:cNvPr>
          <p:cNvSpPr/>
          <p:nvPr/>
        </p:nvSpPr>
        <p:spPr>
          <a:xfrm>
            <a:off x="319476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2" name="Rectangle 2861">
            <a:extLst>
              <a:ext uri="{FF2B5EF4-FFF2-40B4-BE49-F238E27FC236}">
                <a16:creationId xmlns:a16="http://schemas.microsoft.com/office/drawing/2014/main" id="{BAA8CB2F-8D6B-4822-98D1-E7C66CA84139}"/>
              </a:ext>
            </a:extLst>
          </p:cNvPr>
          <p:cNvSpPr/>
          <p:nvPr/>
        </p:nvSpPr>
        <p:spPr>
          <a:xfrm>
            <a:off x="323757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3" name="Rectangle 2862">
            <a:extLst>
              <a:ext uri="{FF2B5EF4-FFF2-40B4-BE49-F238E27FC236}">
                <a16:creationId xmlns:a16="http://schemas.microsoft.com/office/drawing/2014/main" id="{727387C2-5F9F-42D1-B641-B6B397F8D1C7}"/>
              </a:ext>
            </a:extLst>
          </p:cNvPr>
          <p:cNvSpPr/>
          <p:nvPr/>
        </p:nvSpPr>
        <p:spPr>
          <a:xfrm>
            <a:off x="328037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4" name="Rectangle 2863">
            <a:extLst>
              <a:ext uri="{FF2B5EF4-FFF2-40B4-BE49-F238E27FC236}">
                <a16:creationId xmlns:a16="http://schemas.microsoft.com/office/drawing/2014/main" id="{A1664553-78E6-415A-8F41-1DBD9DBD9CAA}"/>
              </a:ext>
            </a:extLst>
          </p:cNvPr>
          <p:cNvSpPr/>
          <p:nvPr/>
        </p:nvSpPr>
        <p:spPr>
          <a:xfrm>
            <a:off x="3323183"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5" name="Rectangle 2864">
            <a:extLst>
              <a:ext uri="{FF2B5EF4-FFF2-40B4-BE49-F238E27FC236}">
                <a16:creationId xmlns:a16="http://schemas.microsoft.com/office/drawing/2014/main" id="{E24CD052-479A-4229-918C-3BAAEAE48144}"/>
              </a:ext>
            </a:extLst>
          </p:cNvPr>
          <p:cNvSpPr/>
          <p:nvPr/>
        </p:nvSpPr>
        <p:spPr>
          <a:xfrm>
            <a:off x="336598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6" name="Rectangle 2865">
            <a:extLst>
              <a:ext uri="{FF2B5EF4-FFF2-40B4-BE49-F238E27FC236}">
                <a16:creationId xmlns:a16="http://schemas.microsoft.com/office/drawing/2014/main" id="{1E35AD4E-4D10-41B6-8430-6B468D8A43FB}"/>
              </a:ext>
            </a:extLst>
          </p:cNvPr>
          <p:cNvSpPr/>
          <p:nvPr/>
        </p:nvSpPr>
        <p:spPr>
          <a:xfrm>
            <a:off x="340879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7" name="Rectangle 2866">
            <a:extLst>
              <a:ext uri="{FF2B5EF4-FFF2-40B4-BE49-F238E27FC236}">
                <a16:creationId xmlns:a16="http://schemas.microsoft.com/office/drawing/2014/main" id="{D0A59573-3867-4223-B230-3C0C3C2D4787}"/>
              </a:ext>
            </a:extLst>
          </p:cNvPr>
          <p:cNvSpPr/>
          <p:nvPr/>
        </p:nvSpPr>
        <p:spPr>
          <a:xfrm>
            <a:off x="345160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8" name="Rectangle 2867">
            <a:extLst>
              <a:ext uri="{FF2B5EF4-FFF2-40B4-BE49-F238E27FC236}">
                <a16:creationId xmlns:a16="http://schemas.microsoft.com/office/drawing/2014/main" id="{1BC4C58A-6E70-4F0F-9253-A07FB728321E}"/>
              </a:ext>
            </a:extLst>
          </p:cNvPr>
          <p:cNvSpPr/>
          <p:nvPr/>
        </p:nvSpPr>
        <p:spPr>
          <a:xfrm>
            <a:off x="349440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69" name="Rectangle 2868">
            <a:extLst>
              <a:ext uri="{FF2B5EF4-FFF2-40B4-BE49-F238E27FC236}">
                <a16:creationId xmlns:a16="http://schemas.microsoft.com/office/drawing/2014/main" id="{C709D58C-8F98-4D21-BC68-CF8C25999495}"/>
              </a:ext>
            </a:extLst>
          </p:cNvPr>
          <p:cNvSpPr/>
          <p:nvPr/>
        </p:nvSpPr>
        <p:spPr>
          <a:xfrm>
            <a:off x="353721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0" name="Rectangle 2869">
            <a:extLst>
              <a:ext uri="{FF2B5EF4-FFF2-40B4-BE49-F238E27FC236}">
                <a16:creationId xmlns:a16="http://schemas.microsoft.com/office/drawing/2014/main" id="{2793F829-D47E-4C68-9A2D-DB06C174D464}"/>
              </a:ext>
            </a:extLst>
          </p:cNvPr>
          <p:cNvSpPr/>
          <p:nvPr/>
        </p:nvSpPr>
        <p:spPr>
          <a:xfrm>
            <a:off x="358001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1" name="Rectangle 2870">
            <a:extLst>
              <a:ext uri="{FF2B5EF4-FFF2-40B4-BE49-F238E27FC236}">
                <a16:creationId xmlns:a16="http://schemas.microsoft.com/office/drawing/2014/main" id="{CB0C1F96-4264-49C9-B731-B6CD1E06A2C3}"/>
              </a:ext>
            </a:extLst>
          </p:cNvPr>
          <p:cNvSpPr/>
          <p:nvPr/>
        </p:nvSpPr>
        <p:spPr>
          <a:xfrm>
            <a:off x="362282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2" name="Rectangle 2871">
            <a:extLst>
              <a:ext uri="{FF2B5EF4-FFF2-40B4-BE49-F238E27FC236}">
                <a16:creationId xmlns:a16="http://schemas.microsoft.com/office/drawing/2014/main" id="{C45920F7-632B-4EE7-A24A-29958246D562}"/>
              </a:ext>
            </a:extLst>
          </p:cNvPr>
          <p:cNvSpPr/>
          <p:nvPr/>
        </p:nvSpPr>
        <p:spPr>
          <a:xfrm>
            <a:off x="366563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3" name="Rectangle 2872">
            <a:extLst>
              <a:ext uri="{FF2B5EF4-FFF2-40B4-BE49-F238E27FC236}">
                <a16:creationId xmlns:a16="http://schemas.microsoft.com/office/drawing/2014/main" id="{642F2AF0-3496-4EBA-9CA1-FC34D06D1829}"/>
              </a:ext>
            </a:extLst>
          </p:cNvPr>
          <p:cNvSpPr/>
          <p:nvPr/>
        </p:nvSpPr>
        <p:spPr>
          <a:xfrm>
            <a:off x="370843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4" name="Rectangle 2873">
            <a:extLst>
              <a:ext uri="{FF2B5EF4-FFF2-40B4-BE49-F238E27FC236}">
                <a16:creationId xmlns:a16="http://schemas.microsoft.com/office/drawing/2014/main" id="{38714869-FCA5-4D6C-B772-3195700FAEB3}"/>
              </a:ext>
            </a:extLst>
          </p:cNvPr>
          <p:cNvSpPr/>
          <p:nvPr/>
        </p:nvSpPr>
        <p:spPr>
          <a:xfrm>
            <a:off x="375124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5" name="Rectangle 2874">
            <a:extLst>
              <a:ext uri="{FF2B5EF4-FFF2-40B4-BE49-F238E27FC236}">
                <a16:creationId xmlns:a16="http://schemas.microsoft.com/office/drawing/2014/main" id="{C1515A76-43E2-42EC-B95B-DEFDDC884572}"/>
              </a:ext>
            </a:extLst>
          </p:cNvPr>
          <p:cNvSpPr/>
          <p:nvPr/>
        </p:nvSpPr>
        <p:spPr>
          <a:xfrm>
            <a:off x="379404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6" name="Rectangle 2875">
            <a:extLst>
              <a:ext uri="{FF2B5EF4-FFF2-40B4-BE49-F238E27FC236}">
                <a16:creationId xmlns:a16="http://schemas.microsoft.com/office/drawing/2014/main" id="{ECA82CD1-E1DA-4C47-8D30-88586A280040}"/>
              </a:ext>
            </a:extLst>
          </p:cNvPr>
          <p:cNvSpPr/>
          <p:nvPr/>
        </p:nvSpPr>
        <p:spPr>
          <a:xfrm>
            <a:off x="383685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7" name="Rectangle 2876">
            <a:extLst>
              <a:ext uri="{FF2B5EF4-FFF2-40B4-BE49-F238E27FC236}">
                <a16:creationId xmlns:a16="http://schemas.microsoft.com/office/drawing/2014/main" id="{D269DE02-EBB1-43CB-AE02-904688C84365}"/>
              </a:ext>
            </a:extLst>
          </p:cNvPr>
          <p:cNvSpPr/>
          <p:nvPr/>
        </p:nvSpPr>
        <p:spPr>
          <a:xfrm>
            <a:off x="387966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8" name="Rectangle 2877">
            <a:extLst>
              <a:ext uri="{FF2B5EF4-FFF2-40B4-BE49-F238E27FC236}">
                <a16:creationId xmlns:a16="http://schemas.microsoft.com/office/drawing/2014/main" id="{4F1D7B48-80B1-457B-BC6B-D6B104D2A5E2}"/>
              </a:ext>
            </a:extLst>
          </p:cNvPr>
          <p:cNvSpPr/>
          <p:nvPr/>
        </p:nvSpPr>
        <p:spPr>
          <a:xfrm>
            <a:off x="392246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79" name="Rectangle 2878">
            <a:extLst>
              <a:ext uri="{FF2B5EF4-FFF2-40B4-BE49-F238E27FC236}">
                <a16:creationId xmlns:a16="http://schemas.microsoft.com/office/drawing/2014/main" id="{E111E989-0423-4219-8471-E74217EDFB07}"/>
              </a:ext>
            </a:extLst>
          </p:cNvPr>
          <p:cNvSpPr/>
          <p:nvPr/>
        </p:nvSpPr>
        <p:spPr>
          <a:xfrm>
            <a:off x="3965273"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0" name="Rectangle 2879">
            <a:extLst>
              <a:ext uri="{FF2B5EF4-FFF2-40B4-BE49-F238E27FC236}">
                <a16:creationId xmlns:a16="http://schemas.microsoft.com/office/drawing/2014/main" id="{8264050D-657A-4574-9C32-5FD7643CFD5B}"/>
              </a:ext>
            </a:extLst>
          </p:cNvPr>
          <p:cNvSpPr/>
          <p:nvPr/>
        </p:nvSpPr>
        <p:spPr>
          <a:xfrm>
            <a:off x="400807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1" name="Rectangle 2880">
            <a:extLst>
              <a:ext uri="{FF2B5EF4-FFF2-40B4-BE49-F238E27FC236}">
                <a16:creationId xmlns:a16="http://schemas.microsoft.com/office/drawing/2014/main" id="{9D2E747D-0D10-41D8-808F-BEFE0D7956FD}"/>
              </a:ext>
            </a:extLst>
          </p:cNvPr>
          <p:cNvSpPr/>
          <p:nvPr/>
        </p:nvSpPr>
        <p:spPr>
          <a:xfrm>
            <a:off x="405088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2" name="Rectangle 2881">
            <a:extLst>
              <a:ext uri="{FF2B5EF4-FFF2-40B4-BE49-F238E27FC236}">
                <a16:creationId xmlns:a16="http://schemas.microsoft.com/office/drawing/2014/main" id="{240EDD00-620C-4EE0-8FDA-9E0641B57DD1}"/>
              </a:ext>
            </a:extLst>
          </p:cNvPr>
          <p:cNvSpPr/>
          <p:nvPr/>
        </p:nvSpPr>
        <p:spPr>
          <a:xfrm>
            <a:off x="409369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3" name="Rectangle 2882">
            <a:extLst>
              <a:ext uri="{FF2B5EF4-FFF2-40B4-BE49-F238E27FC236}">
                <a16:creationId xmlns:a16="http://schemas.microsoft.com/office/drawing/2014/main" id="{D0C456A8-E6A7-4CDD-A4CB-9C02FBD56FF1}"/>
              </a:ext>
            </a:extLst>
          </p:cNvPr>
          <p:cNvSpPr/>
          <p:nvPr/>
        </p:nvSpPr>
        <p:spPr>
          <a:xfrm>
            <a:off x="413649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4" name="Rectangle 2883">
            <a:extLst>
              <a:ext uri="{FF2B5EF4-FFF2-40B4-BE49-F238E27FC236}">
                <a16:creationId xmlns:a16="http://schemas.microsoft.com/office/drawing/2014/main" id="{5F88D8C1-5BC8-48DC-A6F3-CF00CFCDE0E6}"/>
              </a:ext>
            </a:extLst>
          </p:cNvPr>
          <p:cNvSpPr/>
          <p:nvPr/>
        </p:nvSpPr>
        <p:spPr>
          <a:xfrm>
            <a:off x="417930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5" name="Rectangle 2884">
            <a:extLst>
              <a:ext uri="{FF2B5EF4-FFF2-40B4-BE49-F238E27FC236}">
                <a16:creationId xmlns:a16="http://schemas.microsoft.com/office/drawing/2014/main" id="{D8CA17CE-E331-4AEB-90DA-05B2CFA9245C}"/>
              </a:ext>
            </a:extLst>
          </p:cNvPr>
          <p:cNvSpPr/>
          <p:nvPr/>
        </p:nvSpPr>
        <p:spPr>
          <a:xfrm>
            <a:off x="422210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6" name="Rectangle 2885">
            <a:extLst>
              <a:ext uri="{FF2B5EF4-FFF2-40B4-BE49-F238E27FC236}">
                <a16:creationId xmlns:a16="http://schemas.microsoft.com/office/drawing/2014/main" id="{0D13082E-F377-4591-B7D6-A44F12572229}"/>
              </a:ext>
            </a:extLst>
          </p:cNvPr>
          <p:cNvSpPr/>
          <p:nvPr/>
        </p:nvSpPr>
        <p:spPr>
          <a:xfrm>
            <a:off x="426491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7" name="Rectangle 2886">
            <a:extLst>
              <a:ext uri="{FF2B5EF4-FFF2-40B4-BE49-F238E27FC236}">
                <a16:creationId xmlns:a16="http://schemas.microsoft.com/office/drawing/2014/main" id="{DF2B2BEB-8034-462A-AA08-2E1546CAF2A6}"/>
              </a:ext>
            </a:extLst>
          </p:cNvPr>
          <p:cNvSpPr/>
          <p:nvPr/>
        </p:nvSpPr>
        <p:spPr>
          <a:xfrm>
            <a:off x="430772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8" name="Rectangle 2887">
            <a:extLst>
              <a:ext uri="{FF2B5EF4-FFF2-40B4-BE49-F238E27FC236}">
                <a16:creationId xmlns:a16="http://schemas.microsoft.com/office/drawing/2014/main" id="{5251DF4C-5F8D-4521-9C72-76244DA40536}"/>
              </a:ext>
            </a:extLst>
          </p:cNvPr>
          <p:cNvSpPr/>
          <p:nvPr/>
        </p:nvSpPr>
        <p:spPr>
          <a:xfrm>
            <a:off x="435052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89" name="Rectangle 2888">
            <a:extLst>
              <a:ext uri="{FF2B5EF4-FFF2-40B4-BE49-F238E27FC236}">
                <a16:creationId xmlns:a16="http://schemas.microsoft.com/office/drawing/2014/main" id="{456BF4AF-D6C2-40BE-B953-1BEB885F5602}"/>
              </a:ext>
            </a:extLst>
          </p:cNvPr>
          <p:cNvSpPr/>
          <p:nvPr/>
        </p:nvSpPr>
        <p:spPr>
          <a:xfrm>
            <a:off x="439333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0" name="Rectangle 2889">
            <a:extLst>
              <a:ext uri="{FF2B5EF4-FFF2-40B4-BE49-F238E27FC236}">
                <a16:creationId xmlns:a16="http://schemas.microsoft.com/office/drawing/2014/main" id="{4AB23D48-276E-4DBB-850E-532D71F75269}"/>
              </a:ext>
            </a:extLst>
          </p:cNvPr>
          <p:cNvSpPr/>
          <p:nvPr/>
        </p:nvSpPr>
        <p:spPr>
          <a:xfrm>
            <a:off x="443613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1" name="Rectangle 2890">
            <a:extLst>
              <a:ext uri="{FF2B5EF4-FFF2-40B4-BE49-F238E27FC236}">
                <a16:creationId xmlns:a16="http://schemas.microsoft.com/office/drawing/2014/main" id="{29560BAB-21C0-4C31-A011-FD1A5BFCABD4}"/>
              </a:ext>
            </a:extLst>
          </p:cNvPr>
          <p:cNvSpPr/>
          <p:nvPr/>
        </p:nvSpPr>
        <p:spPr>
          <a:xfrm>
            <a:off x="447894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2" name="Rectangle 2891">
            <a:extLst>
              <a:ext uri="{FF2B5EF4-FFF2-40B4-BE49-F238E27FC236}">
                <a16:creationId xmlns:a16="http://schemas.microsoft.com/office/drawing/2014/main" id="{84272053-405E-424B-9AD0-0A5F9462805F}"/>
              </a:ext>
            </a:extLst>
          </p:cNvPr>
          <p:cNvSpPr/>
          <p:nvPr/>
        </p:nvSpPr>
        <p:spPr>
          <a:xfrm>
            <a:off x="452175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3" name="Rectangle 2892">
            <a:extLst>
              <a:ext uri="{FF2B5EF4-FFF2-40B4-BE49-F238E27FC236}">
                <a16:creationId xmlns:a16="http://schemas.microsoft.com/office/drawing/2014/main" id="{EF918AA6-E801-48BE-B727-EFD5764ABF65}"/>
              </a:ext>
            </a:extLst>
          </p:cNvPr>
          <p:cNvSpPr/>
          <p:nvPr/>
        </p:nvSpPr>
        <p:spPr>
          <a:xfrm>
            <a:off x="4564562"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4" name="Rectangle 2893">
            <a:extLst>
              <a:ext uri="{FF2B5EF4-FFF2-40B4-BE49-F238E27FC236}">
                <a16:creationId xmlns:a16="http://schemas.microsoft.com/office/drawing/2014/main" id="{A2E9437A-5902-49C9-8318-54C0FB1E9170}"/>
              </a:ext>
            </a:extLst>
          </p:cNvPr>
          <p:cNvSpPr/>
          <p:nvPr/>
        </p:nvSpPr>
        <p:spPr>
          <a:xfrm>
            <a:off x="1182883" y="3848333"/>
            <a:ext cx="43200" cy="187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5" name="Rectangle 2894">
            <a:extLst>
              <a:ext uri="{FF2B5EF4-FFF2-40B4-BE49-F238E27FC236}">
                <a16:creationId xmlns:a16="http://schemas.microsoft.com/office/drawing/2014/main" id="{7D750BA7-1FE0-44F4-ABA3-6C23129D8426}"/>
              </a:ext>
            </a:extLst>
          </p:cNvPr>
          <p:cNvSpPr/>
          <p:nvPr/>
        </p:nvSpPr>
        <p:spPr>
          <a:xfrm>
            <a:off x="122568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6" name="Rectangle 2895">
            <a:extLst>
              <a:ext uri="{FF2B5EF4-FFF2-40B4-BE49-F238E27FC236}">
                <a16:creationId xmlns:a16="http://schemas.microsoft.com/office/drawing/2014/main" id="{305D0B02-5DFC-47A3-B82E-6ADD68073405}"/>
              </a:ext>
            </a:extLst>
          </p:cNvPr>
          <p:cNvSpPr/>
          <p:nvPr/>
        </p:nvSpPr>
        <p:spPr>
          <a:xfrm>
            <a:off x="126849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7" name="Rectangle 2896">
            <a:extLst>
              <a:ext uri="{FF2B5EF4-FFF2-40B4-BE49-F238E27FC236}">
                <a16:creationId xmlns:a16="http://schemas.microsoft.com/office/drawing/2014/main" id="{269C57D7-A1FF-412E-AFAF-ABB03E3B83CB}"/>
              </a:ext>
            </a:extLst>
          </p:cNvPr>
          <p:cNvSpPr/>
          <p:nvPr/>
        </p:nvSpPr>
        <p:spPr>
          <a:xfrm>
            <a:off x="131130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8" name="Rectangle 2897">
            <a:extLst>
              <a:ext uri="{FF2B5EF4-FFF2-40B4-BE49-F238E27FC236}">
                <a16:creationId xmlns:a16="http://schemas.microsoft.com/office/drawing/2014/main" id="{13FF044F-03E4-4B0D-A78D-467709F45EDC}"/>
              </a:ext>
            </a:extLst>
          </p:cNvPr>
          <p:cNvSpPr/>
          <p:nvPr/>
        </p:nvSpPr>
        <p:spPr>
          <a:xfrm>
            <a:off x="1953391" y="3848333"/>
            <a:ext cx="43200" cy="187200"/>
          </a:xfrm>
          <a:prstGeom prst="rect">
            <a:avLst/>
          </a:prstGeom>
          <a:solidFill>
            <a:schemeClr val="accent3"/>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899" name="Rectangle 2898">
            <a:extLst>
              <a:ext uri="{FF2B5EF4-FFF2-40B4-BE49-F238E27FC236}">
                <a16:creationId xmlns:a16="http://schemas.microsoft.com/office/drawing/2014/main" id="{F49DED6B-7F19-4EB3-B641-3966212A045B}"/>
              </a:ext>
            </a:extLst>
          </p:cNvPr>
          <p:cNvSpPr/>
          <p:nvPr/>
        </p:nvSpPr>
        <p:spPr>
          <a:xfrm>
            <a:off x="199619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0" name="Rectangle 2899">
            <a:extLst>
              <a:ext uri="{FF2B5EF4-FFF2-40B4-BE49-F238E27FC236}">
                <a16:creationId xmlns:a16="http://schemas.microsoft.com/office/drawing/2014/main" id="{379160ED-C45B-4B9F-A9C1-C35BD5B11DFE}"/>
              </a:ext>
            </a:extLst>
          </p:cNvPr>
          <p:cNvSpPr/>
          <p:nvPr/>
        </p:nvSpPr>
        <p:spPr>
          <a:xfrm>
            <a:off x="203900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1" name="Rectangle 2900">
            <a:extLst>
              <a:ext uri="{FF2B5EF4-FFF2-40B4-BE49-F238E27FC236}">
                <a16:creationId xmlns:a16="http://schemas.microsoft.com/office/drawing/2014/main" id="{55D3AE60-F6CD-443F-845C-54864F16B45C}"/>
              </a:ext>
            </a:extLst>
          </p:cNvPr>
          <p:cNvSpPr/>
          <p:nvPr/>
        </p:nvSpPr>
        <p:spPr>
          <a:xfrm>
            <a:off x="208180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2" name="Rectangle 2901">
            <a:extLst>
              <a:ext uri="{FF2B5EF4-FFF2-40B4-BE49-F238E27FC236}">
                <a16:creationId xmlns:a16="http://schemas.microsoft.com/office/drawing/2014/main" id="{98B0F39E-A4B8-4779-A2FD-BF30125B2F86}"/>
              </a:ext>
            </a:extLst>
          </p:cNvPr>
          <p:cNvSpPr/>
          <p:nvPr/>
        </p:nvSpPr>
        <p:spPr>
          <a:xfrm>
            <a:off x="212461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3" name="Rectangle 2902">
            <a:extLst>
              <a:ext uri="{FF2B5EF4-FFF2-40B4-BE49-F238E27FC236}">
                <a16:creationId xmlns:a16="http://schemas.microsoft.com/office/drawing/2014/main" id="{7361841C-C324-45DD-9326-E484D9B0264E}"/>
              </a:ext>
            </a:extLst>
          </p:cNvPr>
          <p:cNvSpPr/>
          <p:nvPr/>
        </p:nvSpPr>
        <p:spPr>
          <a:xfrm>
            <a:off x="216742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4" name="Rectangle 2903">
            <a:extLst>
              <a:ext uri="{FF2B5EF4-FFF2-40B4-BE49-F238E27FC236}">
                <a16:creationId xmlns:a16="http://schemas.microsoft.com/office/drawing/2014/main" id="{B5C05694-E207-4DE6-9D14-7AF7DDFBF522}"/>
              </a:ext>
            </a:extLst>
          </p:cNvPr>
          <p:cNvSpPr/>
          <p:nvPr/>
        </p:nvSpPr>
        <p:spPr>
          <a:xfrm>
            <a:off x="221022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5" name="Rectangle 2904">
            <a:extLst>
              <a:ext uri="{FF2B5EF4-FFF2-40B4-BE49-F238E27FC236}">
                <a16:creationId xmlns:a16="http://schemas.microsoft.com/office/drawing/2014/main" id="{197EC016-AF02-4E85-82A1-42C3F9C4CBA0}"/>
              </a:ext>
            </a:extLst>
          </p:cNvPr>
          <p:cNvSpPr/>
          <p:nvPr/>
        </p:nvSpPr>
        <p:spPr>
          <a:xfrm>
            <a:off x="225303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6" name="Rectangle 2905">
            <a:extLst>
              <a:ext uri="{FF2B5EF4-FFF2-40B4-BE49-F238E27FC236}">
                <a16:creationId xmlns:a16="http://schemas.microsoft.com/office/drawing/2014/main" id="{C64C967C-A78D-430E-BA13-F2C16B5E5868}"/>
              </a:ext>
            </a:extLst>
          </p:cNvPr>
          <p:cNvSpPr/>
          <p:nvPr/>
        </p:nvSpPr>
        <p:spPr>
          <a:xfrm>
            <a:off x="2295839"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7" name="Rectangle 2906">
            <a:extLst>
              <a:ext uri="{FF2B5EF4-FFF2-40B4-BE49-F238E27FC236}">
                <a16:creationId xmlns:a16="http://schemas.microsoft.com/office/drawing/2014/main" id="{965EDB68-8CFB-440C-9CE9-AB9A923EC71D}"/>
              </a:ext>
            </a:extLst>
          </p:cNvPr>
          <p:cNvSpPr/>
          <p:nvPr/>
        </p:nvSpPr>
        <p:spPr>
          <a:xfrm>
            <a:off x="2338645"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8" name="Rectangle 2907">
            <a:extLst>
              <a:ext uri="{FF2B5EF4-FFF2-40B4-BE49-F238E27FC236}">
                <a16:creationId xmlns:a16="http://schemas.microsoft.com/office/drawing/2014/main" id="{B3BB0145-61D1-405B-A25C-A4DBA314B441}"/>
              </a:ext>
            </a:extLst>
          </p:cNvPr>
          <p:cNvSpPr/>
          <p:nvPr/>
        </p:nvSpPr>
        <p:spPr>
          <a:xfrm>
            <a:off x="2381451"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09" name="Rectangle 2908">
            <a:extLst>
              <a:ext uri="{FF2B5EF4-FFF2-40B4-BE49-F238E27FC236}">
                <a16:creationId xmlns:a16="http://schemas.microsoft.com/office/drawing/2014/main" id="{7776855D-83E0-4274-992D-EE4E5A64E948}"/>
              </a:ext>
            </a:extLst>
          </p:cNvPr>
          <p:cNvSpPr/>
          <p:nvPr/>
        </p:nvSpPr>
        <p:spPr>
          <a:xfrm>
            <a:off x="2424257"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910" name="Rectangle 2909">
            <a:extLst>
              <a:ext uri="{FF2B5EF4-FFF2-40B4-BE49-F238E27FC236}">
                <a16:creationId xmlns:a16="http://schemas.microsoft.com/office/drawing/2014/main" id="{0151432D-2E52-4865-80C1-E26D15E283FC}"/>
              </a:ext>
            </a:extLst>
          </p:cNvPr>
          <p:cNvSpPr/>
          <p:nvPr/>
        </p:nvSpPr>
        <p:spPr>
          <a:xfrm>
            <a:off x="2467063" y="3848333"/>
            <a:ext cx="43200" cy="187200"/>
          </a:xfrm>
          <a:prstGeom prst="rect">
            <a:avLst/>
          </a:prstGeom>
          <a:solidFill>
            <a:srgbClr val="E7E6E6"/>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2339" name="Rectangle 2338">
            <a:extLst>
              <a:ext uri="{FF2B5EF4-FFF2-40B4-BE49-F238E27FC236}">
                <a16:creationId xmlns:a16="http://schemas.microsoft.com/office/drawing/2014/main" id="{4390C243-2869-40CC-8925-AF06DD3FF87D}"/>
              </a:ext>
            </a:extLst>
          </p:cNvPr>
          <p:cNvSpPr/>
          <p:nvPr/>
        </p:nvSpPr>
        <p:spPr>
          <a:xfrm>
            <a:off x="1179588" y="2822434"/>
            <a:ext cx="776912" cy="43200"/>
          </a:xfrm>
          <a:prstGeom prst="rect">
            <a:avLst/>
          </a:prstGeom>
          <a:solidFill>
            <a:schemeClr val="accent2"/>
          </a:solidFill>
          <a:ln w="3175" cap="flat">
            <a:solidFill>
              <a:schemeClr val="tx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Tree>
    <p:extLst>
      <p:ext uri="{BB962C8B-B14F-4D97-AF65-F5344CB8AC3E}">
        <p14:creationId xmlns:p14="http://schemas.microsoft.com/office/powerpoint/2010/main" val="16289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Soft tissue sarcoma</a:t>
            </a:r>
            <a:endParaRPr lang="en-GB" sz="4000" dirty="0"/>
          </a:p>
        </p:txBody>
      </p:sp>
    </p:spTree>
    <p:custDataLst>
      <p:tags r:id="rId1"/>
    </p:custDataLst>
    <p:extLst>
      <p:ext uri="{BB962C8B-B14F-4D97-AF65-F5344CB8AC3E}">
        <p14:creationId xmlns:p14="http://schemas.microsoft.com/office/powerpoint/2010/main" val="1895379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4000" dirty="0" smtClean="0"/>
              <a:t>Rarer sarcomas and </a:t>
            </a:r>
            <a:br>
              <a:rPr lang="en-US" sz="4000" dirty="0" smtClean="0"/>
            </a:br>
            <a:r>
              <a:rPr lang="en-US" sz="4000" dirty="0" smtClean="0"/>
              <a:t>desmoid tumors</a:t>
            </a:r>
            <a:endParaRPr lang="en-US" sz="4000" dirty="0"/>
          </a:p>
        </p:txBody>
      </p:sp>
    </p:spTree>
    <p:custDataLst>
      <p:tags r:id="rId1"/>
    </p:custDataLst>
    <p:extLst>
      <p:ext uri="{BB962C8B-B14F-4D97-AF65-F5344CB8AC3E}">
        <p14:creationId xmlns:p14="http://schemas.microsoft.com/office/powerpoint/2010/main" val="3215868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11500</a:t>
            </a:r>
            <a:r>
              <a:rPr lang="en-GB" dirty="0"/>
              <a:t>: Phase III, randomized, double blind, placebo-controlled trial of sorafenib in desmoid </a:t>
            </a:r>
            <a:r>
              <a:rPr lang="en-GB" dirty="0" err="1"/>
              <a:t>tumors</a:t>
            </a:r>
            <a:r>
              <a:rPr lang="en-GB" dirty="0"/>
              <a:t> (Alliance A091105</a:t>
            </a:r>
            <a:r>
              <a:rPr lang="en-GB" dirty="0" smtClean="0"/>
              <a:t>)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sorafenib in patients with desmoid tumours</a:t>
            </a:r>
            <a:endParaRPr lang="en-GB" dirty="0"/>
          </a:p>
        </p:txBody>
      </p:sp>
      <p:sp>
        <p:nvSpPr>
          <p:cNvPr id="4" name="Text Box 4"/>
          <p:cNvSpPr txBox="1">
            <a:spLocks noChangeArrowheads="1"/>
          </p:cNvSpPr>
          <p:nvPr/>
        </p:nvSpPr>
        <p:spPr bwMode="auto">
          <a:xfrm>
            <a:off x="4831064" y="6474897"/>
            <a:ext cx="4092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11500</a:t>
            </a: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923059" y="3454534"/>
            <a:ext cx="583595" cy="584200"/>
          </a:xfrm>
          <a:prstGeom prst="ellipse">
            <a:avLst/>
          </a:prstGeom>
          <a:noFill/>
          <a:ln w="28575">
            <a:solidFill>
              <a:schemeClr val="bg2"/>
            </a:solidFill>
            <a:round/>
            <a:headEnd/>
            <a:tailEnd/>
          </a:ln>
        </p:spPr>
        <p:txBody>
          <a:bodyPr wrap="none" anchor="ctr"/>
          <a:lstStyle/>
          <a:p>
            <a:pPr algn="ctr"/>
            <a:r>
              <a:rPr lang="en-GB" altLang="zh-CN" sz="1600" b="1" dirty="0" smtClean="0">
                <a:solidFill>
                  <a:srgbClr val="23246D"/>
                </a:solidFill>
                <a:ea typeface="SimSun" pitchFamily="2" charset="-122"/>
              </a:rPr>
              <a:t>R</a:t>
            </a:r>
            <a:br>
              <a:rPr lang="en-GB" altLang="zh-CN" sz="1600" b="1" dirty="0" smtClean="0">
                <a:solidFill>
                  <a:srgbClr val="23246D"/>
                </a:solidFill>
                <a:ea typeface="SimSun" pitchFamily="2" charset="-122"/>
              </a:rPr>
            </a:br>
            <a:r>
              <a:rPr lang="en-GB" altLang="zh-CN" sz="1600" b="1" dirty="0" smtClean="0">
                <a:solidFill>
                  <a:srgbClr val="23246D"/>
                </a:solidFill>
                <a:ea typeface="SimSun" pitchFamily="2" charset="-122"/>
              </a:rPr>
              <a:t>2:1</a:t>
            </a:r>
            <a:endParaRPr lang="en-GB" altLang="zh-CN" sz="1600" b="1" dirty="0">
              <a:solidFill>
                <a:srgbClr val="23246D"/>
              </a:solidFill>
              <a:ea typeface="SimSun" pitchFamily="2" charset="-122"/>
            </a:endParaRPr>
          </a:p>
        </p:txBody>
      </p:sp>
      <p:cxnSp>
        <p:nvCxnSpPr>
          <p:cNvPr id="8" name="AutoShape 15"/>
          <p:cNvCxnSpPr>
            <a:cxnSpLocks noChangeShapeType="1"/>
            <a:stCxn id="7" idx="0"/>
            <a:endCxn id="14" idx="1"/>
          </p:cNvCxnSpPr>
          <p:nvPr/>
        </p:nvCxnSpPr>
        <p:spPr bwMode="auto">
          <a:xfrm rot="5400000" flipH="1" flipV="1">
            <a:off x="4124502" y="3010563"/>
            <a:ext cx="534326" cy="3536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118903" y="4134687"/>
            <a:ext cx="545873" cy="353965"/>
          </a:xfrm>
          <a:prstGeom prst="bentConnector2">
            <a:avLst/>
          </a:prstGeom>
          <a:noFill/>
          <a:ln w="38100">
            <a:solidFill>
              <a:schemeClr val="bg2"/>
            </a:solidFill>
            <a:miter lim="800000"/>
            <a:headEnd/>
            <a:tailEnd type="triangle" w="med" len="med"/>
          </a:ln>
        </p:spPr>
      </p:cxnSp>
      <p:sp>
        <p:nvSpPr>
          <p:cNvPr id="10" name="Content Placeholder 26"/>
          <p:cNvSpPr txBox="1">
            <a:spLocks/>
          </p:cNvSpPr>
          <p:nvPr/>
        </p:nvSpPr>
        <p:spPr bwMode="auto">
          <a:xfrm>
            <a:off x="4740774" y="3395891"/>
            <a:ext cx="3730625"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smtClean="0">
                <a:solidFill>
                  <a:srgbClr val="363636"/>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363636"/>
                </a:solidFill>
                <a:latin typeface="Arial"/>
              </a:rPr>
              <a:t>Pain level</a:t>
            </a:r>
          </a:p>
          <a:p>
            <a:pPr marL="203200" indent="-203200">
              <a:spcBef>
                <a:spcPts val="0"/>
              </a:spcBef>
              <a:spcAft>
                <a:spcPts val="400"/>
              </a:spcAft>
              <a:buFont typeface="Arial" pitchFamily="34" charset="0"/>
              <a:buChar char="•"/>
              <a:defRPr/>
            </a:pPr>
            <a:r>
              <a:rPr lang="en-GB" sz="1200" dirty="0" smtClean="0">
                <a:solidFill>
                  <a:srgbClr val="363636"/>
                </a:solidFill>
                <a:latin typeface="Arial"/>
              </a:rPr>
              <a:t>Disease site</a:t>
            </a:r>
            <a:endParaRPr lang="en-GB" sz="1200" dirty="0">
              <a:solidFill>
                <a:srgbClr val="363636"/>
              </a:solidFill>
              <a:latin typeface="Arial"/>
            </a:endParaRPr>
          </a:p>
        </p:txBody>
      </p:sp>
      <p:cxnSp>
        <p:nvCxnSpPr>
          <p:cNvPr id="11" name="AutoShape 19"/>
          <p:cNvCxnSpPr>
            <a:cxnSpLocks noChangeShapeType="1"/>
            <a:stCxn id="12" idx="3"/>
            <a:endCxn id="7" idx="2"/>
          </p:cNvCxnSpPr>
          <p:nvPr/>
        </p:nvCxnSpPr>
        <p:spPr bwMode="auto">
          <a:xfrm flipV="1">
            <a:off x="3729600" y="3746634"/>
            <a:ext cx="193459"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2770321"/>
            <a:ext cx="3560512"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Unresectable desmoid tumours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Progressive or symptomatic disease</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ECOG </a:t>
            </a:r>
            <a:r>
              <a:rPr lang="en-GB" altLang="zh-CN" sz="1600" dirty="0" smtClean="0">
                <a:solidFill>
                  <a:srgbClr val="FFFFFF"/>
                </a:solidFill>
                <a:ea typeface="SimSun" pitchFamily="2" charset="-122"/>
              </a:rPr>
              <a:t>PS 0–2 </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(n=87)</a:t>
            </a:r>
            <a:endParaRPr lang="en-GB" altLang="zh-CN" sz="1600" dirty="0">
              <a:solidFill>
                <a:srgbClr val="FFFFFF"/>
              </a:solidFill>
              <a:ea typeface="SimSun" pitchFamily="2" charset="-122"/>
            </a:endParaRPr>
          </a:p>
        </p:txBody>
      </p:sp>
      <p:sp>
        <p:nvSpPr>
          <p:cNvPr id="13" name="AutoShape 12"/>
          <p:cNvSpPr>
            <a:spLocks noChangeArrowheads="1"/>
          </p:cNvSpPr>
          <p:nvPr/>
        </p:nvSpPr>
        <p:spPr bwMode="auto">
          <a:xfrm>
            <a:off x="4568822" y="4174239"/>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Placebo</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(n=37)</a:t>
            </a:r>
            <a:endParaRPr lang="en-GB" altLang="zh-CN" sz="1600" dirty="0">
              <a:solidFill>
                <a:srgbClr val="FFFFFF"/>
              </a:solidFill>
              <a:ea typeface="SimSun" pitchFamily="2" charset="-122"/>
            </a:endParaRPr>
          </a:p>
        </p:txBody>
      </p:sp>
      <p:sp>
        <p:nvSpPr>
          <p:cNvPr id="14" name="AutoShape 8"/>
          <p:cNvSpPr>
            <a:spLocks noChangeArrowheads="1"/>
          </p:cNvSpPr>
          <p:nvPr/>
        </p:nvSpPr>
        <p:spPr bwMode="auto">
          <a:xfrm>
            <a:off x="4568473" y="2509839"/>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Sorafenib 400 mg/day</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(n=50)</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228600" y="53052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400" dirty="0" smtClean="0">
                <a:solidFill>
                  <a:srgbClr val="363636"/>
                </a:solidFill>
              </a:rPr>
              <a:t>PFS</a:t>
            </a:r>
            <a:endParaRPr lang="en-GB" sz="1400" dirty="0">
              <a:solidFill>
                <a:srgbClr val="363636"/>
              </a:solidFill>
            </a:endParaRPr>
          </a:p>
        </p:txBody>
      </p:sp>
      <p:sp>
        <p:nvSpPr>
          <p:cNvPr id="16" name="Content Placeholder 26"/>
          <p:cNvSpPr txBox="1">
            <a:spLocks/>
          </p:cNvSpPr>
          <p:nvPr/>
        </p:nvSpPr>
        <p:spPr>
          <a:xfrm>
            <a:off x="4648200" y="53052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ORR, OS, safety, PROs</a:t>
            </a:r>
            <a:endParaRPr lang="en-GB" sz="1600" dirty="0">
              <a:solidFill>
                <a:srgbClr val="363636"/>
              </a:solidFill>
            </a:endParaRPr>
          </a:p>
        </p:txBody>
      </p:sp>
      <p:cxnSp>
        <p:nvCxnSpPr>
          <p:cNvPr id="17" name="AutoShape 21"/>
          <p:cNvCxnSpPr>
            <a:cxnSpLocks noChangeShapeType="1"/>
            <a:stCxn id="14" idx="3"/>
            <a:endCxn id="28" idx="1"/>
          </p:cNvCxnSpPr>
          <p:nvPr/>
        </p:nvCxnSpPr>
        <p:spPr bwMode="auto">
          <a:xfrm flipV="1">
            <a:off x="7476434" y="2920207"/>
            <a:ext cx="620945" cy="1"/>
          </a:xfrm>
          <a:prstGeom prst="straightConnector1">
            <a:avLst/>
          </a:prstGeom>
          <a:noFill/>
          <a:ln w="38100">
            <a:solidFill>
              <a:schemeClr val="bg2"/>
            </a:solidFill>
            <a:round/>
            <a:headEnd/>
            <a:tailEnd type="triangle" w="med" len="med"/>
          </a:ln>
        </p:spPr>
      </p:cxnSp>
      <p:cxnSp>
        <p:nvCxnSpPr>
          <p:cNvPr id="19" name="AutoShape 21"/>
          <p:cNvCxnSpPr>
            <a:cxnSpLocks noChangeShapeType="1"/>
            <a:stCxn id="13" idx="3"/>
            <a:endCxn id="20" idx="1"/>
          </p:cNvCxnSpPr>
          <p:nvPr/>
        </p:nvCxnSpPr>
        <p:spPr bwMode="auto">
          <a:xfrm>
            <a:off x="7476415" y="4584607"/>
            <a:ext cx="620964" cy="0"/>
          </a:xfrm>
          <a:prstGeom prst="straightConnector1">
            <a:avLst/>
          </a:prstGeom>
          <a:noFill/>
          <a:ln w="38100">
            <a:solidFill>
              <a:schemeClr val="bg2"/>
            </a:solidFill>
            <a:round/>
            <a:headEnd/>
            <a:tailEnd type="triangle" w="med" len="med"/>
          </a:ln>
        </p:spPr>
      </p:cxnSp>
      <p:sp>
        <p:nvSpPr>
          <p:cNvPr id="20" name="AutoShape 12"/>
          <p:cNvSpPr>
            <a:spLocks noChangeArrowheads="1"/>
          </p:cNvSpPr>
          <p:nvPr/>
        </p:nvSpPr>
        <p:spPr bwMode="auto">
          <a:xfrm>
            <a:off x="8097379" y="4293814"/>
            <a:ext cx="679361" cy="581586"/>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cxnSp>
        <p:nvCxnSpPr>
          <p:cNvPr id="21" name="AutoShape 21"/>
          <p:cNvCxnSpPr>
            <a:cxnSpLocks noChangeShapeType="1"/>
            <a:stCxn id="20" idx="0"/>
          </p:cNvCxnSpPr>
          <p:nvPr/>
        </p:nvCxnSpPr>
        <p:spPr bwMode="auto">
          <a:xfrm flipH="1" flipV="1">
            <a:off x="7045378" y="3320324"/>
            <a:ext cx="1391682" cy="973490"/>
          </a:xfrm>
          <a:prstGeom prst="straightConnector1">
            <a:avLst/>
          </a:prstGeom>
          <a:noFill/>
          <a:ln w="38100">
            <a:solidFill>
              <a:schemeClr val="bg2"/>
            </a:solidFill>
            <a:round/>
            <a:headEnd/>
            <a:tailEnd type="triangle" w="med" len="med"/>
          </a:ln>
        </p:spPr>
      </p:cxnSp>
      <p:sp>
        <p:nvSpPr>
          <p:cNvPr id="22" name="TextBox 21"/>
          <p:cNvSpPr txBox="1"/>
          <p:nvPr/>
        </p:nvSpPr>
        <p:spPr>
          <a:xfrm>
            <a:off x="7321930" y="3710480"/>
            <a:ext cx="381836" cy="261610"/>
          </a:xfrm>
          <a:prstGeom prst="rect">
            <a:avLst/>
          </a:prstGeom>
          <a:noFill/>
        </p:spPr>
        <p:txBody>
          <a:bodyPr wrap="none" rtlCol="0">
            <a:spAutoFit/>
          </a:bodyPr>
          <a:lstStyle/>
          <a:p>
            <a:r>
              <a:rPr lang="en-GB" sz="1100" b="1" dirty="0" smtClean="0"/>
              <a:t>PD</a:t>
            </a:r>
            <a:endParaRPr lang="en-GB" sz="1100" b="1" dirty="0"/>
          </a:p>
        </p:txBody>
      </p:sp>
      <p:sp>
        <p:nvSpPr>
          <p:cNvPr id="28" name="AutoShape 12"/>
          <p:cNvSpPr>
            <a:spLocks noChangeArrowheads="1"/>
          </p:cNvSpPr>
          <p:nvPr/>
        </p:nvSpPr>
        <p:spPr bwMode="auto">
          <a:xfrm>
            <a:off x="8097379" y="2629414"/>
            <a:ext cx="679361" cy="581586"/>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spTree>
    <p:extLst>
      <p:ext uri="{BB962C8B-B14F-4D97-AF65-F5344CB8AC3E}">
        <p14:creationId xmlns:p14="http://schemas.microsoft.com/office/powerpoint/2010/main" val="404834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11500</a:t>
            </a:r>
            <a:r>
              <a:rPr lang="en-GB" dirty="0"/>
              <a:t>: Phase III, randomized, double blind, placebo-controlled trial of sorafenib in desmoid </a:t>
            </a:r>
            <a:r>
              <a:rPr lang="en-GB" dirty="0" err="1"/>
              <a:t>tumors</a:t>
            </a:r>
            <a:r>
              <a:rPr lang="en-GB" dirty="0"/>
              <a:t> (Alliance A091105</a:t>
            </a:r>
            <a:r>
              <a:rPr lang="en-GB" dirty="0" smtClean="0"/>
              <a:t>)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endParaRPr lang="en-US" b="1" dirty="0">
              <a:solidFill>
                <a:schemeClr val="bg1"/>
              </a:solidFill>
            </a:endParaRPr>
          </a:p>
          <a:p>
            <a:r>
              <a:rPr lang="en-GB" dirty="0" smtClean="0"/>
              <a:t>Improved PFS was observed in patients on sorafenib compared with those on placebo </a:t>
            </a:r>
          </a:p>
          <a:p>
            <a:r>
              <a:rPr lang="en-GB" dirty="0" smtClean="0"/>
              <a:t>Compared with placebo, sorafenib provided a 7-fold reduction in risk of disease progression (by RECIST v1.1)/death</a:t>
            </a:r>
            <a:endParaRPr lang="en-GB" dirty="0"/>
          </a:p>
        </p:txBody>
      </p:sp>
      <p:sp>
        <p:nvSpPr>
          <p:cNvPr id="4" name="Text Box 4"/>
          <p:cNvSpPr txBox="1">
            <a:spLocks noChangeArrowheads="1"/>
          </p:cNvSpPr>
          <p:nvPr/>
        </p:nvSpPr>
        <p:spPr bwMode="auto">
          <a:xfrm>
            <a:off x="4831064" y="6474897"/>
            <a:ext cx="4092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err="1">
                <a:solidFill>
                  <a:srgbClr val="363636"/>
                </a:solidFill>
                <a:latin typeface="Arial"/>
                <a:cs typeface="Arial"/>
              </a:rPr>
              <a:t>Gounder</a:t>
            </a:r>
            <a:r>
              <a:rPr lang="en-GB" sz="1200" dirty="0">
                <a:solidFill>
                  <a:srgbClr val="363636"/>
                </a:solidFill>
                <a:latin typeface="Arial"/>
                <a:cs typeface="Arial"/>
              </a:rPr>
              <a:t> MM,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11500</a:t>
            </a:r>
          </a:p>
        </p:txBody>
      </p:sp>
      <p:sp>
        <p:nvSpPr>
          <p:cNvPr id="7" name="Text Box 4"/>
          <p:cNvSpPr txBox="1">
            <a:spLocks noChangeArrowheads="1"/>
          </p:cNvSpPr>
          <p:nvPr/>
        </p:nvSpPr>
        <p:spPr bwMode="auto">
          <a:xfrm>
            <a:off x="5977718" y="3270967"/>
            <a:ext cx="308439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en-GB" sz="1600" dirty="0">
                <a:solidFill>
                  <a:srgbClr val="363636"/>
                </a:solidFill>
                <a:latin typeface="Arial"/>
                <a:cs typeface="Arial"/>
              </a:rPr>
              <a:t>Median </a:t>
            </a:r>
            <a:r>
              <a:rPr lang="en-GB" sz="1600" dirty="0" smtClean="0">
                <a:solidFill>
                  <a:srgbClr val="363636"/>
                </a:solidFill>
                <a:latin typeface="Arial"/>
                <a:cs typeface="Arial"/>
              </a:rPr>
              <a:t>follow-up: </a:t>
            </a:r>
            <a:r>
              <a:rPr lang="en-GB" sz="1600" dirty="0">
                <a:solidFill>
                  <a:srgbClr val="363636"/>
                </a:solidFill>
                <a:latin typeface="Arial"/>
                <a:cs typeface="Arial"/>
              </a:rPr>
              <a:t>27.3 months (</a:t>
            </a:r>
            <a:r>
              <a:rPr lang="en-GB" sz="1600" dirty="0" smtClean="0">
                <a:solidFill>
                  <a:srgbClr val="363636"/>
                </a:solidFill>
                <a:latin typeface="Arial"/>
                <a:cs typeface="Arial"/>
              </a:rPr>
              <a:t>IQR 22.0–31.7) </a:t>
            </a:r>
            <a:endParaRPr lang="en-GB" sz="1600" dirty="0">
              <a:solidFill>
                <a:srgbClr val="363636"/>
              </a:solidFill>
              <a:latin typeface="Arial"/>
              <a:cs typeface="Arial"/>
            </a:endParaRPr>
          </a:p>
          <a:p>
            <a:pPr>
              <a:defRPr/>
            </a:pPr>
            <a:endParaRPr lang="en-GB" sz="1600" dirty="0">
              <a:solidFill>
                <a:srgbClr val="363636"/>
              </a:solidFill>
              <a:latin typeface="Arial"/>
              <a:cs typeface="Arial"/>
            </a:endParaRPr>
          </a:p>
          <a:p>
            <a:pPr>
              <a:defRPr/>
            </a:pPr>
            <a:r>
              <a:rPr lang="en-GB" sz="1600" dirty="0">
                <a:solidFill>
                  <a:srgbClr val="363636"/>
                </a:solidFill>
                <a:latin typeface="Arial"/>
                <a:cs typeface="Arial"/>
              </a:rPr>
              <a:t>HR </a:t>
            </a:r>
            <a:r>
              <a:rPr lang="en-GB" sz="1600" dirty="0" smtClean="0">
                <a:solidFill>
                  <a:srgbClr val="363636"/>
                </a:solidFill>
                <a:latin typeface="Arial"/>
                <a:cs typeface="Arial"/>
              </a:rPr>
              <a:t>0.14 (95%CI 0.06</a:t>
            </a:r>
            <a:r>
              <a:rPr lang="en-GB" sz="1600" dirty="0">
                <a:solidFill>
                  <a:srgbClr val="363636"/>
                </a:solidFill>
                <a:latin typeface="Arial"/>
                <a:cs typeface="Arial"/>
              </a:rPr>
              <a:t>, </a:t>
            </a:r>
            <a:r>
              <a:rPr lang="en-GB" sz="1600" dirty="0" smtClean="0">
                <a:solidFill>
                  <a:srgbClr val="363636"/>
                </a:solidFill>
                <a:latin typeface="Arial"/>
                <a:cs typeface="Arial"/>
              </a:rPr>
              <a:t>0.33)</a:t>
            </a:r>
          </a:p>
          <a:p>
            <a:pPr>
              <a:defRPr/>
            </a:pPr>
            <a:r>
              <a:rPr lang="en-GB" sz="1600" dirty="0" smtClean="0">
                <a:solidFill>
                  <a:srgbClr val="363636"/>
                </a:solidFill>
                <a:latin typeface="Arial"/>
                <a:cs typeface="Arial"/>
              </a:rPr>
              <a:t>Adjusted p-value: &lt;0.0001</a:t>
            </a:r>
          </a:p>
          <a:p>
            <a:pPr>
              <a:defRPr/>
            </a:pPr>
            <a:endParaRPr lang="en-GB" sz="1600" dirty="0">
              <a:solidFill>
                <a:srgbClr val="363636"/>
              </a:solidFill>
              <a:latin typeface="Arial"/>
              <a:cs typeface="Arial"/>
            </a:endParaRPr>
          </a:p>
          <a:p>
            <a:pPr>
              <a:defRPr/>
            </a:pPr>
            <a:r>
              <a:rPr lang="en-GB" sz="1600" dirty="0">
                <a:solidFill>
                  <a:srgbClr val="363636"/>
                </a:solidFill>
                <a:latin typeface="Arial"/>
                <a:cs typeface="Arial"/>
              </a:rPr>
              <a:t>30 PFS </a:t>
            </a:r>
            <a:r>
              <a:rPr lang="en-GB" sz="1600" dirty="0" smtClean="0">
                <a:solidFill>
                  <a:srgbClr val="363636"/>
                </a:solidFill>
                <a:latin typeface="Arial"/>
                <a:cs typeface="Arial"/>
              </a:rPr>
              <a:t>events</a:t>
            </a:r>
            <a:br>
              <a:rPr lang="en-GB" sz="1600" dirty="0" smtClean="0">
                <a:solidFill>
                  <a:srgbClr val="363636"/>
                </a:solidFill>
                <a:latin typeface="Arial"/>
                <a:cs typeface="Arial"/>
              </a:rPr>
            </a:br>
            <a:r>
              <a:rPr lang="en-GB" sz="1600" dirty="0" smtClean="0">
                <a:solidFill>
                  <a:srgbClr val="363636"/>
                </a:solidFill>
                <a:latin typeface="Arial"/>
                <a:cs typeface="Arial"/>
              </a:rPr>
              <a:t>84 </a:t>
            </a:r>
            <a:r>
              <a:rPr lang="en-GB" sz="1600" dirty="0">
                <a:solidFill>
                  <a:srgbClr val="363636"/>
                </a:solidFill>
                <a:latin typeface="Arial"/>
                <a:cs typeface="Arial"/>
              </a:rPr>
              <a:t>evaluable patients </a:t>
            </a:r>
          </a:p>
        </p:txBody>
      </p:sp>
      <p:grpSp>
        <p:nvGrpSpPr>
          <p:cNvPr id="8" name="Group 7"/>
          <p:cNvGrpSpPr/>
          <p:nvPr/>
        </p:nvGrpSpPr>
        <p:grpSpPr>
          <a:xfrm>
            <a:off x="829495" y="2878220"/>
            <a:ext cx="5009143" cy="3571292"/>
            <a:chOff x="2061157" y="2287574"/>
            <a:chExt cx="4558212" cy="2592692"/>
          </a:xfrm>
        </p:grpSpPr>
        <p:grpSp>
          <p:nvGrpSpPr>
            <p:cNvPr id="9" name="Group 8"/>
            <p:cNvGrpSpPr/>
            <p:nvPr/>
          </p:nvGrpSpPr>
          <p:grpSpPr>
            <a:xfrm>
              <a:off x="2614623" y="2396465"/>
              <a:ext cx="3901680" cy="2171700"/>
              <a:chOff x="836615" y="2448719"/>
              <a:chExt cx="3901680" cy="2171700"/>
            </a:xfrm>
          </p:grpSpPr>
          <p:sp>
            <p:nvSpPr>
              <p:cNvPr id="25" name="Freeform 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8" name="Line 8"/>
              <p:cNvSpPr>
                <a:spLocks noChangeShapeType="1"/>
              </p:cNvSpPr>
              <p:nvPr/>
            </p:nvSpPr>
            <p:spPr bwMode="auto">
              <a:xfrm>
                <a:off x="836615" y="324908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29" name="Line 9"/>
              <p:cNvSpPr>
                <a:spLocks noChangeShapeType="1"/>
              </p:cNvSpPr>
              <p:nvPr/>
            </p:nvSpPr>
            <p:spPr bwMode="auto">
              <a:xfrm>
                <a:off x="836615" y="365587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0" name="Line 10"/>
              <p:cNvSpPr>
                <a:spLocks noChangeShapeType="1"/>
              </p:cNvSpPr>
              <p:nvPr/>
            </p:nvSpPr>
            <p:spPr bwMode="auto">
              <a:xfrm>
                <a:off x="836615" y="406217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1" name="Line 11"/>
              <p:cNvSpPr>
                <a:spLocks noChangeShapeType="1"/>
              </p:cNvSpPr>
              <p:nvPr/>
            </p:nvSpPr>
            <p:spPr bwMode="auto">
              <a:xfrm>
                <a:off x="836615" y="446463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2" name="Line 12"/>
              <p:cNvSpPr>
                <a:spLocks noChangeShapeType="1"/>
              </p:cNvSpPr>
              <p:nvPr/>
            </p:nvSpPr>
            <p:spPr bwMode="auto">
              <a:xfrm>
                <a:off x="28380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3" name="Line 13"/>
              <p:cNvSpPr>
                <a:spLocks noChangeShapeType="1"/>
              </p:cNvSpPr>
              <p:nvPr/>
            </p:nvSpPr>
            <p:spPr bwMode="auto">
              <a:xfrm>
                <a:off x="223302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4" name="Line 14"/>
              <p:cNvSpPr>
                <a:spLocks noChangeShapeType="1"/>
              </p:cNvSpPr>
              <p:nvPr/>
            </p:nvSpPr>
            <p:spPr bwMode="auto">
              <a:xfrm>
                <a:off x="40776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5" name="Line 17"/>
              <p:cNvSpPr>
                <a:spLocks noChangeShapeType="1"/>
              </p:cNvSpPr>
              <p:nvPr/>
            </p:nvSpPr>
            <p:spPr bwMode="auto">
              <a:xfrm>
                <a:off x="46769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6" name="Line 19"/>
              <p:cNvSpPr>
                <a:spLocks noChangeShapeType="1"/>
              </p:cNvSpPr>
              <p:nvPr/>
            </p:nvSpPr>
            <p:spPr bwMode="auto">
              <a:xfrm>
                <a:off x="161890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37" name="Line 21"/>
              <p:cNvSpPr>
                <a:spLocks noChangeShapeType="1"/>
              </p:cNvSpPr>
              <p:nvPr/>
            </p:nvSpPr>
            <p:spPr bwMode="auto">
              <a:xfrm>
                <a:off x="997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38" name="Line 12"/>
              <p:cNvSpPr>
                <a:spLocks noChangeShapeType="1"/>
              </p:cNvSpPr>
              <p:nvPr/>
            </p:nvSpPr>
            <p:spPr bwMode="auto">
              <a:xfrm>
                <a:off x="345655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grpSp>
        <p:sp>
          <p:nvSpPr>
            <p:cNvPr id="10" name="TextBox 9"/>
            <p:cNvSpPr txBox="1"/>
            <p:nvPr/>
          </p:nvSpPr>
          <p:spPr>
            <a:xfrm rot="16200000">
              <a:off x="1412014" y="3316229"/>
              <a:ext cx="1550349" cy="252063"/>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 alive and progression-free</a:t>
              </a:r>
              <a:endParaRPr lang="en-GB" sz="12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4290321" y="4679170"/>
              <a:ext cx="1010353" cy="201096"/>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2129315" y="2287574"/>
              <a:ext cx="485933"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2223244" y="2683450"/>
              <a:ext cx="392007"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2223244" y="3089309"/>
              <a:ext cx="392007"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2223244" y="3495916"/>
              <a:ext cx="392007"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223244" y="3902024"/>
              <a:ext cx="392007"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317173" y="4304308"/>
              <a:ext cx="298082" cy="213328"/>
            </a:xfrm>
            <a:prstGeom prst="rect">
              <a:avLst/>
            </a:prstGeom>
            <a:noFill/>
          </p:spPr>
          <p:txBody>
            <a:bodyPr wrap="none" rtlCol="0" anchor="ctr" anchorCtr="0">
              <a:spAutoFit/>
            </a:bodyPr>
            <a:lstStyle/>
            <a:p>
              <a:pPr algn="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631654" y="4534331"/>
              <a:ext cx="298081" cy="213328"/>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3276074" y="4534331"/>
              <a:ext cx="245353"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4043672" y="4522748"/>
              <a:ext cx="204226" cy="213328"/>
            </a:xfrm>
            <a:prstGeom prst="rect">
              <a:avLst/>
            </a:prstGeom>
            <a:noFill/>
          </p:spPr>
          <p:txBody>
            <a:bodyPr wrap="none" rtlCol="0" anchor="t" anchorCtr="0">
              <a:spAutoFit/>
            </a:bodyPr>
            <a:lstStyle/>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3845967" y="4534331"/>
              <a:ext cx="322664"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12</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4460420" y="4534331"/>
              <a:ext cx="322664"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18</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5692873" y="4534331"/>
              <a:ext cx="322664"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296705" y="4534331"/>
              <a:ext cx="322664"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36</a:t>
              </a:r>
              <a:endParaRPr lang="en-GB" sz="120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5078971" y="4534331"/>
              <a:ext cx="322664" cy="201096"/>
            </a:xfrm>
            <a:prstGeom prst="rect">
              <a:avLst/>
            </a:prstGeom>
            <a:noFill/>
          </p:spPr>
          <p:txBody>
            <a:bodyPr wrap="none" rtlCol="0" anchor="t"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24</a:t>
              </a:r>
              <a:endParaRPr lang="en-GB" sz="1200" dirty="0">
                <a:solidFill>
                  <a:srgbClr val="000000"/>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2459204" y="5491151"/>
            <a:ext cx="31413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90871" y="5102037"/>
            <a:ext cx="950901" cy="738664"/>
          </a:xfrm>
          <a:prstGeom prst="rect">
            <a:avLst/>
          </a:prstGeom>
          <a:noFill/>
        </p:spPr>
        <p:txBody>
          <a:bodyPr wrap="none" rtlCol="0">
            <a:spAutoFit/>
          </a:bodyPr>
          <a:lstStyle/>
          <a:p>
            <a:pPr fontAlgn="auto">
              <a:spcBef>
                <a:spcPts val="0"/>
              </a:spcBef>
              <a:spcAft>
                <a:spcPts val="0"/>
              </a:spcAft>
            </a:pPr>
            <a:r>
              <a:rPr lang="en-GB" sz="1400" dirty="0" smtClean="0">
                <a:solidFill>
                  <a:srgbClr val="363636"/>
                </a:solidFill>
                <a:latin typeface="Arial"/>
                <a:cs typeface="Arial"/>
              </a:rPr>
              <a:t>Sorafenib</a:t>
            </a:r>
          </a:p>
          <a:p>
            <a:pPr fontAlgn="auto">
              <a:spcBef>
                <a:spcPts val="0"/>
              </a:spcBef>
              <a:spcAft>
                <a:spcPts val="0"/>
              </a:spcAft>
            </a:pPr>
            <a:r>
              <a:rPr lang="en-GB" sz="1400" dirty="0" smtClean="0">
                <a:solidFill>
                  <a:srgbClr val="363636"/>
                </a:solidFill>
                <a:latin typeface="Arial"/>
                <a:cs typeface="Arial"/>
              </a:rPr>
              <a:t>Placebo </a:t>
            </a:r>
          </a:p>
          <a:p>
            <a:pPr fontAlgn="auto">
              <a:spcBef>
                <a:spcPts val="0"/>
              </a:spcBef>
              <a:spcAft>
                <a:spcPts val="0"/>
              </a:spcAft>
            </a:pPr>
            <a:r>
              <a:rPr lang="en-GB" sz="1400" dirty="0" smtClean="0">
                <a:solidFill>
                  <a:srgbClr val="363636"/>
                </a:solidFill>
                <a:latin typeface="Arial"/>
                <a:cs typeface="Arial"/>
              </a:rPr>
              <a:t>Censor</a:t>
            </a:r>
            <a:endParaRPr lang="en-GB" sz="1400" dirty="0">
              <a:solidFill>
                <a:srgbClr val="363636"/>
              </a:solidFill>
              <a:latin typeface="Arial"/>
              <a:cs typeface="Arial"/>
            </a:endParaRPr>
          </a:p>
        </p:txBody>
      </p:sp>
      <p:cxnSp>
        <p:nvCxnSpPr>
          <p:cNvPr id="44" name="Straight Connector 43"/>
          <p:cNvCxnSpPr/>
          <p:nvPr/>
        </p:nvCxnSpPr>
        <p:spPr>
          <a:xfrm>
            <a:off x="2459204" y="5286521"/>
            <a:ext cx="31413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476781" y="5685743"/>
            <a:ext cx="108000" cy="0"/>
          </a:xfrm>
          <a:prstGeom prst="line">
            <a:avLst/>
          </a:prstGeom>
          <a:ln w="25400">
            <a:solidFill>
              <a:srgbClr val="006DB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632530" y="5685743"/>
            <a:ext cx="108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51772" y="4204154"/>
            <a:ext cx="2205860" cy="461665"/>
          </a:xfrm>
          <a:prstGeom prst="rect">
            <a:avLst/>
          </a:prstGeom>
          <a:noFill/>
        </p:spPr>
        <p:txBody>
          <a:bodyPr wrap="none" rtlCol="0">
            <a:spAutoFit/>
          </a:bodyPr>
          <a:lstStyle/>
          <a:p>
            <a:pPr fontAlgn="auto">
              <a:spcBef>
                <a:spcPts val="0"/>
              </a:spcBef>
              <a:spcAft>
                <a:spcPts val="0"/>
              </a:spcAft>
            </a:pPr>
            <a:r>
              <a:rPr lang="en-GB" sz="1200" dirty="0" smtClean="0">
                <a:solidFill>
                  <a:srgbClr val="363636"/>
                </a:solidFill>
                <a:latin typeface="Arial"/>
                <a:cs typeface="Arial"/>
              </a:rPr>
              <a:t>Placebo, </a:t>
            </a:r>
            <a:r>
              <a:rPr lang="en-GB" sz="1200" dirty="0" err="1" smtClean="0">
                <a:solidFill>
                  <a:srgbClr val="363636"/>
                </a:solidFill>
                <a:latin typeface="Arial"/>
                <a:cs typeface="Arial"/>
              </a:rPr>
              <a:t>mPFS</a:t>
            </a:r>
            <a:r>
              <a:rPr lang="en-GB" sz="1200" dirty="0" smtClean="0">
                <a:solidFill>
                  <a:srgbClr val="363636"/>
                </a:solidFill>
                <a:latin typeface="Arial"/>
                <a:cs typeface="Arial"/>
              </a:rPr>
              <a:t> 11.3 months</a:t>
            </a:r>
            <a:br>
              <a:rPr lang="en-GB" sz="1200" dirty="0" smtClean="0">
                <a:solidFill>
                  <a:srgbClr val="363636"/>
                </a:solidFill>
                <a:latin typeface="Arial"/>
                <a:cs typeface="Arial"/>
              </a:rPr>
            </a:br>
            <a:r>
              <a:rPr lang="en-GB" sz="1200" dirty="0" smtClean="0">
                <a:solidFill>
                  <a:srgbClr val="363636"/>
                </a:solidFill>
                <a:latin typeface="Arial"/>
                <a:cs typeface="Arial"/>
              </a:rPr>
              <a:t>(95%CI 5.7, NE)</a:t>
            </a:r>
            <a:endParaRPr lang="en-GB" sz="1200" dirty="0">
              <a:solidFill>
                <a:srgbClr val="363636"/>
              </a:solidFill>
              <a:latin typeface="Arial"/>
              <a:cs typeface="Arial"/>
            </a:endParaRPr>
          </a:p>
        </p:txBody>
      </p:sp>
      <p:sp>
        <p:nvSpPr>
          <p:cNvPr id="48" name="TextBox 47"/>
          <p:cNvSpPr txBox="1"/>
          <p:nvPr/>
        </p:nvSpPr>
        <p:spPr>
          <a:xfrm>
            <a:off x="3574161" y="3139821"/>
            <a:ext cx="1619354" cy="276999"/>
          </a:xfrm>
          <a:prstGeom prst="rect">
            <a:avLst/>
          </a:prstGeom>
          <a:noFill/>
        </p:spPr>
        <p:txBody>
          <a:bodyPr wrap="none" rtlCol="0">
            <a:spAutoFit/>
          </a:bodyPr>
          <a:lstStyle/>
          <a:p>
            <a:pPr fontAlgn="auto">
              <a:spcBef>
                <a:spcPts val="0"/>
              </a:spcBef>
              <a:spcAft>
                <a:spcPts val="0"/>
              </a:spcAft>
            </a:pPr>
            <a:r>
              <a:rPr lang="en-GB" sz="1200" dirty="0" smtClean="0">
                <a:solidFill>
                  <a:srgbClr val="363636"/>
                </a:solidFill>
                <a:latin typeface="Arial"/>
                <a:cs typeface="Arial"/>
              </a:rPr>
              <a:t>Sorafenib, </a:t>
            </a:r>
            <a:r>
              <a:rPr lang="en-GB" sz="1200" dirty="0" err="1" smtClean="0">
                <a:solidFill>
                  <a:srgbClr val="363636"/>
                </a:solidFill>
                <a:latin typeface="Arial"/>
                <a:cs typeface="Arial"/>
              </a:rPr>
              <a:t>mPFS</a:t>
            </a:r>
            <a:r>
              <a:rPr lang="en-GB" sz="1200" dirty="0" smtClean="0">
                <a:solidFill>
                  <a:srgbClr val="363636"/>
                </a:solidFill>
                <a:latin typeface="Arial"/>
                <a:cs typeface="Arial"/>
              </a:rPr>
              <a:t> NR</a:t>
            </a:r>
            <a:endParaRPr lang="en-GB" sz="1200" dirty="0">
              <a:solidFill>
                <a:srgbClr val="363636"/>
              </a:solidFill>
              <a:latin typeface="Arial"/>
              <a:cs typeface="Arial"/>
            </a:endParaRPr>
          </a:p>
        </p:txBody>
      </p:sp>
      <p:grpSp>
        <p:nvGrpSpPr>
          <p:cNvPr id="49" name="Group 2"/>
          <p:cNvGrpSpPr>
            <a:grpSpLocks/>
          </p:cNvGrpSpPr>
          <p:nvPr/>
        </p:nvGrpSpPr>
        <p:grpSpPr bwMode="auto">
          <a:xfrm>
            <a:off x="1599566" y="2994817"/>
            <a:ext cx="4061780" cy="656508"/>
            <a:chOff x="1907" y="2000"/>
            <a:chExt cx="1944" cy="318"/>
          </a:xfrm>
        </p:grpSpPr>
        <p:sp>
          <p:nvSpPr>
            <p:cNvPr id="50" name="Line 3"/>
            <p:cNvSpPr>
              <a:spLocks noChangeShapeType="1"/>
            </p:cNvSpPr>
            <p:nvPr/>
          </p:nvSpPr>
          <p:spPr bwMode="auto">
            <a:xfrm>
              <a:off x="2819" y="218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1" name="Line 4"/>
            <p:cNvSpPr>
              <a:spLocks noChangeShapeType="1"/>
            </p:cNvSpPr>
            <p:nvPr/>
          </p:nvSpPr>
          <p:spPr bwMode="auto">
            <a:xfrm>
              <a:off x="2831" y="218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2" name="Line 5"/>
            <p:cNvSpPr>
              <a:spLocks noChangeShapeType="1"/>
            </p:cNvSpPr>
            <p:nvPr/>
          </p:nvSpPr>
          <p:spPr bwMode="auto">
            <a:xfrm>
              <a:off x="3665"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3" name="Line 6"/>
            <p:cNvSpPr>
              <a:spLocks noChangeShapeType="1"/>
            </p:cNvSpPr>
            <p:nvPr/>
          </p:nvSpPr>
          <p:spPr bwMode="auto">
            <a:xfrm>
              <a:off x="2801" y="218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4" name="Line 7"/>
            <p:cNvSpPr>
              <a:spLocks noChangeShapeType="1"/>
            </p:cNvSpPr>
            <p:nvPr/>
          </p:nvSpPr>
          <p:spPr bwMode="auto">
            <a:xfrm>
              <a:off x="3215"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5" name="Line 8"/>
            <p:cNvSpPr>
              <a:spLocks noChangeShapeType="1"/>
            </p:cNvSpPr>
            <p:nvPr/>
          </p:nvSpPr>
          <p:spPr bwMode="auto">
            <a:xfrm>
              <a:off x="3227"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6" name="Line 9"/>
            <p:cNvSpPr>
              <a:spLocks noChangeShapeType="1"/>
            </p:cNvSpPr>
            <p:nvPr/>
          </p:nvSpPr>
          <p:spPr bwMode="auto">
            <a:xfrm>
              <a:off x="3599"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7" name="Line 10"/>
            <p:cNvSpPr>
              <a:spLocks noChangeShapeType="1"/>
            </p:cNvSpPr>
            <p:nvPr/>
          </p:nvSpPr>
          <p:spPr bwMode="auto">
            <a:xfrm>
              <a:off x="3611"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8" name="Line 11"/>
            <p:cNvSpPr>
              <a:spLocks noChangeShapeType="1"/>
            </p:cNvSpPr>
            <p:nvPr/>
          </p:nvSpPr>
          <p:spPr bwMode="auto">
            <a:xfrm>
              <a:off x="2513" y="21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59" name="Line 12"/>
            <p:cNvSpPr>
              <a:spLocks noChangeShapeType="1"/>
            </p:cNvSpPr>
            <p:nvPr/>
          </p:nvSpPr>
          <p:spPr bwMode="auto">
            <a:xfrm>
              <a:off x="2525" y="214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0" name="Line 13"/>
            <p:cNvSpPr>
              <a:spLocks noChangeShapeType="1"/>
            </p:cNvSpPr>
            <p:nvPr/>
          </p:nvSpPr>
          <p:spPr bwMode="auto">
            <a:xfrm>
              <a:off x="2699" y="218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1" name="Line 14"/>
            <p:cNvSpPr>
              <a:spLocks noChangeShapeType="1"/>
            </p:cNvSpPr>
            <p:nvPr/>
          </p:nvSpPr>
          <p:spPr bwMode="auto">
            <a:xfrm>
              <a:off x="3107" y="222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2" name="Line 15"/>
            <p:cNvSpPr>
              <a:spLocks noChangeShapeType="1"/>
            </p:cNvSpPr>
            <p:nvPr/>
          </p:nvSpPr>
          <p:spPr bwMode="auto">
            <a:xfrm>
              <a:off x="3119" y="222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3" name="Line 16"/>
            <p:cNvSpPr>
              <a:spLocks noChangeShapeType="1"/>
            </p:cNvSpPr>
            <p:nvPr/>
          </p:nvSpPr>
          <p:spPr bwMode="auto">
            <a:xfrm>
              <a:off x="3155" y="222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4" name="Line 17"/>
            <p:cNvSpPr>
              <a:spLocks noChangeShapeType="1"/>
            </p:cNvSpPr>
            <p:nvPr/>
          </p:nvSpPr>
          <p:spPr bwMode="auto">
            <a:xfrm>
              <a:off x="3167" y="222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5" name="Line 18"/>
            <p:cNvSpPr>
              <a:spLocks noChangeShapeType="1"/>
            </p:cNvSpPr>
            <p:nvPr/>
          </p:nvSpPr>
          <p:spPr bwMode="auto">
            <a:xfrm>
              <a:off x="3401"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6" name="Line 19"/>
            <p:cNvSpPr>
              <a:spLocks noChangeShapeType="1"/>
            </p:cNvSpPr>
            <p:nvPr/>
          </p:nvSpPr>
          <p:spPr bwMode="auto">
            <a:xfrm>
              <a:off x="3431"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7" name="Line 20"/>
            <p:cNvSpPr>
              <a:spLocks noChangeShapeType="1"/>
            </p:cNvSpPr>
            <p:nvPr/>
          </p:nvSpPr>
          <p:spPr bwMode="auto">
            <a:xfrm>
              <a:off x="3461"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8" name="Line 21"/>
            <p:cNvSpPr>
              <a:spLocks noChangeShapeType="1"/>
            </p:cNvSpPr>
            <p:nvPr/>
          </p:nvSpPr>
          <p:spPr bwMode="auto">
            <a:xfrm>
              <a:off x="3497"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69" name="Line 22"/>
            <p:cNvSpPr>
              <a:spLocks noChangeShapeType="1"/>
            </p:cNvSpPr>
            <p:nvPr/>
          </p:nvSpPr>
          <p:spPr bwMode="auto">
            <a:xfrm>
              <a:off x="2753" y="21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0" name="Line 23"/>
            <p:cNvSpPr>
              <a:spLocks noChangeShapeType="1"/>
            </p:cNvSpPr>
            <p:nvPr/>
          </p:nvSpPr>
          <p:spPr bwMode="auto">
            <a:xfrm>
              <a:off x="2333" y="2144"/>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1" name="Line 24"/>
            <p:cNvSpPr>
              <a:spLocks noChangeShapeType="1"/>
            </p:cNvSpPr>
            <p:nvPr/>
          </p:nvSpPr>
          <p:spPr bwMode="auto">
            <a:xfrm>
              <a:off x="3311"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2" name="Line 25"/>
            <p:cNvSpPr>
              <a:spLocks noChangeShapeType="1"/>
            </p:cNvSpPr>
            <p:nvPr/>
          </p:nvSpPr>
          <p:spPr bwMode="auto">
            <a:xfrm>
              <a:off x="2681" y="21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3" name="Line 26"/>
            <p:cNvSpPr>
              <a:spLocks noChangeShapeType="1"/>
            </p:cNvSpPr>
            <p:nvPr/>
          </p:nvSpPr>
          <p:spPr bwMode="auto">
            <a:xfrm>
              <a:off x="2861" y="21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4" name="Line 27"/>
            <p:cNvSpPr>
              <a:spLocks noChangeShapeType="1"/>
            </p:cNvSpPr>
            <p:nvPr/>
          </p:nvSpPr>
          <p:spPr bwMode="auto">
            <a:xfrm>
              <a:off x="2735" y="21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5" name="Line 28"/>
            <p:cNvSpPr>
              <a:spLocks noChangeShapeType="1"/>
            </p:cNvSpPr>
            <p:nvPr/>
          </p:nvSpPr>
          <p:spPr bwMode="auto">
            <a:xfrm>
              <a:off x="3743"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6" name="Line 29"/>
            <p:cNvSpPr>
              <a:spLocks noChangeShapeType="1"/>
            </p:cNvSpPr>
            <p:nvPr/>
          </p:nvSpPr>
          <p:spPr bwMode="auto">
            <a:xfrm>
              <a:off x="3833" y="228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7" name="Line 30"/>
            <p:cNvSpPr>
              <a:spLocks noChangeShapeType="1"/>
            </p:cNvSpPr>
            <p:nvPr/>
          </p:nvSpPr>
          <p:spPr bwMode="auto">
            <a:xfrm>
              <a:off x="2363" y="215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8" name="Line 31"/>
            <p:cNvSpPr>
              <a:spLocks noChangeShapeType="1"/>
            </p:cNvSpPr>
            <p:nvPr/>
          </p:nvSpPr>
          <p:spPr bwMode="auto">
            <a:xfrm>
              <a:off x="2987" y="222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79" name="Freeform 32"/>
            <p:cNvSpPr>
              <a:spLocks/>
            </p:cNvSpPr>
            <p:nvPr/>
          </p:nvSpPr>
          <p:spPr bwMode="auto">
            <a:xfrm>
              <a:off x="1907" y="2018"/>
              <a:ext cx="1944" cy="288"/>
            </a:xfrm>
            <a:custGeom>
              <a:avLst/>
              <a:gdLst>
                <a:gd name="T0" fmla="*/ 324 w 324"/>
                <a:gd name="T1" fmla="*/ 48 h 48"/>
                <a:gd name="T2" fmla="*/ 213 w 324"/>
                <a:gd name="T3" fmla="*/ 48 h 48"/>
                <a:gd name="T4" fmla="*/ 213 w 324"/>
                <a:gd name="T5" fmla="*/ 37 h 48"/>
                <a:gd name="T6" fmla="*/ 175 w 324"/>
                <a:gd name="T7" fmla="*/ 37 h 48"/>
                <a:gd name="T8" fmla="*/ 175 w 324"/>
                <a:gd name="T9" fmla="*/ 32 h 48"/>
                <a:gd name="T10" fmla="*/ 117 w 324"/>
                <a:gd name="T11" fmla="*/ 32 h 48"/>
                <a:gd name="T12" fmla="*/ 117 w 324"/>
                <a:gd name="T13" fmla="*/ 24 h 48"/>
                <a:gd name="T14" fmla="*/ 72 w 324"/>
                <a:gd name="T15" fmla="*/ 24 h 48"/>
                <a:gd name="T16" fmla="*/ 72 w 324"/>
                <a:gd name="T17" fmla="*/ 19 h 48"/>
                <a:gd name="T18" fmla="*/ 68 w 324"/>
                <a:gd name="T19" fmla="*/ 19 h 48"/>
                <a:gd name="T20" fmla="*/ 68 w 324"/>
                <a:gd name="T21" fmla="*/ 14 h 48"/>
                <a:gd name="T22" fmla="*/ 56 w 324"/>
                <a:gd name="T23" fmla="*/ 14 h 48"/>
                <a:gd name="T24" fmla="*/ 56 w 324"/>
                <a:gd name="T25" fmla="*/ 10 h 48"/>
                <a:gd name="T26" fmla="*/ 32 w 324"/>
                <a:gd name="T27" fmla="*/ 10 h 48"/>
                <a:gd name="T28" fmla="*/ 32 w 324"/>
                <a:gd name="T29" fmla="*/ 5 h 48"/>
                <a:gd name="T30" fmla="*/ 23 w 324"/>
                <a:gd name="T31" fmla="*/ 5 h 48"/>
                <a:gd name="T32" fmla="*/ 23 w 324"/>
                <a:gd name="T33" fmla="*/ 0 h 48"/>
                <a:gd name="T34" fmla="*/ 0 w 324"/>
                <a:gd name="T3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8">
                  <a:moveTo>
                    <a:pt x="324" y="48"/>
                  </a:moveTo>
                  <a:lnTo>
                    <a:pt x="213" y="48"/>
                  </a:lnTo>
                  <a:lnTo>
                    <a:pt x="213" y="37"/>
                  </a:lnTo>
                  <a:lnTo>
                    <a:pt x="175" y="37"/>
                  </a:lnTo>
                  <a:lnTo>
                    <a:pt x="175" y="32"/>
                  </a:lnTo>
                  <a:lnTo>
                    <a:pt x="117" y="32"/>
                  </a:lnTo>
                  <a:lnTo>
                    <a:pt x="117" y="24"/>
                  </a:lnTo>
                  <a:lnTo>
                    <a:pt x="72" y="24"/>
                  </a:lnTo>
                  <a:lnTo>
                    <a:pt x="72" y="19"/>
                  </a:lnTo>
                  <a:lnTo>
                    <a:pt x="68" y="19"/>
                  </a:lnTo>
                  <a:lnTo>
                    <a:pt x="68" y="14"/>
                  </a:lnTo>
                  <a:lnTo>
                    <a:pt x="56" y="14"/>
                  </a:lnTo>
                  <a:lnTo>
                    <a:pt x="56" y="10"/>
                  </a:lnTo>
                  <a:lnTo>
                    <a:pt x="32" y="10"/>
                  </a:lnTo>
                  <a:lnTo>
                    <a:pt x="32" y="5"/>
                  </a:lnTo>
                  <a:lnTo>
                    <a:pt x="23" y="5"/>
                  </a:lnTo>
                  <a:lnTo>
                    <a:pt x="23"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0" name="Line 33"/>
            <p:cNvSpPr>
              <a:spLocks noChangeShapeType="1"/>
            </p:cNvSpPr>
            <p:nvPr/>
          </p:nvSpPr>
          <p:spPr bwMode="auto">
            <a:xfrm>
              <a:off x="2129" y="205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1" name="Line 34"/>
            <p:cNvSpPr>
              <a:spLocks noChangeShapeType="1"/>
            </p:cNvSpPr>
            <p:nvPr/>
          </p:nvSpPr>
          <p:spPr bwMode="auto">
            <a:xfrm>
              <a:off x="2309" y="2162"/>
              <a:ext cx="3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2" name="Line 35"/>
            <p:cNvSpPr>
              <a:spLocks noChangeShapeType="1"/>
            </p:cNvSpPr>
            <p:nvPr/>
          </p:nvSpPr>
          <p:spPr bwMode="auto">
            <a:xfrm>
              <a:off x="2231" y="2102"/>
              <a:ext cx="3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3" name="Line 36"/>
            <p:cNvSpPr>
              <a:spLocks noChangeShapeType="1"/>
            </p:cNvSpPr>
            <p:nvPr/>
          </p:nvSpPr>
          <p:spPr bwMode="auto">
            <a:xfrm>
              <a:off x="1931" y="200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4" name="Line 37"/>
            <p:cNvSpPr>
              <a:spLocks noChangeShapeType="1"/>
            </p:cNvSpPr>
            <p:nvPr/>
          </p:nvSpPr>
          <p:spPr bwMode="auto">
            <a:xfrm>
              <a:off x="2249" y="209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5" name="Line 38"/>
            <p:cNvSpPr>
              <a:spLocks noChangeShapeType="1"/>
            </p:cNvSpPr>
            <p:nvPr/>
          </p:nvSpPr>
          <p:spPr bwMode="auto">
            <a:xfrm>
              <a:off x="2027" y="200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6" name="Line 39"/>
            <p:cNvSpPr>
              <a:spLocks noChangeShapeType="1"/>
            </p:cNvSpPr>
            <p:nvPr/>
          </p:nvSpPr>
          <p:spPr bwMode="auto">
            <a:xfrm>
              <a:off x="2297" y="2132"/>
              <a:ext cx="3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grpSp>
      <p:grpSp>
        <p:nvGrpSpPr>
          <p:cNvPr id="87" name="Group 40"/>
          <p:cNvGrpSpPr>
            <a:grpSpLocks/>
          </p:cNvGrpSpPr>
          <p:nvPr/>
        </p:nvGrpSpPr>
        <p:grpSpPr bwMode="auto">
          <a:xfrm>
            <a:off x="1599566" y="3026567"/>
            <a:ext cx="4061780" cy="2016000"/>
            <a:chOff x="1916" y="1679"/>
            <a:chExt cx="1926" cy="960"/>
          </a:xfrm>
        </p:grpSpPr>
        <p:sp>
          <p:nvSpPr>
            <p:cNvPr id="88" name="Line 41"/>
            <p:cNvSpPr>
              <a:spLocks noChangeShapeType="1"/>
            </p:cNvSpPr>
            <p:nvPr/>
          </p:nvSpPr>
          <p:spPr bwMode="auto">
            <a:xfrm>
              <a:off x="3818" y="2597"/>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89" name="Line 42"/>
            <p:cNvSpPr>
              <a:spLocks noChangeShapeType="1"/>
            </p:cNvSpPr>
            <p:nvPr/>
          </p:nvSpPr>
          <p:spPr bwMode="auto">
            <a:xfrm>
              <a:off x="3188" y="251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0" name="Line 43"/>
            <p:cNvSpPr>
              <a:spLocks noChangeShapeType="1"/>
            </p:cNvSpPr>
            <p:nvPr/>
          </p:nvSpPr>
          <p:spPr bwMode="auto">
            <a:xfrm>
              <a:off x="3218" y="251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1" name="Line 44"/>
            <p:cNvSpPr>
              <a:spLocks noChangeShapeType="1"/>
            </p:cNvSpPr>
            <p:nvPr/>
          </p:nvSpPr>
          <p:spPr bwMode="auto">
            <a:xfrm>
              <a:off x="3578" y="260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2" name="Line 45"/>
            <p:cNvSpPr>
              <a:spLocks noChangeShapeType="1"/>
            </p:cNvSpPr>
            <p:nvPr/>
          </p:nvSpPr>
          <p:spPr bwMode="auto">
            <a:xfrm>
              <a:off x="3104" y="251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3" name="Line 46"/>
            <p:cNvSpPr>
              <a:spLocks noChangeShapeType="1"/>
            </p:cNvSpPr>
            <p:nvPr/>
          </p:nvSpPr>
          <p:spPr bwMode="auto">
            <a:xfrm>
              <a:off x="3806" y="2621"/>
              <a:ext cx="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4" name="Line 47"/>
            <p:cNvSpPr>
              <a:spLocks noChangeShapeType="1"/>
            </p:cNvSpPr>
            <p:nvPr/>
          </p:nvSpPr>
          <p:spPr bwMode="auto">
            <a:xfrm>
              <a:off x="2504" y="230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5" name="Line 48"/>
            <p:cNvSpPr>
              <a:spLocks noChangeShapeType="1"/>
            </p:cNvSpPr>
            <p:nvPr/>
          </p:nvSpPr>
          <p:spPr bwMode="auto">
            <a:xfrm>
              <a:off x="3302" y="260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6" name="Line 49"/>
            <p:cNvSpPr>
              <a:spLocks noChangeShapeType="1"/>
            </p:cNvSpPr>
            <p:nvPr/>
          </p:nvSpPr>
          <p:spPr bwMode="auto">
            <a:xfrm>
              <a:off x="2444" y="2303"/>
              <a:ext cx="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7" name="Line 50"/>
            <p:cNvSpPr>
              <a:spLocks noChangeShapeType="1"/>
            </p:cNvSpPr>
            <p:nvPr/>
          </p:nvSpPr>
          <p:spPr bwMode="auto">
            <a:xfrm>
              <a:off x="2606" y="2381"/>
              <a:ext cx="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8" name="Line 51"/>
            <p:cNvSpPr>
              <a:spLocks noChangeShapeType="1"/>
            </p:cNvSpPr>
            <p:nvPr/>
          </p:nvSpPr>
          <p:spPr bwMode="auto">
            <a:xfrm>
              <a:off x="2612" y="2429"/>
              <a:ext cx="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99" name="Line 52"/>
            <p:cNvSpPr>
              <a:spLocks noChangeShapeType="1"/>
            </p:cNvSpPr>
            <p:nvPr/>
          </p:nvSpPr>
          <p:spPr bwMode="auto">
            <a:xfrm>
              <a:off x="2996" y="2459"/>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100" name="Line 53"/>
            <p:cNvSpPr>
              <a:spLocks noChangeShapeType="1"/>
            </p:cNvSpPr>
            <p:nvPr/>
          </p:nvSpPr>
          <p:spPr bwMode="auto">
            <a:xfrm>
              <a:off x="2624" y="2363"/>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101" name="Line 54"/>
            <p:cNvSpPr>
              <a:spLocks noChangeShapeType="1"/>
            </p:cNvSpPr>
            <p:nvPr/>
          </p:nvSpPr>
          <p:spPr bwMode="auto">
            <a:xfrm>
              <a:off x="2198" y="2183"/>
              <a:ext cx="3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sp>
          <p:nvSpPr>
            <p:cNvPr id="102" name="Freeform 55"/>
            <p:cNvSpPr>
              <a:spLocks/>
            </p:cNvSpPr>
            <p:nvPr/>
          </p:nvSpPr>
          <p:spPr bwMode="auto">
            <a:xfrm>
              <a:off x="1916" y="1679"/>
              <a:ext cx="1902" cy="942"/>
            </a:xfrm>
            <a:custGeom>
              <a:avLst/>
              <a:gdLst>
                <a:gd name="T0" fmla="*/ 317 w 317"/>
                <a:gd name="T1" fmla="*/ 157 h 157"/>
                <a:gd name="T2" fmla="*/ 228 w 317"/>
                <a:gd name="T3" fmla="*/ 157 h 157"/>
                <a:gd name="T4" fmla="*/ 228 w 317"/>
                <a:gd name="T5" fmla="*/ 142 h 157"/>
                <a:gd name="T6" fmla="*/ 195 w 317"/>
                <a:gd name="T7" fmla="*/ 142 h 157"/>
                <a:gd name="T8" fmla="*/ 195 w 317"/>
                <a:gd name="T9" fmla="*/ 133 h 157"/>
                <a:gd name="T10" fmla="*/ 133 w 317"/>
                <a:gd name="T11" fmla="*/ 133 h 157"/>
                <a:gd name="T12" fmla="*/ 133 w 317"/>
                <a:gd name="T13" fmla="*/ 125 h 157"/>
                <a:gd name="T14" fmla="*/ 119 w 317"/>
                <a:gd name="T15" fmla="*/ 125 h 157"/>
                <a:gd name="T16" fmla="*/ 119 w 317"/>
                <a:gd name="T17" fmla="*/ 120 h 157"/>
                <a:gd name="T18" fmla="*/ 118 w 317"/>
                <a:gd name="T19" fmla="*/ 120 h 157"/>
                <a:gd name="T20" fmla="*/ 118 w 317"/>
                <a:gd name="T21" fmla="*/ 117 h 157"/>
                <a:gd name="T22" fmla="*/ 103 w 317"/>
                <a:gd name="T23" fmla="*/ 117 h 157"/>
                <a:gd name="T24" fmla="*/ 103 w 317"/>
                <a:gd name="T25" fmla="*/ 111 h 157"/>
                <a:gd name="T26" fmla="*/ 100 w 317"/>
                <a:gd name="T27" fmla="*/ 111 h 157"/>
                <a:gd name="T28" fmla="*/ 100 w 317"/>
                <a:gd name="T29" fmla="*/ 104 h 157"/>
                <a:gd name="T30" fmla="*/ 83 w 317"/>
                <a:gd name="T31" fmla="*/ 104 h 157"/>
                <a:gd name="T32" fmla="*/ 83 w 317"/>
                <a:gd name="T33" fmla="*/ 97 h 157"/>
                <a:gd name="T34" fmla="*/ 70 w 317"/>
                <a:gd name="T35" fmla="*/ 97 h 157"/>
                <a:gd name="T36" fmla="*/ 70 w 317"/>
                <a:gd name="T37" fmla="*/ 91 h 157"/>
                <a:gd name="T38" fmla="*/ 68 w 317"/>
                <a:gd name="T39" fmla="*/ 91 h 157"/>
                <a:gd name="T40" fmla="*/ 68 w 317"/>
                <a:gd name="T41" fmla="*/ 84 h 157"/>
                <a:gd name="T42" fmla="*/ 50 w 317"/>
                <a:gd name="T43" fmla="*/ 84 h 157"/>
                <a:gd name="T44" fmla="*/ 50 w 317"/>
                <a:gd name="T45" fmla="*/ 71 h 157"/>
                <a:gd name="T46" fmla="*/ 42 w 317"/>
                <a:gd name="T47" fmla="*/ 71 h 157"/>
                <a:gd name="T48" fmla="*/ 42 w 317"/>
                <a:gd name="T49" fmla="*/ 65 h 157"/>
                <a:gd name="T50" fmla="*/ 37 w 317"/>
                <a:gd name="T51" fmla="*/ 65 h 157"/>
                <a:gd name="T52" fmla="*/ 37 w 317"/>
                <a:gd name="T53" fmla="*/ 58 h 157"/>
                <a:gd name="T54" fmla="*/ 35 w 317"/>
                <a:gd name="T55" fmla="*/ 58 h 157"/>
                <a:gd name="T56" fmla="*/ 35 w 317"/>
                <a:gd name="T57" fmla="*/ 45 h 157"/>
                <a:gd name="T58" fmla="*/ 26 w 317"/>
                <a:gd name="T59" fmla="*/ 45 h 157"/>
                <a:gd name="T60" fmla="*/ 26 w 317"/>
                <a:gd name="T61" fmla="*/ 40 h 157"/>
                <a:gd name="T62" fmla="*/ 20 w 317"/>
                <a:gd name="T63" fmla="*/ 40 h 157"/>
                <a:gd name="T64" fmla="*/ 20 w 317"/>
                <a:gd name="T65" fmla="*/ 26 h 157"/>
                <a:gd name="T66" fmla="*/ 18 w 317"/>
                <a:gd name="T67" fmla="*/ 26 h 157"/>
                <a:gd name="T68" fmla="*/ 18 w 317"/>
                <a:gd name="T69" fmla="*/ 13 h 157"/>
                <a:gd name="T70" fmla="*/ 16 w 317"/>
                <a:gd name="T71" fmla="*/ 13 h 157"/>
                <a:gd name="T72" fmla="*/ 16 w 317"/>
                <a:gd name="T73" fmla="*/ 7 h 157"/>
                <a:gd name="T74" fmla="*/ 10 w 317"/>
                <a:gd name="T75" fmla="*/ 7 h 157"/>
                <a:gd name="T76" fmla="*/ 10 w 317"/>
                <a:gd name="T77" fmla="*/ 0 h 157"/>
                <a:gd name="T78" fmla="*/ 0 w 317"/>
                <a:gd name="T7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157">
                  <a:moveTo>
                    <a:pt x="317" y="157"/>
                  </a:moveTo>
                  <a:lnTo>
                    <a:pt x="228" y="157"/>
                  </a:lnTo>
                  <a:lnTo>
                    <a:pt x="228" y="142"/>
                  </a:lnTo>
                  <a:lnTo>
                    <a:pt x="195" y="142"/>
                  </a:lnTo>
                  <a:lnTo>
                    <a:pt x="195" y="133"/>
                  </a:lnTo>
                  <a:lnTo>
                    <a:pt x="133" y="133"/>
                  </a:lnTo>
                  <a:lnTo>
                    <a:pt x="133" y="125"/>
                  </a:lnTo>
                  <a:lnTo>
                    <a:pt x="119" y="125"/>
                  </a:lnTo>
                  <a:lnTo>
                    <a:pt x="119" y="120"/>
                  </a:lnTo>
                  <a:lnTo>
                    <a:pt x="118" y="120"/>
                  </a:lnTo>
                  <a:lnTo>
                    <a:pt x="118" y="117"/>
                  </a:lnTo>
                  <a:lnTo>
                    <a:pt x="103" y="117"/>
                  </a:lnTo>
                  <a:lnTo>
                    <a:pt x="103" y="111"/>
                  </a:lnTo>
                  <a:lnTo>
                    <a:pt x="100" y="111"/>
                  </a:lnTo>
                  <a:lnTo>
                    <a:pt x="100" y="104"/>
                  </a:lnTo>
                  <a:lnTo>
                    <a:pt x="83" y="104"/>
                  </a:lnTo>
                  <a:lnTo>
                    <a:pt x="83" y="97"/>
                  </a:lnTo>
                  <a:lnTo>
                    <a:pt x="70" y="97"/>
                  </a:lnTo>
                  <a:lnTo>
                    <a:pt x="70" y="91"/>
                  </a:lnTo>
                  <a:lnTo>
                    <a:pt x="68" y="91"/>
                  </a:lnTo>
                  <a:lnTo>
                    <a:pt x="68" y="84"/>
                  </a:lnTo>
                  <a:lnTo>
                    <a:pt x="50" y="84"/>
                  </a:lnTo>
                  <a:lnTo>
                    <a:pt x="50" y="71"/>
                  </a:lnTo>
                  <a:lnTo>
                    <a:pt x="42" y="71"/>
                  </a:lnTo>
                  <a:lnTo>
                    <a:pt x="42" y="65"/>
                  </a:lnTo>
                  <a:lnTo>
                    <a:pt x="37" y="65"/>
                  </a:lnTo>
                  <a:lnTo>
                    <a:pt x="37" y="58"/>
                  </a:lnTo>
                  <a:lnTo>
                    <a:pt x="35" y="58"/>
                  </a:lnTo>
                  <a:lnTo>
                    <a:pt x="35" y="45"/>
                  </a:lnTo>
                  <a:lnTo>
                    <a:pt x="26" y="45"/>
                  </a:lnTo>
                  <a:lnTo>
                    <a:pt x="26" y="40"/>
                  </a:lnTo>
                  <a:lnTo>
                    <a:pt x="20" y="40"/>
                  </a:lnTo>
                  <a:lnTo>
                    <a:pt x="20" y="26"/>
                  </a:lnTo>
                  <a:lnTo>
                    <a:pt x="18" y="26"/>
                  </a:lnTo>
                  <a:lnTo>
                    <a:pt x="18" y="13"/>
                  </a:lnTo>
                  <a:lnTo>
                    <a:pt x="16" y="13"/>
                  </a:lnTo>
                  <a:lnTo>
                    <a:pt x="16" y="7"/>
                  </a:lnTo>
                  <a:lnTo>
                    <a:pt x="10" y="7"/>
                  </a:lnTo>
                  <a:lnTo>
                    <a:pt x="10"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363636"/>
                </a:solidFill>
              </a:endParaRPr>
            </a:p>
          </p:txBody>
        </p:sp>
      </p:grpSp>
    </p:spTree>
    <p:extLst>
      <p:ext uri="{BB962C8B-B14F-4D97-AF65-F5344CB8AC3E}">
        <p14:creationId xmlns:p14="http://schemas.microsoft.com/office/powerpoint/2010/main" val="1181096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11500</a:t>
            </a:r>
            <a:r>
              <a:rPr lang="en-GB" dirty="0"/>
              <a:t>: Phase III, randomized, double blind, placebo-controlled trial of sorafenib in desmoid </a:t>
            </a:r>
            <a:r>
              <a:rPr lang="en-GB" dirty="0" err="1"/>
              <a:t>tumors</a:t>
            </a:r>
            <a:r>
              <a:rPr lang="en-GB" dirty="0"/>
              <a:t> (Alliance A091105</a:t>
            </a:r>
            <a:r>
              <a:rPr lang="en-GB" dirty="0" smtClean="0"/>
              <a:t>) – </a:t>
            </a:r>
            <a:r>
              <a:rPr lang="en-GB" dirty="0" err="1" smtClean="0"/>
              <a:t>Gounder</a:t>
            </a:r>
            <a:r>
              <a:rPr lang="en-GB" dirty="0" smtClean="0"/>
              <a:t> MM, et al</a:t>
            </a:r>
            <a:endParaRPr lang="en-GB" dirty="0"/>
          </a:p>
        </p:txBody>
      </p:sp>
      <p:sp>
        <p:nvSpPr>
          <p:cNvPr id="3" name="Content Placeholder 2"/>
          <p:cNvSpPr>
            <a:spLocks noGrp="1"/>
          </p:cNvSpPr>
          <p:nvPr>
            <p:ph idx="1"/>
          </p:nvPr>
        </p:nvSpPr>
        <p:spPr>
          <a:xfrm>
            <a:off x="228600" y="1320800"/>
            <a:ext cx="8686800" cy="693534"/>
          </a:xfrm>
        </p:spPr>
        <p:txBody>
          <a:bodyPr/>
          <a:lstStyle/>
          <a:p>
            <a:pPr marL="0" indent="0">
              <a:buNone/>
            </a:pPr>
            <a:r>
              <a:rPr lang="en-US" b="1" dirty="0">
                <a:solidFill>
                  <a:schemeClr val="bg1"/>
                </a:solidFill>
              </a:rPr>
              <a:t>KEY RESULTS (CONT</a:t>
            </a:r>
            <a:r>
              <a:rPr lang="en-US" b="1" dirty="0" smtClean="0">
                <a:solidFill>
                  <a:schemeClr val="bg1"/>
                </a:solidFill>
              </a:rPr>
              <a:t>.)</a:t>
            </a:r>
            <a:r>
              <a:rPr lang="en-GB" dirty="0" smtClean="0"/>
              <a:t> </a:t>
            </a:r>
            <a:endParaRPr lang="en-GB" dirty="0"/>
          </a:p>
          <a:p>
            <a:endParaRPr lang="en-GB" dirty="0"/>
          </a:p>
        </p:txBody>
      </p:sp>
      <p:sp>
        <p:nvSpPr>
          <p:cNvPr id="4" name="Text Box 4"/>
          <p:cNvSpPr txBox="1">
            <a:spLocks noChangeArrowheads="1"/>
          </p:cNvSpPr>
          <p:nvPr/>
        </p:nvSpPr>
        <p:spPr bwMode="auto">
          <a:xfrm>
            <a:off x="4831064" y="6474897"/>
            <a:ext cx="4092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err="1">
                <a:solidFill>
                  <a:srgbClr val="363636"/>
                </a:solidFill>
                <a:latin typeface="Arial"/>
                <a:cs typeface="Arial"/>
              </a:rPr>
              <a:t>Gounder</a:t>
            </a:r>
            <a:r>
              <a:rPr lang="en-GB" sz="1200" dirty="0">
                <a:solidFill>
                  <a:srgbClr val="363636"/>
                </a:solidFill>
                <a:latin typeface="Arial"/>
                <a:cs typeface="Arial"/>
              </a:rPr>
              <a:t> MM,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11500</a:t>
            </a:r>
          </a:p>
        </p:txBody>
      </p:sp>
      <p:sp>
        <p:nvSpPr>
          <p:cNvPr id="7" name="Text Box 4"/>
          <p:cNvSpPr txBox="1">
            <a:spLocks noChangeArrowheads="1"/>
          </p:cNvSpPr>
          <p:nvPr/>
        </p:nvSpPr>
        <p:spPr bwMode="auto">
          <a:xfrm>
            <a:off x="228600" y="5398515"/>
            <a:ext cx="434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285750" indent="-285750">
              <a:buFont typeface="Arial" pitchFamily="34" charset="0"/>
              <a:buChar char="•"/>
              <a:defRPr/>
            </a:pPr>
            <a:r>
              <a:rPr lang="en-GB" sz="1400" dirty="0" smtClean="0">
                <a:solidFill>
                  <a:srgbClr val="363636"/>
                </a:solidFill>
                <a:latin typeface="Arial"/>
                <a:cs typeface="Arial"/>
              </a:rPr>
              <a:t>ORR 33% (95%CI 20</a:t>
            </a:r>
            <a:r>
              <a:rPr lang="en-GB" sz="1400" dirty="0">
                <a:solidFill>
                  <a:srgbClr val="363636"/>
                </a:solidFill>
                <a:latin typeface="Arial"/>
                <a:cs typeface="Arial"/>
              </a:rPr>
              <a:t>, 48) </a:t>
            </a:r>
          </a:p>
          <a:p>
            <a:pPr marL="285750" indent="-285750">
              <a:buFont typeface="Arial" pitchFamily="34" charset="0"/>
              <a:buChar char="•"/>
              <a:defRPr/>
            </a:pPr>
            <a:r>
              <a:rPr lang="en-GB" sz="1400" dirty="0">
                <a:solidFill>
                  <a:srgbClr val="363636"/>
                </a:solidFill>
                <a:latin typeface="Arial"/>
                <a:cs typeface="Arial"/>
              </a:rPr>
              <a:t>Responses first observed from 2.2 </a:t>
            </a:r>
            <a:r>
              <a:rPr lang="en-GB" sz="1400" dirty="0" smtClean="0">
                <a:solidFill>
                  <a:srgbClr val="363636"/>
                </a:solidFill>
                <a:latin typeface="Arial"/>
                <a:cs typeface="Arial"/>
              </a:rPr>
              <a:t>to </a:t>
            </a:r>
            <a:r>
              <a:rPr lang="en-GB" sz="1400" dirty="0">
                <a:solidFill>
                  <a:srgbClr val="363636"/>
                </a:solidFill>
                <a:latin typeface="Arial"/>
                <a:cs typeface="Arial"/>
              </a:rPr>
              <a:t>35.6 months</a:t>
            </a:r>
          </a:p>
          <a:p>
            <a:pPr marL="285750" indent="-285750">
              <a:buFont typeface="Arial" pitchFamily="34" charset="0"/>
              <a:buChar char="•"/>
              <a:defRPr/>
            </a:pPr>
            <a:r>
              <a:rPr lang="en-GB" sz="1400" dirty="0">
                <a:solidFill>
                  <a:srgbClr val="363636"/>
                </a:solidFill>
                <a:latin typeface="Arial"/>
                <a:cs typeface="Arial"/>
              </a:rPr>
              <a:t>All patients with CR/PR continue to respond </a:t>
            </a:r>
          </a:p>
        </p:txBody>
      </p:sp>
      <p:sp>
        <p:nvSpPr>
          <p:cNvPr id="8" name="Text Box 4"/>
          <p:cNvSpPr txBox="1">
            <a:spLocks noChangeArrowheads="1"/>
          </p:cNvSpPr>
          <p:nvPr/>
        </p:nvSpPr>
        <p:spPr bwMode="auto">
          <a:xfrm>
            <a:off x="2075988" y="2165288"/>
            <a:ext cx="10383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defRPr/>
            </a:pPr>
            <a:r>
              <a:rPr lang="en-GB" sz="1400" dirty="0">
                <a:solidFill>
                  <a:srgbClr val="000000"/>
                </a:solidFill>
                <a:latin typeface="Arial"/>
                <a:cs typeface="Arial"/>
              </a:rPr>
              <a:t>Sorafenib </a:t>
            </a:r>
          </a:p>
        </p:txBody>
      </p:sp>
      <p:sp>
        <p:nvSpPr>
          <p:cNvPr id="9" name="Text Box 4"/>
          <p:cNvSpPr txBox="1">
            <a:spLocks noChangeArrowheads="1"/>
          </p:cNvSpPr>
          <p:nvPr/>
        </p:nvSpPr>
        <p:spPr bwMode="auto">
          <a:xfrm>
            <a:off x="6358567" y="2156834"/>
            <a:ext cx="10383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defRPr/>
            </a:pPr>
            <a:r>
              <a:rPr lang="en-GB" sz="1400" dirty="0">
                <a:solidFill>
                  <a:srgbClr val="000000"/>
                </a:solidFill>
                <a:latin typeface="Arial"/>
                <a:cs typeface="Arial"/>
              </a:rPr>
              <a:t>Placebo </a:t>
            </a:r>
          </a:p>
        </p:txBody>
      </p:sp>
      <p:sp>
        <p:nvSpPr>
          <p:cNvPr id="10" name="Text Box 4"/>
          <p:cNvSpPr txBox="1">
            <a:spLocks noChangeArrowheads="1"/>
          </p:cNvSpPr>
          <p:nvPr/>
        </p:nvSpPr>
        <p:spPr bwMode="auto">
          <a:xfrm>
            <a:off x="4570936" y="5398515"/>
            <a:ext cx="434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285750" indent="-285750">
              <a:buFont typeface="Arial" pitchFamily="34" charset="0"/>
              <a:buChar char="•"/>
              <a:defRPr/>
            </a:pPr>
            <a:r>
              <a:rPr lang="en-GB" sz="1400" dirty="0" smtClean="0">
                <a:solidFill>
                  <a:srgbClr val="363636"/>
                </a:solidFill>
                <a:latin typeface="Arial"/>
                <a:cs typeface="Arial"/>
              </a:rPr>
              <a:t>ORR 20% (95%CI 8</a:t>
            </a:r>
            <a:r>
              <a:rPr lang="en-GB" sz="1400" dirty="0">
                <a:solidFill>
                  <a:srgbClr val="363636"/>
                </a:solidFill>
                <a:latin typeface="Arial"/>
                <a:cs typeface="Arial"/>
              </a:rPr>
              <a:t>, 37) </a:t>
            </a:r>
          </a:p>
          <a:p>
            <a:pPr marL="285750" indent="-285750">
              <a:buFont typeface="Arial" pitchFamily="34" charset="0"/>
              <a:buChar char="•"/>
              <a:defRPr/>
            </a:pPr>
            <a:r>
              <a:rPr lang="en-GB" sz="1400" dirty="0">
                <a:solidFill>
                  <a:srgbClr val="363636"/>
                </a:solidFill>
                <a:latin typeface="Arial"/>
                <a:cs typeface="Arial"/>
              </a:rPr>
              <a:t>Responses first observed from 8.8 </a:t>
            </a:r>
            <a:r>
              <a:rPr lang="en-GB" sz="1400" dirty="0" smtClean="0">
                <a:solidFill>
                  <a:srgbClr val="363636"/>
                </a:solidFill>
                <a:latin typeface="Arial"/>
                <a:cs typeface="Arial"/>
              </a:rPr>
              <a:t>to </a:t>
            </a:r>
            <a:r>
              <a:rPr lang="en-GB" sz="1400" dirty="0">
                <a:solidFill>
                  <a:srgbClr val="363636"/>
                </a:solidFill>
                <a:latin typeface="Arial"/>
                <a:cs typeface="Arial"/>
              </a:rPr>
              <a:t>31.5 months</a:t>
            </a:r>
          </a:p>
          <a:p>
            <a:pPr marL="285750" indent="-285750">
              <a:buFont typeface="Arial" pitchFamily="34" charset="0"/>
              <a:buChar char="•"/>
              <a:defRPr/>
            </a:pPr>
            <a:r>
              <a:rPr lang="en-GB" sz="1400" dirty="0">
                <a:solidFill>
                  <a:srgbClr val="363636"/>
                </a:solidFill>
                <a:latin typeface="Arial"/>
                <a:cs typeface="Arial"/>
              </a:rPr>
              <a:t>All patients with PR continue to respond </a:t>
            </a:r>
          </a:p>
        </p:txBody>
      </p:sp>
      <p:sp>
        <p:nvSpPr>
          <p:cNvPr id="86" name="Rectangle 85"/>
          <p:cNvSpPr/>
          <p:nvPr/>
        </p:nvSpPr>
        <p:spPr>
          <a:xfrm rot="10800000">
            <a:off x="1456842" y="2952229"/>
            <a:ext cx="36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87" name="Rectangle 86"/>
          <p:cNvSpPr/>
          <p:nvPr/>
        </p:nvSpPr>
        <p:spPr>
          <a:xfrm rot="10800000">
            <a:off x="1402073" y="2862229"/>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88" name="Rectangle 87"/>
          <p:cNvSpPr/>
          <p:nvPr/>
        </p:nvSpPr>
        <p:spPr>
          <a:xfrm rot="10800000">
            <a:off x="1347304" y="2862229"/>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89" name="Rectangle 88"/>
          <p:cNvSpPr/>
          <p:nvPr/>
        </p:nvSpPr>
        <p:spPr>
          <a:xfrm>
            <a:off x="1729926" y="2980849"/>
            <a:ext cx="36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0" name="Rectangle 89"/>
          <p:cNvSpPr/>
          <p:nvPr/>
        </p:nvSpPr>
        <p:spPr>
          <a:xfrm>
            <a:off x="1788697" y="2980849"/>
            <a:ext cx="3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1" name="Rectangle 90"/>
          <p:cNvSpPr/>
          <p:nvPr/>
        </p:nvSpPr>
        <p:spPr>
          <a:xfrm>
            <a:off x="1845087" y="2980849"/>
            <a:ext cx="36000" cy="7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2" name="Rectangle 91"/>
          <p:cNvSpPr/>
          <p:nvPr/>
        </p:nvSpPr>
        <p:spPr>
          <a:xfrm>
            <a:off x="1901477" y="2980849"/>
            <a:ext cx="36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3" name="Rectangle 92"/>
          <p:cNvSpPr/>
          <p:nvPr/>
        </p:nvSpPr>
        <p:spPr>
          <a:xfrm>
            <a:off x="1957867" y="2980849"/>
            <a:ext cx="3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4" name="Rectangle 93"/>
          <p:cNvSpPr/>
          <p:nvPr/>
        </p:nvSpPr>
        <p:spPr>
          <a:xfrm>
            <a:off x="2011876" y="2980849"/>
            <a:ext cx="3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5" name="Rectangle 94"/>
          <p:cNvSpPr/>
          <p:nvPr/>
        </p:nvSpPr>
        <p:spPr>
          <a:xfrm>
            <a:off x="2065885" y="2980849"/>
            <a:ext cx="36000" cy="16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6" name="Rectangle 95"/>
          <p:cNvSpPr/>
          <p:nvPr/>
        </p:nvSpPr>
        <p:spPr>
          <a:xfrm>
            <a:off x="2119894" y="2980849"/>
            <a:ext cx="36000" cy="16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7" name="Rectangle 96"/>
          <p:cNvSpPr/>
          <p:nvPr/>
        </p:nvSpPr>
        <p:spPr>
          <a:xfrm>
            <a:off x="2173903" y="2980849"/>
            <a:ext cx="3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8" name="Rectangle 97"/>
          <p:cNvSpPr/>
          <p:nvPr/>
        </p:nvSpPr>
        <p:spPr>
          <a:xfrm>
            <a:off x="2227912" y="2980849"/>
            <a:ext cx="36000" cy="1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99" name="Rectangle 98"/>
          <p:cNvSpPr/>
          <p:nvPr/>
        </p:nvSpPr>
        <p:spPr>
          <a:xfrm>
            <a:off x="2284302" y="2980849"/>
            <a:ext cx="36000" cy="1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0" name="Rectangle 99"/>
          <p:cNvSpPr/>
          <p:nvPr/>
        </p:nvSpPr>
        <p:spPr>
          <a:xfrm>
            <a:off x="2340692" y="2980849"/>
            <a:ext cx="36000"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1" name="Rectangle 100"/>
          <p:cNvSpPr/>
          <p:nvPr/>
        </p:nvSpPr>
        <p:spPr>
          <a:xfrm>
            <a:off x="2397082" y="2980849"/>
            <a:ext cx="36000"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2" name="Rectangle 101"/>
          <p:cNvSpPr/>
          <p:nvPr/>
        </p:nvSpPr>
        <p:spPr>
          <a:xfrm>
            <a:off x="2453472" y="2980849"/>
            <a:ext cx="36000"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3" name="Rectangle 102"/>
          <p:cNvSpPr/>
          <p:nvPr/>
        </p:nvSpPr>
        <p:spPr>
          <a:xfrm>
            <a:off x="2509862" y="2980849"/>
            <a:ext cx="36000" cy="3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4" name="Rectangle 103"/>
          <p:cNvSpPr/>
          <p:nvPr/>
        </p:nvSpPr>
        <p:spPr>
          <a:xfrm>
            <a:off x="2566252" y="2980849"/>
            <a:ext cx="36000" cy="3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5" name="Rectangle 104"/>
          <p:cNvSpPr/>
          <p:nvPr/>
        </p:nvSpPr>
        <p:spPr>
          <a:xfrm>
            <a:off x="2622642" y="2980849"/>
            <a:ext cx="360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6" name="Rectangle 105"/>
          <p:cNvSpPr/>
          <p:nvPr/>
        </p:nvSpPr>
        <p:spPr>
          <a:xfrm>
            <a:off x="2679032" y="2980849"/>
            <a:ext cx="360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7" name="Rectangle 106"/>
          <p:cNvSpPr/>
          <p:nvPr/>
        </p:nvSpPr>
        <p:spPr>
          <a:xfrm>
            <a:off x="2733041" y="2980849"/>
            <a:ext cx="36000"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8" name="Rectangle 107"/>
          <p:cNvSpPr/>
          <p:nvPr/>
        </p:nvSpPr>
        <p:spPr>
          <a:xfrm>
            <a:off x="2787050" y="2980849"/>
            <a:ext cx="3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09" name="Rectangle 108"/>
          <p:cNvSpPr/>
          <p:nvPr/>
        </p:nvSpPr>
        <p:spPr>
          <a:xfrm>
            <a:off x="2841059" y="2980849"/>
            <a:ext cx="36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0" name="Rectangle 109"/>
          <p:cNvSpPr/>
          <p:nvPr/>
        </p:nvSpPr>
        <p:spPr>
          <a:xfrm>
            <a:off x="2895068" y="2980849"/>
            <a:ext cx="36000" cy="45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1" name="Rectangle 110"/>
          <p:cNvSpPr/>
          <p:nvPr/>
        </p:nvSpPr>
        <p:spPr>
          <a:xfrm>
            <a:off x="2951458" y="2980849"/>
            <a:ext cx="36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4" name="Rectangle 113"/>
          <p:cNvSpPr/>
          <p:nvPr/>
        </p:nvSpPr>
        <p:spPr>
          <a:xfrm>
            <a:off x="3120628" y="2980849"/>
            <a:ext cx="36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5" name="Rectangle 114"/>
          <p:cNvSpPr/>
          <p:nvPr/>
        </p:nvSpPr>
        <p:spPr>
          <a:xfrm>
            <a:off x="3177018" y="2980849"/>
            <a:ext cx="36000" cy="5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6" name="Rectangle 115"/>
          <p:cNvSpPr/>
          <p:nvPr/>
        </p:nvSpPr>
        <p:spPr>
          <a:xfrm>
            <a:off x="3231027" y="2980849"/>
            <a:ext cx="36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9" name="Rectangle 118"/>
          <p:cNvSpPr/>
          <p:nvPr/>
        </p:nvSpPr>
        <p:spPr>
          <a:xfrm>
            <a:off x="3393054" y="2980849"/>
            <a:ext cx="36000" cy="77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0" name="Rectangle 119"/>
          <p:cNvSpPr/>
          <p:nvPr/>
        </p:nvSpPr>
        <p:spPr>
          <a:xfrm>
            <a:off x="3447063" y="2980849"/>
            <a:ext cx="36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1" name="Rectangle 120"/>
          <p:cNvSpPr/>
          <p:nvPr/>
        </p:nvSpPr>
        <p:spPr>
          <a:xfrm>
            <a:off x="3503453" y="2980849"/>
            <a:ext cx="36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2" name="Rectangle 121"/>
          <p:cNvSpPr/>
          <p:nvPr/>
        </p:nvSpPr>
        <p:spPr>
          <a:xfrm>
            <a:off x="3559843" y="2980849"/>
            <a:ext cx="36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3" name="Rectangle 122"/>
          <p:cNvSpPr/>
          <p:nvPr/>
        </p:nvSpPr>
        <p:spPr>
          <a:xfrm>
            <a:off x="3616233" y="2980849"/>
            <a:ext cx="36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4" name="Rectangle 123"/>
          <p:cNvSpPr/>
          <p:nvPr/>
        </p:nvSpPr>
        <p:spPr>
          <a:xfrm>
            <a:off x="3672623" y="2980849"/>
            <a:ext cx="36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5" name="Rectangle 124"/>
          <p:cNvSpPr/>
          <p:nvPr/>
        </p:nvSpPr>
        <p:spPr>
          <a:xfrm>
            <a:off x="3729013" y="2980849"/>
            <a:ext cx="36000" cy="9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6" name="Rectangle 125"/>
          <p:cNvSpPr/>
          <p:nvPr/>
        </p:nvSpPr>
        <p:spPr>
          <a:xfrm>
            <a:off x="3785403" y="2980849"/>
            <a:ext cx="36000" cy="12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7" name="Rectangle 126"/>
          <p:cNvSpPr/>
          <p:nvPr/>
        </p:nvSpPr>
        <p:spPr>
          <a:xfrm>
            <a:off x="3841793" y="2980849"/>
            <a:ext cx="36000" cy="1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8" name="Rectangle 127"/>
          <p:cNvSpPr/>
          <p:nvPr/>
        </p:nvSpPr>
        <p:spPr>
          <a:xfrm>
            <a:off x="3898183" y="2980849"/>
            <a:ext cx="36000" cy="16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29" name="Rectangle 128"/>
          <p:cNvSpPr/>
          <p:nvPr/>
        </p:nvSpPr>
        <p:spPr>
          <a:xfrm>
            <a:off x="3954573" y="2980849"/>
            <a:ext cx="36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30" name="Oval 129"/>
          <p:cNvSpPr/>
          <p:nvPr/>
        </p:nvSpPr>
        <p:spPr>
          <a:xfrm>
            <a:off x="3479283" y="3809194"/>
            <a:ext cx="84340" cy="8434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31" name="Oval 130"/>
          <p:cNvSpPr/>
          <p:nvPr/>
        </p:nvSpPr>
        <p:spPr>
          <a:xfrm>
            <a:off x="3425579" y="3749634"/>
            <a:ext cx="84340" cy="8434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grpSp>
        <p:nvGrpSpPr>
          <p:cNvPr id="132" name="Group 131"/>
          <p:cNvGrpSpPr/>
          <p:nvPr/>
        </p:nvGrpSpPr>
        <p:grpSpPr>
          <a:xfrm>
            <a:off x="600417" y="2400250"/>
            <a:ext cx="3610747" cy="2837364"/>
            <a:chOff x="600417" y="2400250"/>
            <a:chExt cx="3610747" cy="2837364"/>
          </a:xfrm>
        </p:grpSpPr>
        <p:cxnSp>
          <p:nvCxnSpPr>
            <p:cNvPr id="24" name="Straight Connector 23"/>
            <p:cNvCxnSpPr/>
            <p:nvPr/>
          </p:nvCxnSpPr>
          <p:spPr>
            <a:xfrm>
              <a:off x="1150147" y="2466836"/>
              <a:ext cx="0" cy="22679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83902" y="280724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83902" y="3164464"/>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3902" y="3862163"/>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3902" y="4039581"/>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83902" y="4207475"/>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86283" y="4729645"/>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83902" y="2472221"/>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83902" y="2639745"/>
              <a:ext cx="304796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4532" y="351425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85519" y="334067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75994" y="3688274"/>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86299" y="4388447"/>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86315" y="4569419"/>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338165" y="3538246"/>
              <a:ext cx="755335" cy="230832"/>
            </a:xfrm>
            <a:prstGeom prst="rect">
              <a:avLst/>
            </a:prstGeom>
            <a:noFill/>
          </p:spPr>
          <p:txBody>
            <a:bodyPr wrap="none" rtlCol="0">
              <a:spAutoFit/>
            </a:bodyPr>
            <a:lstStyle/>
            <a:p>
              <a:pPr algn="ct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Change, %</a:t>
              </a:r>
              <a:endParaRPr lang="en-GB" sz="9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883641" y="2400250"/>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30</a:t>
              </a:r>
              <a:endParaRPr lang="en-GB" sz="9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883641" y="2746578"/>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947761" y="2904967"/>
              <a:ext cx="13682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819521" y="3086348"/>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819521" y="378651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819521" y="3964156"/>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–60</a:t>
              </a:r>
              <a:endParaRPr lang="en-GB" sz="9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819521" y="413728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–70</a:t>
              </a:r>
              <a:endParaRPr lang="en-GB" sz="9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755400" y="4649662"/>
              <a:ext cx="329184"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883641" y="2568865"/>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819521" y="343614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30</a:t>
              </a:r>
              <a:endParaRPr lang="en-GB" sz="90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819521" y="3262562"/>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819521" y="3610158"/>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40</a:t>
              </a:r>
              <a:endParaRPr lang="en-GB" sz="900" dirty="0">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819521" y="4318254"/>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–80</a:t>
              </a:r>
              <a:endParaRPr lang="en-GB" sz="9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819521" y="4499227"/>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–90</a:t>
              </a:r>
              <a:endParaRPr lang="en-GB" sz="900" dirty="0">
                <a:solidFill>
                  <a:srgbClr val="000000"/>
                </a:solidFill>
                <a:latin typeface="Arial" panose="020B0604020202020204" pitchFamily="34" charset="0"/>
                <a:cs typeface="Arial" panose="020B0604020202020204" pitchFamily="34" charset="0"/>
              </a:endParaRPr>
            </a:p>
          </p:txBody>
        </p:sp>
        <p:grpSp>
          <p:nvGrpSpPr>
            <p:cNvPr id="48" name="Group 47"/>
            <p:cNvGrpSpPr/>
            <p:nvPr/>
          </p:nvGrpSpPr>
          <p:grpSpPr>
            <a:xfrm>
              <a:off x="1227999" y="4788161"/>
              <a:ext cx="157663" cy="234178"/>
              <a:chOff x="1568201" y="4530043"/>
              <a:chExt cx="157663" cy="234178"/>
            </a:xfrm>
          </p:grpSpPr>
          <p:cxnSp>
            <p:nvCxnSpPr>
              <p:cNvPr id="47" name="Straight Connector 46"/>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68201" y="4579555"/>
                <a:ext cx="157663"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9" name="Group 48"/>
            <p:cNvGrpSpPr/>
            <p:nvPr/>
          </p:nvGrpSpPr>
          <p:grpSpPr>
            <a:xfrm>
              <a:off x="1506592" y="4788161"/>
              <a:ext cx="157663" cy="234178"/>
              <a:chOff x="1568201" y="4530043"/>
              <a:chExt cx="157663" cy="234178"/>
            </a:xfrm>
          </p:grpSpPr>
          <p:cxnSp>
            <p:nvCxnSpPr>
              <p:cNvPr id="50" name="Straight Connector 49"/>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68201" y="4579555"/>
                <a:ext cx="157663"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2" name="Group 51"/>
            <p:cNvGrpSpPr/>
            <p:nvPr/>
          </p:nvGrpSpPr>
          <p:grpSpPr>
            <a:xfrm>
              <a:off x="1742706" y="4788161"/>
              <a:ext cx="242621" cy="234178"/>
              <a:chOff x="1525722" y="4530043"/>
              <a:chExt cx="242621" cy="234178"/>
            </a:xfrm>
          </p:grpSpPr>
          <p:cxnSp>
            <p:nvCxnSpPr>
              <p:cNvPr id="53" name="Straight Connector 52"/>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5" name="Group 54"/>
            <p:cNvGrpSpPr/>
            <p:nvPr/>
          </p:nvGrpSpPr>
          <p:grpSpPr>
            <a:xfrm>
              <a:off x="2021299" y="4788161"/>
              <a:ext cx="242621" cy="234178"/>
              <a:chOff x="1525722" y="4530043"/>
              <a:chExt cx="242621" cy="234178"/>
            </a:xfrm>
          </p:grpSpPr>
          <p:cxnSp>
            <p:nvCxnSpPr>
              <p:cNvPr id="56" name="Straight Connector 55"/>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8" name="Group 57"/>
            <p:cNvGrpSpPr/>
            <p:nvPr/>
          </p:nvGrpSpPr>
          <p:grpSpPr>
            <a:xfrm>
              <a:off x="2299892" y="4788161"/>
              <a:ext cx="242621" cy="234178"/>
              <a:chOff x="1525722" y="4530043"/>
              <a:chExt cx="242621" cy="234178"/>
            </a:xfrm>
          </p:grpSpPr>
          <p:cxnSp>
            <p:nvCxnSpPr>
              <p:cNvPr id="59" name="Straight Connector 58"/>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1" name="Group 60"/>
            <p:cNvGrpSpPr/>
            <p:nvPr/>
          </p:nvGrpSpPr>
          <p:grpSpPr>
            <a:xfrm>
              <a:off x="2576104" y="4788161"/>
              <a:ext cx="242621" cy="234178"/>
              <a:chOff x="1525722" y="4530043"/>
              <a:chExt cx="242621" cy="234178"/>
            </a:xfrm>
          </p:grpSpPr>
          <p:cxnSp>
            <p:nvCxnSpPr>
              <p:cNvPr id="62" name="Straight Connector 61"/>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4" name="Group 63"/>
            <p:cNvGrpSpPr/>
            <p:nvPr/>
          </p:nvGrpSpPr>
          <p:grpSpPr>
            <a:xfrm>
              <a:off x="2852316" y="4788161"/>
              <a:ext cx="242621" cy="234178"/>
              <a:chOff x="1525722" y="4530043"/>
              <a:chExt cx="242621" cy="234178"/>
            </a:xfrm>
          </p:grpSpPr>
          <p:cxnSp>
            <p:nvCxnSpPr>
              <p:cNvPr id="65" name="Straight Connector 64"/>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7" name="Group 66"/>
            <p:cNvGrpSpPr/>
            <p:nvPr/>
          </p:nvGrpSpPr>
          <p:grpSpPr>
            <a:xfrm>
              <a:off x="3128528" y="4788161"/>
              <a:ext cx="242621" cy="234178"/>
              <a:chOff x="1525722" y="4530043"/>
              <a:chExt cx="242621" cy="234178"/>
            </a:xfrm>
          </p:grpSpPr>
          <p:cxnSp>
            <p:nvCxnSpPr>
              <p:cNvPr id="68" name="Straight Connector 67"/>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70" name="Group 69"/>
            <p:cNvGrpSpPr/>
            <p:nvPr/>
          </p:nvGrpSpPr>
          <p:grpSpPr>
            <a:xfrm>
              <a:off x="3404740" y="4788161"/>
              <a:ext cx="242621" cy="234178"/>
              <a:chOff x="1525722" y="4530043"/>
              <a:chExt cx="242621" cy="234178"/>
            </a:xfrm>
          </p:grpSpPr>
          <p:cxnSp>
            <p:nvCxnSpPr>
              <p:cNvPr id="71" name="Straight Connector 70"/>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73" name="Group 72"/>
            <p:cNvGrpSpPr/>
            <p:nvPr/>
          </p:nvGrpSpPr>
          <p:grpSpPr>
            <a:xfrm>
              <a:off x="3680952" y="4788161"/>
              <a:ext cx="242621" cy="234178"/>
              <a:chOff x="1525722" y="4530043"/>
              <a:chExt cx="242621" cy="234178"/>
            </a:xfrm>
          </p:grpSpPr>
          <p:cxnSp>
            <p:nvCxnSpPr>
              <p:cNvPr id="74" name="Straight Connector 73"/>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45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76" name="Group 75"/>
            <p:cNvGrpSpPr/>
            <p:nvPr/>
          </p:nvGrpSpPr>
          <p:grpSpPr>
            <a:xfrm>
              <a:off x="3957164" y="4788161"/>
              <a:ext cx="242621" cy="234178"/>
              <a:chOff x="1525722" y="4530043"/>
              <a:chExt cx="242621" cy="234178"/>
            </a:xfrm>
          </p:grpSpPr>
          <p:cxnSp>
            <p:nvCxnSpPr>
              <p:cNvPr id="77" name="Straight Connector 76"/>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50</a:t>
                </a:r>
                <a:endParaRPr lang="en-GB" sz="1200" dirty="0">
                  <a:solidFill>
                    <a:srgbClr val="000000"/>
                  </a:solidFill>
                  <a:latin typeface="Arial" panose="020B0604020202020204" pitchFamily="34" charset="0"/>
                  <a:cs typeface="Arial" panose="020B0604020202020204" pitchFamily="34" charset="0"/>
                </a:endParaRPr>
              </a:p>
            </p:txBody>
          </p:sp>
        </p:grpSp>
        <p:sp>
          <p:nvSpPr>
            <p:cNvPr id="81" name="TextBox 80"/>
            <p:cNvSpPr txBox="1"/>
            <p:nvPr/>
          </p:nvSpPr>
          <p:spPr>
            <a:xfrm>
              <a:off x="2384968" y="5052948"/>
              <a:ext cx="550398"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Patient</a:t>
              </a:r>
              <a:endParaRPr lang="en-GB" sz="1200" dirty="0">
                <a:solidFill>
                  <a:srgbClr val="000000"/>
                </a:solidFill>
                <a:latin typeface="Arial" panose="020B0604020202020204" pitchFamily="34" charset="0"/>
                <a:cs typeface="Arial" panose="020B0604020202020204" pitchFamily="34" charset="0"/>
              </a:endParaRPr>
            </a:p>
          </p:txBody>
        </p:sp>
        <p:sp>
          <p:nvSpPr>
            <p:cNvPr id="82" name="Oval 81"/>
            <p:cNvSpPr/>
            <p:nvPr/>
          </p:nvSpPr>
          <p:spPr>
            <a:xfrm>
              <a:off x="1620830" y="4113558"/>
              <a:ext cx="84340" cy="84340"/>
            </a:xfrm>
            <a:prstGeom prst="ellipse">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83" name="TextBox 82"/>
            <p:cNvSpPr txBox="1"/>
            <p:nvPr/>
          </p:nvSpPr>
          <p:spPr>
            <a:xfrm>
              <a:off x="1519371" y="4118232"/>
              <a:ext cx="287258" cy="338554"/>
            </a:xfrm>
            <a:prstGeom prst="rect">
              <a:avLst/>
            </a:prstGeom>
            <a:noFill/>
          </p:spPr>
          <p:txBody>
            <a:bodyPr wrap="none" rtlCol="0">
              <a:spAutoFit/>
            </a:bodyPr>
            <a:lstStyle/>
            <a:p>
              <a:pPr fontAlgn="auto">
                <a:spcBef>
                  <a:spcPts val="0"/>
                </a:spcBef>
                <a:spcAft>
                  <a:spcPts val="0"/>
                </a:spcAft>
              </a:pPr>
              <a:r>
                <a:rPr lang="en-GB" sz="1600" dirty="0" smtClean="0">
                  <a:solidFill>
                    <a:srgbClr val="000000"/>
                  </a:solidFill>
                  <a:latin typeface="Arial"/>
                  <a:cs typeface="Arial"/>
                </a:rPr>
                <a:t>x</a:t>
              </a:r>
              <a:endParaRPr lang="en-GB" sz="1600" dirty="0">
                <a:solidFill>
                  <a:srgbClr val="000000"/>
                </a:solidFill>
                <a:latin typeface="Arial"/>
                <a:cs typeface="Arial"/>
              </a:endParaRPr>
            </a:p>
          </p:txBody>
        </p:sp>
        <p:sp>
          <p:nvSpPr>
            <p:cNvPr id="84" name="TextBox 83"/>
            <p:cNvSpPr txBox="1"/>
            <p:nvPr/>
          </p:nvSpPr>
          <p:spPr>
            <a:xfrm>
              <a:off x="1653835" y="4030357"/>
              <a:ext cx="1468672" cy="400110"/>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Unconfirmed response</a:t>
              </a:r>
            </a:p>
            <a:p>
              <a:pPr fontAlgn="auto">
                <a:spcBef>
                  <a:spcPts val="0"/>
                </a:spcBef>
                <a:spcAft>
                  <a:spcPts val="0"/>
                </a:spcAft>
              </a:pPr>
              <a:r>
                <a:rPr lang="en-GB" sz="1000" dirty="0" smtClean="0">
                  <a:solidFill>
                    <a:srgbClr val="000000"/>
                  </a:solidFill>
                  <a:latin typeface="Arial"/>
                  <a:cs typeface="Arial"/>
                </a:rPr>
                <a:t>No evaluation</a:t>
              </a:r>
              <a:endParaRPr lang="en-GB" sz="1000" dirty="0">
                <a:solidFill>
                  <a:srgbClr val="000000"/>
                </a:solidFill>
                <a:latin typeface="Arial"/>
                <a:cs typeface="Arial"/>
              </a:endParaRPr>
            </a:p>
          </p:txBody>
        </p:sp>
        <p:sp>
          <p:nvSpPr>
            <p:cNvPr id="85" name="TextBox 84"/>
            <p:cNvSpPr txBox="1"/>
            <p:nvPr/>
          </p:nvSpPr>
          <p:spPr>
            <a:xfrm>
              <a:off x="3911082" y="2778669"/>
              <a:ext cx="300082" cy="369332"/>
            </a:xfrm>
            <a:prstGeom prst="rect">
              <a:avLst/>
            </a:prstGeom>
            <a:noFill/>
          </p:spPr>
          <p:txBody>
            <a:bodyPr wrap="none" rtlCol="0">
              <a:spAutoFit/>
            </a:bodyPr>
            <a:lstStyle/>
            <a:p>
              <a:pPr fontAlgn="auto">
                <a:spcBef>
                  <a:spcPts val="0"/>
                </a:spcBef>
                <a:spcAft>
                  <a:spcPts val="0"/>
                </a:spcAft>
              </a:pPr>
              <a:r>
                <a:rPr lang="en-GB" dirty="0" smtClean="0">
                  <a:solidFill>
                    <a:srgbClr val="000000"/>
                  </a:solidFill>
                  <a:latin typeface="Arial"/>
                  <a:cs typeface="Arial"/>
                </a:rPr>
                <a:t>x</a:t>
              </a:r>
              <a:endParaRPr lang="en-GB" dirty="0">
                <a:solidFill>
                  <a:srgbClr val="000000"/>
                </a:solidFill>
                <a:latin typeface="Arial"/>
                <a:cs typeface="Arial"/>
              </a:endParaRPr>
            </a:p>
          </p:txBody>
        </p:sp>
        <p:sp>
          <p:nvSpPr>
            <p:cNvPr id="112" name="Rectangle 111"/>
            <p:cNvSpPr/>
            <p:nvPr/>
          </p:nvSpPr>
          <p:spPr>
            <a:xfrm>
              <a:off x="3007848" y="2980849"/>
              <a:ext cx="36000" cy="5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3" name="Rectangle 112"/>
            <p:cNvSpPr/>
            <p:nvPr/>
          </p:nvSpPr>
          <p:spPr>
            <a:xfrm>
              <a:off x="3064238" y="2980849"/>
              <a:ext cx="36000" cy="5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7" name="Rectangle 116"/>
            <p:cNvSpPr/>
            <p:nvPr/>
          </p:nvSpPr>
          <p:spPr>
            <a:xfrm>
              <a:off x="3285036" y="2980849"/>
              <a:ext cx="36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118" name="Rectangle 117"/>
            <p:cNvSpPr/>
            <p:nvPr/>
          </p:nvSpPr>
          <p:spPr>
            <a:xfrm>
              <a:off x="3339045" y="2980849"/>
              <a:ext cx="36000"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cxnSp>
          <p:nvCxnSpPr>
            <p:cNvPr id="28" name="Straight Connector 27"/>
            <p:cNvCxnSpPr/>
            <p:nvPr/>
          </p:nvCxnSpPr>
          <p:spPr>
            <a:xfrm>
              <a:off x="1083902" y="2979520"/>
              <a:ext cx="304796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083902" y="3509902"/>
              <a:ext cx="304796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a:off x="5390118" y="2466836"/>
            <a:ext cx="0" cy="226795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23873" y="280724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323873" y="3164464"/>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323873" y="3862163"/>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23873" y="4039581"/>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323873" y="4207475"/>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326254" y="4729645"/>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323873" y="2472221"/>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334503" y="351425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325490" y="3340678"/>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315965" y="3688274"/>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326270" y="4388447"/>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26286" y="4569419"/>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rot="16200000">
            <a:off x="4561306" y="3538246"/>
            <a:ext cx="755335" cy="230832"/>
          </a:xfrm>
          <a:prstGeom prst="rect">
            <a:avLst/>
          </a:prstGeom>
          <a:noFill/>
        </p:spPr>
        <p:txBody>
          <a:bodyPr wrap="none" rtlCol="0">
            <a:spAutoFit/>
          </a:bodyPr>
          <a:lstStyle/>
          <a:p>
            <a:pPr algn="ct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Change, %</a:t>
            </a:r>
            <a:endParaRPr lang="en-GB" sz="900" dirty="0">
              <a:solidFill>
                <a:srgbClr val="000000"/>
              </a:solidFill>
              <a:latin typeface="Arial" panose="020B0604020202020204" pitchFamily="34" charset="0"/>
              <a:cs typeface="Arial" panose="020B0604020202020204" pitchFamily="34" charset="0"/>
            </a:endParaRPr>
          </a:p>
        </p:txBody>
      </p:sp>
      <p:sp>
        <p:nvSpPr>
          <p:cNvPr id="149" name="TextBox 148"/>
          <p:cNvSpPr txBox="1"/>
          <p:nvPr/>
        </p:nvSpPr>
        <p:spPr>
          <a:xfrm>
            <a:off x="5123612" y="2400250"/>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30</a:t>
            </a:r>
            <a:endParaRPr lang="en-GB" sz="900" dirty="0">
              <a:solidFill>
                <a:srgbClr val="000000"/>
              </a:solidFill>
              <a:latin typeface="Arial" panose="020B0604020202020204" pitchFamily="34" charset="0"/>
              <a:cs typeface="Arial" panose="020B0604020202020204" pitchFamily="34" charset="0"/>
            </a:endParaRPr>
          </a:p>
        </p:txBody>
      </p:sp>
      <p:sp>
        <p:nvSpPr>
          <p:cNvPr id="150" name="TextBox 149"/>
          <p:cNvSpPr txBox="1"/>
          <p:nvPr/>
        </p:nvSpPr>
        <p:spPr>
          <a:xfrm>
            <a:off x="5123612" y="2746578"/>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151" name="TextBox 150"/>
          <p:cNvSpPr txBox="1"/>
          <p:nvPr/>
        </p:nvSpPr>
        <p:spPr>
          <a:xfrm>
            <a:off x="5187732" y="2904967"/>
            <a:ext cx="13682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sp>
        <p:nvSpPr>
          <p:cNvPr id="152" name="TextBox 151"/>
          <p:cNvSpPr txBox="1"/>
          <p:nvPr/>
        </p:nvSpPr>
        <p:spPr>
          <a:xfrm>
            <a:off x="5059492" y="3086348"/>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153" name="TextBox 152"/>
          <p:cNvSpPr txBox="1"/>
          <p:nvPr/>
        </p:nvSpPr>
        <p:spPr>
          <a:xfrm>
            <a:off x="5059492" y="378651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154" name="TextBox 153"/>
          <p:cNvSpPr txBox="1"/>
          <p:nvPr/>
        </p:nvSpPr>
        <p:spPr>
          <a:xfrm>
            <a:off x="5059492" y="3964156"/>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–60</a:t>
            </a:r>
            <a:endParaRPr lang="en-GB" sz="900" dirty="0">
              <a:solidFill>
                <a:srgbClr val="000000"/>
              </a:solidFill>
              <a:latin typeface="Arial" panose="020B0604020202020204" pitchFamily="34" charset="0"/>
              <a:cs typeface="Arial" panose="020B0604020202020204" pitchFamily="34" charset="0"/>
            </a:endParaRPr>
          </a:p>
        </p:txBody>
      </p:sp>
      <p:sp>
        <p:nvSpPr>
          <p:cNvPr id="155" name="TextBox 154"/>
          <p:cNvSpPr txBox="1"/>
          <p:nvPr/>
        </p:nvSpPr>
        <p:spPr>
          <a:xfrm>
            <a:off x="5059492" y="413728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–70</a:t>
            </a:r>
            <a:endParaRPr lang="en-GB" sz="900" dirty="0">
              <a:solidFill>
                <a:srgbClr val="000000"/>
              </a:solidFill>
              <a:latin typeface="Arial" panose="020B0604020202020204" pitchFamily="34" charset="0"/>
              <a:cs typeface="Arial" panose="020B0604020202020204" pitchFamily="34" charset="0"/>
            </a:endParaRPr>
          </a:p>
        </p:txBody>
      </p:sp>
      <p:sp>
        <p:nvSpPr>
          <p:cNvPr id="156" name="TextBox 155"/>
          <p:cNvSpPr txBox="1"/>
          <p:nvPr/>
        </p:nvSpPr>
        <p:spPr>
          <a:xfrm>
            <a:off x="4995371" y="4649662"/>
            <a:ext cx="329184"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157" name="TextBox 156"/>
          <p:cNvSpPr txBox="1"/>
          <p:nvPr/>
        </p:nvSpPr>
        <p:spPr>
          <a:xfrm>
            <a:off x="5123612" y="2568865"/>
            <a:ext cx="20094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158" name="TextBox 157"/>
          <p:cNvSpPr txBox="1"/>
          <p:nvPr/>
        </p:nvSpPr>
        <p:spPr>
          <a:xfrm>
            <a:off x="5059492" y="3436143"/>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30</a:t>
            </a:r>
            <a:endParaRPr lang="en-GB" sz="900" dirty="0">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a:off x="5059492" y="3262562"/>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160" name="TextBox 159"/>
          <p:cNvSpPr txBox="1"/>
          <p:nvPr/>
        </p:nvSpPr>
        <p:spPr>
          <a:xfrm>
            <a:off x="5059492" y="3610158"/>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a:cs typeface="Arial"/>
              </a:rPr>
              <a:t>–</a:t>
            </a:r>
            <a:r>
              <a:rPr lang="en-GB" sz="900" dirty="0" smtClean="0">
                <a:solidFill>
                  <a:srgbClr val="000000"/>
                </a:solidFill>
                <a:latin typeface="Arial" panose="020B0604020202020204" pitchFamily="34" charset="0"/>
                <a:cs typeface="Arial" panose="020B0604020202020204" pitchFamily="34" charset="0"/>
              </a:rPr>
              <a:t>40</a:t>
            </a:r>
            <a:endParaRPr lang="en-GB" sz="900" dirty="0">
              <a:solidFill>
                <a:srgbClr val="000000"/>
              </a:solidFill>
              <a:latin typeface="Arial" panose="020B0604020202020204" pitchFamily="34" charset="0"/>
              <a:cs typeface="Arial" panose="020B0604020202020204" pitchFamily="34" charset="0"/>
            </a:endParaRPr>
          </a:p>
        </p:txBody>
      </p:sp>
      <p:sp>
        <p:nvSpPr>
          <p:cNvPr id="161" name="TextBox 160"/>
          <p:cNvSpPr txBox="1"/>
          <p:nvPr/>
        </p:nvSpPr>
        <p:spPr>
          <a:xfrm>
            <a:off x="5059492" y="4318254"/>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–80</a:t>
            </a:r>
            <a:endParaRPr lang="en-GB" sz="900" dirty="0">
              <a:solidFill>
                <a:srgbClr val="000000"/>
              </a:solidFill>
              <a:latin typeface="Arial" panose="020B0604020202020204" pitchFamily="34" charset="0"/>
              <a:cs typeface="Arial" panose="020B0604020202020204" pitchFamily="34" charset="0"/>
            </a:endParaRPr>
          </a:p>
        </p:txBody>
      </p:sp>
      <p:sp>
        <p:nvSpPr>
          <p:cNvPr id="162" name="TextBox 161"/>
          <p:cNvSpPr txBox="1"/>
          <p:nvPr/>
        </p:nvSpPr>
        <p:spPr>
          <a:xfrm>
            <a:off x="5059492" y="4499227"/>
            <a:ext cx="265063" cy="138499"/>
          </a:xfrm>
          <a:prstGeom prst="rect">
            <a:avLst/>
          </a:prstGeom>
          <a:noFill/>
        </p:spPr>
        <p:txBody>
          <a:bodyPr wrap="none" lIns="36000" tIns="0" rIns="36000" bIns="0" rtlCol="0" anchor="ctr" anchorCtr="0">
            <a:spAutoFit/>
          </a:bodyPr>
          <a:lstStyle/>
          <a:p>
            <a:pPr algn="r" fontAlgn="auto">
              <a:spcBef>
                <a:spcPts val="0"/>
              </a:spcBef>
              <a:spcAft>
                <a:spcPts val="0"/>
              </a:spcAft>
            </a:pPr>
            <a:r>
              <a:rPr lang="en-GB" sz="900" dirty="0" smtClean="0">
                <a:solidFill>
                  <a:srgbClr val="000000"/>
                </a:solidFill>
                <a:latin typeface="Arial" panose="020B0604020202020204" pitchFamily="34" charset="0"/>
                <a:cs typeface="Arial" panose="020B0604020202020204" pitchFamily="34" charset="0"/>
              </a:rPr>
              <a:t>–90</a:t>
            </a:r>
            <a:endParaRPr lang="en-GB" sz="900" dirty="0">
              <a:solidFill>
                <a:srgbClr val="000000"/>
              </a:solidFill>
              <a:latin typeface="Arial" panose="020B0604020202020204" pitchFamily="34" charset="0"/>
              <a:cs typeface="Arial" panose="020B0604020202020204" pitchFamily="34" charset="0"/>
            </a:endParaRPr>
          </a:p>
        </p:txBody>
      </p:sp>
      <p:grpSp>
        <p:nvGrpSpPr>
          <p:cNvPr id="163" name="Group 162"/>
          <p:cNvGrpSpPr/>
          <p:nvPr/>
        </p:nvGrpSpPr>
        <p:grpSpPr>
          <a:xfrm>
            <a:off x="5467970" y="4788161"/>
            <a:ext cx="157663" cy="234178"/>
            <a:chOff x="1568201" y="4530043"/>
            <a:chExt cx="157663" cy="234178"/>
          </a:xfrm>
        </p:grpSpPr>
        <p:cxnSp>
          <p:nvCxnSpPr>
            <p:cNvPr id="204" name="Straight Connector 203"/>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1568201" y="4579555"/>
              <a:ext cx="157663"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4" name="Group 163"/>
          <p:cNvGrpSpPr/>
          <p:nvPr/>
        </p:nvGrpSpPr>
        <p:grpSpPr>
          <a:xfrm>
            <a:off x="5886813" y="4788161"/>
            <a:ext cx="157663" cy="234178"/>
            <a:chOff x="1568201" y="4530043"/>
            <a:chExt cx="157663" cy="234178"/>
          </a:xfrm>
        </p:grpSpPr>
        <p:cxnSp>
          <p:nvCxnSpPr>
            <p:cNvPr id="202" name="Straight Connector 201"/>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1568201" y="4579555"/>
              <a:ext cx="157663"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5" name="Group 164"/>
          <p:cNvGrpSpPr/>
          <p:nvPr/>
        </p:nvGrpSpPr>
        <p:grpSpPr>
          <a:xfrm>
            <a:off x="6223907" y="4788161"/>
            <a:ext cx="242621" cy="234178"/>
            <a:chOff x="1525722" y="4530043"/>
            <a:chExt cx="242621" cy="234178"/>
          </a:xfrm>
        </p:grpSpPr>
        <p:cxnSp>
          <p:nvCxnSpPr>
            <p:cNvPr id="200" name="Straight Connector 199"/>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6" name="Group 165"/>
          <p:cNvGrpSpPr/>
          <p:nvPr/>
        </p:nvGrpSpPr>
        <p:grpSpPr>
          <a:xfrm>
            <a:off x="6620310" y="4788161"/>
            <a:ext cx="242621" cy="234178"/>
            <a:chOff x="1525722" y="4530043"/>
            <a:chExt cx="242621" cy="234178"/>
          </a:xfrm>
        </p:grpSpPr>
        <p:cxnSp>
          <p:nvCxnSpPr>
            <p:cNvPr id="198" name="Straight Connector 197"/>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15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7" name="Group 166"/>
          <p:cNvGrpSpPr/>
          <p:nvPr/>
        </p:nvGrpSpPr>
        <p:grpSpPr>
          <a:xfrm>
            <a:off x="6994273" y="4788161"/>
            <a:ext cx="242621" cy="234178"/>
            <a:chOff x="1525722" y="4530043"/>
            <a:chExt cx="242621" cy="234178"/>
          </a:xfrm>
        </p:grpSpPr>
        <p:cxnSp>
          <p:nvCxnSpPr>
            <p:cNvPr id="196" name="Straight Connector 195"/>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8" name="Group 167"/>
          <p:cNvGrpSpPr/>
          <p:nvPr/>
        </p:nvGrpSpPr>
        <p:grpSpPr>
          <a:xfrm>
            <a:off x="7393905" y="4788161"/>
            <a:ext cx="242621" cy="234178"/>
            <a:chOff x="1525722" y="4530043"/>
            <a:chExt cx="242621" cy="234178"/>
          </a:xfrm>
        </p:grpSpPr>
        <p:cxnSp>
          <p:nvCxnSpPr>
            <p:cNvPr id="194" name="Straight Connector 193"/>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25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69" name="Group 168"/>
          <p:cNvGrpSpPr/>
          <p:nvPr/>
        </p:nvGrpSpPr>
        <p:grpSpPr>
          <a:xfrm>
            <a:off x="7782317" y="4788161"/>
            <a:ext cx="242621" cy="234178"/>
            <a:chOff x="1525722" y="4530043"/>
            <a:chExt cx="242621" cy="234178"/>
          </a:xfrm>
        </p:grpSpPr>
        <p:cxnSp>
          <p:nvCxnSpPr>
            <p:cNvPr id="192" name="Straight Connector 191"/>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70" name="Group 169"/>
          <p:cNvGrpSpPr/>
          <p:nvPr/>
        </p:nvGrpSpPr>
        <p:grpSpPr>
          <a:xfrm>
            <a:off x="8187559" y="4788161"/>
            <a:ext cx="242621" cy="234178"/>
            <a:chOff x="1525722" y="4530043"/>
            <a:chExt cx="242621" cy="234178"/>
          </a:xfrm>
        </p:grpSpPr>
        <p:cxnSp>
          <p:nvCxnSpPr>
            <p:cNvPr id="190" name="Straight Connector 189"/>
            <p:cNvCxnSpPr/>
            <p:nvPr/>
          </p:nvCxnSpPr>
          <p:spPr>
            <a:xfrm rot="5400000">
              <a:off x="1613911" y="4563166"/>
              <a:ext cx="6624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1525722" y="4579555"/>
              <a:ext cx="242621"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35</a:t>
              </a:r>
              <a:endParaRPr lang="en-GB" sz="1200" dirty="0">
                <a:solidFill>
                  <a:srgbClr val="000000"/>
                </a:solidFill>
                <a:latin typeface="Arial" panose="020B0604020202020204" pitchFamily="34" charset="0"/>
                <a:cs typeface="Arial" panose="020B0604020202020204" pitchFamily="34" charset="0"/>
              </a:endParaRPr>
            </a:p>
          </p:txBody>
        </p:sp>
      </p:grpSp>
      <p:sp>
        <p:nvSpPr>
          <p:cNvPr id="174" name="TextBox 173"/>
          <p:cNvSpPr txBox="1"/>
          <p:nvPr/>
        </p:nvSpPr>
        <p:spPr>
          <a:xfrm>
            <a:off x="6624939" y="5069708"/>
            <a:ext cx="550398" cy="184666"/>
          </a:xfrm>
          <a:prstGeom prst="rect">
            <a:avLst/>
          </a:prstGeom>
          <a:noFill/>
        </p:spPr>
        <p:txBody>
          <a:bodyPr wrap="none" lIns="36000" tIns="0" rIns="36000" bIns="0" rtlCol="0" anchor="ctr" anchorCtr="0">
            <a:spAutoFit/>
          </a:bodyPr>
          <a:lstStyle/>
          <a:p>
            <a:pPr algn="ctr"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Patient</a:t>
            </a:r>
            <a:endParaRPr lang="en-GB" sz="1200" dirty="0">
              <a:solidFill>
                <a:srgbClr val="000000"/>
              </a:solidFill>
              <a:latin typeface="Arial" panose="020B0604020202020204" pitchFamily="34" charset="0"/>
              <a:cs typeface="Arial" panose="020B0604020202020204" pitchFamily="34" charset="0"/>
            </a:endParaRPr>
          </a:p>
        </p:txBody>
      </p:sp>
      <p:sp>
        <p:nvSpPr>
          <p:cNvPr id="176" name="TextBox 175"/>
          <p:cNvSpPr txBox="1"/>
          <p:nvPr/>
        </p:nvSpPr>
        <p:spPr>
          <a:xfrm>
            <a:off x="5754275" y="4087608"/>
            <a:ext cx="287258" cy="338554"/>
          </a:xfrm>
          <a:prstGeom prst="rect">
            <a:avLst/>
          </a:prstGeom>
          <a:noFill/>
        </p:spPr>
        <p:txBody>
          <a:bodyPr wrap="none" rtlCol="0">
            <a:spAutoFit/>
          </a:bodyPr>
          <a:lstStyle/>
          <a:p>
            <a:pPr fontAlgn="auto">
              <a:spcBef>
                <a:spcPts val="0"/>
              </a:spcBef>
              <a:spcAft>
                <a:spcPts val="0"/>
              </a:spcAft>
            </a:pPr>
            <a:r>
              <a:rPr lang="en-GB" sz="1600" dirty="0" smtClean="0">
                <a:solidFill>
                  <a:srgbClr val="000000"/>
                </a:solidFill>
                <a:latin typeface="Arial"/>
                <a:cs typeface="Arial"/>
              </a:rPr>
              <a:t>x</a:t>
            </a:r>
            <a:endParaRPr lang="en-GB" sz="1600" dirty="0">
              <a:solidFill>
                <a:srgbClr val="000000"/>
              </a:solidFill>
              <a:latin typeface="Arial"/>
              <a:cs typeface="Arial"/>
            </a:endParaRPr>
          </a:p>
        </p:txBody>
      </p:sp>
      <p:sp>
        <p:nvSpPr>
          <p:cNvPr id="177" name="TextBox 176"/>
          <p:cNvSpPr txBox="1"/>
          <p:nvPr/>
        </p:nvSpPr>
        <p:spPr>
          <a:xfrm>
            <a:off x="5893806" y="4152211"/>
            <a:ext cx="963725" cy="246221"/>
          </a:xfrm>
          <a:prstGeom prst="rect">
            <a:avLst/>
          </a:prstGeom>
          <a:noFill/>
        </p:spPr>
        <p:txBody>
          <a:bodyPr wrap="none" rtlCol="0">
            <a:spAutoFit/>
          </a:bodyPr>
          <a:lstStyle/>
          <a:p>
            <a:pPr fontAlgn="auto">
              <a:spcBef>
                <a:spcPts val="0"/>
              </a:spcBef>
              <a:spcAft>
                <a:spcPts val="0"/>
              </a:spcAft>
            </a:pPr>
            <a:r>
              <a:rPr lang="en-GB" sz="1000" dirty="0" smtClean="0">
                <a:solidFill>
                  <a:srgbClr val="000000"/>
                </a:solidFill>
                <a:latin typeface="Arial"/>
                <a:cs typeface="Arial"/>
              </a:rPr>
              <a:t>No evaluation</a:t>
            </a:r>
            <a:endParaRPr lang="en-GB" sz="1000" dirty="0">
              <a:solidFill>
                <a:srgbClr val="000000"/>
              </a:solidFill>
              <a:latin typeface="Arial"/>
              <a:cs typeface="Arial"/>
            </a:endParaRPr>
          </a:p>
        </p:txBody>
      </p:sp>
      <p:sp>
        <p:nvSpPr>
          <p:cNvPr id="178" name="TextBox 177"/>
          <p:cNvSpPr txBox="1"/>
          <p:nvPr/>
        </p:nvSpPr>
        <p:spPr>
          <a:xfrm>
            <a:off x="8151053" y="2778669"/>
            <a:ext cx="300082" cy="369332"/>
          </a:xfrm>
          <a:prstGeom prst="rect">
            <a:avLst/>
          </a:prstGeom>
          <a:noFill/>
        </p:spPr>
        <p:txBody>
          <a:bodyPr wrap="none" rtlCol="0">
            <a:spAutoFit/>
          </a:bodyPr>
          <a:lstStyle/>
          <a:p>
            <a:pPr fontAlgn="auto">
              <a:spcBef>
                <a:spcPts val="0"/>
              </a:spcBef>
              <a:spcAft>
                <a:spcPts val="0"/>
              </a:spcAft>
            </a:pPr>
            <a:r>
              <a:rPr lang="en-GB" dirty="0" smtClean="0">
                <a:solidFill>
                  <a:srgbClr val="000000"/>
                </a:solidFill>
                <a:latin typeface="Arial"/>
                <a:cs typeface="Arial"/>
              </a:rPr>
              <a:t>x</a:t>
            </a:r>
            <a:endParaRPr lang="en-GB" dirty="0">
              <a:solidFill>
                <a:srgbClr val="000000"/>
              </a:solidFill>
              <a:latin typeface="Arial"/>
              <a:cs typeface="Arial"/>
            </a:endParaRPr>
          </a:p>
        </p:txBody>
      </p:sp>
      <p:sp>
        <p:nvSpPr>
          <p:cNvPr id="206" name="TextBox 205"/>
          <p:cNvSpPr txBox="1"/>
          <p:nvPr/>
        </p:nvSpPr>
        <p:spPr>
          <a:xfrm>
            <a:off x="8067833" y="2779599"/>
            <a:ext cx="300082" cy="369332"/>
          </a:xfrm>
          <a:prstGeom prst="rect">
            <a:avLst/>
          </a:prstGeom>
          <a:noFill/>
        </p:spPr>
        <p:txBody>
          <a:bodyPr wrap="none" rtlCol="0">
            <a:spAutoFit/>
          </a:bodyPr>
          <a:lstStyle/>
          <a:p>
            <a:pPr fontAlgn="auto">
              <a:spcBef>
                <a:spcPts val="0"/>
              </a:spcBef>
              <a:spcAft>
                <a:spcPts val="0"/>
              </a:spcAft>
            </a:pPr>
            <a:r>
              <a:rPr lang="en-GB" dirty="0" smtClean="0">
                <a:solidFill>
                  <a:srgbClr val="000000"/>
                </a:solidFill>
                <a:latin typeface="Arial"/>
                <a:cs typeface="Arial"/>
              </a:rPr>
              <a:t>x</a:t>
            </a:r>
            <a:endParaRPr lang="en-GB" dirty="0">
              <a:solidFill>
                <a:srgbClr val="000000"/>
              </a:solidFill>
              <a:latin typeface="Arial"/>
              <a:cs typeface="Arial"/>
            </a:endParaRPr>
          </a:p>
        </p:txBody>
      </p:sp>
      <p:cxnSp>
        <p:nvCxnSpPr>
          <p:cNvPr id="183" name="Straight Connector 182"/>
          <p:cNvCxnSpPr/>
          <p:nvPr/>
        </p:nvCxnSpPr>
        <p:spPr>
          <a:xfrm>
            <a:off x="5323873" y="2979520"/>
            <a:ext cx="304796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614192" y="2401558"/>
            <a:ext cx="2556433" cy="2084229"/>
            <a:chOff x="5614192" y="2401558"/>
            <a:chExt cx="2556433" cy="2084229"/>
          </a:xfrm>
          <a:solidFill>
            <a:schemeClr val="accent1"/>
          </a:solidFill>
        </p:grpSpPr>
        <p:sp>
          <p:nvSpPr>
            <p:cNvPr id="179" name="Rectangle 178"/>
            <p:cNvSpPr/>
            <p:nvPr/>
          </p:nvSpPr>
          <p:spPr>
            <a:xfrm>
              <a:off x="6640487" y="2973787"/>
              <a:ext cx="54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08" name="Rectangle 207"/>
            <p:cNvSpPr/>
            <p:nvPr/>
          </p:nvSpPr>
          <p:spPr>
            <a:xfrm>
              <a:off x="6711674" y="2973787"/>
              <a:ext cx="54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09" name="Rectangle 208"/>
            <p:cNvSpPr/>
            <p:nvPr/>
          </p:nvSpPr>
          <p:spPr>
            <a:xfrm>
              <a:off x="6782861" y="2973787"/>
              <a:ext cx="54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0" name="Rectangle 209"/>
            <p:cNvSpPr/>
            <p:nvPr/>
          </p:nvSpPr>
          <p:spPr>
            <a:xfrm>
              <a:off x="6854048" y="2973787"/>
              <a:ext cx="54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1" name="Rectangle 210"/>
            <p:cNvSpPr/>
            <p:nvPr/>
          </p:nvSpPr>
          <p:spPr>
            <a:xfrm>
              <a:off x="6932297" y="2973787"/>
              <a:ext cx="54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2" name="Rectangle 211"/>
            <p:cNvSpPr/>
            <p:nvPr/>
          </p:nvSpPr>
          <p:spPr>
            <a:xfrm>
              <a:off x="7010546" y="2973787"/>
              <a:ext cx="54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3" name="Rectangle 212"/>
            <p:cNvSpPr/>
            <p:nvPr/>
          </p:nvSpPr>
          <p:spPr>
            <a:xfrm>
              <a:off x="7095857" y="2973787"/>
              <a:ext cx="5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4" name="Rectangle 213"/>
            <p:cNvSpPr/>
            <p:nvPr/>
          </p:nvSpPr>
          <p:spPr>
            <a:xfrm>
              <a:off x="7177637" y="2973787"/>
              <a:ext cx="54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5" name="Rectangle 214"/>
            <p:cNvSpPr/>
            <p:nvPr/>
          </p:nvSpPr>
          <p:spPr>
            <a:xfrm>
              <a:off x="7259417" y="2973787"/>
              <a:ext cx="54000" cy="18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6" name="Rectangle 215"/>
            <p:cNvSpPr/>
            <p:nvPr/>
          </p:nvSpPr>
          <p:spPr>
            <a:xfrm>
              <a:off x="7337666" y="2973787"/>
              <a:ext cx="54000" cy="23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7" name="Rectangle 216"/>
            <p:cNvSpPr/>
            <p:nvPr/>
          </p:nvSpPr>
          <p:spPr>
            <a:xfrm>
              <a:off x="7415915" y="2973787"/>
              <a:ext cx="54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8" name="Rectangle 217"/>
            <p:cNvSpPr/>
            <p:nvPr/>
          </p:nvSpPr>
          <p:spPr>
            <a:xfrm>
              <a:off x="7494164" y="2973787"/>
              <a:ext cx="54000" cy="50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19" name="Rectangle 218"/>
            <p:cNvSpPr/>
            <p:nvPr/>
          </p:nvSpPr>
          <p:spPr>
            <a:xfrm>
              <a:off x="7572413" y="2973787"/>
              <a:ext cx="54000" cy="50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0" name="Rectangle 219"/>
            <p:cNvSpPr/>
            <p:nvPr/>
          </p:nvSpPr>
          <p:spPr>
            <a:xfrm>
              <a:off x="7647131" y="2973787"/>
              <a:ext cx="54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1" name="Rectangle 220"/>
            <p:cNvSpPr/>
            <p:nvPr/>
          </p:nvSpPr>
          <p:spPr>
            <a:xfrm>
              <a:off x="7725380" y="2973787"/>
              <a:ext cx="54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2" name="Rectangle 221"/>
            <p:cNvSpPr/>
            <p:nvPr/>
          </p:nvSpPr>
          <p:spPr>
            <a:xfrm>
              <a:off x="7803629" y="2973787"/>
              <a:ext cx="54000"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3" name="Rectangle 222"/>
            <p:cNvSpPr/>
            <p:nvPr/>
          </p:nvSpPr>
          <p:spPr>
            <a:xfrm>
              <a:off x="7881878" y="2973787"/>
              <a:ext cx="54000" cy="9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4" name="Rectangle 223"/>
            <p:cNvSpPr/>
            <p:nvPr/>
          </p:nvSpPr>
          <p:spPr>
            <a:xfrm>
              <a:off x="7960127" y="2973787"/>
              <a:ext cx="54000"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5" name="Rectangle 224"/>
            <p:cNvSpPr/>
            <p:nvPr/>
          </p:nvSpPr>
          <p:spPr>
            <a:xfrm>
              <a:off x="8038376" y="2973787"/>
              <a:ext cx="54000" cy="12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6" name="Rectangle 225"/>
            <p:cNvSpPr/>
            <p:nvPr/>
          </p:nvSpPr>
          <p:spPr>
            <a:xfrm>
              <a:off x="8116625" y="2973787"/>
              <a:ext cx="54000" cy="15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grpSp>
          <p:nvGrpSpPr>
            <p:cNvPr id="6" name="Group 5"/>
            <p:cNvGrpSpPr/>
            <p:nvPr/>
          </p:nvGrpSpPr>
          <p:grpSpPr>
            <a:xfrm>
              <a:off x="5614192" y="2401558"/>
              <a:ext cx="836250" cy="576001"/>
              <a:chOff x="5614192" y="2401558"/>
              <a:chExt cx="836250" cy="576001"/>
            </a:xfrm>
            <a:grpFill/>
          </p:grpSpPr>
          <p:sp>
            <p:nvSpPr>
              <p:cNvPr id="227" name="Rectangle 226"/>
              <p:cNvSpPr/>
              <p:nvPr/>
            </p:nvSpPr>
            <p:spPr>
              <a:xfrm rot="10800000">
                <a:off x="6396442" y="2941559"/>
                <a:ext cx="54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8" name="Rectangle 227"/>
              <p:cNvSpPr/>
              <p:nvPr/>
            </p:nvSpPr>
            <p:spPr>
              <a:xfrm rot="10800000">
                <a:off x="6318217" y="2923559"/>
                <a:ext cx="54000" cy="5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29" name="Rectangle 228"/>
              <p:cNvSpPr/>
              <p:nvPr/>
            </p:nvSpPr>
            <p:spPr>
              <a:xfrm rot="10800000">
                <a:off x="6247054" y="2905559"/>
                <a:ext cx="54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0" name="Rectangle 229"/>
              <p:cNvSpPr/>
              <p:nvPr/>
            </p:nvSpPr>
            <p:spPr>
              <a:xfrm rot="10800000">
                <a:off x="6172360" y="2880359"/>
                <a:ext cx="54000" cy="9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1" name="Rectangle 230"/>
              <p:cNvSpPr/>
              <p:nvPr/>
            </p:nvSpPr>
            <p:spPr>
              <a:xfrm rot="10800000">
                <a:off x="6094135" y="2869559"/>
                <a:ext cx="5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2" name="Rectangle 231"/>
              <p:cNvSpPr/>
              <p:nvPr/>
            </p:nvSpPr>
            <p:spPr>
              <a:xfrm rot="10800000">
                <a:off x="6015910" y="2869559"/>
                <a:ext cx="5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3" name="Rectangle 232"/>
              <p:cNvSpPr/>
              <p:nvPr/>
            </p:nvSpPr>
            <p:spPr>
              <a:xfrm rot="10800000">
                <a:off x="5937685" y="2869559"/>
                <a:ext cx="5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4" name="Rectangle 233"/>
              <p:cNvSpPr/>
              <p:nvPr/>
            </p:nvSpPr>
            <p:spPr>
              <a:xfrm rot="10800000">
                <a:off x="5859460" y="2833559"/>
                <a:ext cx="54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5" name="Rectangle 234"/>
              <p:cNvSpPr/>
              <p:nvPr/>
            </p:nvSpPr>
            <p:spPr>
              <a:xfrm rot="10800000">
                <a:off x="5777704" y="2653559"/>
                <a:ext cx="5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6" name="Rectangle 235"/>
              <p:cNvSpPr/>
              <p:nvPr/>
            </p:nvSpPr>
            <p:spPr>
              <a:xfrm rot="10800000">
                <a:off x="5695948" y="2581559"/>
                <a:ext cx="54000"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sp>
            <p:nvSpPr>
              <p:cNvPr id="237" name="Rectangle 236"/>
              <p:cNvSpPr/>
              <p:nvPr/>
            </p:nvSpPr>
            <p:spPr>
              <a:xfrm rot="10800000">
                <a:off x="5614192" y="2401558"/>
                <a:ext cx="54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000000"/>
                  </a:solidFill>
                </a:endParaRPr>
              </a:p>
            </p:txBody>
          </p:sp>
        </p:grpSp>
      </p:grpSp>
      <p:cxnSp>
        <p:nvCxnSpPr>
          <p:cNvPr id="142" name="Straight Connector 141"/>
          <p:cNvCxnSpPr/>
          <p:nvPr/>
        </p:nvCxnSpPr>
        <p:spPr>
          <a:xfrm>
            <a:off x="5323873" y="2639745"/>
            <a:ext cx="304796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323873" y="3512715"/>
            <a:ext cx="3047966" cy="0"/>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38" name="Text Box 4"/>
          <p:cNvSpPr txBox="1">
            <a:spLocks noChangeArrowheads="1"/>
          </p:cNvSpPr>
          <p:nvPr/>
        </p:nvSpPr>
        <p:spPr bwMode="auto">
          <a:xfrm>
            <a:off x="2533377" y="1815587"/>
            <a:ext cx="40772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defRPr/>
            </a:pPr>
            <a:r>
              <a:rPr lang="en-GB" sz="1400" b="1" dirty="0" smtClean="0">
                <a:solidFill>
                  <a:srgbClr val="000000"/>
                </a:solidFill>
                <a:latin typeface="Arial"/>
                <a:cs typeface="Arial"/>
              </a:rPr>
              <a:t>Objective response rate (CR/PR; RECIST v1.1) </a:t>
            </a:r>
            <a:endParaRPr lang="en-GB" sz="1400" b="1" dirty="0">
              <a:solidFill>
                <a:srgbClr val="000000"/>
              </a:solidFill>
              <a:latin typeface="Arial"/>
              <a:cs typeface="Arial"/>
            </a:endParaRPr>
          </a:p>
        </p:txBody>
      </p:sp>
      <p:cxnSp>
        <p:nvCxnSpPr>
          <p:cNvPr id="240" name="Straight Connector 239"/>
          <p:cNvCxnSpPr/>
          <p:nvPr/>
        </p:nvCxnSpPr>
        <p:spPr>
          <a:xfrm>
            <a:off x="1146361" y="4788334"/>
            <a:ext cx="304796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388578" y="4788334"/>
            <a:ext cx="304796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4181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11500</a:t>
            </a:r>
            <a:r>
              <a:rPr lang="en-GB" dirty="0"/>
              <a:t>: Phase III, randomized, double blind, placebo-controlled trial of sorafenib in desmoid </a:t>
            </a:r>
            <a:r>
              <a:rPr lang="en-GB" dirty="0" err="1"/>
              <a:t>tumors</a:t>
            </a:r>
            <a:r>
              <a:rPr lang="en-GB" dirty="0"/>
              <a:t> (Alliance A091105</a:t>
            </a:r>
            <a:r>
              <a:rPr lang="en-GB" dirty="0" smtClean="0"/>
              <a:t>)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GB" dirty="0"/>
          </a:p>
          <a:p>
            <a:endParaRPr lang="en-GB" dirty="0"/>
          </a:p>
        </p:txBody>
      </p:sp>
      <p:sp>
        <p:nvSpPr>
          <p:cNvPr id="4" name="Text Box 4"/>
          <p:cNvSpPr txBox="1">
            <a:spLocks noChangeArrowheads="1"/>
          </p:cNvSpPr>
          <p:nvPr/>
        </p:nvSpPr>
        <p:spPr bwMode="auto">
          <a:xfrm>
            <a:off x="4831064" y="6474897"/>
            <a:ext cx="4092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50156122"/>
              </p:ext>
            </p:extLst>
          </p:nvPr>
        </p:nvGraphicFramePr>
        <p:xfrm>
          <a:off x="228600" y="1753627"/>
          <a:ext cx="8628797" cy="4238471"/>
        </p:xfrm>
        <a:graphic>
          <a:graphicData uri="http://schemas.openxmlformats.org/drawingml/2006/table">
            <a:tbl>
              <a:tblPr firstRow="1" bandRow="1">
                <a:tableStyleId>{69012ECD-51FC-41F1-AA8D-1B2483CD663E}</a:tableStyleId>
              </a:tblPr>
              <a:tblGrid>
                <a:gridCol w="3701955">
                  <a:extLst>
                    <a:ext uri="{9D8B030D-6E8A-4147-A177-3AD203B41FA5}">
                      <a16:colId xmlns:a16="http://schemas.microsoft.com/office/drawing/2014/main" val="20000"/>
                    </a:ext>
                  </a:extLst>
                </a:gridCol>
                <a:gridCol w="1282890">
                  <a:extLst>
                    <a:ext uri="{9D8B030D-6E8A-4147-A177-3AD203B41FA5}">
                      <a16:colId xmlns:a16="http://schemas.microsoft.com/office/drawing/2014/main" val="20001"/>
                    </a:ext>
                  </a:extLst>
                </a:gridCol>
                <a:gridCol w="1255594">
                  <a:extLst>
                    <a:ext uri="{9D8B030D-6E8A-4147-A177-3AD203B41FA5}">
                      <a16:colId xmlns:a16="http://schemas.microsoft.com/office/drawing/2014/main" val="20002"/>
                    </a:ext>
                  </a:extLst>
                </a:gridCol>
                <a:gridCol w="1214651">
                  <a:extLst>
                    <a:ext uri="{9D8B030D-6E8A-4147-A177-3AD203B41FA5}">
                      <a16:colId xmlns:a16="http://schemas.microsoft.com/office/drawing/2014/main" val="20003"/>
                    </a:ext>
                  </a:extLst>
                </a:gridCol>
                <a:gridCol w="1173707">
                  <a:extLst>
                    <a:ext uri="{9D8B030D-6E8A-4147-A177-3AD203B41FA5}">
                      <a16:colId xmlns:a16="http://schemas.microsoft.com/office/drawing/2014/main" val="20004"/>
                    </a:ext>
                  </a:extLst>
                </a:gridCol>
              </a:tblGrid>
              <a:tr h="453720">
                <a:tc rowSpan="2">
                  <a:txBody>
                    <a:bodyPr/>
                    <a:lstStyle/>
                    <a:p>
                      <a:pPr algn="l"/>
                      <a:r>
                        <a:rPr lang="en-GB" sz="1600" noProof="0" dirty="0" smtClean="0">
                          <a:solidFill>
                            <a:schemeClr val="tx2"/>
                          </a:solidFill>
                          <a:latin typeface="+mn-lt"/>
                        </a:rPr>
                        <a:t>Initial blinded</a:t>
                      </a:r>
                      <a:r>
                        <a:rPr lang="en-GB" sz="1600" baseline="0" noProof="0" dirty="0" smtClean="0">
                          <a:solidFill>
                            <a:schemeClr val="tx2"/>
                          </a:solidFill>
                          <a:latin typeface="+mn-lt"/>
                        </a:rPr>
                        <a:t> t</a:t>
                      </a:r>
                      <a:r>
                        <a:rPr lang="en-GB" sz="1600" noProof="0" dirty="0" smtClean="0">
                          <a:solidFill>
                            <a:schemeClr val="tx2"/>
                          </a:solidFill>
                          <a:latin typeface="+mn-lt"/>
                        </a:rPr>
                        <a:t>reatment</a:t>
                      </a:r>
                    </a:p>
                    <a:p>
                      <a:pPr algn="l"/>
                      <a:r>
                        <a:rPr lang="en-GB" sz="1600" baseline="0" noProof="0" dirty="0" smtClean="0">
                          <a:solidFill>
                            <a:schemeClr val="tx2"/>
                          </a:solidFill>
                          <a:latin typeface="+mn-lt"/>
                        </a:rPr>
                        <a:t>AEs*, n (%)</a:t>
                      </a:r>
                      <a:endParaRPr lang="en-GB" sz="1600" noProof="0" dirty="0">
                        <a:solidFill>
                          <a:schemeClr val="tx2"/>
                        </a:solidFill>
                        <a:latin typeface="+mn-lt"/>
                      </a:endParaRPr>
                    </a:p>
                  </a:txBody>
                  <a:tcPr marT="18000" marB="18000" anchor="ctr">
                    <a:lnB w="12700" cap="flat" cmpd="sng" algn="ctr">
                      <a:noFill/>
                      <a:prstDash val="solid"/>
                      <a:round/>
                      <a:headEnd type="none" w="med" len="med"/>
                      <a:tailEnd type="none" w="med" len="med"/>
                    </a:lnB>
                  </a:tcPr>
                </a:tc>
                <a:tc gridSpan="2">
                  <a:txBody>
                    <a:bodyPr/>
                    <a:lstStyle/>
                    <a:p>
                      <a:pPr algn="ctr"/>
                      <a:r>
                        <a:rPr lang="en-GB" sz="1600" noProof="0" dirty="0" smtClean="0">
                          <a:solidFill>
                            <a:schemeClr val="tx2"/>
                          </a:solidFill>
                          <a:latin typeface="+mn-lt"/>
                        </a:rPr>
                        <a:t>Placebo </a:t>
                      </a:r>
                    </a:p>
                    <a:p>
                      <a:pPr algn="ctr"/>
                      <a:r>
                        <a:rPr lang="en-GB" sz="1600" noProof="0" dirty="0" smtClean="0">
                          <a:solidFill>
                            <a:schemeClr val="tx2"/>
                          </a:solidFill>
                          <a:latin typeface="+mn-lt"/>
                        </a:rPr>
                        <a:t>(n=36)</a:t>
                      </a:r>
                      <a:endParaRPr lang="en-GB" sz="1600" noProof="0" dirty="0">
                        <a:solidFill>
                          <a:schemeClr val="tx2"/>
                        </a:solidFill>
                        <a:latin typeface="+mn-lt"/>
                      </a:endParaRPr>
                    </a:p>
                  </a:txBody>
                  <a:tcPr marT="18000" marB="18000" anchor="ctr">
                    <a:lnB w="190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p>
                      <a:pPr algn="ctr"/>
                      <a:r>
                        <a:rPr lang="en-GB" sz="1600" noProof="0" dirty="0" smtClean="0">
                          <a:solidFill>
                            <a:schemeClr val="tx2"/>
                          </a:solidFill>
                          <a:latin typeface="+mn-lt"/>
                        </a:rPr>
                        <a:t>Sorafenib </a:t>
                      </a:r>
                    </a:p>
                    <a:p>
                      <a:pPr algn="ctr"/>
                      <a:r>
                        <a:rPr lang="en-GB" sz="1600" noProof="0" dirty="0" smtClean="0">
                          <a:solidFill>
                            <a:schemeClr val="tx2"/>
                          </a:solidFill>
                          <a:latin typeface="+mn-lt"/>
                        </a:rPr>
                        <a:t>(n=49)</a:t>
                      </a:r>
                      <a:endParaRPr lang="en-GB" sz="1600" noProof="0" dirty="0">
                        <a:solidFill>
                          <a:schemeClr val="tx2"/>
                        </a:solidFill>
                        <a:latin typeface="+mn-lt"/>
                      </a:endParaRPr>
                    </a:p>
                  </a:txBody>
                  <a:tcPr marT="18000" marB="18000" anchor="ctr">
                    <a:lnB w="190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56711">
                <a:tc vMerge="1">
                  <a:txBody>
                    <a:bodyPr/>
                    <a:lstStyle/>
                    <a:p>
                      <a:endParaRPr lang="en-GB"/>
                    </a:p>
                  </a:txBody>
                  <a:tcPr/>
                </a:tc>
                <a:tc>
                  <a:txBody>
                    <a:bodyPr/>
                    <a:lstStyle/>
                    <a:p>
                      <a:pPr algn="ctr"/>
                      <a:r>
                        <a:rPr lang="en-GB" sz="1600" b="1" noProof="0" dirty="0" smtClean="0">
                          <a:solidFill>
                            <a:schemeClr val="tx2"/>
                          </a:solidFill>
                        </a:rPr>
                        <a:t>Grade 1–2 </a:t>
                      </a:r>
                      <a:endParaRPr lang="en-GB" sz="1600" b="1" noProof="0"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tx2"/>
                          </a:solidFill>
                        </a:rPr>
                        <a:t>Grade 3–4 </a:t>
                      </a: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GB" sz="1600" b="1" noProof="0" dirty="0" smtClean="0">
                          <a:solidFill>
                            <a:schemeClr val="tx2"/>
                          </a:solidFill>
                        </a:rPr>
                        <a:t>Grade 1–2 </a:t>
                      </a:r>
                      <a:endParaRPr lang="en-GB" sz="1600" b="1" noProof="0"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tx2"/>
                          </a:solidFill>
                        </a:rPr>
                        <a:t>Grade 3–4 </a:t>
                      </a: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extLst>
                  <a:ext uri="{0D108BD9-81ED-4DB2-BD59-A6C34878D82A}">
                    <a16:rowId xmlns:a16="http://schemas.microsoft.com/office/drawing/2014/main" val="10001"/>
                  </a:ext>
                </a:extLst>
              </a:tr>
              <a:tr h="0">
                <a:tc>
                  <a:txBody>
                    <a:bodyPr/>
                    <a:lstStyle/>
                    <a:p>
                      <a:r>
                        <a:rPr lang="en-GB" sz="1600" noProof="0" dirty="0" smtClean="0">
                          <a:latin typeface="+mn-lt"/>
                        </a:rPr>
                        <a:t>Palmar-planta</a:t>
                      </a:r>
                      <a:r>
                        <a:rPr lang="en-GB" sz="1600" baseline="0" noProof="0" dirty="0" smtClean="0">
                          <a:latin typeface="+mn-lt"/>
                        </a:rPr>
                        <a:t>r erythrodysesthesia </a:t>
                      </a:r>
                      <a:endParaRPr lang="en-GB" sz="16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GB" sz="1600" noProof="0" dirty="0" smtClean="0">
                          <a:latin typeface="+mn-lt"/>
                        </a:rPr>
                        <a:t>8 (22)</a:t>
                      </a:r>
                      <a:endParaRPr lang="en-GB" sz="16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GB" sz="1600" noProof="0" dirty="0" smtClean="0">
                          <a:latin typeface="+mn-lt"/>
                        </a:rPr>
                        <a:t>0</a:t>
                      </a:r>
                      <a:endParaRPr lang="en-GB" sz="16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GB" sz="1600" noProof="0" dirty="0" smtClean="0">
                          <a:latin typeface="+mn-lt"/>
                        </a:rPr>
                        <a:t>34 (69)</a:t>
                      </a:r>
                      <a:endParaRPr lang="en-GB" sz="16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GB" sz="1600" noProof="0" dirty="0" smtClean="0">
                          <a:latin typeface="+mn-lt"/>
                        </a:rPr>
                        <a:t>1 (2)</a:t>
                      </a:r>
                      <a:endParaRPr lang="en-GB" sz="1600" noProof="0" dirty="0">
                        <a:latin typeface="+mn-lt"/>
                      </a:endParaRPr>
                    </a:p>
                  </a:txBody>
                  <a:tcPr marT="18000" marB="18000">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154157">
                <a:tc>
                  <a:txBody>
                    <a:bodyPr/>
                    <a:lstStyle/>
                    <a:p>
                      <a:r>
                        <a:rPr lang="en-GB" sz="1600" noProof="0" dirty="0" smtClean="0">
                          <a:latin typeface="+mn-lt"/>
                        </a:rPr>
                        <a:t>Rash – </a:t>
                      </a:r>
                      <a:r>
                        <a:rPr lang="en-GB" sz="1600" noProof="0" dirty="0" err="1" smtClean="0">
                          <a:latin typeface="+mn-lt"/>
                        </a:rPr>
                        <a:t>papulopustular</a:t>
                      </a:r>
                      <a:r>
                        <a:rPr lang="en-GB" sz="1600" baseline="0" noProof="0" dirty="0" smtClean="0">
                          <a:latin typeface="+mn-lt"/>
                        </a:rPr>
                        <a:t> </a:t>
                      </a:r>
                      <a:endParaRPr lang="en-GB" sz="1600" noProof="0" dirty="0">
                        <a:latin typeface="+mn-lt"/>
                      </a:endParaRPr>
                    </a:p>
                  </a:txBody>
                  <a:tcPr marT="18000" marB="18000"/>
                </a:tc>
                <a:tc>
                  <a:txBody>
                    <a:bodyPr/>
                    <a:lstStyle/>
                    <a:p>
                      <a:pPr algn="ctr"/>
                      <a:r>
                        <a:rPr lang="en-GB" sz="1600" noProof="0" dirty="0" smtClean="0">
                          <a:latin typeface="+mn-lt"/>
                        </a:rPr>
                        <a:t>3 (8)</a:t>
                      </a:r>
                    </a:p>
                  </a:txBody>
                  <a:tcPr marT="18000" marB="18000"/>
                </a:tc>
                <a:tc>
                  <a:txBody>
                    <a:bodyPr/>
                    <a:lstStyle/>
                    <a:p>
                      <a:pPr algn="ctr"/>
                      <a:r>
                        <a:rPr lang="en-GB" sz="1600" noProof="0" dirty="0" smtClean="0">
                          <a:latin typeface="+mn-lt"/>
                        </a:rPr>
                        <a:t>0</a:t>
                      </a:r>
                    </a:p>
                  </a:txBody>
                  <a:tcPr marT="18000" marB="18000"/>
                </a:tc>
                <a:tc>
                  <a:txBody>
                    <a:bodyPr/>
                    <a:lstStyle/>
                    <a:p>
                      <a:pPr algn="ctr"/>
                      <a:r>
                        <a:rPr lang="en-GB" sz="1600" noProof="0" dirty="0" smtClean="0">
                          <a:latin typeface="+mn-lt"/>
                        </a:rPr>
                        <a:t>22 (45)</a:t>
                      </a:r>
                      <a:endParaRPr lang="en-GB" sz="1600" noProof="0" dirty="0">
                        <a:latin typeface="+mn-lt"/>
                      </a:endParaRPr>
                    </a:p>
                  </a:txBody>
                  <a:tcPr marT="18000" marB="18000"/>
                </a:tc>
                <a:tc>
                  <a:txBody>
                    <a:bodyPr/>
                    <a:lstStyle/>
                    <a:p>
                      <a:pPr algn="ctr"/>
                      <a:r>
                        <a:rPr lang="en-GB" sz="1600" noProof="0" dirty="0" smtClean="0">
                          <a:latin typeface="+mn-lt"/>
                        </a:rPr>
                        <a:t>6 (12)</a:t>
                      </a:r>
                      <a:endParaRPr lang="en-GB" sz="1600" noProof="0" dirty="0">
                        <a:latin typeface="+mn-lt"/>
                      </a:endParaRPr>
                    </a:p>
                  </a:txBody>
                  <a:tcPr marT="18000" marB="18000"/>
                </a:tc>
                <a:extLst>
                  <a:ext uri="{0D108BD9-81ED-4DB2-BD59-A6C34878D82A}">
                    <a16:rowId xmlns:a16="http://schemas.microsoft.com/office/drawing/2014/main" val="10003"/>
                  </a:ext>
                </a:extLst>
              </a:tr>
              <a:tr h="0">
                <a:tc>
                  <a:txBody>
                    <a:bodyPr/>
                    <a:lstStyle/>
                    <a:p>
                      <a:r>
                        <a:rPr lang="en-GB" sz="1600" noProof="0" dirty="0" smtClean="0">
                          <a:latin typeface="+mn-lt"/>
                        </a:rPr>
                        <a:t>Rash – </a:t>
                      </a:r>
                      <a:r>
                        <a:rPr lang="en-GB" sz="1600" noProof="0" dirty="0" err="1" smtClean="0">
                          <a:latin typeface="+mn-lt"/>
                        </a:rPr>
                        <a:t>maculo-papular</a:t>
                      </a:r>
                      <a:r>
                        <a:rPr lang="en-GB" sz="1600" baseline="0" noProof="0" dirty="0" smtClean="0">
                          <a:latin typeface="+mn-lt"/>
                        </a:rPr>
                        <a:t> </a:t>
                      </a:r>
                      <a:endParaRPr lang="en-GB" sz="1600" noProof="0" dirty="0">
                        <a:latin typeface="+mn-lt"/>
                      </a:endParaRPr>
                    </a:p>
                  </a:txBody>
                  <a:tcPr marT="18000" marB="18000"/>
                </a:tc>
                <a:tc>
                  <a:txBody>
                    <a:bodyPr/>
                    <a:lstStyle/>
                    <a:p>
                      <a:pPr algn="ctr"/>
                      <a:r>
                        <a:rPr lang="en-GB" sz="1600" noProof="0" dirty="0" smtClean="0">
                          <a:latin typeface="+mn-lt"/>
                        </a:rPr>
                        <a:t>1 (3)</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7 (14)</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04"/>
                  </a:ext>
                </a:extLst>
              </a:tr>
              <a:tr h="0">
                <a:tc>
                  <a:txBody>
                    <a:bodyPr/>
                    <a:lstStyle/>
                    <a:p>
                      <a:r>
                        <a:rPr lang="en-GB" sz="1600" noProof="0" dirty="0" smtClean="0">
                          <a:latin typeface="+mn-lt"/>
                        </a:rPr>
                        <a:t>Rash – acneiform</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6 (12)</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05"/>
                  </a:ext>
                </a:extLst>
              </a:tr>
              <a:tr h="0">
                <a:tc>
                  <a:txBody>
                    <a:bodyPr/>
                    <a:lstStyle/>
                    <a:p>
                      <a:r>
                        <a:rPr lang="en-GB" sz="1600" noProof="0" dirty="0" smtClean="0">
                          <a:latin typeface="+mn-lt"/>
                        </a:rPr>
                        <a:t>Other skin and </a:t>
                      </a:r>
                      <a:r>
                        <a:rPr lang="en-GB" sz="1600" noProof="0" dirty="0" err="1" smtClean="0">
                          <a:latin typeface="+mn-lt"/>
                        </a:rPr>
                        <a:t>subcut</a:t>
                      </a:r>
                      <a:r>
                        <a:rPr lang="en-GB" sz="1600" noProof="0" dirty="0" smtClean="0">
                          <a:latin typeface="+mn-lt"/>
                        </a:rPr>
                        <a:t>. tissue disorders </a:t>
                      </a:r>
                      <a:endParaRPr lang="en-GB" sz="1600" noProof="0" dirty="0">
                        <a:latin typeface="+mn-lt"/>
                      </a:endParaRPr>
                    </a:p>
                  </a:txBody>
                  <a:tcPr marT="18000" marB="18000"/>
                </a:tc>
                <a:tc>
                  <a:txBody>
                    <a:bodyPr/>
                    <a:lstStyle/>
                    <a:p>
                      <a:pPr algn="ctr"/>
                      <a:r>
                        <a:rPr lang="en-GB" sz="1600" noProof="0" dirty="0" smtClean="0">
                          <a:latin typeface="+mn-lt"/>
                        </a:rPr>
                        <a:t>2 (6)</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6 (12)</a:t>
                      </a:r>
                      <a:endParaRPr lang="en-GB" sz="1600" noProof="0" dirty="0">
                        <a:latin typeface="+mn-lt"/>
                      </a:endParaRPr>
                    </a:p>
                  </a:txBody>
                  <a:tcPr marT="18000" marB="18000"/>
                </a:tc>
                <a:tc>
                  <a:txBody>
                    <a:bodyPr/>
                    <a:lstStyle/>
                    <a:p>
                      <a:pPr algn="ctr"/>
                      <a:r>
                        <a:rPr lang="en-GB" sz="1600" noProof="0" dirty="0" smtClean="0">
                          <a:latin typeface="+mn-lt"/>
                        </a:rPr>
                        <a:t>1 (2)</a:t>
                      </a:r>
                      <a:endParaRPr lang="en-GB" sz="1600" noProof="0" dirty="0">
                        <a:latin typeface="+mn-lt"/>
                      </a:endParaRPr>
                    </a:p>
                  </a:txBody>
                  <a:tcPr marT="18000" marB="18000"/>
                </a:tc>
                <a:extLst>
                  <a:ext uri="{0D108BD9-81ED-4DB2-BD59-A6C34878D82A}">
                    <a16:rowId xmlns:a16="http://schemas.microsoft.com/office/drawing/2014/main" val="10006"/>
                  </a:ext>
                </a:extLst>
              </a:tr>
              <a:tr h="0">
                <a:tc>
                  <a:txBody>
                    <a:bodyPr/>
                    <a:lstStyle/>
                    <a:p>
                      <a:r>
                        <a:rPr lang="en-GB" sz="1600" noProof="0" dirty="0" smtClean="0">
                          <a:latin typeface="+mn-lt"/>
                        </a:rPr>
                        <a:t>Fatigue </a:t>
                      </a:r>
                      <a:endParaRPr lang="en-GB" sz="1600" noProof="0" dirty="0">
                        <a:latin typeface="+mn-lt"/>
                      </a:endParaRPr>
                    </a:p>
                  </a:txBody>
                  <a:tcPr marT="18000" marB="18000"/>
                </a:tc>
                <a:tc>
                  <a:txBody>
                    <a:bodyPr/>
                    <a:lstStyle/>
                    <a:p>
                      <a:pPr algn="ctr"/>
                      <a:r>
                        <a:rPr lang="en-GB" sz="1600" noProof="0" dirty="0" smtClean="0">
                          <a:latin typeface="+mn-lt"/>
                        </a:rPr>
                        <a:t>17 (47)</a:t>
                      </a:r>
                      <a:endParaRPr lang="en-GB" sz="1600" noProof="0" dirty="0">
                        <a:latin typeface="+mn-lt"/>
                      </a:endParaRPr>
                    </a:p>
                  </a:txBody>
                  <a:tcPr marT="18000" marB="18000"/>
                </a:tc>
                <a:tc>
                  <a:txBody>
                    <a:bodyPr/>
                    <a:lstStyle/>
                    <a:p>
                      <a:pPr algn="ctr"/>
                      <a:r>
                        <a:rPr lang="en-GB" sz="1600" noProof="0" dirty="0" smtClean="0">
                          <a:latin typeface="+mn-lt"/>
                        </a:rPr>
                        <a:t>1 (3)</a:t>
                      </a:r>
                      <a:endParaRPr lang="en-GB" sz="1600" noProof="0" dirty="0">
                        <a:latin typeface="+mn-lt"/>
                      </a:endParaRPr>
                    </a:p>
                  </a:txBody>
                  <a:tcPr marT="18000" marB="18000"/>
                </a:tc>
                <a:tc>
                  <a:txBody>
                    <a:bodyPr/>
                    <a:lstStyle/>
                    <a:p>
                      <a:pPr algn="ctr"/>
                      <a:r>
                        <a:rPr lang="en-GB" sz="1600" noProof="0" dirty="0" smtClean="0">
                          <a:latin typeface="+mn-lt"/>
                        </a:rPr>
                        <a:t>30 (61)</a:t>
                      </a:r>
                      <a:endParaRPr lang="en-GB" sz="1600" noProof="0" dirty="0">
                        <a:latin typeface="+mn-lt"/>
                      </a:endParaRPr>
                    </a:p>
                  </a:txBody>
                  <a:tcPr marT="18000" marB="18000"/>
                </a:tc>
                <a:tc>
                  <a:txBody>
                    <a:bodyPr/>
                    <a:lstStyle/>
                    <a:p>
                      <a:pPr algn="ctr"/>
                      <a:r>
                        <a:rPr lang="en-GB" sz="1600" noProof="0" dirty="0" smtClean="0">
                          <a:latin typeface="+mn-lt"/>
                        </a:rPr>
                        <a:t>3 (6)</a:t>
                      </a:r>
                      <a:endParaRPr lang="en-GB" sz="1600" noProof="0" dirty="0">
                        <a:latin typeface="+mn-lt"/>
                      </a:endParaRPr>
                    </a:p>
                  </a:txBody>
                  <a:tcPr marT="18000" marB="18000"/>
                </a:tc>
                <a:extLst>
                  <a:ext uri="{0D108BD9-81ED-4DB2-BD59-A6C34878D82A}">
                    <a16:rowId xmlns:a16="http://schemas.microsoft.com/office/drawing/2014/main" val="10007"/>
                  </a:ext>
                </a:extLst>
              </a:tr>
              <a:tr h="0">
                <a:tc>
                  <a:txBody>
                    <a:bodyPr/>
                    <a:lstStyle/>
                    <a:p>
                      <a:r>
                        <a:rPr lang="en-GB" sz="1600" noProof="0" dirty="0" smtClean="0">
                          <a:latin typeface="+mn-lt"/>
                        </a:rPr>
                        <a:t>Hypertension </a:t>
                      </a:r>
                      <a:endParaRPr lang="en-GB" sz="1600" noProof="0" dirty="0">
                        <a:latin typeface="+mn-lt"/>
                      </a:endParaRPr>
                    </a:p>
                  </a:txBody>
                  <a:tcPr marT="18000" marB="18000"/>
                </a:tc>
                <a:tc>
                  <a:txBody>
                    <a:bodyPr/>
                    <a:lstStyle/>
                    <a:p>
                      <a:pPr algn="ctr"/>
                      <a:r>
                        <a:rPr lang="en-GB" sz="1600" noProof="0" dirty="0" smtClean="0">
                          <a:latin typeface="+mn-lt"/>
                        </a:rPr>
                        <a:t>10 (28)</a:t>
                      </a: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27 (55)</a:t>
                      </a:r>
                      <a:endParaRPr lang="en-GB" sz="1600" noProof="0" dirty="0">
                        <a:latin typeface="+mn-lt"/>
                      </a:endParaRPr>
                    </a:p>
                  </a:txBody>
                  <a:tcPr marT="18000" marB="18000"/>
                </a:tc>
                <a:tc>
                  <a:txBody>
                    <a:bodyPr/>
                    <a:lstStyle/>
                    <a:p>
                      <a:pPr algn="ctr"/>
                      <a:r>
                        <a:rPr lang="en-GB" sz="1600" noProof="0" dirty="0" smtClean="0">
                          <a:latin typeface="+mn-lt"/>
                        </a:rPr>
                        <a:t>4 (8)</a:t>
                      </a:r>
                      <a:endParaRPr lang="en-GB" sz="1600" noProof="0" dirty="0">
                        <a:latin typeface="+mn-lt"/>
                      </a:endParaRPr>
                    </a:p>
                  </a:txBody>
                  <a:tcPr marT="18000" marB="18000"/>
                </a:tc>
                <a:extLst>
                  <a:ext uri="{0D108BD9-81ED-4DB2-BD59-A6C34878D82A}">
                    <a16:rowId xmlns:a16="http://schemas.microsoft.com/office/drawing/2014/main" val="10008"/>
                  </a:ext>
                </a:extLst>
              </a:tr>
              <a:tr h="0">
                <a:tc>
                  <a:txBody>
                    <a:bodyPr/>
                    <a:lstStyle/>
                    <a:p>
                      <a:r>
                        <a:rPr lang="en-GB" sz="1600" noProof="0" dirty="0" smtClean="0">
                          <a:latin typeface="+mn-lt"/>
                        </a:rPr>
                        <a:t>Diarrhoea </a:t>
                      </a:r>
                      <a:endParaRPr lang="en-GB" sz="1600" noProof="0" dirty="0">
                        <a:latin typeface="+mn-lt"/>
                      </a:endParaRPr>
                    </a:p>
                  </a:txBody>
                  <a:tcPr marT="18000" marB="18000"/>
                </a:tc>
                <a:tc>
                  <a:txBody>
                    <a:bodyPr/>
                    <a:lstStyle/>
                    <a:p>
                      <a:pPr algn="ctr"/>
                      <a:r>
                        <a:rPr lang="en-GB" sz="1600" noProof="0" dirty="0" smtClean="0">
                          <a:latin typeface="+mn-lt"/>
                        </a:rPr>
                        <a:t>10 (28)</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23 (47)</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09"/>
                  </a:ext>
                </a:extLst>
              </a:tr>
              <a:tr h="0">
                <a:tc>
                  <a:txBody>
                    <a:bodyPr/>
                    <a:lstStyle/>
                    <a:p>
                      <a:r>
                        <a:rPr lang="en-GB" sz="1600" noProof="0" dirty="0" smtClean="0">
                          <a:latin typeface="+mn-lt"/>
                        </a:rPr>
                        <a:t>Nausea </a:t>
                      </a:r>
                      <a:endParaRPr lang="en-GB" sz="1600" noProof="0" dirty="0">
                        <a:latin typeface="+mn-lt"/>
                      </a:endParaRPr>
                    </a:p>
                  </a:txBody>
                  <a:tcPr marT="18000" marB="18000"/>
                </a:tc>
                <a:tc>
                  <a:txBody>
                    <a:bodyPr/>
                    <a:lstStyle/>
                    <a:p>
                      <a:pPr algn="ctr"/>
                      <a:r>
                        <a:rPr lang="en-GB" sz="1600" noProof="0" dirty="0" smtClean="0">
                          <a:latin typeface="+mn-lt"/>
                        </a:rPr>
                        <a:t>13 (36)</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19 (39)</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10"/>
                  </a:ext>
                </a:extLst>
              </a:tr>
              <a:tr h="0">
                <a:tc>
                  <a:txBody>
                    <a:bodyPr/>
                    <a:lstStyle/>
                    <a:p>
                      <a:r>
                        <a:rPr lang="en-GB" sz="1600" noProof="0" dirty="0" smtClean="0">
                          <a:latin typeface="+mn-lt"/>
                        </a:rPr>
                        <a:t>Alopecia </a:t>
                      </a:r>
                      <a:endParaRPr lang="en-GB" sz="1600" noProof="0" dirty="0">
                        <a:latin typeface="+mn-lt"/>
                      </a:endParaRPr>
                    </a:p>
                  </a:txBody>
                  <a:tcPr marT="18000" marB="18000"/>
                </a:tc>
                <a:tc>
                  <a:txBody>
                    <a:bodyPr/>
                    <a:lstStyle/>
                    <a:p>
                      <a:pPr algn="ctr"/>
                      <a:r>
                        <a:rPr lang="en-GB" sz="1600" noProof="0" dirty="0" smtClean="0">
                          <a:latin typeface="+mn-lt"/>
                        </a:rPr>
                        <a:t>3 (8)</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18 (37)</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11"/>
                  </a:ext>
                </a:extLst>
              </a:tr>
              <a:tr h="0">
                <a:tc>
                  <a:txBody>
                    <a:bodyPr/>
                    <a:lstStyle/>
                    <a:p>
                      <a:r>
                        <a:rPr lang="en-GB" sz="1600" noProof="0" dirty="0" smtClean="0">
                          <a:latin typeface="+mn-lt"/>
                        </a:rPr>
                        <a:t>Arthralgia </a:t>
                      </a:r>
                      <a:endParaRPr lang="en-GB" sz="1600" noProof="0" dirty="0">
                        <a:latin typeface="+mn-lt"/>
                      </a:endParaRPr>
                    </a:p>
                  </a:txBody>
                  <a:tcPr marT="18000" marB="18000"/>
                </a:tc>
                <a:tc>
                  <a:txBody>
                    <a:bodyPr/>
                    <a:lstStyle/>
                    <a:p>
                      <a:pPr algn="ctr"/>
                      <a:r>
                        <a:rPr lang="en-GB" sz="1600" noProof="0" dirty="0" smtClean="0">
                          <a:latin typeface="+mn-lt"/>
                        </a:rPr>
                        <a:t>3 (8)</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15 (31)</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12"/>
                  </a:ext>
                </a:extLst>
              </a:tr>
              <a:tr h="0">
                <a:tc>
                  <a:txBody>
                    <a:bodyPr/>
                    <a:lstStyle/>
                    <a:p>
                      <a:r>
                        <a:rPr lang="en-GB" sz="1600" noProof="0" dirty="0" smtClean="0">
                          <a:latin typeface="+mn-lt"/>
                        </a:rPr>
                        <a:t>Anorexia </a:t>
                      </a:r>
                      <a:endParaRPr lang="en-GB" sz="1600" noProof="0" dirty="0">
                        <a:latin typeface="+mn-lt"/>
                      </a:endParaRPr>
                    </a:p>
                  </a:txBody>
                  <a:tcPr marT="18000" marB="18000"/>
                </a:tc>
                <a:tc>
                  <a:txBody>
                    <a:bodyPr/>
                    <a:lstStyle/>
                    <a:p>
                      <a:pPr algn="ctr"/>
                      <a:r>
                        <a:rPr lang="en-GB" sz="1600" noProof="0" dirty="0" smtClean="0">
                          <a:latin typeface="+mn-lt"/>
                        </a:rPr>
                        <a:t>6 (17)</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tc>
                  <a:txBody>
                    <a:bodyPr/>
                    <a:lstStyle/>
                    <a:p>
                      <a:pPr algn="ctr"/>
                      <a:r>
                        <a:rPr lang="en-GB" sz="1600" noProof="0" dirty="0" smtClean="0">
                          <a:latin typeface="+mn-lt"/>
                        </a:rPr>
                        <a:t>14 (29)</a:t>
                      </a:r>
                      <a:endParaRPr lang="en-GB" sz="1600" noProof="0" dirty="0">
                        <a:latin typeface="+mn-lt"/>
                      </a:endParaRPr>
                    </a:p>
                  </a:txBody>
                  <a:tcPr marT="18000" marB="18000"/>
                </a:tc>
                <a:tc>
                  <a:txBody>
                    <a:bodyPr/>
                    <a:lstStyle/>
                    <a:p>
                      <a:pPr algn="ctr"/>
                      <a:r>
                        <a:rPr lang="en-GB" sz="1600" noProof="0" dirty="0" smtClean="0">
                          <a:latin typeface="+mn-lt"/>
                        </a:rPr>
                        <a:t>0</a:t>
                      </a:r>
                      <a:endParaRPr lang="en-GB" sz="1600" noProof="0" dirty="0">
                        <a:latin typeface="+mn-lt"/>
                      </a:endParaRPr>
                    </a:p>
                  </a:txBody>
                  <a:tcPr marT="18000" marB="18000"/>
                </a:tc>
                <a:extLst>
                  <a:ext uri="{0D108BD9-81ED-4DB2-BD59-A6C34878D82A}">
                    <a16:rowId xmlns:a16="http://schemas.microsoft.com/office/drawing/2014/main" val="10013"/>
                  </a:ext>
                </a:extLst>
              </a:tr>
            </a:tbl>
          </a:graphicData>
        </a:graphic>
      </p:graphicFrame>
      <p:sp>
        <p:nvSpPr>
          <p:cNvPr id="7" name="TextBox 5"/>
          <p:cNvSpPr txBox="1"/>
          <p:nvPr/>
        </p:nvSpPr>
        <p:spPr>
          <a:xfrm>
            <a:off x="1111111" y="6025766"/>
            <a:ext cx="447750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100" dirty="0" smtClean="0">
                <a:solidFill>
                  <a:srgbClr val="363636"/>
                </a:solidFill>
                <a:latin typeface="Arial" charset="0"/>
                <a:cs typeface="Arial" charset="0"/>
              </a:rPr>
              <a:t>*There was 1 death in the sorafenib arm, unrelated to study treatment</a:t>
            </a:r>
            <a:endParaRPr lang="en-GB" sz="1100" dirty="0">
              <a:solidFill>
                <a:srgbClr val="363636"/>
              </a:solidFill>
              <a:latin typeface="Arial" charset="0"/>
              <a:cs typeface="Arial" charset="0"/>
            </a:endParaRPr>
          </a:p>
        </p:txBody>
      </p:sp>
    </p:spTree>
    <p:extLst>
      <p:ext uri="{BB962C8B-B14F-4D97-AF65-F5344CB8AC3E}">
        <p14:creationId xmlns:p14="http://schemas.microsoft.com/office/powerpoint/2010/main" val="98648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11500</a:t>
            </a:r>
            <a:r>
              <a:rPr lang="en-GB" dirty="0"/>
              <a:t>: Phase III, randomized, double blind, placebo-controlled trial of sorafenib in desmoid </a:t>
            </a:r>
            <a:r>
              <a:rPr lang="en-GB" dirty="0" err="1"/>
              <a:t>tumors</a:t>
            </a:r>
            <a:r>
              <a:rPr lang="en-GB" dirty="0"/>
              <a:t> (Alliance A091105</a:t>
            </a:r>
            <a:r>
              <a:rPr lang="en-GB" dirty="0" smtClean="0"/>
              <a:t>) – </a:t>
            </a:r>
            <a:r>
              <a:rPr lang="en-GB" dirty="0" err="1" smtClean="0"/>
              <a:t>Gounder</a:t>
            </a:r>
            <a:r>
              <a:rPr lang="en-GB" dirty="0" smtClean="0"/>
              <a:t> MM,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a:t>
            </a:r>
          </a:p>
          <a:p>
            <a:pPr marL="0" indent="0">
              <a:buNone/>
            </a:pPr>
            <a:endParaRPr lang="en-GB" dirty="0"/>
          </a:p>
          <a:p>
            <a:pPr marL="0" indent="0">
              <a:buNone/>
            </a:pPr>
            <a:endParaRPr lang="en-GB" b="1" dirty="0" smtClean="0">
              <a:solidFill>
                <a:schemeClr val="bg1"/>
              </a:solidFill>
            </a:endParaRPr>
          </a:p>
          <a:p>
            <a:pPr marL="0" indent="0">
              <a:buNone/>
            </a:pPr>
            <a:endParaRPr lang="en-GB" b="1" dirty="0">
              <a:solidFill>
                <a:schemeClr val="bg1"/>
              </a:solidFill>
            </a:endParaRPr>
          </a:p>
          <a:p>
            <a:pPr marL="0" indent="0">
              <a:buNone/>
            </a:pPr>
            <a:endParaRPr lang="en-GB" b="1" dirty="0" smtClean="0">
              <a:solidFill>
                <a:schemeClr val="bg1"/>
              </a:solidFill>
            </a:endParaRPr>
          </a:p>
          <a:p>
            <a:pPr marL="0" indent="0">
              <a:buNone/>
            </a:pPr>
            <a:endParaRPr lang="en-GB" b="1" dirty="0">
              <a:solidFill>
                <a:schemeClr val="bg1"/>
              </a:solidFill>
            </a:endParaRPr>
          </a:p>
          <a:p>
            <a:pPr marL="0" indent="0">
              <a:buNone/>
            </a:pPr>
            <a:endParaRPr lang="en-GB" b="1" dirty="0" smtClean="0">
              <a:solidFill>
                <a:schemeClr val="bg1"/>
              </a:solidFill>
            </a:endParaRPr>
          </a:p>
          <a:p>
            <a:pPr marL="0" indent="0">
              <a:buNone/>
            </a:pPr>
            <a:endParaRPr lang="en-GB" b="1" dirty="0">
              <a:solidFill>
                <a:schemeClr val="bg1"/>
              </a:solidFill>
            </a:endParaRPr>
          </a:p>
          <a:p>
            <a:pPr marL="0" indent="0">
              <a:spcBef>
                <a:spcPts val="1200"/>
              </a:spcBef>
              <a:buNone/>
            </a:pPr>
            <a:r>
              <a:rPr lang="en-GB" b="1" dirty="0" smtClean="0">
                <a:solidFill>
                  <a:schemeClr val="bg1"/>
                </a:solidFill>
              </a:rPr>
              <a:t>CONCLUSIONS</a:t>
            </a:r>
            <a:endParaRPr lang="en-GB" b="1" dirty="0">
              <a:solidFill>
                <a:schemeClr val="bg1"/>
              </a:solidFill>
            </a:endParaRPr>
          </a:p>
          <a:p>
            <a:r>
              <a:rPr lang="en-GB" dirty="0"/>
              <a:t>In patients with </a:t>
            </a:r>
            <a:r>
              <a:rPr lang="en-GB" dirty="0" smtClean="0"/>
              <a:t>desmoid tumours, sorafenib significantly improved PFS and was generally well tolerated</a:t>
            </a:r>
          </a:p>
          <a:p>
            <a:r>
              <a:rPr lang="en-GB" dirty="0" smtClean="0"/>
              <a:t>Responses with </a:t>
            </a:r>
            <a:r>
              <a:rPr lang="en-GB" dirty="0" err="1" smtClean="0"/>
              <a:t>sorafenib</a:t>
            </a:r>
            <a:r>
              <a:rPr lang="en-GB" dirty="0" smtClean="0"/>
              <a:t> were seen late in the treatment course </a:t>
            </a:r>
            <a:endParaRPr lang="en-GB" dirty="0"/>
          </a:p>
          <a:p>
            <a:endParaRPr lang="en-GB" dirty="0"/>
          </a:p>
        </p:txBody>
      </p:sp>
      <p:sp>
        <p:nvSpPr>
          <p:cNvPr id="4" name="Text Box 4"/>
          <p:cNvSpPr txBox="1">
            <a:spLocks noChangeArrowheads="1"/>
          </p:cNvSpPr>
          <p:nvPr/>
        </p:nvSpPr>
        <p:spPr bwMode="auto">
          <a:xfrm>
            <a:off x="4831064" y="6474897"/>
            <a:ext cx="4092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5860064"/>
              </p:ext>
            </p:extLst>
          </p:nvPr>
        </p:nvGraphicFramePr>
        <p:xfrm>
          <a:off x="290548" y="1821867"/>
          <a:ext cx="8562905" cy="1997465"/>
        </p:xfrm>
        <a:graphic>
          <a:graphicData uri="http://schemas.openxmlformats.org/drawingml/2006/table">
            <a:tbl>
              <a:tblPr firstRow="1" bandRow="1">
                <a:tableStyleId>{69012ECD-51FC-41F1-AA8D-1B2483CD663E}</a:tableStyleId>
              </a:tblPr>
              <a:tblGrid>
                <a:gridCol w="1026994">
                  <a:extLst>
                    <a:ext uri="{9D8B030D-6E8A-4147-A177-3AD203B41FA5}">
                      <a16:colId xmlns:a16="http://schemas.microsoft.com/office/drawing/2014/main" val="20000"/>
                    </a:ext>
                  </a:extLst>
                </a:gridCol>
                <a:gridCol w="1023582">
                  <a:extLst>
                    <a:ext uri="{9D8B030D-6E8A-4147-A177-3AD203B41FA5}">
                      <a16:colId xmlns:a16="http://schemas.microsoft.com/office/drawing/2014/main" val="20001"/>
                    </a:ext>
                  </a:extLst>
                </a:gridCol>
                <a:gridCol w="873457">
                  <a:extLst>
                    <a:ext uri="{9D8B030D-6E8A-4147-A177-3AD203B41FA5}">
                      <a16:colId xmlns:a16="http://schemas.microsoft.com/office/drawing/2014/main" val="20002"/>
                    </a:ext>
                  </a:extLst>
                </a:gridCol>
                <a:gridCol w="1081862">
                  <a:extLst>
                    <a:ext uri="{9D8B030D-6E8A-4147-A177-3AD203B41FA5}">
                      <a16:colId xmlns:a16="http://schemas.microsoft.com/office/drawing/2014/main" val="20003"/>
                    </a:ext>
                  </a:extLst>
                </a:gridCol>
                <a:gridCol w="899410">
                  <a:extLst>
                    <a:ext uri="{9D8B030D-6E8A-4147-A177-3AD203B41FA5}">
                      <a16:colId xmlns:a16="http://schemas.microsoft.com/office/drawing/2014/main" val="20004"/>
                    </a:ext>
                  </a:extLst>
                </a:gridCol>
                <a:gridCol w="831954">
                  <a:extLst>
                    <a:ext uri="{9D8B030D-6E8A-4147-A177-3AD203B41FA5}">
                      <a16:colId xmlns:a16="http://schemas.microsoft.com/office/drawing/2014/main" val="20005"/>
                    </a:ext>
                  </a:extLst>
                </a:gridCol>
                <a:gridCol w="1019331">
                  <a:extLst>
                    <a:ext uri="{9D8B030D-6E8A-4147-A177-3AD203B41FA5}">
                      <a16:colId xmlns:a16="http://schemas.microsoft.com/office/drawing/2014/main" val="20006"/>
                    </a:ext>
                  </a:extLst>
                </a:gridCol>
                <a:gridCol w="951875">
                  <a:extLst>
                    <a:ext uri="{9D8B030D-6E8A-4147-A177-3AD203B41FA5}">
                      <a16:colId xmlns:a16="http://schemas.microsoft.com/office/drawing/2014/main" val="20007"/>
                    </a:ext>
                  </a:extLst>
                </a:gridCol>
                <a:gridCol w="854440">
                  <a:extLst>
                    <a:ext uri="{9D8B030D-6E8A-4147-A177-3AD203B41FA5}">
                      <a16:colId xmlns:a16="http://schemas.microsoft.com/office/drawing/2014/main" val="20008"/>
                    </a:ext>
                  </a:extLst>
                </a:gridCol>
              </a:tblGrid>
              <a:tr h="252594">
                <a:tc rowSpan="3">
                  <a:txBody>
                    <a:bodyPr/>
                    <a:lstStyle/>
                    <a:p>
                      <a:pPr algn="l"/>
                      <a:r>
                        <a:rPr lang="en-US" sz="1400" noProof="0" dirty="0" smtClean="0">
                          <a:solidFill>
                            <a:schemeClr val="tx2"/>
                          </a:solidFill>
                          <a:latin typeface="+mn-lt"/>
                        </a:rPr>
                        <a:t>PRO-CTCAE</a:t>
                      </a:r>
                      <a:endParaRPr lang="en-US" sz="1400" noProof="0" dirty="0">
                        <a:solidFill>
                          <a:schemeClr val="tx2"/>
                        </a:solidFill>
                        <a:latin typeface="+mn-lt"/>
                      </a:endParaRPr>
                    </a:p>
                  </a:txBody>
                  <a:tcPr marT="18000" marB="18000" anchor="ctr"/>
                </a:tc>
                <a:tc gridSpan="8">
                  <a:txBody>
                    <a:bodyPr/>
                    <a:lstStyle/>
                    <a:p>
                      <a:pPr algn="ctr"/>
                      <a:r>
                        <a:rPr lang="en-US" sz="1400" noProof="0" dirty="0" smtClean="0">
                          <a:solidFill>
                            <a:schemeClr val="tx2"/>
                          </a:solidFill>
                          <a:latin typeface="+mn-lt"/>
                        </a:rPr>
                        <a:t>With adjustment for baseline </a:t>
                      </a:r>
                      <a:endParaRPr lang="en-US" sz="1400" noProof="0" dirty="0">
                        <a:solidFill>
                          <a:schemeClr val="tx2"/>
                        </a:solidFill>
                        <a:latin typeface="+mn-lt"/>
                      </a:endParaRPr>
                    </a:p>
                  </a:txBody>
                  <a:tcPr marT="18000" marB="18000" anchor="ctr">
                    <a:lnB w="190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pPr algn="ctr"/>
                      <a:endParaRPr lang="en-US" sz="1600" noProof="0" dirty="0">
                        <a:solidFill>
                          <a:schemeClr val="tx2"/>
                        </a:solidFill>
                        <a:latin typeface="+mn-lt"/>
                      </a:endParaRPr>
                    </a:p>
                  </a:txBody>
                  <a:tcPr marT="18000" marB="18000">
                    <a:lnB w="19050" cap="flat" cmpd="sng" algn="ctr">
                      <a:solidFill>
                        <a:schemeClr val="tx2"/>
                      </a:solidFill>
                      <a:prstDash val="solid"/>
                      <a:round/>
                      <a:headEnd type="none" w="med" len="med"/>
                      <a:tailEnd type="none" w="med" len="med"/>
                    </a:lnB>
                  </a:tcPr>
                </a:tc>
                <a:tc hMerge="1">
                  <a:txBody>
                    <a:bodyPr/>
                    <a:lstStyle/>
                    <a:p>
                      <a:endParaRPr lang="en-GB"/>
                    </a:p>
                  </a:txBody>
                  <a:tcPr/>
                </a:tc>
                <a:tc hMerge="1">
                  <a:txBody>
                    <a:bodyPr/>
                    <a:lstStyle/>
                    <a:p>
                      <a:pPr algn="ctr"/>
                      <a:endParaRPr lang="en-US" sz="1600" noProof="0" dirty="0">
                        <a:solidFill>
                          <a:schemeClr val="tx2"/>
                        </a:solidFill>
                        <a:latin typeface="+mn-lt"/>
                      </a:endParaRPr>
                    </a:p>
                  </a:txBody>
                  <a:tcPr marT="18000" marB="18000">
                    <a:lnB w="19050" cap="flat" cmpd="sng" algn="ctr">
                      <a:solidFill>
                        <a:schemeClr val="tx2"/>
                      </a:solidFill>
                      <a:prstDash val="solid"/>
                      <a:round/>
                      <a:headEnd type="none" w="med" len="med"/>
                      <a:tailEnd type="none" w="med" len="med"/>
                    </a:lnB>
                  </a:tcPr>
                </a:tc>
                <a:tc hMerge="1">
                  <a:txBody>
                    <a:bodyPr/>
                    <a:lstStyle/>
                    <a:p>
                      <a:pPr algn="ctr"/>
                      <a:endParaRPr lang="en-US" sz="1600" noProof="0" dirty="0">
                        <a:solidFill>
                          <a:schemeClr val="tx2"/>
                        </a:solidFill>
                        <a:latin typeface="+mn-lt"/>
                      </a:endParaRPr>
                    </a:p>
                  </a:txBody>
                  <a:tcPr marT="18000" marB="18000">
                    <a:lnB w="19050" cap="flat" cmpd="sng" algn="ctr">
                      <a:solidFill>
                        <a:schemeClr val="tx2"/>
                      </a:solidFill>
                      <a:prstDash val="solid"/>
                      <a:round/>
                      <a:headEnd type="none" w="med" len="med"/>
                      <a:tailEnd type="none" w="med" len="med"/>
                    </a:lnB>
                  </a:tcPr>
                </a:tc>
                <a:tc hMerge="1">
                  <a:txBody>
                    <a:bodyPr/>
                    <a:lstStyle/>
                    <a:p>
                      <a:pPr algn="ctr"/>
                      <a:endParaRPr lang="en-US" sz="1600" noProof="0" dirty="0">
                        <a:solidFill>
                          <a:schemeClr val="tx2"/>
                        </a:solidFill>
                        <a:latin typeface="+mn-lt"/>
                      </a:endParaRPr>
                    </a:p>
                  </a:txBody>
                  <a:tcPr marT="18000" marB="18000">
                    <a:lnB w="19050" cap="flat" cmpd="sng" algn="ctr">
                      <a:solidFill>
                        <a:schemeClr val="tx2"/>
                      </a:solidFill>
                      <a:prstDash val="solid"/>
                      <a:round/>
                      <a:headEnd type="none" w="med" len="med"/>
                      <a:tailEnd type="none" w="med" len="med"/>
                    </a:lnB>
                  </a:tcPr>
                </a:tc>
                <a:tc hMerge="1">
                  <a:txBody>
                    <a:bodyPr/>
                    <a:lstStyle/>
                    <a:p>
                      <a:pPr algn="ctr"/>
                      <a:endParaRPr lang="en-US" sz="1600" noProof="0" dirty="0">
                        <a:solidFill>
                          <a:schemeClr val="tx2"/>
                        </a:solidFill>
                        <a:latin typeface="+mn-lt"/>
                      </a:endParaRPr>
                    </a:p>
                  </a:txBody>
                  <a:tcPr marT="18000" marB="18000">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56711">
                <a:tc vMerge="1">
                  <a:txBody>
                    <a:bodyPr/>
                    <a:lstStyle/>
                    <a:p>
                      <a:endParaRPr lang="en-GB"/>
                    </a:p>
                  </a:txBody>
                  <a:tcPr/>
                </a:tc>
                <a:tc gridSpan="2">
                  <a:txBody>
                    <a:bodyPr/>
                    <a:lstStyle/>
                    <a:p>
                      <a:pPr algn="ctr"/>
                      <a:r>
                        <a:rPr lang="en-GB" sz="1400" b="1" dirty="0" smtClean="0">
                          <a:solidFill>
                            <a:schemeClr val="tx2"/>
                          </a:solidFill>
                        </a:rPr>
                        <a:t>Evaluable</a:t>
                      </a:r>
                      <a:r>
                        <a:rPr lang="en-GB" sz="1400" b="1" baseline="0" dirty="0" smtClean="0">
                          <a:solidFill>
                            <a:schemeClr val="tx2"/>
                          </a:solidFill>
                        </a:rPr>
                        <a:t> patients</a:t>
                      </a:r>
                      <a:r>
                        <a:rPr lang="en-GB" sz="1400" b="1" dirty="0" smtClean="0">
                          <a:solidFill>
                            <a:schemeClr val="tx2"/>
                          </a:solidFill>
                        </a:rPr>
                        <a:t> </a:t>
                      </a:r>
                      <a:endParaRPr lang="en-GB" sz="1400" b="1"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solidFill>
                      <a:srgbClr val="62C4EE"/>
                    </a:solidFill>
                  </a:tcPr>
                </a:tc>
                <a:tc gridSpan="3">
                  <a:txBody>
                    <a:bodyPr/>
                    <a:lstStyle/>
                    <a:p>
                      <a:pPr algn="ctr"/>
                      <a:r>
                        <a:rPr lang="en-GB" sz="1400" b="1" dirty="0" smtClean="0">
                          <a:solidFill>
                            <a:schemeClr val="tx2"/>
                          </a:solidFill>
                        </a:rPr>
                        <a:t>Score ≥1 </a:t>
                      </a:r>
                      <a:endParaRPr lang="en-GB" sz="1400" b="1"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Score ≥3</a:t>
                      </a:r>
                    </a:p>
                  </a:txBody>
                  <a:tcPr marT="18000" marB="1800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extLst>
                  <a:ext uri="{0D108BD9-81ED-4DB2-BD59-A6C34878D82A}">
                    <a16:rowId xmlns:a16="http://schemas.microsoft.com/office/drawing/2014/main" val="10001"/>
                  </a:ext>
                </a:extLst>
              </a:tr>
              <a:tr h="0">
                <a:tc vMerge="1">
                  <a:txBody>
                    <a:bodyPr/>
                    <a:lstStyle/>
                    <a:p>
                      <a:endParaRPr lang="en-US" sz="1600" noProof="0" dirty="0">
                        <a:latin typeface="+mn-lt"/>
                      </a:endParaRPr>
                    </a:p>
                  </a:txBody>
                  <a:tcPr marT="18000" marB="18000"/>
                </a:tc>
                <a:tc>
                  <a:txBody>
                    <a:bodyPr/>
                    <a:lstStyle/>
                    <a:p>
                      <a:pPr algn="ctr"/>
                      <a:r>
                        <a:rPr lang="en-US" sz="1400" b="1" noProof="0" dirty="0" smtClean="0">
                          <a:solidFill>
                            <a:schemeClr val="tx2"/>
                          </a:solidFill>
                          <a:latin typeface="+mn-lt"/>
                        </a:rPr>
                        <a:t>Sorafenib</a:t>
                      </a:r>
                    </a:p>
                    <a:p>
                      <a:pPr algn="ctr"/>
                      <a:r>
                        <a:rPr lang="en-US" sz="1400" b="1" noProof="0" dirty="0" smtClean="0">
                          <a:solidFill>
                            <a:schemeClr val="tx2"/>
                          </a:solidFill>
                          <a:latin typeface="+mn-lt"/>
                        </a:rPr>
                        <a:t>n</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Placebo</a:t>
                      </a:r>
                    </a:p>
                    <a:p>
                      <a:pPr algn="ctr"/>
                      <a:r>
                        <a:rPr lang="en-US" sz="1400" b="1" noProof="0" dirty="0" smtClean="0">
                          <a:solidFill>
                            <a:schemeClr val="tx2"/>
                          </a:solidFill>
                          <a:latin typeface="+mn-lt"/>
                        </a:rPr>
                        <a:t>n</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Sorafenib </a:t>
                      </a:r>
                    </a:p>
                    <a:p>
                      <a:pPr algn="ctr"/>
                      <a:r>
                        <a:rPr lang="en-US" sz="1400" b="1" noProof="0" dirty="0" smtClean="0">
                          <a:solidFill>
                            <a:schemeClr val="tx2"/>
                          </a:solidFill>
                          <a:latin typeface="+mn-lt"/>
                        </a:rPr>
                        <a:t>n (%)</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Placebo</a:t>
                      </a:r>
                    </a:p>
                    <a:p>
                      <a:pPr algn="ctr"/>
                      <a:r>
                        <a:rPr lang="en-US" sz="1400" b="1" baseline="0" noProof="0" dirty="0" smtClean="0">
                          <a:solidFill>
                            <a:schemeClr val="tx2"/>
                          </a:solidFill>
                          <a:latin typeface="+mn-lt"/>
                        </a:rPr>
                        <a:t>n (%)</a:t>
                      </a:r>
                      <a:endParaRPr lang="en-US" sz="1400" b="1" noProof="0" dirty="0" smtClean="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Fisher p-value</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Sorafenib </a:t>
                      </a:r>
                    </a:p>
                    <a:p>
                      <a:pPr algn="ctr"/>
                      <a:r>
                        <a:rPr lang="en-US" sz="1400" b="1" noProof="0" dirty="0" smtClean="0">
                          <a:solidFill>
                            <a:schemeClr val="tx2"/>
                          </a:solidFill>
                          <a:latin typeface="+mn-lt"/>
                        </a:rPr>
                        <a:t>n (%)</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Placebo</a:t>
                      </a:r>
                    </a:p>
                    <a:p>
                      <a:pPr algn="ctr"/>
                      <a:r>
                        <a:rPr lang="en-US" sz="1400" b="1" baseline="0" noProof="0" dirty="0" smtClean="0">
                          <a:solidFill>
                            <a:schemeClr val="tx2"/>
                          </a:solidFill>
                          <a:latin typeface="+mn-lt"/>
                        </a:rPr>
                        <a:t>n (%)</a:t>
                      </a:r>
                      <a:endParaRPr lang="en-US" sz="1400" b="1" noProof="0" dirty="0" smtClean="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Fisher </a:t>
                      </a:r>
                      <a:br>
                        <a:rPr lang="en-US" sz="1400" b="1" noProof="0" dirty="0" smtClean="0">
                          <a:solidFill>
                            <a:schemeClr val="tx2"/>
                          </a:solidFill>
                          <a:latin typeface="+mn-lt"/>
                        </a:rPr>
                      </a:br>
                      <a:r>
                        <a:rPr lang="en-US" sz="1400" b="1" noProof="0" dirty="0" smtClean="0">
                          <a:solidFill>
                            <a:schemeClr val="tx2"/>
                          </a:solidFill>
                          <a:latin typeface="+mn-lt"/>
                        </a:rPr>
                        <a:t>p-value</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solidFill>
                      <a:srgbClr val="62C4EE"/>
                    </a:solidFill>
                  </a:tcPr>
                </a:tc>
                <a:extLst>
                  <a:ext uri="{0D108BD9-81ED-4DB2-BD59-A6C34878D82A}">
                    <a16:rowId xmlns:a16="http://schemas.microsoft.com/office/drawing/2014/main" val="10002"/>
                  </a:ext>
                </a:extLst>
              </a:tr>
              <a:tr h="154157">
                <a:tc>
                  <a:txBody>
                    <a:bodyPr/>
                    <a:lstStyle/>
                    <a:p>
                      <a:r>
                        <a:rPr lang="en-US" sz="1400" noProof="0" dirty="0" smtClean="0">
                          <a:latin typeface="+mn-lt"/>
                        </a:rPr>
                        <a:t>Hand/foot</a:t>
                      </a:r>
                      <a:r>
                        <a:rPr lang="en-US" sz="1400" baseline="0" noProof="0" dirty="0" smtClean="0">
                          <a:latin typeface="+mn-lt"/>
                        </a:rPr>
                        <a:t> (severity)</a:t>
                      </a:r>
                      <a:endParaRPr lang="en-US" sz="1400" noProof="0" dirty="0">
                        <a:latin typeface="+mn-lt"/>
                      </a:endParaRPr>
                    </a:p>
                  </a:txBody>
                  <a:tcPr marT="18000" marB="18000"/>
                </a:tc>
                <a:tc>
                  <a:txBody>
                    <a:bodyPr/>
                    <a:lstStyle/>
                    <a:p>
                      <a:pPr algn="ctr"/>
                      <a:r>
                        <a:rPr lang="en-US" sz="1400" noProof="0" dirty="0" smtClean="0">
                          <a:latin typeface="+mn-lt"/>
                        </a:rPr>
                        <a:t>35</a:t>
                      </a:r>
                    </a:p>
                  </a:txBody>
                  <a:tcPr marT="18000" marB="18000"/>
                </a:tc>
                <a:tc>
                  <a:txBody>
                    <a:bodyPr/>
                    <a:lstStyle/>
                    <a:p>
                      <a:pPr algn="ctr"/>
                      <a:r>
                        <a:rPr lang="en-US" sz="1400" noProof="0" dirty="0" smtClean="0">
                          <a:latin typeface="+mn-lt"/>
                        </a:rPr>
                        <a:t>27</a:t>
                      </a:r>
                    </a:p>
                  </a:txBody>
                  <a:tcPr marT="18000" marB="18000"/>
                </a:tc>
                <a:tc>
                  <a:txBody>
                    <a:bodyPr/>
                    <a:lstStyle/>
                    <a:p>
                      <a:pPr algn="ctr"/>
                      <a:r>
                        <a:rPr lang="en-US" sz="1400" noProof="0" dirty="0" smtClean="0">
                          <a:latin typeface="+mn-lt"/>
                        </a:rPr>
                        <a:t>27</a:t>
                      </a:r>
                      <a:r>
                        <a:rPr lang="en-US" sz="1400" baseline="0" noProof="0" dirty="0" smtClean="0">
                          <a:latin typeface="+mn-lt"/>
                        </a:rPr>
                        <a:t> (77)</a:t>
                      </a:r>
                      <a:endParaRPr lang="en-US" sz="1400" noProof="0" dirty="0">
                        <a:latin typeface="+mn-lt"/>
                      </a:endParaRPr>
                    </a:p>
                  </a:txBody>
                  <a:tcPr marT="18000" marB="18000"/>
                </a:tc>
                <a:tc>
                  <a:txBody>
                    <a:bodyPr/>
                    <a:lstStyle/>
                    <a:p>
                      <a:pPr algn="ctr"/>
                      <a:r>
                        <a:rPr lang="en-US" sz="1400" noProof="0" dirty="0" smtClean="0">
                          <a:latin typeface="+mn-lt"/>
                        </a:rPr>
                        <a:t>9 (33)</a:t>
                      </a:r>
                      <a:endParaRPr lang="en-US" sz="1400" noProof="0" dirty="0">
                        <a:latin typeface="+mn-lt"/>
                      </a:endParaRPr>
                    </a:p>
                  </a:txBody>
                  <a:tcPr marT="18000" marB="18000"/>
                </a:tc>
                <a:tc>
                  <a:txBody>
                    <a:bodyPr/>
                    <a:lstStyle/>
                    <a:p>
                      <a:pPr algn="ctr"/>
                      <a:r>
                        <a:rPr lang="en-US" sz="1400" noProof="0" dirty="0" smtClean="0">
                          <a:latin typeface="+mn-lt"/>
                        </a:rPr>
                        <a:t>&lt;0.001</a:t>
                      </a:r>
                      <a:endParaRPr lang="en-US" sz="1400" noProof="0" dirty="0">
                        <a:latin typeface="+mn-lt"/>
                      </a:endParaRPr>
                    </a:p>
                  </a:txBody>
                  <a:tcPr marT="18000" marB="18000"/>
                </a:tc>
                <a:tc>
                  <a:txBody>
                    <a:bodyPr/>
                    <a:lstStyle/>
                    <a:p>
                      <a:pPr algn="ctr"/>
                      <a:r>
                        <a:rPr lang="en-US" sz="1400" noProof="0" dirty="0" smtClean="0">
                          <a:latin typeface="+mn-lt"/>
                        </a:rPr>
                        <a:t>7 (20)</a:t>
                      </a:r>
                      <a:endParaRPr lang="en-US" sz="1400" noProof="0" dirty="0">
                        <a:latin typeface="+mn-lt"/>
                      </a:endParaRPr>
                    </a:p>
                  </a:txBody>
                  <a:tcPr marT="18000" marB="18000"/>
                </a:tc>
                <a:tc>
                  <a:txBody>
                    <a:bodyPr/>
                    <a:lstStyle/>
                    <a:p>
                      <a:pPr algn="ctr"/>
                      <a:r>
                        <a:rPr lang="en-US" sz="1400" noProof="0" dirty="0" smtClean="0">
                          <a:latin typeface="+mn-lt"/>
                        </a:rPr>
                        <a:t>1 (4)</a:t>
                      </a:r>
                      <a:endParaRPr lang="en-US" sz="1400" noProof="0" dirty="0">
                        <a:latin typeface="+mn-lt"/>
                      </a:endParaRPr>
                    </a:p>
                  </a:txBody>
                  <a:tcPr marT="18000" marB="18000"/>
                </a:tc>
                <a:tc>
                  <a:txBody>
                    <a:bodyPr/>
                    <a:lstStyle/>
                    <a:p>
                      <a:pPr algn="ctr"/>
                      <a:r>
                        <a:rPr lang="en-US" sz="1400" noProof="0" dirty="0" smtClean="0">
                          <a:latin typeface="+mn-lt"/>
                        </a:rPr>
                        <a:t>0.12</a:t>
                      </a:r>
                      <a:endParaRPr lang="en-US" sz="1400" noProof="0" dirty="0">
                        <a:latin typeface="+mn-lt"/>
                      </a:endParaRPr>
                    </a:p>
                  </a:txBody>
                  <a:tcPr marT="18000" marB="18000"/>
                </a:tc>
                <a:extLst>
                  <a:ext uri="{0D108BD9-81ED-4DB2-BD59-A6C34878D82A}">
                    <a16:rowId xmlns:a16="http://schemas.microsoft.com/office/drawing/2014/main" val="10003"/>
                  </a:ext>
                </a:extLst>
              </a:tr>
              <a:tr h="0">
                <a:tc>
                  <a:txBody>
                    <a:bodyPr/>
                    <a:lstStyle/>
                    <a:p>
                      <a:r>
                        <a:rPr lang="en-US" sz="1400" noProof="0" dirty="0" smtClean="0">
                          <a:latin typeface="+mn-lt"/>
                        </a:rPr>
                        <a:t>Hand/foot</a:t>
                      </a:r>
                      <a:r>
                        <a:rPr lang="en-US" sz="1400" baseline="0" noProof="0" dirty="0" smtClean="0">
                          <a:latin typeface="+mn-lt"/>
                        </a:rPr>
                        <a:t> (interfere)</a:t>
                      </a:r>
                      <a:endParaRPr lang="en-US" sz="1400" noProof="0" dirty="0">
                        <a:latin typeface="+mn-lt"/>
                      </a:endParaRPr>
                    </a:p>
                  </a:txBody>
                  <a:tcPr marT="18000" marB="18000"/>
                </a:tc>
                <a:tc>
                  <a:txBody>
                    <a:bodyPr/>
                    <a:lstStyle/>
                    <a:p>
                      <a:pPr algn="ctr"/>
                      <a:r>
                        <a:rPr lang="en-US" sz="1400" noProof="0" dirty="0" smtClean="0">
                          <a:latin typeface="+mn-lt"/>
                        </a:rPr>
                        <a:t>36</a:t>
                      </a:r>
                      <a:endParaRPr lang="en-US" sz="1400" noProof="0" dirty="0">
                        <a:latin typeface="+mn-lt"/>
                      </a:endParaRPr>
                    </a:p>
                  </a:txBody>
                  <a:tcPr marT="18000" marB="18000"/>
                </a:tc>
                <a:tc>
                  <a:txBody>
                    <a:bodyPr/>
                    <a:lstStyle/>
                    <a:p>
                      <a:pPr algn="ctr"/>
                      <a:r>
                        <a:rPr lang="en-US" sz="1400" noProof="0" dirty="0" smtClean="0">
                          <a:latin typeface="+mn-lt"/>
                        </a:rPr>
                        <a:t>27</a:t>
                      </a:r>
                      <a:endParaRPr lang="en-US" sz="1400" noProof="0" dirty="0">
                        <a:latin typeface="+mn-lt"/>
                      </a:endParaRPr>
                    </a:p>
                  </a:txBody>
                  <a:tcPr marT="18000" marB="18000"/>
                </a:tc>
                <a:tc>
                  <a:txBody>
                    <a:bodyPr/>
                    <a:lstStyle/>
                    <a:p>
                      <a:pPr algn="ctr"/>
                      <a:r>
                        <a:rPr lang="en-US" sz="1400" noProof="0" dirty="0" smtClean="0">
                          <a:latin typeface="+mn-lt"/>
                        </a:rPr>
                        <a:t>21 (58)</a:t>
                      </a:r>
                      <a:endParaRPr lang="en-US" sz="1400" noProof="0" dirty="0">
                        <a:latin typeface="+mn-lt"/>
                      </a:endParaRPr>
                    </a:p>
                  </a:txBody>
                  <a:tcPr marT="18000" marB="18000"/>
                </a:tc>
                <a:tc>
                  <a:txBody>
                    <a:bodyPr/>
                    <a:lstStyle/>
                    <a:p>
                      <a:pPr algn="ctr"/>
                      <a:r>
                        <a:rPr lang="en-US" sz="1400" noProof="0" dirty="0" smtClean="0">
                          <a:latin typeface="+mn-lt"/>
                        </a:rPr>
                        <a:t>9 (33)</a:t>
                      </a:r>
                      <a:endParaRPr lang="en-US" sz="1400" noProof="0" dirty="0">
                        <a:latin typeface="+mn-lt"/>
                      </a:endParaRPr>
                    </a:p>
                  </a:txBody>
                  <a:tcPr marT="18000" marB="18000"/>
                </a:tc>
                <a:tc>
                  <a:txBody>
                    <a:bodyPr/>
                    <a:lstStyle/>
                    <a:p>
                      <a:pPr algn="ctr"/>
                      <a:r>
                        <a:rPr lang="en-US" sz="1400" noProof="0" dirty="0" smtClean="0">
                          <a:latin typeface="+mn-lt"/>
                        </a:rPr>
                        <a:t>0.07</a:t>
                      </a:r>
                      <a:endParaRPr lang="en-US" sz="1400" noProof="0" dirty="0">
                        <a:latin typeface="+mn-lt"/>
                      </a:endParaRPr>
                    </a:p>
                  </a:txBody>
                  <a:tcPr marT="18000" marB="18000"/>
                </a:tc>
                <a:tc>
                  <a:txBody>
                    <a:bodyPr/>
                    <a:lstStyle/>
                    <a:p>
                      <a:pPr algn="ctr"/>
                      <a:r>
                        <a:rPr lang="en-US" sz="1400" noProof="0" dirty="0" smtClean="0">
                          <a:latin typeface="+mn-lt"/>
                        </a:rPr>
                        <a:t>10 (28)</a:t>
                      </a:r>
                      <a:endParaRPr lang="en-US" sz="1400" noProof="0" dirty="0">
                        <a:latin typeface="+mn-lt"/>
                      </a:endParaRPr>
                    </a:p>
                  </a:txBody>
                  <a:tcPr marT="18000" marB="18000"/>
                </a:tc>
                <a:tc>
                  <a:txBody>
                    <a:bodyPr/>
                    <a:lstStyle/>
                    <a:p>
                      <a:pPr algn="ctr"/>
                      <a:r>
                        <a:rPr lang="en-US" sz="1400" noProof="0" dirty="0" smtClean="0">
                          <a:latin typeface="+mn-lt"/>
                        </a:rPr>
                        <a:t>2 (7)</a:t>
                      </a:r>
                      <a:endParaRPr lang="en-US" sz="1400" noProof="0" dirty="0">
                        <a:latin typeface="+mn-lt"/>
                      </a:endParaRPr>
                    </a:p>
                  </a:txBody>
                  <a:tcPr marT="18000" marB="18000"/>
                </a:tc>
                <a:tc>
                  <a:txBody>
                    <a:bodyPr/>
                    <a:lstStyle/>
                    <a:p>
                      <a:pPr algn="ctr"/>
                      <a:r>
                        <a:rPr lang="en-US" sz="1400" noProof="0" dirty="0" smtClean="0">
                          <a:latin typeface="+mn-lt"/>
                        </a:rPr>
                        <a:t>0.05</a:t>
                      </a:r>
                      <a:endParaRPr lang="en-US" sz="1400" noProof="0" dirty="0">
                        <a:latin typeface="+mn-lt"/>
                      </a:endParaRPr>
                    </a:p>
                  </a:txBody>
                  <a:tcPr marT="18000" marB="18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07260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11501</a:t>
            </a:r>
            <a:r>
              <a:rPr lang="en-GB" dirty="0"/>
              <a:t>: DESMOPAZ pazopanib (PZ) versus IV </a:t>
            </a:r>
            <a:r>
              <a:rPr lang="en-GB" dirty="0" smtClean="0"/>
              <a:t/>
            </a:r>
            <a:br>
              <a:rPr lang="en-GB" dirty="0" smtClean="0"/>
            </a:br>
            <a:r>
              <a:rPr lang="en-GB" dirty="0" smtClean="0"/>
              <a:t>methotrexate/vinblastine </a:t>
            </a:r>
            <a:r>
              <a:rPr lang="en-GB" dirty="0"/>
              <a:t>(MV) in adult patients with progressive desmoid </a:t>
            </a:r>
            <a:r>
              <a:rPr lang="en-GB" dirty="0" err="1"/>
              <a:t>tumors</a:t>
            </a:r>
            <a:r>
              <a:rPr lang="en-GB" dirty="0"/>
              <a:t> (DT) a randomized phase II study from the French Sarcoma </a:t>
            </a:r>
            <a:r>
              <a:rPr lang="en-GB" dirty="0" smtClean="0"/>
              <a:t>Group – </a:t>
            </a:r>
            <a:r>
              <a:rPr lang="en-GB" dirty="0" err="1" smtClean="0"/>
              <a:t>Toulmonde</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pazopanib compared with methotrexate + vinblastine in patients with desmoid tumours</a:t>
            </a:r>
            <a:endParaRPr lang="en-GB" dirty="0"/>
          </a:p>
        </p:txBody>
      </p:sp>
      <p:sp>
        <p:nvSpPr>
          <p:cNvPr id="4" name="Text Box 4"/>
          <p:cNvSpPr txBox="1">
            <a:spLocks noChangeArrowheads="1"/>
          </p:cNvSpPr>
          <p:nvPr/>
        </p:nvSpPr>
        <p:spPr bwMode="auto">
          <a:xfrm>
            <a:off x="4806441" y="6474897"/>
            <a:ext cx="41168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Toulmonde</a:t>
            </a:r>
            <a:r>
              <a:rPr kumimoji="0" lang="en-GB" sz="1200" b="0" i="0" u="none" strike="noStrike" kern="1200" cap="none" spc="0" normalizeH="0" dirty="0" smtClean="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M, et </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11501</a:t>
            </a: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923059" y="3562067"/>
            <a:ext cx="583595" cy="584200"/>
          </a:xfrm>
          <a:prstGeom prst="ellipse">
            <a:avLst/>
          </a:prstGeom>
          <a:noFill/>
          <a:ln w="28575">
            <a:solidFill>
              <a:schemeClr val="bg2"/>
            </a:solidFill>
            <a:round/>
            <a:headEnd/>
            <a:tailEnd/>
          </a:ln>
        </p:spPr>
        <p:txBody>
          <a:bodyPr wrap="none" anchor="ctr"/>
          <a:lstStyle/>
          <a:p>
            <a:pPr algn="ctr"/>
            <a:r>
              <a:rPr lang="en-GB" altLang="zh-CN" sz="1600" b="1" dirty="0" smtClean="0">
                <a:solidFill>
                  <a:srgbClr val="23246D"/>
                </a:solidFill>
                <a:ea typeface="SimSun" pitchFamily="2" charset="-122"/>
              </a:rPr>
              <a:t>R</a:t>
            </a:r>
            <a:br>
              <a:rPr lang="en-GB" altLang="zh-CN" sz="1600" b="1" dirty="0" smtClean="0">
                <a:solidFill>
                  <a:srgbClr val="23246D"/>
                </a:solidFill>
                <a:ea typeface="SimSun" pitchFamily="2" charset="-122"/>
              </a:rPr>
            </a:br>
            <a:r>
              <a:rPr lang="en-GB" altLang="zh-CN" sz="1600" b="1" dirty="0" smtClean="0">
                <a:solidFill>
                  <a:srgbClr val="23246D"/>
                </a:solidFill>
                <a:ea typeface="SimSun" pitchFamily="2" charset="-122"/>
              </a:rPr>
              <a:t>2:1</a:t>
            </a:r>
            <a:endParaRPr lang="en-GB" altLang="zh-CN" sz="1600" b="1" dirty="0">
              <a:solidFill>
                <a:srgbClr val="23246D"/>
              </a:solidFill>
              <a:ea typeface="SimSun" pitchFamily="2" charset="-122"/>
            </a:endParaRPr>
          </a:p>
        </p:txBody>
      </p:sp>
      <p:cxnSp>
        <p:nvCxnSpPr>
          <p:cNvPr id="8" name="AutoShape 15"/>
          <p:cNvCxnSpPr>
            <a:cxnSpLocks noChangeShapeType="1"/>
            <a:stCxn id="7" idx="0"/>
            <a:endCxn id="14" idx="1"/>
          </p:cNvCxnSpPr>
          <p:nvPr/>
        </p:nvCxnSpPr>
        <p:spPr bwMode="auto">
          <a:xfrm rot="5400000" flipH="1" flipV="1">
            <a:off x="4069977" y="3063571"/>
            <a:ext cx="643376" cy="3536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079740" y="4281383"/>
            <a:ext cx="624199" cy="353965"/>
          </a:xfrm>
          <a:prstGeom prst="bentConnector2">
            <a:avLst/>
          </a:prstGeom>
          <a:noFill/>
          <a:ln w="38100">
            <a:solidFill>
              <a:schemeClr val="bg2"/>
            </a:solidFill>
            <a:miter lim="800000"/>
            <a:headEnd/>
            <a:tailEnd type="triangle" w="med" len="med"/>
          </a:ln>
        </p:spPr>
      </p:cxnSp>
      <p:cxnSp>
        <p:nvCxnSpPr>
          <p:cNvPr id="11" name="AutoShape 19"/>
          <p:cNvCxnSpPr>
            <a:cxnSpLocks noChangeShapeType="1"/>
            <a:stCxn id="12" idx="3"/>
            <a:endCxn id="7" idx="2"/>
          </p:cNvCxnSpPr>
          <p:nvPr/>
        </p:nvCxnSpPr>
        <p:spPr bwMode="auto">
          <a:xfrm flipV="1">
            <a:off x="3729600" y="3854167"/>
            <a:ext cx="193459"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3045637"/>
            <a:ext cx="3560512" cy="161706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Desmoid tumours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Progressive disease according to RECIST v1.1</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(n=72)</a:t>
            </a:r>
            <a:endParaRPr lang="en-GB" altLang="zh-CN" sz="1600" dirty="0">
              <a:solidFill>
                <a:srgbClr val="FFFFFF"/>
              </a:solidFill>
              <a:ea typeface="SimSun" pitchFamily="2" charset="-122"/>
            </a:endParaRPr>
          </a:p>
        </p:txBody>
      </p:sp>
      <p:sp>
        <p:nvSpPr>
          <p:cNvPr id="13" name="AutoShape 12"/>
          <p:cNvSpPr>
            <a:spLocks noChangeArrowheads="1"/>
          </p:cNvSpPr>
          <p:nvPr/>
        </p:nvSpPr>
        <p:spPr bwMode="auto">
          <a:xfrm>
            <a:off x="4568822" y="4122141"/>
            <a:ext cx="2907593" cy="129664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Methotrexate 30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 vinblastine 5 mg/m</a:t>
            </a:r>
            <a:r>
              <a:rPr lang="en-GB" altLang="zh-CN" sz="1600" baseline="30000" dirty="0">
                <a:solidFill>
                  <a:srgbClr val="FFFFFF"/>
                </a:solidFill>
                <a:ea typeface="SimSun" pitchFamily="2" charset="-122"/>
              </a:rPr>
              <a:t>2</a:t>
            </a:r>
            <a:r>
              <a:rPr lang="en-GB" altLang="zh-CN" sz="1600" dirty="0" smtClean="0">
                <a:solidFill>
                  <a:srgbClr val="FFFFFF"/>
                </a:solidFill>
                <a:ea typeface="SimSun" pitchFamily="2" charset="-122"/>
              </a:rPr>
              <a:t> IV once a week for 6 months then every 15 days for 6 months</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(n=20)</a:t>
            </a:r>
            <a:endParaRPr lang="en-GB" altLang="zh-CN" sz="1600" dirty="0">
              <a:solidFill>
                <a:srgbClr val="FFFFFF"/>
              </a:solidFill>
              <a:ea typeface="SimSun" pitchFamily="2" charset="-122"/>
            </a:endParaRPr>
          </a:p>
        </p:txBody>
      </p:sp>
      <p:sp>
        <p:nvSpPr>
          <p:cNvPr id="14" name="AutoShape 8"/>
          <p:cNvSpPr>
            <a:spLocks noChangeArrowheads="1"/>
          </p:cNvSpPr>
          <p:nvPr/>
        </p:nvSpPr>
        <p:spPr bwMode="auto">
          <a:xfrm>
            <a:off x="4568473" y="2270366"/>
            <a:ext cx="2907961" cy="129665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Pazopanib 800 mg/day PO</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(n=46)</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228600" y="5462676"/>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600" dirty="0" smtClean="0">
                <a:solidFill>
                  <a:srgbClr val="363636"/>
                </a:solidFill>
              </a:rPr>
              <a:t>6-month non-PD rate</a:t>
            </a:r>
            <a:endParaRPr lang="en-GB" sz="1600" dirty="0">
              <a:solidFill>
                <a:srgbClr val="363636"/>
              </a:solidFill>
            </a:endParaRPr>
          </a:p>
        </p:txBody>
      </p:sp>
      <p:sp>
        <p:nvSpPr>
          <p:cNvPr id="16" name="Content Placeholder 26"/>
          <p:cNvSpPr txBox="1">
            <a:spLocks/>
          </p:cNvSpPr>
          <p:nvPr/>
        </p:nvSpPr>
        <p:spPr>
          <a:xfrm>
            <a:off x="4648200" y="5462676"/>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ORR, PFS, </a:t>
            </a:r>
            <a:r>
              <a:rPr lang="en-GB" sz="1600" dirty="0" err="1" smtClean="0">
                <a:solidFill>
                  <a:srgbClr val="363636"/>
                </a:solidFill>
              </a:rPr>
              <a:t>QoL</a:t>
            </a:r>
            <a:r>
              <a:rPr lang="en-GB" sz="1600" dirty="0" smtClean="0">
                <a:solidFill>
                  <a:srgbClr val="363636"/>
                </a:solidFill>
              </a:rPr>
              <a:t>, safety</a:t>
            </a:r>
            <a:endParaRPr lang="en-GB" sz="1600" dirty="0">
              <a:solidFill>
                <a:srgbClr val="363636"/>
              </a:solidFill>
            </a:endParaRPr>
          </a:p>
        </p:txBody>
      </p:sp>
      <p:cxnSp>
        <p:nvCxnSpPr>
          <p:cNvPr id="17" name="AutoShape 21"/>
          <p:cNvCxnSpPr>
            <a:cxnSpLocks noChangeShapeType="1"/>
            <a:stCxn id="14" idx="3"/>
            <a:endCxn id="18" idx="1"/>
          </p:cNvCxnSpPr>
          <p:nvPr/>
        </p:nvCxnSpPr>
        <p:spPr bwMode="auto">
          <a:xfrm>
            <a:off x="7476434" y="2918691"/>
            <a:ext cx="476454" cy="0"/>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952888" y="2346985"/>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toxicity/up to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 year</a:t>
            </a:r>
            <a:endParaRPr lang="en-GB" altLang="zh-CN" dirty="0">
              <a:solidFill>
                <a:srgbClr val="FFFFFF"/>
              </a:solidFill>
              <a:ea typeface="SimSun" pitchFamily="2" charset="-122"/>
            </a:endParaRPr>
          </a:p>
        </p:txBody>
      </p:sp>
      <p:cxnSp>
        <p:nvCxnSpPr>
          <p:cNvPr id="19" name="AutoShape 21"/>
          <p:cNvCxnSpPr>
            <a:cxnSpLocks noChangeShapeType="1"/>
            <a:stCxn id="13" idx="3"/>
            <a:endCxn id="20" idx="1"/>
          </p:cNvCxnSpPr>
          <p:nvPr/>
        </p:nvCxnSpPr>
        <p:spPr bwMode="auto">
          <a:xfrm flipV="1">
            <a:off x="7476415" y="4770465"/>
            <a:ext cx="456073" cy="1"/>
          </a:xfrm>
          <a:prstGeom prst="straightConnector1">
            <a:avLst/>
          </a:prstGeom>
          <a:noFill/>
          <a:ln w="38100">
            <a:solidFill>
              <a:schemeClr val="bg2"/>
            </a:solidFill>
            <a:round/>
            <a:headEnd/>
            <a:tailEnd type="triangle" w="med" len="med"/>
          </a:ln>
        </p:spPr>
      </p:cxnSp>
      <p:sp>
        <p:nvSpPr>
          <p:cNvPr id="20" name="AutoShape 12"/>
          <p:cNvSpPr>
            <a:spLocks noChangeArrowheads="1"/>
          </p:cNvSpPr>
          <p:nvPr/>
        </p:nvSpPr>
        <p:spPr bwMode="auto">
          <a:xfrm>
            <a:off x="7932488" y="4198759"/>
            <a:ext cx="1047112" cy="114341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toxicity/ up to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 year</a:t>
            </a:r>
            <a:endParaRPr lang="en-GB" altLang="zh-CN" dirty="0">
              <a:solidFill>
                <a:srgbClr val="FFFFFF"/>
              </a:solidFill>
              <a:ea typeface="SimSun" pitchFamily="2" charset="-122"/>
            </a:endParaRPr>
          </a:p>
        </p:txBody>
      </p:sp>
      <p:cxnSp>
        <p:nvCxnSpPr>
          <p:cNvPr id="21" name="AutoShape 21"/>
          <p:cNvCxnSpPr>
            <a:cxnSpLocks noChangeShapeType="1"/>
            <a:stCxn id="20" idx="0"/>
          </p:cNvCxnSpPr>
          <p:nvPr/>
        </p:nvCxnSpPr>
        <p:spPr bwMode="auto">
          <a:xfrm flipH="1" flipV="1">
            <a:off x="7097843" y="3575154"/>
            <a:ext cx="1358201" cy="623605"/>
          </a:xfrm>
          <a:prstGeom prst="straightConnector1">
            <a:avLst/>
          </a:prstGeom>
          <a:noFill/>
          <a:ln w="38100">
            <a:solidFill>
              <a:schemeClr val="bg2"/>
            </a:solidFill>
            <a:round/>
            <a:headEnd/>
            <a:tailEnd type="triangle" w="med" len="med"/>
          </a:ln>
        </p:spPr>
      </p:cxnSp>
      <p:sp>
        <p:nvSpPr>
          <p:cNvPr id="22" name="TextBox 21"/>
          <p:cNvSpPr txBox="1"/>
          <p:nvPr/>
        </p:nvSpPr>
        <p:spPr>
          <a:xfrm>
            <a:off x="6656552" y="3745905"/>
            <a:ext cx="1053495" cy="430887"/>
          </a:xfrm>
          <a:prstGeom prst="rect">
            <a:avLst/>
          </a:prstGeom>
          <a:noFill/>
        </p:spPr>
        <p:txBody>
          <a:bodyPr wrap="none" rtlCol="0">
            <a:spAutoFit/>
          </a:bodyPr>
          <a:lstStyle/>
          <a:p>
            <a:pPr algn="ctr"/>
            <a:r>
              <a:rPr lang="en-GB" sz="1100" b="1" dirty="0" smtClean="0"/>
              <a:t>PD (optional </a:t>
            </a:r>
          </a:p>
          <a:p>
            <a:pPr algn="ctr"/>
            <a:r>
              <a:rPr lang="en-GB" sz="1100" b="1" dirty="0" smtClean="0"/>
              <a:t>crossover)</a:t>
            </a:r>
            <a:endParaRPr lang="en-GB" sz="1100" b="1" dirty="0"/>
          </a:p>
        </p:txBody>
      </p:sp>
    </p:spTree>
    <p:extLst>
      <p:ext uri="{BB962C8B-B14F-4D97-AF65-F5344CB8AC3E}">
        <p14:creationId xmlns:p14="http://schemas.microsoft.com/office/powerpoint/2010/main" val="1262549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11501</a:t>
            </a:r>
            <a:r>
              <a:rPr lang="en-GB" dirty="0"/>
              <a:t>: DESMOPAZ pazopanib (PZ) versus IV </a:t>
            </a:r>
            <a:r>
              <a:rPr lang="en-GB" dirty="0" smtClean="0"/>
              <a:t/>
            </a:r>
            <a:br>
              <a:rPr lang="en-GB" dirty="0" smtClean="0"/>
            </a:br>
            <a:r>
              <a:rPr lang="en-GB" dirty="0" smtClean="0"/>
              <a:t>methotrexate/vinblastine </a:t>
            </a:r>
            <a:r>
              <a:rPr lang="en-GB" dirty="0"/>
              <a:t>(MV) in adult patients with progressive desmoid </a:t>
            </a:r>
            <a:r>
              <a:rPr lang="en-GB" dirty="0" err="1"/>
              <a:t>tumors</a:t>
            </a:r>
            <a:r>
              <a:rPr lang="en-GB" dirty="0"/>
              <a:t> (DT) a randomized phase II study from the French Sarcoma </a:t>
            </a:r>
            <a:r>
              <a:rPr lang="en-GB" dirty="0" smtClean="0"/>
              <a:t>Group – </a:t>
            </a:r>
            <a:r>
              <a:rPr lang="en-GB" dirty="0" err="1" smtClean="0"/>
              <a:t>Toulmonde</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a:t>
            </a:r>
          </a:p>
          <a:p>
            <a:pPr marL="0" indent="0">
              <a:buNone/>
            </a:pPr>
            <a:endParaRPr lang="en-GB" dirty="0"/>
          </a:p>
          <a:p>
            <a:endParaRPr lang="en-GB" dirty="0"/>
          </a:p>
        </p:txBody>
      </p:sp>
      <p:sp>
        <p:nvSpPr>
          <p:cNvPr id="4" name="Text Box 4"/>
          <p:cNvSpPr txBox="1">
            <a:spLocks noChangeArrowheads="1"/>
          </p:cNvSpPr>
          <p:nvPr/>
        </p:nvSpPr>
        <p:spPr bwMode="auto">
          <a:xfrm>
            <a:off x="4806441" y="6474897"/>
            <a:ext cx="41168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Toulmonde</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11501</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75860"/>
              </p:ext>
            </p:extLst>
          </p:nvPr>
        </p:nvGraphicFramePr>
        <p:xfrm>
          <a:off x="226328" y="1767275"/>
          <a:ext cx="8689072" cy="1809530"/>
        </p:xfrm>
        <a:graphic>
          <a:graphicData uri="http://schemas.openxmlformats.org/drawingml/2006/table">
            <a:tbl>
              <a:tblPr firstRow="1" bandRow="1">
                <a:tableStyleId>{69012ECD-51FC-41F1-AA8D-1B2483CD663E}</a:tableStyleId>
              </a:tblPr>
              <a:tblGrid>
                <a:gridCol w="1912274">
                  <a:extLst>
                    <a:ext uri="{9D8B030D-6E8A-4147-A177-3AD203B41FA5}">
                      <a16:colId xmlns:a16="http://schemas.microsoft.com/office/drawing/2014/main" val="20000"/>
                    </a:ext>
                  </a:extLst>
                </a:gridCol>
                <a:gridCol w="922733">
                  <a:extLst>
                    <a:ext uri="{9D8B030D-6E8A-4147-A177-3AD203B41FA5}">
                      <a16:colId xmlns:a16="http://schemas.microsoft.com/office/drawing/2014/main" val="20001"/>
                    </a:ext>
                  </a:extLst>
                </a:gridCol>
                <a:gridCol w="1210143">
                  <a:extLst>
                    <a:ext uri="{9D8B030D-6E8A-4147-A177-3AD203B41FA5}">
                      <a16:colId xmlns:a16="http://schemas.microsoft.com/office/drawing/2014/main" val="20002"/>
                    </a:ext>
                  </a:extLst>
                </a:gridCol>
                <a:gridCol w="1195016">
                  <a:extLst>
                    <a:ext uri="{9D8B030D-6E8A-4147-A177-3AD203B41FA5}">
                      <a16:colId xmlns:a16="http://schemas.microsoft.com/office/drawing/2014/main" val="20003"/>
                    </a:ext>
                  </a:extLst>
                </a:gridCol>
                <a:gridCol w="983241">
                  <a:extLst>
                    <a:ext uri="{9D8B030D-6E8A-4147-A177-3AD203B41FA5}">
                      <a16:colId xmlns:a16="http://schemas.microsoft.com/office/drawing/2014/main" val="20004"/>
                    </a:ext>
                  </a:extLst>
                </a:gridCol>
                <a:gridCol w="1164761">
                  <a:extLst>
                    <a:ext uri="{9D8B030D-6E8A-4147-A177-3AD203B41FA5}">
                      <a16:colId xmlns:a16="http://schemas.microsoft.com/office/drawing/2014/main" val="20005"/>
                    </a:ext>
                  </a:extLst>
                </a:gridCol>
                <a:gridCol w="1300904">
                  <a:extLst>
                    <a:ext uri="{9D8B030D-6E8A-4147-A177-3AD203B41FA5}">
                      <a16:colId xmlns:a16="http://schemas.microsoft.com/office/drawing/2014/main" val="20006"/>
                    </a:ext>
                  </a:extLst>
                </a:gridCol>
              </a:tblGrid>
              <a:tr h="356711">
                <a:tc rowSpan="2">
                  <a:txBody>
                    <a:bodyPr/>
                    <a:lstStyle/>
                    <a:p>
                      <a:pPr algn="l"/>
                      <a:r>
                        <a:rPr lang="en-GB" sz="1400" b="1" dirty="0" smtClean="0">
                          <a:solidFill>
                            <a:schemeClr val="tx2"/>
                          </a:solidFill>
                        </a:rPr>
                        <a:t>Efficacy</a:t>
                      </a:r>
                      <a:r>
                        <a:rPr lang="en-GB" sz="1400" b="1" baseline="0" dirty="0" smtClean="0">
                          <a:solidFill>
                            <a:schemeClr val="tx2"/>
                          </a:solidFill>
                        </a:rPr>
                        <a:t> </a:t>
                      </a:r>
                      <a:endParaRPr lang="en-GB" sz="1400" b="1"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gridSpan="3">
                  <a:txBody>
                    <a:bodyPr/>
                    <a:lstStyle/>
                    <a:p>
                      <a:pPr algn="ctr"/>
                      <a:r>
                        <a:rPr lang="en-GB" sz="1400" b="1" dirty="0" smtClean="0">
                          <a:solidFill>
                            <a:schemeClr val="tx2"/>
                          </a:solidFill>
                        </a:rPr>
                        <a:t>Pazopanib </a:t>
                      </a:r>
                      <a:endParaRPr lang="en-GB" sz="1400" b="1" dirty="0">
                        <a:solidFill>
                          <a:schemeClr val="tx2"/>
                        </a:solidFill>
                      </a:endParaRPr>
                    </a:p>
                  </a:txBody>
                  <a:tcPr marT="18000" marB="1800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Methotrexate + vinblastine</a:t>
                      </a:r>
                    </a:p>
                  </a:txBody>
                  <a:tcPr marT="18000" marB="18000" anchor="ct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extLst>
                  <a:ext uri="{0D108BD9-81ED-4DB2-BD59-A6C34878D82A}">
                    <a16:rowId xmlns:a16="http://schemas.microsoft.com/office/drawing/2014/main" val="10000"/>
                  </a:ext>
                </a:extLst>
              </a:tr>
              <a:tr h="278019">
                <a:tc vMerge="1">
                  <a:txBody>
                    <a:bodyPr/>
                    <a:lstStyle/>
                    <a:p>
                      <a:pPr algn="ctr"/>
                      <a:endParaRPr lang="en-US" sz="1400" noProof="0" dirty="0">
                        <a:solidFill>
                          <a:schemeClr val="tx2"/>
                        </a:solidFill>
                        <a:latin typeface="+mn-lt"/>
                      </a:endParaRPr>
                    </a:p>
                  </a:txBody>
                  <a:tcPr marT="18000" marB="18000">
                    <a:lnT w="19050" cap="flat" cmpd="sng" algn="ctr">
                      <a:solidFill>
                        <a:schemeClr val="tx2"/>
                      </a:solid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n</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baseline="0" noProof="0" dirty="0" smtClean="0">
                          <a:solidFill>
                            <a:schemeClr val="tx2"/>
                          </a:solidFill>
                          <a:latin typeface="+mn-lt"/>
                        </a:rPr>
                        <a:t>Rate, %</a:t>
                      </a:r>
                      <a:endParaRPr lang="en-US" sz="1400" b="1" noProof="0" dirty="0" smtClean="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noProof="0" dirty="0" smtClean="0">
                          <a:solidFill>
                            <a:schemeClr val="tx2"/>
                          </a:solidFill>
                          <a:latin typeface="+mn-lt"/>
                        </a:rPr>
                        <a:t>95%CI</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noProof="0" dirty="0" smtClean="0">
                          <a:solidFill>
                            <a:schemeClr val="tx2"/>
                          </a:solidFill>
                          <a:latin typeface="+mn-lt"/>
                        </a:rPr>
                        <a:t>n</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baseline="0" noProof="0" dirty="0" smtClean="0">
                          <a:solidFill>
                            <a:schemeClr val="tx2"/>
                          </a:solidFill>
                          <a:latin typeface="+mn-lt"/>
                        </a:rPr>
                        <a:t>Rate, %</a:t>
                      </a:r>
                      <a:endParaRPr lang="en-US" sz="1400" b="1" noProof="0" dirty="0" smtClean="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noProof="0" dirty="0" smtClean="0">
                          <a:solidFill>
                            <a:schemeClr val="tx2"/>
                          </a:solidFill>
                          <a:latin typeface="+mn-lt"/>
                        </a:rPr>
                        <a:t>95%CI</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extLst>
                  <a:ext uri="{0D108BD9-81ED-4DB2-BD59-A6C34878D82A}">
                    <a16:rowId xmlns:a16="http://schemas.microsoft.com/office/drawing/2014/main" val="10001"/>
                  </a:ext>
                </a:extLst>
              </a:tr>
              <a:tr h="154157">
                <a:tc>
                  <a:txBody>
                    <a:bodyPr/>
                    <a:lstStyle/>
                    <a:p>
                      <a:r>
                        <a:rPr lang="en-US" sz="1400" noProof="0" dirty="0" smtClean="0">
                          <a:latin typeface="+mn-lt"/>
                        </a:rPr>
                        <a:t>6-month non-PD</a:t>
                      </a:r>
                      <a:r>
                        <a:rPr lang="en-US" sz="1400" baseline="0" noProof="0" dirty="0" smtClean="0">
                          <a:latin typeface="+mn-lt"/>
                        </a:rPr>
                        <a:t> </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43</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81.4</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66.6, 91.6</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20</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45.0</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23.1, 68.5</a:t>
                      </a:r>
                      <a:endParaRPr lang="en-US" sz="1400" noProof="0" dirty="0">
                        <a:latin typeface="+mn-lt"/>
                      </a:endParaRPr>
                    </a:p>
                  </a:txBody>
                  <a:tcPr marT="18000" marB="18000">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r>
                        <a:rPr lang="en-US" sz="1400" noProof="0" dirty="0" smtClean="0">
                          <a:latin typeface="+mn-lt"/>
                        </a:rPr>
                        <a:t>Best ORR </a:t>
                      </a:r>
                    </a:p>
                    <a:p>
                      <a:pPr marL="90488" indent="0"/>
                      <a:r>
                        <a:rPr lang="en-US" sz="1400" noProof="0" dirty="0" smtClean="0">
                          <a:latin typeface="+mn-lt"/>
                        </a:rPr>
                        <a:t>PR</a:t>
                      </a:r>
                    </a:p>
                    <a:p>
                      <a:pPr marL="90488" indent="0"/>
                      <a:r>
                        <a:rPr lang="en-US" sz="1400" noProof="0" dirty="0" smtClean="0">
                          <a:latin typeface="+mn-lt"/>
                        </a:rPr>
                        <a:t>SD</a:t>
                      </a:r>
                      <a:r>
                        <a:rPr lang="en-US" sz="1400" baseline="0" noProof="0" dirty="0" smtClean="0">
                          <a:latin typeface="+mn-lt"/>
                        </a:rPr>
                        <a:t> </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46</a:t>
                      </a:r>
                    </a:p>
                    <a:p>
                      <a:pPr algn="ctr"/>
                      <a:r>
                        <a:rPr lang="en-US" sz="1400" noProof="0" dirty="0" smtClean="0">
                          <a:latin typeface="+mn-lt"/>
                        </a:rPr>
                        <a:t>46</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37.0</a:t>
                      </a:r>
                    </a:p>
                    <a:p>
                      <a:pPr algn="ctr"/>
                      <a:r>
                        <a:rPr lang="en-US" sz="1400" noProof="0" dirty="0" smtClean="0">
                          <a:latin typeface="+mn-lt"/>
                        </a:rPr>
                        <a:t>58.7</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23.2, 52.5</a:t>
                      </a:r>
                    </a:p>
                    <a:p>
                      <a:pPr algn="ctr"/>
                      <a:r>
                        <a:rPr lang="en-US" sz="1400" noProof="0" dirty="0" smtClean="0">
                          <a:latin typeface="+mn-lt"/>
                        </a:rPr>
                        <a:t>43.2, 73.0</a:t>
                      </a:r>
                      <a:endParaRPr lang="en-US" sz="1400" noProof="0" dirty="0">
                        <a:latin typeface="+mn-lt"/>
                      </a:endParaRPr>
                    </a:p>
                  </a:txBody>
                  <a:tcPr marT="18000" marB="18000"/>
                </a:tc>
                <a:tc>
                  <a:txBody>
                    <a:bodyPr/>
                    <a:lstStyle/>
                    <a:p>
                      <a:pPr algn="ctr"/>
                      <a:endParaRPr lang="en-US" sz="1400" noProof="0" dirty="0">
                        <a:latin typeface="+mn-lt"/>
                      </a:endParaRPr>
                    </a:p>
                    <a:p>
                      <a:pPr algn="ctr"/>
                      <a:r>
                        <a:rPr lang="en-US" sz="1400" noProof="0" dirty="0" smtClean="0">
                          <a:latin typeface="+mn-lt"/>
                        </a:rPr>
                        <a:t>19</a:t>
                      </a:r>
                    </a:p>
                    <a:p>
                      <a:pPr algn="ctr"/>
                      <a:r>
                        <a:rPr lang="en-US" sz="1400" noProof="0" dirty="0" smtClean="0">
                          <a:latin typeface="+mn-lt"/>
                        </a:rPr>
                        <a:t>19</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25.0</a:t>
                      </a:r>
                    </a:p>
                    <a:p>
                      <a:pPr algn="ctr"/>
                      <a:r>
                        <a:rPr lang="en-US" sz="1400" noProof="0" dirty="0" smtClean="0">
                          <a:latin typeface="+mn-lt"/>
                        </a:rPr>
                        <a:t>45.0</a:t>
                      </a:r>
                      <a:endParaRPr lang="en-US" sz="1400" noProof="0" dirty="0">
                        <a:latin typeface="+mn-lt"/>
                      </a:endParaRPr>
                    </a:p>
                  </a:txBody>
                  <a:tcPr marT="18000" marB="18000"/>
                </a:tc>
                <a:tc>
                  <a:txBody>
                    <a:bodyPr/>
                    <a:lstStyle/>
                    <a:p>
                      <a:pPr algn="ctr"/>
                      <a:endParaRPr lang="en-US" sz="1400" noProof="0" dirty="0" smtClean="0">
                        <a:latin typeface="+mn-lt"/>
                      </a:endParaRPr>
                    </a:p>
                    <a:p>
                      <a:pPr algn="ctr"/>
                      <a:r>
                        <a:rPr lang="en-US" sz="1400" noProof="0" dirty="0" smtClean="0">
                          <a:latin typeface="+mn-lt"/>
                        </a:rPr>
                        <a:t>8.6, 44.0</a:t>
                      </a:r>
                    </a:p>
                    <a:p>
                      <a:pPr algn="ctr"/>
                      <a:r>
                        <a:rPr lang="en-US" sz="1400" noProof="0" dirty="0" smtClean="0">
                          <a:latin typeface="+mn-lt"/>
                        </a:rPr>
                        <a:t>23.1, 68.5</a:t>
                      </a:r>
                      <a:endParaRPr lang="en-US" sz="1400" noProof="0" dirty="0">
                        <a:latin typeface="+mn-lt"/>
                      </a:endParaRPr>
                    </a:p>
                  </a:txBody>
                  <a:tcPr marT="18000" marB="18000"/>
                </a:tc>
                <a:extLst>
                  <a:ext uri="{0D108BD9-81ED-4DB2-BD59-A6C34878D82A}">
                    <a16:rowId xmlns:a16="http://schemas.microsoft.com/office/drawing/2014/main" val="10003"/>
                  </a:ext>
                </a:extLst>
              </a:tr>
              <a:tr h="0">
                <a:tc>
                  <a:txBody>
                    <a:bodyPr/>
                    <a:lstStyle/>
                    <a:p>
                      <a:pPr marL="0" indent="0"/>
                      <a:r>
                        <a:rPr lang="en-US" sz="1400" noProof="0" dirty="0" smtClean="0">
                          <a:latin typeface="+mn-lt"/>
                        </a:rPr>
                        <a:t>1-year PFS </a:t>
                      </a:r>
                      <a:endParaRPr lang="en-US" sz="1400" noProof="0" dirty="0">
                        <a:latin typeface="+mn-lt"/>
                      </a:endParaRPr>
                    </a:p>
                  </a:txBody>
                  <a:tcPr marT="18000" marB="18000"/>
                </a:tc>
                <a:tc>
                  <a:txBody>
                    <a:bodyPr/>
                    <a:lstStyle/>
                    <a:p>
                      <a:pPr algn="ctr"/>
                      <a:r>
                        <a:rPr lang="en-US" sz="1400" noProof="0" dirty="0" smtClean="0">
                          <a:latin typeface="+mn-lt"/>
                        </a:rPr>
                        <a:t>46</a:t>
                      </a:r>
                      <a:endParaRPr lang="en-US" sz="1400" noProof="0" dirty="0">
                        <a:latin typeface="+mn-lt"/>
                      </a:endParaRPr>
                    </a:p>
                  </a:txBody>
                  <a:tcPr marT="18000" marB="18000"/>
                </a:tc>
                <a:tc>
                  <a:txBody>
                    <a:bodyPr/>
                    <a:lstStyle/>
                    <a:p>
                      <a:pPr algn="ctr"/>
                      <a:r>
                        <a:rPr lang="en-US" sz="1400" noProof="0" dirty="0" smtClean="0">
                          <a:latin typeface="+mn-lt"/>
                        </a:rPr>
                        <a:t>86.2</a:t>
                      </a:r>
                      <a:endParaRPr lang="en-US" sz="1400" noProof="0" dirty="0">
                        <a:latin typeface="+mn-lt"/>
                      </a:endParaRPr>
                    </a:p>
                  </a:txBody>
                  <a:tcPr marT="18000" marB="18000"/>
                </a:tc>
                <a:tc>
                  <a:txBody>
                    <a:bodyPr/>
                    <a:lstStyle/>
                    <a:p>
                      <a:pPr algn="ctr"/>
                      <a:r>
                        <a:rPr lang="en-US" sz="1400" noProof="0" dirty="0" smtClean="0">
                          <a:latin typeface="+mn-lt"/>
                        </a:rPr>
                        <a:t>71.7, 93.6</a:t>
                      </a:r>
                      <a:endParaRPr lang="en-US" sz="1400" noProof="0" dirty="0">
                        <a:latin typeface="+mn-lt"/>
                      </a:endParaRPr>
                    </a:p>
                  </a:txBody>
                  <a:tcPr marT="18000" marB="18000"/>
                </a:tc>
                <a:tc>
                  <a:txBody>
                    <a:bodyPr/>
                    <a:lstStyle/>
                    <a:p>
                      <a:pPr algn="ctr"/>
                      <a:r>
                        <a:rPr lang="en-US" sz="1400" noProof="0" dirty="0" smtClean="0">
                          <a:latin typeface="+mn-lt"/>
                        </a:rPr>
                        <a:t>20</a:t>
                      </a:r>
                      <a:endParaRPr lang="en-US" sz="1400" noProof="0" dirty="0">
                        <a:latin typeface="+mn-lt"/>
                      </a:endParaRPr>
                    </a:p>
                  </a:txBody>
                  <a:tcPr marT="18000" marB="18000"/>
                </a:tc>
                <a:tc>
                  <a:txBody>
                    <a:bodyPr/>
                    <a:lstStyle/>
                    <a:p>
                      <a:pPr algn="ctr"/>
                      <a:r>
                        <a:rPr lang="en-US" sz="1400" noProof="0" dirty="0" smtClean="0">
                          <a:latin typeface="+mn-lt"/>
                        </a:rPr>
                        <a:t>79.0</a:t>
                      </a:r>
                      <a:endParaRPr lang="en-US" sz="1400" noProof="0" dirty="0">
                        <a:latin typeface="+mn-lt"/>
                      </a:endParaRPr>
                    </a:p>
                  </a:txBody>
                  <a:tcPr marT="18000" marB="18000"/>
                </a:tc>
                <a:tc>
                  <a:txBody>
                    <a:bodyPr/>
                    <a:lstStyle/>
                    <a:p>
                      <a:pPr algn="ctr"/>
                      <a:r>
                        <a:rPr lang="en-US" sz="1400" noProof="0" dirty="0" smtClean="0">
                          <a:latin typeface="+mn-lt"/>
                        </a:rPr>
                        <a:t>53.2, 91.5</a:t>
                      </a:r>
                      <a:endParaRPr lang="en-US" sz="1400" noProof="0" dirty="0">
                        <a:latin typeface="+mn-lt"/>
                      </a:endParaRPr>
                    </a:p>
                  </a:txBody>
                  <a:tcPr marT="18000" marB="18000"/>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34960672"/>
              </p:ext>
            </p:extLst>
          </p:nvPr>
        </p:nvGraphicFramePr>
        <p:xfrm>
          <a:off x="226329" y="3771967"/>
          <a:ext cx="8689071" cy="1816871"/>
        </p:xfrm>
        <a:graphic>
          <a:graphicData uri="http://schemas.openxmlformats.org/drawingml/2006/table">
            <a:tbl>
              <a:tblPr firstRow="1" bandRow="1">
                <a:tableStyleId>{69012ECD-51FC-41F1-AA8D-1B2483CD663E}</a:tableStyleId>
              </a:tblPr>
              <a:tblGrid>
                <a:gridCol w="1970961">
                  <a:extLst>
                    <a:ext uri="{9D8B030D-6E8A-4147-A177-3AD203B41FA5}">
                      <a16:colId xmlns:a16="http://schemas.microsoft.com/office/drawing/2014/main" val="20000"/>
                    </a:ext>
                  </a:extLst>
                </a:gridCol>
                <a:gridCol w="1746913">
                  <a:extLst>
                    <a:ext uri="{9D8B030D-6E8A-4147-A177-3AD203B41FA5}">
                      <a16:colId xmlns:a16="http://schemas.microsoft.com/office/drawing/2014/main" val="20001"/>
                    </a:ext>
                  </a:extLst>
                </a:gridCol>
                <a:gridCol w="1692322">
                  <a:extLst>
                    <a:ext uri="{9D8B030D-6E8A-4147-A177-3AD203B41FA5}">
                      <a16:colId xmlns:a16="http://schemas.microsoft.com/office/drawing/2014/main" val="20002"/>
                    </a:ext>
                  </a:extLst>
                </a:gridCol>
                <a:gridCol w="167867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56711">
                <a:tc rowSpan="2">
                  <a:txBody>
                    <a:bodyPr/>
                    <a:lstStyle/>
                    <a:p>
                      <a:pPr algn="l"/>
                      <a:r>
                        <a:rPr lang="en-GB" sz="1400" b="1" dirty="0" smtClean="0">
                          <a:solidFill>
                            <a:schemeClr val="tx2"/>
                          </a:solidFill>
                        </a:rPr>
                        <a:t>Qualit</a:t>
                      </a:r>
                      <a:r>
                        <a:rPr lang="en-GB" sz="1400" b="1" baseline="0" dirty="0" smtClean="0">
                          <a:solidFill>
                            <a:schemeClr val="tx2"/>
                          </a:solidFill>
                        </a:rPr>
                        <a:t>y of life, median (Q1, Q3)</a:t>
                      </a:r>
                      <a:endParaRPr lang="en-GB" sz="1400" b="1" dirty="0">
                        <a:solidFill>
                          <a:schemeClr val="tx2"/>
                        </a:solidFill>
                      </a:endParaRPr>
                    </a:p>
                  </a:txBody>
                  <a:tcPr marT="18000" marB="18000" anchor="ct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C4EE"/>
                    </a:solidFill>
                  </a:tcPr>
                </a:tc>
                <a:tc gridSpan="2">
                  <a:txBody>
                    <a:bodyPr/>
                    <a:lstStyle/>
                    <a:p>
                      <a:pPr algn="ctr"/>
                      <a:r>
                        <a:rPr lang="en-GB" sz="1400" b="1" dirty="0" smtClean="0">
                          <a:solidFill>
                            <a:schemeClr val="tx2"/>
                          </a:solidFill>
                        </a:rPr>
                        <a:t>Pazopanib </a:t>
                      </a:r>
                      <a:endParaRPr lang="en-GB" sz="1400" b="1" dirty="0">
                        <a:solidFill>
                          <a:schemeClr val="tx2"/>
                        </a:solidFill>
                      </a:endParaRPr>
                    </a:p>
                  </a:txBody>
                  <a:tcPr marT="18000" marB="18000" anchor="ctr">
                    <a:lnL>
                      <a:noFill/>
                    </a:lnL>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Methotrexate + vinblastine</a:t>
                      </a:r>
                    </a:p>
                  </a:txBody>
                  <a:tcPr marT="18000" marB="18000" anchor="ct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2"/>
                        </a:solidFill>
                      </a:endParaRPr>
                    </a:p>
                  </a:txBody>
                  <a:tcPr marT="18000" marB="1800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62C4EE"/>
                    </a:solidFill>
                  </a:tcPr>
                </a:tc>
                <a:extLst>
                  <a:ext uri="{0D108BD9-81ED-4DB2-BD59-A6C34878D82A}">
                    <a16:rowId xmlns:a16="http://schemas.microsoft.com/office/drawing/2014/main" val="10000"/>
                  </a:ext>
                </a:extLst>
              </a:tr>
              <a:tr h="278019">
                <a:tc vMerge="1">
                  <a:txBody>
                    <a:bodyPr/>
                    <a:lstStyle/>
                    <a:p>
                      <a:pPr algn="ctr"/>
                      <a:endParaRPr lang="en-US" sz="1400" noProof="0" dirty="0">
                        <a:solidFill>
                          <a:schemeClr val="tx2"/>
                        </a:solidFill>
                        <a:latin typeface="+mn-lt"/>
                      </a:endParaRPr>
                    </a:p>
                  </a:txBody>
                  <a:tcPr marT="18000" marB="18000">
                    <a:lnT w="19050" cap="flat" cmpd="sng" algn="ctr">
                      <a:noFill/>
                      <a:prstDash val="solid"/>
                      <a:round/>
                      <a:headEnd type="none" w="med" len="med"/>
                      <a:tailEnd type="none" w="med" len="med"/>
                    </a:lnT>
                    <a:solidFill>
                      <a:srgbClr val="62C4EE"/>
                    </a:solidFill>
                  </a:tcPr>
                </a:tc>
                <a:tc>
                  <a:txBody>
                    <a:bodyPr/>
                    <a:lstStyle/>
                    <a:p>
                      <a:pPr algn="ctr"/>
                      <a:r>
                        <a:rPr lang="en-US" sz="1400" b="1" noProof="0" dirty="0" smtClean="0">
                          <a:solidFill>
                            <a:schemeClr val="tx2"/>
                          </a:solidFill>
                          <a:latin typeface="+mn-lt"/>
                        </a:rPr>
                        <a:t>Baseline</a:t>
                      </a:r>
                      <a:r>
                        <a:rPr lang="en-US" sz="1400" b="1" baseline="0" noProof="0" dirty="0" smtClean="0">
                          <a:solidFill>
                            <a:schemeClr val="tx2"/>
                          </a:solidFill>
                          <a:latin typeface="+mn-lt"/>
                        </a:rPr>
                        <a:t> </a:t>
                      </a:r>
                    </a:p>
                    <a:p>
                      <a:pPr algn="ctr"/>
                      <a:r>
                        <a:rPr lang="en-US" sz="1400" b="1" baseline="0" noProof="0" dirty="0" smtClean="0">
                          <a:solidFill>
                            <a:schemeClr val="tx2"/>
                          </a:solidFill>
                          <a:latin typeface="+mn-lt"/>
                        </a:rPr>
                        <a:t>(n=44)</a:t>
                      </a: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baseline="0" noProof="0" dirty="0" smtClean="0">
                          <a:solidFill>
                            <a:schemeClr val="tx2"/>
                          </a:solidFill>
                          <a:latin typeface="+mn-lt"/>
                        </a:rPr>
                        <a:t>Cycle </a:t>
                      </a:r>
                    </a:p>
                    <a:p>
                      <a:pPr algn="ctr"/>
                      <a:r>
                        <a:rPr lang="en-US" sz="1400" b="1" baseline="0" noProof="0" dirty="0" smtClean="0">
                          <a:solidFill>
                            <a:schemeClr val="tx2"/>
                          </a:solidFill>
                          <a:latin typeface="+mn-lt"/>
                        </a:rPr>
                        <a:t>(n=41)</a:t>
                      </a: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noProof="0" dirty="0" smtClean="0">
                          <a:solidFill>
                            <a:schemeClr val="tx2"/>
                          </a:solidFill>
                          <a:latin typeface="+mn-lt"/>
                        </a:rPr>
                        <a:t>Baseline</a:t>
                      </a:r>
                      <a:r>
                        <a:rPr lang="en-US" sz="1400" b="1" baseline="0" noProof="0" dirty="0" smtClean="0">
                          <a:solidFill>
                            <a:schemeClr val="tx2"/>
                          </a:solidFill>
                          <a:latin typeface="+mn-lt"/>
                        </a:rPr>
                        <a:t> </a:t>
                      </a:r>
                    </a:p>
                    <a:p>
                      <a:pPr algn="ctr"/>
                      <a:r>
                        <a:rPr lang="en-US" sz="1400" b="1" baseline="0" noProof="0" dirty="0" smtClean="0">
                          <a:solidFill>
                            <a:schemeClr val="tx2"/>
                          </a:solidFill>
                          <a:latin typeface="+mn-lt"/>
                        </a:rPr>
                        <a:t>(n=19)</a:t>
                      </a:r>
                      <a:endParaRPr lang="en-US" sz="1400" b="1" noProof="0" dirty="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tc>
                  <a:txBody>
                    <a:bodyPr/>
                    <a:lstStyle/>
                    <a:p>
                      <a:pPr algn="ctr"/>
                      <a:r>
                        <a:rPr lang="en-US" sz="1400" b="1" baseline="0" noProof="0" dirty="0" smtClean="0">
                          <a:solidFill>
                            <a:schemeClr val="tx2"/>
                          </a:solidFill>
                          <a:latin typeface="+mn-lt"/>
                        </a:rPr>
                        <a:t>Cycle </a:t>
                      </a:r>
                    </a:p>
                    <a:p>
                      <a:pPr algn="ctr"/>
                      <a:r>
                        <a:rPr lang="en-US" sz="1400" b="1" baseline="0" noProof="0" dirty="0" smtClean="0">
                          <a:solidFill>
                            <a:schemeClr val="tx2"/>
                          </a:solidFill>
                          <a:latin typeface="+mn-lt"/>
                        </a:rPr>
                        <a:t>(n=6)</a:t>
                      </a:r>
                      <a:endParaRPr lang="en-US" sz="1400" b="1" noProof="0" dirty="0" smtClean="0">
                        <a:solidFill>
                          <a:schemeClr val="tx2"/>
                        </a:solidFill>
                        <a:latin typeface="+mn-lt"/>
                      </a:endParaRPr>
                    </a:p>
                  </a:txBody>
                  <a:tcPr marT="18000" marB="18000" anchor="ct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62C4EE"/>
                    </a:solidFill>
                  </a:tcPr>
                </a:tc>
                <a:extLst>
                  <a:ext uri="{0D108BD9-81ED-4DB2-BD59-A6C34878D82A}">
                    <a16:rowId xmlns:a16="http://schemas.microsoft.com/office/drawing/2014/main" val="10001"/>
                  </a:ext>
                </a:extLst>
              </a:tr>
              <a:tr h="154157">
                <a:tc>
                  <a:txBody>
                    <a:bodyPr/>
                    <a:lstStyle/>
                    <a:p>
                      <a:r>
                        <a:rPr lang="en-US" sz="1400" noProof="0" dirty="0" smtClean="0">
                          <a:latin typeface="+mn-lt"/>
                        </a:rPr>
                        <a:t>Global health status </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67 (50, 83)</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67 (50, 70)</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67 (42, 83)</a:t>
                      </a:r>
                      <a:endParaRPr lang="en-US" sz="1400" noProof="0" dirty="0">
                        <a:latin typeface="+mn-lt"/>
                      </a:endParaRPr>
                    </a:p>
                  </a:txBody>
                  <a:tcPr marT="18000" marB="18000">
                    <a:lnT w="12700" cap="flat" cmpd="sng" algn="ctr">
                      <a:noFill/>
                      <a:prstDash val="solid"/>
                      <a:round/>
                      <a:headEnd type="none" w="med" len="med"/>
                      <a:tailEnd type="none" w="med" len="med"/>
                    </a:lnT>
                  </a:tcPr>
                </a:tc>
                <a:tc>
                  <a:txBody>
                    <a:bodyPr/>
                    <a:lstStyle/>
                    <a:p>
                      <a:pPr algn="ctr"/>
                      <a:r>
                        <a:rPr lang="en-US" sz="1400" noProof="0" dirty="0" smtClean="0">
                          <a:latin typeface="+mn-lt"/>
                        </a:rPr>
                        <a:t>50 (33, 50)</a:t>
                      </a:r>
                      <a:endParaRPr lang="en-US" sz="1400" noProof="0" dirty="0">
                        <a:latin typeface="+mn-lt"/>
                      </a:endParaRPr>
                    </a:p>
                  </a:txBody>
                  <a:tcPr marT="18000" marB="18000">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r>
                        <a:rPr lang="en-US" sz="1400" noProof="0" dirty="0" smtClean="0">
                          <a:latin typeface="+mn-lt"/>
                        </a:rPr>
                        <a:t>Emotional functioning </a:t>
                      </a:r>
                      <a:endParaRPr lang="en-US" sz="1400" noProof="0" dirty="0">
                        <a:latin typeface="+mn-lt"/>
                      </a:endParaRPr>
                    </a:p>
                  </a:txBody>
                  <a:tcPr marT="18000" marB="18000"/>
                </a:tc>
                <a:tc>
                  <a:txBody>
                    <a:bodyPr/>
                    <a:lstStyle/>
                    <a:p>
                      <a:pPr algn="ctr"/>
                      <a:r>
                        <a:rPr lang="en-US" sz="1400" noProof="0" dirty="0" smtClean="0">
                          <a:latin typeface="+mn-lt"/>
                        </a:rPr>
                        <a:t>75 (54, 88)</a:t>
                      </a:r>
                      <a:endParaRPr lang="en-US" sz="1400" noProof="0" dirty="0">
                        <a:latin typeface="+mn-lt"/>
                      </a:endParaRPr>
                    </a:p>
                  </a:txBody>
                  <a:tcPr marT="18000" marB="18000"/>
                </a:tc>
                <a:tc>
                  <a:txBody>
                    <a:bodyPr/>
                    <a:lstStyle/>
                    <a:p>
                      <a:pPr algn="ctr"/>
                      <a:r>
                        <a:rPr lang="en-US" sz="1400" noProof="0" dirty="0" smtClean="0">
                          <a:latin typeface="+mn-lt"/>
                        </a:rPr>
                        <a:t>83 (67, 100)</a:t>
                      </a:r>
                      <a:endParaRPr lang="en-US" sz="1400" noProof="0" dirty="0">
                        <a:latin typeface="+mn-lt"/>
                      </a:endParaRPr>
                    </a:p>
                  </a:txBody>
                  <a:tcPr marT="18000" marB="18000"/>
                </a:tc>
                <a:tc>
                  <a:txBody>
                    <a:bodyPr/>
                    <a:lstStyle/>
                    <a:p>
                      <a:pPr algn="ctr"/>
                      <a:r>
                        <a:rPr lang="en-US" sz="1400" noProof="0" dirty="0" smtClean="0">
                          <a:latin typeface="+mn-lt"/>
                        </a:rPr>
                        <a:t>100 (83, 100)</a:t>
                      </a:r>
                      <a:endParaRPr lang="en-US" sz="1400" noProof="0" dirty="0">
                        <a:latin typeface="+mn-lt"/>
                      </a:endParaRPr>
                    </a:p>
                  </a:txBody>
                  <a:tcPr marT="18000" marB="18000"/>
                </a:tc>
                <a:tc>
                  <a:txBody>
                    <a:bodyPr/>
                    <a:lstStyle/>
                    <a:p>
                      <a:pPr algn="ctr"/>
                      <a:r>
                        <a:rPr lang="en-US" sz="1400" noProof="0" dirty="0" smtClean="0">
                          <a:latin typeface="+mn-lt"/>
                        </a:rPr>
                        <a:t>67 (67, 100)</a:t>
                      </a:r>
                      <a:endParaRPr lang="en-US" sz="1400" noProof="0" dirty="0">
                        <a:latin typeface="+mn-lt"/>
                      </a:endParaRPr>
                    </a:p>
                  </a:txBody>
                  <a:tcPr marT="18000" marB="18000"/>
                </a:tc>
                <a:extLst>
                  <a:ext uri="{0D108BD9-81ED-4DB2-BD59-A6C34878D82A}">
                    <a16:rowId xmlns:a16="http://schemas.microsoft.com/office/drawing/2014/main" val="10003"/>
                  </a:ext>
                </a:extLst>
              </a:tr>
              <a:tr h="0">
                <a:tc>
                  <a:txBody>
                    <a:bodyPr/>
                    <a:lstStyle/>
                    <a:p>
                      <a:pPr marL="0" indent="0"/>
                      <a:r>
                        <a:rPr lang="en-US" sz="1400" noProof="0" dirty="0" smtClean="0">
                          <a:latin typeface="+mn-lt"/>
                        </a:rPr>
                        <a:t>Pain </a:t>
                      </a:r>
                      <a:endParaRPr lang="en-US" sz="1400" noProof="0" dirty="0">
                        <a:latin typeface="+mn-lt"/>
                      </a:endParaRPr>
                    </a:p>
                  </a:txBody>
                  <a:tcPr marT="18000" marB="18000"/>
                </a:tc>
                <a:tc>
                  <a:txBody>
                    <a:bodyPr/>
                    <a:lstStyle/>
                    <a:p>
                      <a:pPr algn="ctr"/>
                      <a:r>
                        <a:rPr lang="en-US" sz="1400" noProof="0" dirty="0" smtClean="0">
                          <a:latin typeface="+mn-lt"/>
                        </a:rPr>
                        <a:t>33 (17, 67)</a:t>
                      </a:r>
                      <a:endParaRPr lang="en-US" sz="1400" noProof="0" dirty="0">
                        <a:latin typeface="+mn-lt"/>
                      </a:endParaRPr>
                    </a:p>
                  </a:txBody>
                  <a:tcPr marT="18000" marB="18000"/>
                </a:tc>
                <a:tc>
                  <a:txBody>
                    <a:bodyPr/>
                    <a:lstStyle/>
                    <a:p>
                      <a:pPr algn="ctr"/>
                      <a:r>
                        <a:rPr lang="en-US" sz="1400" noProof="0" dirty="0" smtClean="0">
                          <a:latin typeface="+mn-lt"/>
                        </a:rPr>
                        <a:t>17 (0, 33)</a:t>
                      </a:r>
                      <a:endParaRPr lang="en-US" sz="1400" noProof="0" dirty="0">
                        <a:latin typeface="+mn-lt"/>
                      </a:endParaRPr>
                    </a:p>
                  </a:txBody>
                  <a:tcPr marT="18000" marB="18000"/>
                </a:tc>
                <a:tc>
                  <a:txBody>
                    <a:bodyPr/>
                    <a:lstStyle/>
                    <a:p>
                      <a:pPr algn="ctr"/>
                      <a:r>
                        <a:rPr lang="en-US" sz="1400" noProof="0" dirty="0" smtClean="0">
                          <a:latin typeface="+mn-lt"/>
                        </a:rPr>
                        <a:t>33 (0, 50)</a:t>
                      </a:r>
                      <a:endParaRPr lang="en-US" sz="1400" noProof="0" dirty="0">
                        <a:latin typeface="+mn-lt"/>
                      </a:endParaRPr>
                    </a:p>
                  </a:txBody>
                  <a:tcPr marT="18000" marB="18000"/>
                </a:tc>
                <a:tc>
                  <a:txBody>
                    <a:bodyPr/>
                    <a:lstStyle/>
                    <a:p>
                      <a:pPr algn="ctr"/>
                      <a:r>
                        <a:rPr lang="en-US" sz="1400" noProof="0" dirty="0" smtClean="0">
                          <a:latin typeface="+mn-lt"/>
                        </a:rPr>
                        <a:t>33 (17, 50)</a:t>
                      </a:r>
                      <a:endParaRPr lang="en-US" sz="1400" noProof="0" dirty="0">
                        <a:latin typeface="+mn-lt"/>
                      </a:endParaRPr>
                    </a:p>
                  </a:txBody>
                  <a:tcPr marT="18000" marB="18000"/>
                </a:tc>
                <a:extLst>
                  <a:ext uri="{0D108BD9-81ED-4DB2-BD59-A6C34878D82A}">
                    <a16:rowId xmlns:a16="http://schemas.microsoft.com/office/drawing/2014/main" val="10004"/>
                  </a:ext>
                </a:extLst>
              </a:tr>
              <a:tr h="0">
                <a:tc>
                  <a:txBody>
                    <a:bodyPr/>
                    <a:lstStyle/>
                    <a:p>
                      <a:pPr marL="0" indent="0"/>
                      <a:r>
                        <a:rPr lang="en-US" sz="1400" noProof="0" dirty="0" smtClean="0">
                          <a:latin typeface="+mn-lt"/>
                        </a:rPr>
                        <a:t>Physical functioning</a:t>
                      </a:r>
                      <a:r>
                        <a:rPr lang="en-US" sz="1400" baseline="0" noProof="0" dirty="0" smtClean="0">
                          <a:latin typeface="+mn-lt"/>
                        </a:rPr>
                        <a:t> </a:t>
                      </a:r>
                      <a:endParaRPr lang="en-US" sz="1400" noProof="0" dirty="0">
                        <a:latin typeface="+mn-lt"/>
                      </a:endParaRPr>
                    </a:p>
                  </a:txBody>
                  <a:tcPr marT="18000" marB="18000"/>
                </a:tc>
                <a:tc>
                  <a:txBody>
                    <a:bodyPr/>
                    <a:lstStyle/>
                    <a:p>
                      <a:pPr algn="ctr"/>
                      <a:r>
                        <a:rPr lang="en-US" sz="1400" noProof="0" dirty="0" smtClean="0">
                          <a:latin typeface="+mn-lt"/>
                        </a:rPr>
                        <a:t>93 (77, 100)</a:t>
                      </a:r>
                      <a:endParaRPr lang="en-US" sz="1400" noProof="0" dirty="0">
                        <a:latin typeface="+mn-lt"/>
                      </a:endParaRPr>
                    </a:p>
                  </a:txBody>
                  <a:tcPr marT="18000" marB="18000"/>
                </a:tc>
                <a:tc>
                  <a:txBody>
                    <a:bodyPr/>
                    <a:lstStyle/>
                    <a:p>
                      <a:pPr algn="ctr"/>
                      <a:r>
                        <a:rPr lang="en-US" sz="1400" noProof="0" dirty="0" smtClean="0">
                          <a:latin typeface="+mn-lt"/>
                        </a:rPr>
                        <a:t>87</a:t>
                      </a:r>
                      <a:r>
                        <a:rPr lang="en-US" sz="1400" baseline="0" noProof="0" dirty="0" smtClean="0">
                          <a:latin typeface="+mn-lt"/>
                        </a:rPr>
                        <a:t> (73, 93)</a:t>
                      </a:r>
                      <a:endParaRPr lang="en-US" sz="1400" noProof="0" dirty="0">
                        <a:latin typeface="+mn-lt"/>
                      </a:endParaRPr>
                    </a:p>
                  </a:txBody>
                  <a:tcPr marT="18000" marB="18000"/>
                </a:tc>
                <a:tc>
                  <a:txBody>
                    <a:bodyPr/>
                    <a:lstStyle/>
                    <a:p>
                      <a:pPr algn="ctr"/>
                      <a:r>
                        <a:rPr lang="en-US" sz="1400" noProof="0" dirty="0" smtClean="0">
                          <a:latin typeface="+mn-lt"/>
                        </a:rPr>
                        <a:t>87</a:t>
                      </a:r>
                      <a:r>
                        <a:rPr lang="en-US" sz="1400" baseline="0" noProof="0" dirty="0" smtClean="0">
                          <a:latin typeface="+mn-lt"/>
                        </a:rPr>
                        <a:t> (73, 100)</a:t>
                      </a:r>
                      <a:endParaRPr lang="en-US" sz="1400" noProof="0" dirty="0">
                        <a:latin typeface="+mn-lt"/>
                      </a:endParaRPr>
                    </a:p>
                  </a:txBody>
                  <a:tcPr marT="18000" marB="18000"/>
                </a:tc>
                <a:tc>
                  <a:txBody>
                    <a:bodyPr/>
                    <a:lstStyle/>
                    <a:p>
                      <a:pPr algn="ctr"/>
                      <a:r>
                        <a:rPr lang="en-US" sz="1400" noProof="0" dirty="0" smtClean="0">
                          <a:latin typeface="+mn-lt"/>
                        </a:rPr>
                        <a:t>80 (73, 80)</a:t>
                      </a:r>
                      <a:endParaRPr lang="en-US" sz="1400" noProof="0" dirty="0">
                        <a:latin typeface="+mn-lt"/>
                      </a:endParaRPr>
                    </a:p>
                  </a:txBody>
                  <a:tcPr marT="18000" marB="180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42424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11501</a:t>
            </a:r>
            <a:r>
              <a:rPr lang="en-GB" dirty="0"/>
              <a:t>: DESMOPAZ pazopanib (PZ) versus IV </a:t>
            </a:r>
            <a:r>
              <a:rPr lang="en-GB" dirty="0" smtClean="0"/>
              <a:t/>
            </a:r>
            <a:br>
              <a:rPr lang="en-GB" dirty="0" smtClean="0"/>
            </a:br>
            <a:r>
              <a:rPr lang="en-GB" dirty="0" smtClean="0"/>
              <a:t>methotrexate/vinblastine </a:t>
            </a:r>
            <a:r>
              <a:rPr lang="en-GB" dirty="0"/>
              <a:t>(MV) in adult patients with progressive desmoid </a:t>
            </a:r>
            <a:r>
              <a:rPr lang="en-GB" dirty="0" err="1"/>
              <a:t>tumors</a:t>
            </a:r>
            <a:r>
              <a:rPr lang="en-GB" dirty="0"/>
              <a:t> (DT) a randomized phase II study from the French Sarcoma </a:t>
            </a:r>
            <a:r>
              <a:rPr lang="en-GB" dirty="0" smtClean="0"/>
              <a:t>Group – </a:t>
            </a:r>
            <a:r>
              <a:rPr lang="en-GB" dirty="0" err="1" smtClean="0"/>
              <a:t>Toulmonde</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 (CONT.)</a:t>
            </a:r>
            <a:endParaRPr lang="en-US" b="1" dirty="0">
              <a:solidFill>
                <a:schemeClr val="bg1"/>
              </a:solidFill>
            </a:endParaRP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b="1" dirty="0" smtClean="0">
              <a:solidFill>
                <a:schemeClr val="bg1"/>
              </a:solidFill>
            </a:endParaRPr>
          </a:p>
          <a:p>
            <a:pPr marL="0" indent="0">
              <a:buNone/>
            </a:pPr>
            <a:endParaRPr lang="en-GB" b="1" dirty="0">
              <a:solidFill>
                <a:schemeClr val="bg1"/>
              </a:solidFill>
            </a:endParaRPr>
          </a:p>
          <a:p>
            <a:pPr marL="0" indent="0">
              <a:buNone/>
            </a:pPr>
            <a:r>
              <a:rPr lang="en-GB" b="1" dirty="0" smtClean="0">
                <a:solidFill>
                  <a:schemeClr val="bg1"/>
                </a:solidFill>
              </a:rPr>
              <a:t>CONCLUSIONS</a:t>
            </a:r>
            <a:endParaRPr lang="en-GB" b="1" dirty="0">
              <a:solidFill>
                <a:schemeClr val="bg1"/>
              </a:solidFill>
            </a:endParaRPr>
          </a:p>
          <a:p>
            <a:r>
              <a:rPr lang="en-GB" dirty="0" smtClean="0"/>
              <a:t>In patients with desmoid tumours, pazopanib demonstrated clinically meaningful activity and was well tolerated </a:t>
            </a:r>
          </a:p>
          <a:p>
            <a:r>
              <a:rPr lang="en-GB" dirty="0" smtClean="0"/>
              <a:t>Compared </a:t>
            </a:r>
            <a:r>
              <a:rPr lang="en-GB" dirty="0"/>
              <a:t>to </a:t>
            </a:r>
            <a:r>
              <a:rPr lang="en-GB" dirty="0" smtClean="0"/>
              <a:t>methotrexate + vinblastine, pazopanib showed anti-tumour activity early in treatment and exhibited long-lasting responses</a:t>
            </a:r>
            <a:endParaRPr lang="en-GB" dirty="0"/>
          </a:p>
        </p:txBody>
      </p:sp>
      <p:sp>
        <p:nvSpPr>
          <p:cNvPr id="4" name="Text Box 4"/>
          <p:cNvSpPr txBox="1">
            <a:spLocks noChangeArrowheads="1"/>
          </p:cNvSpPr>
          <p:nvPr/>
        </p:nvSpPr>
        <p:spPr bwMode="auto">
          <a:xfrm>
            <a:off x="4806441" y="6474897"/>
            <a:ext cx="41168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Toulmonde</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11501</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84159781"/>
              </p:ext>
            </p:extLst>
          </p:nvPr>
        </p:nvGraphicFramePr>
        <p:xfrm>
          <a:off x="228600" y="1904630"/>
          <a:ext cx="8686799" cy="1399200"/>
        </p:xfrm>
        <a:graphic>
          <a:graphicData uri="http://schemas.openxmlformats.org/drawingml/2006/table">
            <a:tbl>
              <a:tblPr firstRow="1" bandRow="1">
                <a:tableStyleId>{69012ECD-51FC-41F1-AA8D-1B2483CD663E}</a:tableStyleId>
              </a:tblPr>
              <a:tblGrid>
                <a:gridCol w="3666506">
                  <a:extLst>
                    <a:ext uri="{9D8B030D-6E8A-4147-A177-3AD203B41FA5}">
                      <a16:colId xmlns:a16="http://schemas.microsoft.com/office/drawing/2014/main" val="20000"/>
                    </a:ext>
                  </a:extLst>
                </a:gridCol>
                <a:gridCol w="2318317">
                  <a:extLst>
                    <a:ext uri="{9D8B030D-6E8A-4147-A177-3AD203B41FA5}">
                      <a16:colId xmlns:a16="http://schemas.microsoft.com/office/drawing/2014/main" val="20001"/>
                    </a:ext>
                  </a:extLst>
                </a:gridCol>
                <a:gridCol w="2701976">
                  <a:extLst>
                    <a:ext uri="{9D8B030D-6E8A-4147-A177-3AD203B41FA5}">
                      <a16:colId xmlns:a16="http://schemas.microsoft.com/office/drawing/2014/main" val="20002"/>
                    </a:ext>
                  </a:extLst>
                </a:gridCol>
              </a:tblGrid>
              <a:tr h="0">
                <a:tc>
                  <a:txBody>
                    <a:bodyPr/>
                    <a:lstStyle/>
                    <a:p>
                      <a:r>
                        <a:rPr lang="en-US" sz="1600" noProof="0" dirty="0" smtClean="0">
                          <a:solidFill>
                            <a:schemeClr val="tx2"/>
                          </a:solidFill>
                        </a:rPr>
                        <a:t>Safety </a:t>
                      </a:r>
                      <a:endParaRPr lang="en-US" sz="16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600" b="1" dirty="0" smtClean="0">
                          <a:solidFill>
                            <a:schemeClr val="tx2"/>
                          </a:solidFill>
                        </a:rPr>
                        <a:t>Pazopanib </a:t>
                      </a:r>
                      <a:endParaRPr lang="en-US" sz="1600" noProof="0" dirty="0">
                        <a:solidFill>
                          <a:schemeClr val="tx2"/>
                        </a:solidFill>
                      </a:endParaRPr>
                    </a:p>
                  </a:txBody>
                  <a:tcPr marT="18000" marB="18000">
                    <a:lnT w="12700" cap="flat" cmpd="sng" algn="ctr">
                      <a:solidFill>
                        <a:schemeClr val="tx2"/>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2"/>
                          </a:solidFill>
                        </a:rPr>
                        <a:t>Methotrexate+</a:t>
                      </a:r>
                      <a:r>
                        <a:rPr lang="en-GB" sz="1600" b="1" baseline="0" dirty="0" smtClean="0">
                          <a:solidFill>
                            <a:schemeClr val="tx2"/>
                          </a:solidFill>
                        </a:rPr>
                        <a:t> </a:t>
                      </a:r>
                      <a:r>
                        <a:rPr lang="en-GB" sz="1600" b="1" dirty="0" smtClean="0">
                          <a:solidFill>
                            <a:schemeClr val="tx2"/>
                          </a:solidFill>
                        </a:rPr>
                        <a:t>vinblastine</a:t>
                      </a:r>
                    </a:p>
                  </a:txBody>
                  <a:tcPr marT="18000" marB="18000">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Patients assessable, n </a:t>
                      </a:r>
                    </a:p>
                  </a:txBody>
                  <a:tcPr marT="18000" marB="18000"/>
                </a:tc>
                <a:tc>
                  <a:txBody>
                    <a:bodyPr/>
                    <a:lstStyle/>
                    <a:p>
                      <a:pPr algn="ctr"/>
                      <a:r>
                        <a:rPr lang="en-US" sz="1600" noProof="0" dirty="0" smtClean="0"/>
                        <a:t>52 (46 + 6 crossover)</a:t>
                      </a:r>
                      <a:endParaRPr lang="en-US" sz="1600" noProof="0" dirty="0"/>
                    </a:p>
                  </a:txBody>
                  <a:tcPr marT="18000" marB="18000"/>
                </a:tc>
                <a:tc>
                  <a:txBody>
                    <a:bodyPr/>
                    <a:lstStyle/>
                    <a:p>
                      <a:pPr algn="ctr"/>
                      <a:r>
                        <a:rPr lang="en-US" sz="1600" noProof="0" dirty="0" smtClean="0"/>
                        <a:t>24 (22 + 2 crossover)</a:t>
                      </a:r>
                      <a:endParaRPr lang="en-US" sz="1600" noProof="0" dirty="0"/>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≥1 dose modification</a:t>
                      </a:r>
                      <a:r>
                        <a:rPr lang="en-US" sz="1600" baseline="0" noProof="0" dirty="0" smtClean="0"/>
                        <a:t> for toxicity, n (%)</a:t>
                      </a:r>
                      <a:endParaRPr lang="en-US" sz="1600" noProof="0" dirty="0" smtClean="0"/>
                    </a:p>
                  </a:txBody>
                  <a:tcPr marT="18000" marB="18000"/>
                </a:tc>
                <a:tc>
                  <a:txBody>
                    <a:bodyPr/>
                    <a:lstStyle/>
                    <a:p>
                      <a:pPr algn="ctr"/>
                      <a:r>
                        <a:rPr lang="en-US" sz="1600" noProof="0" dirty="0" smtClean="0"/>
                        <a:t>28 (52)</a:t>
                      </a:r>
                      <a:endParaRPr lang="en-US" sz="1600" noProof="0" dirty="0"/>
                    </a:p>
                  </a:txBody>
                  <a:tcPr marT="18000" marB="18000"/>
                </a:tc>
                <a:tc>
                  <a:txBody>
                    <a:bodyPr/>
                    <a:lstStyle/>
                    <a:p>
                      <a:pPr algn="ctr"/>
                      <a:r>
                        <a:rPr lang="en-US" sz="1600" noProof="0" dirty="0" smtClean="0"/>
                        <a:t>6 (25)</a:t>
                      </a:r>
                      <a:endParaRPr lang="en-US" sz="16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Definitive</a:t>
                      </a:r>
                      <a:r>
                        <a:rPr lang="en-US" sz="1600" baseline="0" noProof="0" dirty="0" smtClean="0"/>
                        <a:t> stop for toxicity, n (%)</a:t>
                      </a:r>
                      <a:endParaRPr lang="en-US" sz="1600" noProof="0" dirty="0" smtClean="0"/>
                    </a:p>
                  </a:txBody>
                  <a:tcPr marT="18000" marB="18000"/>
                </a:tc>
                <a:tc>
                  <a:txBody>
                    <a:bodyPr/>
                    <a:lstStyle/>
                    <a:p>
                      <a:pPr algn="ctr"/>
                      <a:r>
                        <a:rPr lang="en-US" sz="1600" noProof="0" dirty="0" smtClean="0"/>
                        <a:t>5 (9.3)</a:t>
                      </a:r>
                      <a:endParaRPr lang="en-US" sz="1600" noProof="0" dirty="0"/>
                    </a:p>
                  </a:txBody>
                  <a:tcPr marT="18000" marB="18000"/>
                </a:tc>
                <a:tc>
                  <a:txBody>
                    <a:bodyPr/>
                    <a:lstStyle/>
                    <a:p>
                      <a:pPr algn="ctr"/>
                      <a:r>
                        <a:rPr lang="en-US" sz="1600" noProof="0" dirty="0" smtClean="0"/>
                        <a:t>5 (21)</a:t>
                      </a:r>
                      <a:endParaRPr lang="en-US" sz="16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Grade</a:t>
                      </a:r>
                      <a:r>
                        <a:rPr lang="en-US" sz="1600" baseline="0" noProof="0" dirty="0" smtClean="0"/>
                        <a:t> 3–4 TRAEs, %</a:t>
                      </a:r>
                      <a:endParaRPr lang="en-US" sz="1600" noProof="0" dirty="0" smtClean="0"/>
                    </a:p>
                  </a:txBody>
                  <a:tcPr marT="18000" marB="18000"/>
                </a:tc>
                <a:tc>
                  <a:txBody>
                    <a:bodyPr/>
                    <a:lstStyle/>
                    <a:p>
                      <a:pPr algn="ctr"/>
                      <a:r>
                        <a:rPr lang="en-US" sz="1600" noProof="0" dirty="0" smtClean="0"/>
                        <a:t>7.5</a:t>
                      </a:r>
                      <a:endParaRPr lang="en-US" sz="1600" noProof="0" dirty="0"/>
                    </a:p>
                  </a:txBody>
                  <a:tcPr marT="18000" marB="18000"/>
                </a:tc>
                <a:tc>
                  <a:txBody>
                    <a:bodyPr/>
                    <a:lstStyle/>
                    <a:p>
                      <a:pPr algn="ctr"/>
                      <a:r>
                        <a:rPr lang="en-US" sz="1600" noProof="0" dirty="0" smtClean="0"/>
                        <a:t>16.7</a:t>
                      </a:r>
                      <a:endParaRPr lang="en-US" sz="1600" noProof="0" dirty="0"/>
                    </a:p>
                  </a:txBody>
                  <a:tcPr marT="18000" marB="18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2462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11502</a:t>
            </a:r>
            <a:r>
              <a:rPr lang="en-GB" dirty="0"/>
              <a:t>: Final results of ENLIVEN: A global, double-blind, randomized, placebo-controlled, phase 3 study of pexidartinib in advanced tenosynovial giant cell </a:t>
            </a:r>
            <a:r>
              <a:rPr lang="en-GB" dirty="0" err="1"/>
              <a:t>tumor</a:t>
            </a:r>
            <a:r>
              <a:rPr lang="en-GB" dirty="0"/>
              <a:t> (TGCT</a:t>
            </a:r>
            <a:r>
              <a:rPr lang="en-GB" dirty="0" smtClean="0"/>
              <a:t>) – Tap WD,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pexidartinib, a selective CSF-1 receptor, KIT and FLT3-ITD inhibitor, in patients with tenosynovial giant cell tumours</a:t>
            </a:r>
            <a:endParaRPr lang="en-GB" dirty="0"/>
          </a:p>
        </p:txBody>
      </p:sp>
      <p:sp>
        <p:nvSpPr>
          <p:cNvPr id="4" name="Text Box 4"/>
          <p:cNvSpPr txBox="1">
            <a:spLocks noChangeArrowheads="1"/>
          </p:cNvSpPr>
          <p:nvPr/>
        </p:nvSpPr>
        <p:spPr bwMode="auto">
          <a:xfrm>
            <a:off x="5179941" y="6474897"/>
            <a:ext cx="37433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Tap WD,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3662956" y="3753786"/>
            <a:ext cx="583595" cy="584200"/>
          </a:xfrm>
          <a:prstGeom prst="ellipse">
            <a:avLst/>
          </a:prstGeom>
          <a:noFill/>
          <a:ln w="28575">
            <a:solidFill>
              <a:schemeClr val="bg2"/>
            </a:solidFill>
            <a:round/>
            <a:headEnd/>
            <a:tailEnd/>
          </a:ln>
        </p:spPr>
        <p:txBody>
          <a:bodyPr wrap="none" anchor="ctr"/>
          <a:lstStyle/>
          <a:p>
            <a:pPr algn="ctr"/>
            <a:r>
              <a:rPr lang="en-GB" altLang="zh-CN" sz="1600" b="1" dirty="0" smtClean="0">
                <a:solidFill>
                  <a:srgbClr val="23246D"/>
                </a:solidFill>
                <a:ea typeface="SimSun" pitchFamily="2" charset="-122"/>
              </a:rPr>
              <a:t>R</a:t>
            </a:r>
            <a:br>
              <a:rPr lang="en-GB" altLang="zh-CN" sz="1600" b="1" dirty="0" smtClean="0">
                <a:solidFill>
                  <a:srgbClr val="23246D"/>
                </a:solidFill>
                <a:ea typeface="SimSun" pitchFamily="2" charset="-122"/>
              </a:rPr>
            </a:br>
            <a:r>
              <a:rPr lang="en-GB" altLang="zh-CN" sz="1600" b="1" dirty="0" smtClean="0">
                <a:solidFill>
                  <a:srgbClr val="23246D"/>
                </a:solidFill>
                <a:ea typeface="SimSun" pitchFamily="2" charset="-122"/>
              </a:rPr>
              <a:t>1:1</a:t>
            </a:r>
            <a:endParaRPr lang="en-GB" altLang="zh-CN" sz="1600" b="1" dirty="0">
              <a:solidFill>
                <a:srgbClr val="23246D"/>
              </a:solidFill>
              <a:ea typeface="SimSun" pitchFamily="2" charset="-122"/>
            </a:endParaRPr>
          </a:p>
        </p:txBody>
      </p:sp>
      <p:cxnSp>
        <p:nvCxnSpPr>
          <p:cNvPr id="8" name="AutoShape 15"/>
          <p:cNvCxnSpPr>
            <a:cxnSpLocks noChangeShapeType="1"/>
            <a:stCxn id="7" idx="0"/>
            <a:endCxn id="14" idx="1"/>
          </p:cNvCxnSpPr>
          <p:nvPr/>
        </p:nvCxnSpPr>
        <p:spPr bwMode="auto">
          <a:xfrm rot="5400000" flipH="1" flipV="1">
            <a:off x="3909120" y="3148274"/>
            <a:ext cx="651147" cy="559879"/>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3926562" y="4366177"/>
            <a:ext cx="616428" cy="560045"/>
          </a:xfrm>
          <a:prstGeom prst="bentConnector2">
            <a:avLst/>
          </a:prstGeom>
          <a:noFill/>
          <a:ln w="38100">
            <a:solidFill>
              <a:schemeClr val="bg2"/>
            </a:solidFill>
            <a:miter lim="800000"/>
            <a:headEnd/>
            <a:tailEnd type="triangle" w="med" len="med"/>
          </a:ln>
        </p:spPr>
      </p:cxnSp>
      <p:sp>
        <p:nvSpPr>
          <p:cNvPr id="10" name="Content Placeholder 26"/>
          <p:cNvSpPr txBox="1">
            <a:spLocks/>
          </p:cNvSpPr>
          <p:nvPr/>
        </p:nvSpPr>
        <p:spPr bwMode="auto">
          <a:xfrm>
            <a:off x="4647599" y="3644396"/>
            <a:ext cx="3730625"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smtClean="0">
                <a:solidFill>
                  <a:srgbClr val="363636"/>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363636"/>
                </a:solidFill>
                <a:latin typeface="Arial"/>
              </a:rPr>
              <a:t>US vs. non-US sites </a:t>
            </a:r>
          </a:p>
          <a:p>
            <a:pPr marL="203200" indent="-203200">
              <a:spcBef>
                <a:spcPts val="0"/>
              </a:spcBef>
              <a:spcAft>
                <a:spcPts val="400"/>
              </a:spcAft>
              <a:buFont typeface="Arial" pitchFamily="34" charset="0"/>
              <a:buChar char="•"/>
              <a:defRPr/>
            </a:pPr>
            <a:r>
              <a:rPr lang="en-GB" sz="1200" dirty="0" smtClean="0">
                <a:solidFill>
                  <a:srgbClr val="363636"/>
                </a:solidFill>
                <a:latin typeface="Arial"/>
              </a:rPr>
              <a:t>Upper vs. lower extremity </a:t>
            </a:r>
            <a:endParaRPr lang="en-GB" sz="1200" dirty="0">
              <a:solidFill>
                <a:srgbClr val="363636"/>
              </a:solidFill>
              <a:latin typeface="Arial"/>
            </a:endParaRPr>
          </a:p>
        </p:txBody>
      </p:sp>
      <p:cxnSp>
        <p:nvCxnSpPr>
          <p:cNvPr id="11" name="AutoShape 19"/>
          <p:cNvCxnSpPr>
            <a:cxnSpLocks noChangeShapeType="1"/>
            <a:stCxn id="12" idx="3"/>
            <a:endCxn id="7" idx="2"/>
          </p:cNvCxnSpPr>
          <p:nvPr/>
        </p:nvCxnSpPr>
        <p:spPr bwMode="auto">
          <a:xfrm flipV="1">
            <a:off x="3467595" y="4045886"/>
            <a:ext cx="195361"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169088" y="2682382"/>
            <a:ext cx="3298507" cy="272700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Tenosynovial giant cell tumours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Surgical resection related to potential worsening of functional limitation or severe morbidity </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Symptomatic disease</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(n=120)</a:t>
            </a:r>
            <a:endParaRPr lang="en-GB" altLang="zh-CN" sz="1600" dirty="0">
              <a:solidFill>
                <a:srgbClr val="FFFFFF"/>
              </a:solidFill>
              <a:ea typeface="SimSun" pitchFamily="2" charset="-122"/>
            </a:endParaRPr>
          </a:p>
        </p:txBody>
      </p:sp>
      <p:sp>
        <p:nvSpPr>
          <p:cNvPr id="13" name="AutoShape 12"/>
          <p:cNvSpPr>
            <a:spLocks noChangeArrowheads="1"/>
          </p:cNvSpPr>
          <p:nvPr/>
        </p:nvSpPr>
        <p:spPr bwMode="auto">
          <a:xfrm>
            <a:off x="4514799" y="4399456"/>
            <a:ext cx="2633952" cy="110991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Placebo</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(n=59)</a:t>
            </a:r>
            <a:endParaRPr lang="en-GB" altLang="zh-CN" sz="1600" dirty="0">
              <a:solidFill>
                <a:srgbClr val="FFFFFF"/>
              </a:solidFill>
              <a:ea typeface="SimSun" pitchFamily="2" charset="-122"/>
            </a:endParaRPr>
          </a:p>
        </p:txBody>
      </p:sp>
      <p:sp>
        <p:nvSpPr>
          <p:cNvPr id="14" name="AutoShape 8"/>
          <p:cNvSpPr>
            <a:spLocks noChangeArrowheads="1"/>
          </p:cNvSpPr>
          <p:nvPr/>
        </p:nvSpPr>
        <p:spPr bwMode="auto">
          <a:xfrm>
            <a:off x="4514633" y="2547681"/>
            <a:ext cx="2634285" cy="110991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Pexidartinib 1000 mg/day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for 2 weeks then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800 mg/day for 22 weeks</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(n=61)</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228600" y="5507646"/>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400" dirty="0" smtClean="0">
                <a:solidFill>
                  <a:srgbClr val="363636"/>
                </a:solidFill>
              </a:rPr>
              <a:t>ORR by RECIST v1.1</a:t>
            </a:r>
            <a:endParaRPr lang="en-GB" sz="1400" dirty="0">
              <a:solidFill>
                <a:srgbClr val="363636"/>
              </a:solidFill>
            </a:endParaRPr>
          </a:p>
        </p:txBody>
      </p:sp>
      <p:sp>
        <p:nvSpPr>
          <p:cNvPr id="16" name="Content Placeholder 26"/>
          <p:cNvSpPr txBox="1">
            <a:spLocks/>
          </p:cNvSpPr>
          <p:nvPr/>
        </p:nvSpPr>
        <p:spPr>
          <a:xfrm>
            <a:off x="4648200" y="5507646"/>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Tumour response by TVS, various clinical benefit endpoints, safety</a:t>
            </a:r>
            <a:endParaRPr lang="en-GB" sz="1600" dirty="0">
              <a:solidFill>
                <a:srgbClr val="363636"/>
              </a:solidFill>
            </a:endParaRPr>
          </a:p>
        </p:txBody>
      </p:sp>
      <p:cxnSp>
        <p:nvCxnSpPr>
          <p:cNvPr id="17" name="AutoShape 21"/>
          <p:cNvCxnSpPr>
            <a:cxnSpLocks noChangeShapeType="1"/>
            <a:stCxn id="14" idx="3"/>
            <a:endCxn id="18" idx="1"/>
          </p:cNvCxnSpPr>
          <p:nvPr/>
        </p:nvCxnSpPr>
        <p:spPr bwMode="auto">
          <a:xfrm>
            <a:off x="7148918" y="3102639"/>
            <a:ext cx="529530"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678448" y="2690922"/>
            <a:ext cx="1321552" cy="823435"/>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Pexidartinib</a:t>
            </a:r>
            <a:endParaRPr lang="en-GB" altLang="zh-CN" sz="1600" dirty="0">
              <a:solidFill>
                <a:srgbClr val="FFFFFF"/>
              </a:solidFill>
              <a:ea typeface="SimSun" pitchFamily="2" charset="-122"/>
            </a:endParaRPr>
          </a:p>
        </p:txBody>
      </p:sp>
      <p:cxnSp>
        <p:nvCxnSpPr>
          <p:cNvPr id="19" name="AutoShape 21"/>
          <p:cNvCxnSpPr>
            <a:cxnSpLocks noChangeShapeType="1"/>
            <a:stCxn id="13" idx="3"/>
            <a:endCxn id="40" idx="1"/>
          </p:cNvCxnSpPr>
          <p:nvPr/>
        </p:nvCxnSpPr>
        <p:spPr bwMode="auto">
          <a:xfrm>
            <a:off x="7148751" y="4954414"/>
            <a:ext cx="529697" cy="0"/>
          </a:xfrm>
          <a:prstGeom prst="straightConnector1">
            <a:avLst/>
          </a:prstGeom>
          <a:noFill/>
          <a:ln w="38100">
            <a:solidFill>
              <a:schemeClr val="bg2"/>
            </a:solidFill>
            <a:round/>
            <a:headEnd/>
            <a:tailEnd type="triangle" w="med" len="med"/>
          </a:ln>
        </p:spPr>
      </p:cxnSp>
      <p:sp>
        <p:nvSpPr>
          <p:cNvPr id="40" name="AutoShape 12"/>
          <p:cNvSpPr>
            <a:spLocks noChangeArrowheads="1"/>
          </p:cNvSpPr>
          <p:nvPr/>
        </p:nvSpPr>
        <p:spPr bwMode="auto">
          <a:xfrm>
            <a:off x="7678448" y="4542696"/>
            <a:ext cx="1321552" cy="823435"/>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Pexidartinib</a:t>
            </a:r>
            <a:endParaRPr lang="en-GB" altLang="zh-CN" sz="1600" dirty="0">
              <a:solidFill>
                <a:srgbClr val="FFFFFF"/>
              </a:solidFill>
              <a:ea typeface="SimSun" pitchFamily="2" charset="-122"/>
            </a:endParaRPr>
          </a:p>
        </p:txBody>
      </p:sp>
      <p:sp>
        <p:nvSpPr>
          <p:cNvPr id="42" name="TextBox 41"/>
          <p:cNvSpPr txBox="1"/>
          <p:nvPr/>
        </p:nvSpPr>
        <p:spPr>
          <a:xfrm>
            <a:off x="5337633" y="2213547"/>
            <a:ext cx="988284" cy="369332"/>
          </a:xfrm>
          <a:prstGeom prst="rect">
            <a:avLst/>
          </a:prstGeom>
          <a:noFill/>
        </p:spPr>
        <p:txBody>
          <a:bodyPr wrap="none" rtlCol="0">
            <a:spAutoFit/>
          </a:bodyPr>
          <a:lstStyle/>
          <a:p>
            <a:r>
              <a:rPr lang="en-GB" b="1" dirty="0" smtClean="0"/>
              <a:t>PART 1</a:t>
            </a:r>
            <a:endParaRPr lang="en-GB" b="1" dirty="0"/>
          </a:p>
        </p:txBody>
      </p:sp>
      <p:sp>
        <p:nvSpPr>
          <p:cNvPr id="43" name="TextBox 42"/>
          <p:cNvSpPr txBox="1"/>
          <p:nvPr/>
        </p:nvSpPr>
        <p:spPr>
          <a:xfrm>
            <a:off x="7845082" y="2213547"/>
            <a:ext cx="988284" cy="369332"/>
          </a:xfrm>
          <a:prstGeom prst="rect">
            <a:avLst/>
          </a:prstGeom>
          <a:noFill/>
        </p:spPr>
        <p:txBody>
          <a:bodyPr wrap="none" rtlCol="0">
            <a:spAutoFit/>
          </a:bodyPr>
          <a:lstStyle/>
          <a:p>
            <a:r>
              <a:rPr lang="en-GB" b="1" dirty="0" smtClean="0"/>
              <a:t>PART 2</a:t>
            </a:r>
            <a:endParaRPr lang="en-GB" b="1" dirty="0"/>
          </a:p>
        </p:txBody>
      </p:sp>
    </p:spTree>
    <p:extLst>
      <p:ext uri="{BB962C8B-B14F-4D97-AF65-F5344CB8AC3E}">
        <p14:creationId xmlns:p14="http://schemas.microsoft.com/office/powerpoint/2010/main" val="410864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11503</a:t>
            </a:r>
            <a:r>
              <a:rPr lang="en-GB" dirty="0"/>
              <a:t>: Anlotinib for metastasis soft tissue sarcoma: A randomized, double-blind, placebo-controlled and multi-</a:t>
            </a:r>
            <a:r>
              <a:rPr lang="en-GB" dirty="0" err="1"/>
              <a:t>centered</a:t>
            </a:r>
            <a:r>
              <a:rPr lang="en-GB" dirty="0"/>
              <a:t> clinical </a:t>
            </a:r>
            <a:r>
              <a:rPr lang="en-GB" dirty="0" smtClean="0"/>
              <a:t>trial </a:t>
            </a:r>
            <a:br>
              <a:rPr lang="en-GB" dirty="0" smtClean="0"/>
            </a:br>
            <a:r>
              <a:rPr lang="en-GB" dirty="0" smtClean="0"/>
              <a:t>– Chi Y,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t>
            </a:r>
            <a:r>
              <a:rPr lang="en-US" dirty="0" smtClean="0"/>
              <a:t>assess the efficacy and safety of anlotinib in patients with advanced STS who had failed standard chemotherapy</a:t>
            </a:r>
            <a:endParaRPr lang="en-GB" dirty="0"/>
          </a:p>
        </p:txBody>
      </p:sp>
      <p:sp>
        <p:nvSpPr>
          <p:cNvPr id="4" name="Text Box 4"/>
          <p:cNvSpPr txBox="1">
            <a:spLocks noChangeArrowheads="1"/>
          </p:cNvSpPr>
          <p:nvPr/>
        </p:nvSpPr>
        <p:spPr bwMode="auto">
          <a:xfrm>
            <a:off x="5374610" y="6474897"/>
            <a:ext cx="35487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Chi Y,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11503</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4664659" y="3582310"/>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2:1</a:t>
            </a:r>
            <a:endParaRPr kumimoji="0" lang="en-US"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4919257" y="3105094"/>
            <a:ext cx="514416" cy="4400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883289" y="4239677"/>
            <a:ext cx="586700" cy="440365"/>
          </a:xfrm>
          <a:prstGeom prst="bentConnector2">
            <a:avLst/>
          </a:prstGeom>
          <a:noFill/>
          <a:ln w="38100">
            <a:solidFill>
              <a:schemeClr val="bg2"/>
            </a:solidFill>
            <a:miter lim="800000"/>
            <a:headEnd/>
            <a:tailEnd type="triangle" w="med" len="med"/>
          </a:ln>
        </p:spPr>
      </p:cxnSp>
      <p:cxnSp>
        <p:nvCxnSpPr>
          <p:cNvPr id="11" name="AutoShape 19"/>
          <p:cNvCxnSpPr>
            <a:cxnSpLocks noChangeShapeType="1"/>
            <a:stCxn id="12" idx="3"/>
            <a:endCxn id="7" idx="2"/>
          </p:cNvCxnSpPr>
          <p:nvPr/>
        </p:nvCxnSpPr>
        <p:spPr bwMode="auto">
          <a:xfrm flipV="1">
            <a:off x="4454588" y="3874410"/>
            <a:ext cx="210071"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377888" y="2898097"/>
            <a:ext cx="4076700"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STS*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Intolerance or failure of anthracycline-based chemotherapy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Angiogenesis inhibitor naïve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(n=233)</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5396822" y="4342842"/>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Placebo</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(n=75)</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5396473" y="2657525"/>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Anlotinib 12 mg/day oral</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 weeks on/1 week off)</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(n=158)</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Rectangle 9"/>
          <p:cNvSpPr txBox="1">
            <a:spLocks noChangeArrowheads="1"/>
          </p:cNvSpPr>
          <p:nvPr/>
        </p:nvSpPr>
        <p:spPr bwMode="auto">
          <a:xfrm>
            <a:off x="228600" y="52620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400" b="0" i="0" u="none" strike="noStrike" kern="1200" cap="none" spc="0" normalizeH="0" baseline="0" noProof="0" dirty="0" smtClean="0">
                <a:ln>
                  <a:noFill/>
                </a:ln>
                <a:solidFill>
                  <a:srgbClr val="363636"/>
                </a:solidFill>
                <a:effectLst/>
                <a:uLnTx/>
                <a:uFillTx/>
                <a:latin typeface="Arial"/>
                <a:ea typeface="+mn-ea"/>
                <a:cs typeface="Arial"/>
              </a:rPr>
              <a:t>PFS</a:t>
            </a:r>
            <a:endParaRPr kumimoji="0" lang="en-US" sz="14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TextBox 5"/>
          <p:cNvSpPr txBox="1"/>
          <p:nvPr/>
        </p:nvSpPr>
        <p:spPr>
          <a:xfrm>
            <a:off x="1111111" y="6025766"/>
            <a:ext cx="467628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363636"/>
                </a:solidFill>
                <a:effectLst/>
                <a:uLnTx/>
                <a:uFillTx/>
                <a:latin typeface="Arial"/>
                <a:ea typeface="+mn-ea"/>
                <a:cs typeface="Arial"/>
              </a:rPr>
              <a:t>*Synovial sarcoma, alveolar soft part sarcoma, leiomyosarcoma or other</a:t>
            </a:r>
          </a:p>
        </p:txBody>
      </p:sp>
      <p:sp>
        <p:nvSpPr>
          <p:cNvPr id="17" name="Content Placeholder 26"/>
          <p:cNvSpPr txBox="1">
            <a:spLocks/>
          </p:cNvSpPr>
          <p:nvPr/>
        </p:nvSpPr>
        <p:spPr>
          <a:xfrm>
            <a:off x="4648200" y="52620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ORR, DCR, OS</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691723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11502: Final results of ENLIVEN: A global, double-blind, randomized, placebo-controlled, phase 3 study of pexidartinib in advanced tenosynovial giant cell </a:t>
            </a:r>
            <a:r>
              <a:rPr lang="en-GB" dirty="0" err="1"/>
              <a:t>tumor</a:t>
            </a:r>
            <a:r>
              <a:rPr lang="en-GB" dirty="0"/>
              <a:t> (TGCT) – Tap WD, et al</a:t>
            </a: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a:t>
            </a:r>
          </a:p>
          <a:p>
            <a:pPr marL="0" indent="0">
              <a:buNone/>
            </a:pPr>
            <a:endParaRPr lang="en-GB" dirty="0"/>
          </a:p>
        </p:txBody>
      </p:sp>
      <p:sp>
        <p:nvSpPr>
          <p:cNvPr id="4" name="Text Box 4"/>
          <p:cNvSpPr txBox="1">
            <a:spLocks noChangeArrowheads="1"/>
          </p:cNvSpPr>
          <p:nvPr/>
        </p:nvSpPr>
        <p:spPr bwMode="auto">
          <a:xfrm>
            <a:off x="5179941" y="6474897"/>
            <a:ext cx="37433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defRPr/>
            </a:pPr>
            <a:r>
              <a:rPr lang="en-GB" sz="1200" dirty="0">
                <a:solidFill>
                  <a:srgbClr val="363636"/>
                </a:solidFill>
              </a:rPr>
              <a:t>Tap WD,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2018;36(</a:t>
            </a:r>
            <a:r>
              <a:rPr lang="en-GB" sz="1200" dirty="0" err="1">
                <a:solidFill>
                  <a:srgbClr val="363636"/>
                </a:solidFill>
              </a:rPr>
              <a:t>suppl</a:t>
            </a:r>
            <a:r>
              <a:rPr lang="en-GB" sz="1200" dirty="0">
                <a:solidFill>
                  <a:srgbClr val="363636"/>
                </a:solidFill>
              </a:rPr>
              <a:t>):</a:t>
            </a:r>
            <a:r>
              <a:rPr lang="en-GB" sz="1200" dirty="0" err="1">
                <a:solidFill>
                  <a:srgbClr val="363636"/>
                </a:solidFill>
              </a:rPr>
              <a:t>abstr</a:t>
            </a:r>
            <a:r>
              <a:rPr lang="en-GB" sz="1200" dirty="0">
                <a:solidFill>
                  <a:srgbClr val="363636"/>
                </a:solidFill>
              </a:rPr>
              <a:t> 11502</a:t>
            </a:r>
          </a:p>
        </p:txBody>
      </p:sp>
      <p:graphicFrame>
        <p:nvGraphicFramePr>
          <p:cNvPr id="6" name="Table 5"/>
          <p:cNvGraphicFramePr>
            <a:graphicFrameLocks noGrp="1"/>
          </p:cNvGraphicFramePr>
          <p:nvPr>
            <p:extLst>
              <p:ext uri="{D42A27DB-BD31-4B8C-83A1-F6EECF244321}">
                <p14:modId xmlns:p14="http://schemas.microsoft.com/office/powerpoint/2010/main" val="61805042"/>
              </p:ext>
            </p:extLst>
          </p:nvPr>
        </p:nvGraphicFramePr>
        <p:xfrm>
          <a:off x="228600" y="4816945"/>
          <a:ext cx="8677271" cy="748080"/>
        </p:xfrm>
        <a:graphic>
          <a:graphicData uri="http://schemas.openxmlformats.org/drawingml/2006/table">
            <a:tbl>
              <a:tblPr firstRow="1" bandRow="1">
                <a:tableStyleId>{69012ECD-51FC-41F1-AA8D-1B2483CD663E}</a:tableStyleId>
              </a:tblPr>
              <a:tblGrid>
                <a:gridCol w="1750102">
                  <a:extLst>
                    <a:ext uri="{9D8B030D-6E8A-4147-A177-3AD203B41FA5}">
                      <a16:colId xmlns:a16="http://schemas.microsoft.com/office/drawing/2014/main" val="20000"/>
                    </a:ext>
                  </a:extLst>
                </a:gridCol>
                <a:gridCol w="873926">
                  <a:extLst>
                    <a:ext uri="{9D8B030D-6E8A-4147-A177-3AD203B41FA5}">
                      <a16:colId xmlns:a16="http://schemas.microsoft.com/office/drawing/2014/main" val="20001"/>
                    </a:ext>
                  </a:extLst>
                </a:gridCol>
                <a:gridCol w="873926">
                  <a:extLst>
                    <a:ext uri="{9D8B030D-6E8A-4147-A177-3AD203B41FA5}">
                      <a16:colId xmlns:a16="http://schemas.microsoft.com/office/drawing/2014/main" val="20002"/>
                    </a:ext>
                  </a:extLst>
                </a:gridCol>
                <a:gridCol w="873926">
                  <a:extLst>
                    <a:ext uri="{9D8B030D-6E8A-4147-A177-3AD203B41FA5}">
                      <a16:colId xmlns:a16="http://schemas.microsoft.com/office/drawing/2014/main" val="20003"/>
                    </a:ext>
                  </a:extLst>
                </a:gridCol>
                <a:gridCol w="873926">
                  <a:extLst>
                    <a:ext uri="{9D8B030D-6E8A-4147-A177-3AD203B41FA5}">
                      <a16:colId xmlns:a16="http://schemas.microsoft.com/office/drawing/2014/main" val="20004"/>
                    </a:ext>
                  </a:extLst>
                </a:gridCol>
                <a:gridCol w="873926">
                  <a:extLst>
                    <a:ext uri="{9D8B030D-6E8A-4147-A177-3AD203B41FA5}">
                      <a16:colId xmlns:a16="http://schemas.microsoft.com/office/drawing/2014/main" val="20005"/>
                    </a:ext>
                  </a:extLst>
                </a:gridCol>
                <a:gridCol w="2557539">
                  <a:extLst>
                    <a:ext uri="{9D8B030D-6E8A-4147-A177-3AD203B41FA5}">
                      <a16:colId xmlns:a16="http://schemas.microsoft.com/office/drawing/2014/main" val="20006"/>
                    </a:ext>
                  </a:extLst>
                </a:gridCol>
              </a:tblGrid>
              <a:tr h="0">
                <a:tc>
                  <a:txBody>
                    <a:bodyPr/>
                    <a:lstStyle/>
                    <a:p>
                      <a:pPr algn="l"/>
                      <a:r>
                        <a:rPr lang="en-US" sz="1400" b="1" noProof="0" dirty="0" smtClean="0">
                          <a:solidFill>
                            <a:schemeClr val="tx2"/>
                          </a:solidFill>
                        </a:rPr>
                        <a:t>Treatment, n (%)</a:t>
                      </a:r>
                      <a:endParaRPr lang="en-US" sz="1400" b="1" noProof="0" dirty="0">
                        <a:solidFill>
                          <a:schemeClr val="tx2"/>
                        </a:solidFill>
                      </a:endParaRPr>
                    </a:p>
                  </a:txBody>
                  <a:tcPr marT="18000" marB="18000" anchor="ctr">
                    <a:solidFill>
                      <a:schemeClr val="accent1"/>
                    </a:solidFill>
                  </a:tcPr>
                </a:tc>
                <a:tc>
                  <a:txBody>
                    <a:bodyPr/>
                    <a:lstStyle/>
                    <a:p>
                      <a:pPr algn="ctr"/>
                      <a:r>
                        <a:rPr lang="en-US" sz="1400" b="1" noProof="0" dirty="0" smtClean="0">
                          <a:solidFill>
                            <a:schemeClr val="tx2"/>
                          </a:solidFill>
                        </a:rPr>
                        <a:t>CR</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PR</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SD</a:t>
                      </a:r>
                      <a:endParaRPr lang="en-US" sz="1400" b="1" baseline="0"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PD</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NE</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ORR, n</a:t>
                      </a:r>
                      <a:r>
                        <a:rPr lang="en-US" sz="1400" b="1" baseline="0" noProof="0" dirty="0" smtClean="0">
                          <a:solidFill>
                            <a:schemeClr val="tx2"/>
                          </a:solidFill>
                        </a:rPr>
                        <a:t> </a:t>
                      </a:r>
                      <a:r>
                        <a:rPr lang="en-US" sz="1400" b="1" noProof="0" dirty="0">
                          <a:solidFill>
                            <a:schemeClr val="tx2"/>
                          </a:solidFill>
                        </a:rPr>
                        <a:t>(%) </a:t>
                      </a:r>
                      <a:r>
                        <a:rPr lang="en-US" sz="1400" b="1" noProof="0" dirty="0" smtClean="0">
                          <a:solidFill>
                            <a:schemeClr val="tx2"/>
                          </a:solidFill>
                        </a:rPr>
                        <a:t>[95%CI];</a:t>
                      </a:r>
                      <a:r>
                        <a:rPr lang="en-US" sz="1400" b="1" baseline="0" noProof="0" dirty="0" smtClean="0">
                          <a:solidFill>
                            <a:schemeClr val="tx2"/>
                          </a:solidFill>
                        </a:rPr>
                        <a:t> </a:t>
                      </a:r>
                      <a:r>
                        <a:rPr lang="en-US" sz="1400" b="1" noProof="0" dirty="0" smtClean="0">
                          <a:solidFill>
                            <a:schemeClr val="tx2"/>
                          </a:solidFill>
                        </a:rPr>
                        <a:t>p-value</a:t>
                      </a:r>
                      <a:endParaRPr lang="en-US" sz="1400" b="1" noProof="0" dirty="0">
                        <a:solidFill>
                          <a:schemeClr val="tx2"/>
                        </a:solidFill>
                      </a:endParaRPr>
                    </a:p>
                  </a:txBody>
                  <a:tcPr marT="18000" marB="18000" anchor="ctr">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Pexidartinib (n=61)</a:t>
                      </a:r>
                      <a:endParaRPr lang="en-US" sz="1400" noProof="0" dirty="0"/>
                    </a:p>
                  </a:txBody>
                  <a:tcPr marT="18000" marB="18000"/>
                </a:tc>
                <a:tc>
                  <a:txBody>
                    <a:bodyPr/>
                    <a:lstStyle/>
                    <a:p>
                      <a:pPr algn="ctr"/>
                      <a:r>
                        <a:rPr lang="en-US" sz="1400" noProof="0" dirty="0"/>
                        <a:t>9 (15)</a:t>
                      </a:r>
                    </a:p>
                  </a:txBody>
                  <a:tcPr marT="18000" marB="18000"/>
                </a:tc>
                <a:tc>
                  <a:txBody>
                    <a:bodyPr/>
                    <a:lstStyle/>
                    <a:p>
                      <a:pPr algn="ctr"/>
                      <a:r>
                        <a:rPr lang="en-US" sz="1400" noProof="0" dirty="0"/>
                        <a:t>15 (25)</a:t>
                      </a:r>
                    </a:p>
                  </a:txBody>
                  <a:tcPr marT="18000" marB="18000"/>
                </a:tc>
                <a:tc>
                  <a:txBody>
                    <a:bodyPr/>
                    <a:lstStyle/>
                    <a:p>
                      <a:pPr algn="ctr"/>
                      <a:r>
                        <a:rPr lang="en-US" sz="1400" noProof="0" dirty="0"/>
                        <a:t>24 (39)</a:t>
                      </a:r>
                    </a:p>
                  </a:txBody>
                  <a:tcPr marT="18000" marB="18000"/>
                </a:tc>
                <a:tc>
                  <a:txBody>
                    <a:bodyPr/>
                    <a:lstStyle/>
                    <a:p>
                      <a:pPr algn="ctr"/>
                      <a:r>
                        <a:rPr lang="en-US" sz="1400" noProof="0" dirty="0"/>
                        <a:t>1 (2)</a:t>
                      </a:r>
                    </a:p>
                  </a:txBody>
                  <a:tcPr marT="18000" marB="18000"/>
                </a:tc>
                <a:tc>
                  <a:txBody>
                    <a:bodyPr/>
                    <a:lstStyle/>
                    <a:p>
                      <a:pPr algn="ctr"/>
                      <a:r>
                        <a:rPr lang="en-US" sz="1400" noProof="0" dirty="0"/>
                        <a:t>12 (20)</a:t>
                      </a:r>
                    </a:p>
                  </a:txBody>
                  <a:tcPr marT="18000" marB="18000"/>
                </a:tc>
                <a:tc>
                  <a:txBody>
                    <a:bodyPr/>
                    <a:lstStyle/>
                    <a:p>
                      <a:pPr algn="ctr"/>
                      <a:r>
                        <a:rPr lang="en-US" sz="1400" noProof="0" dirty="0"/>
                        <a:t>24 (39</a:t>
                      </a:r>
                      <a:r>
                        <a:rPr lang="en-US" sz="1400" noProof="0" dirty="0" smtClean="0"/>
                        <a:t>) [28.1</a:t>
                      </a:r>
                      <a:r>
                        <a:rPr lang="en-US" sz="1400" noProof="0" dirty="0"/>
                        <a:t>, </a:t>
                      </a:r>
                      <a:r>
                        <a:rPr lang="en-US" sz="1400" noProof="0" dirty="0" smtClean="0"/>
                        <a:t>51.9]; </a:t>
                      </a:r>
                      <a:r>
                        <a:rPr lang="en-US" sz="1400" noProof="0" dirty="0"/>
                        <a:t>&lt;0.0001</a:t>
                      </a:r>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a:t>Placebo </a:t>
                      </a:r>
                      <a:r>
                        <a:rPr lang="en-US" sz="1400" baseline="0" noProof="0" dirty="0" smtClean="0"/>
                        <a:t>(n=59)</a:t>
                      </a:r>
                      <a:endParaRPr lang="en-US" sz="1400" baseline="0" noProof="0" dirty="0"/>
                    </a:p>
                  </a:txBody>
                  <a:tcPr marT="18000" marB="18000"/>
                </a:tc>
                <a:tc>
                  <a:txBody>
                    <a:bodyPr/>
                    <a:lstStyle/>
                    <a:p>
                      <a:pPr algn="ctr"/>
                      <a:r>
                        <a:rPr lang="en-US" sz="1400" noProof="0" dirty="0"/>
                        <a:t>0</a:t>
                      </a:r>
                    </a:p>
                  </a:txBody>
                  <a:tcPr marT="18000" marB="18000"/>
                </a:tc>
                <a:tc>
                  <a:txBody>
                    <a:bodyPr/>
                    <a:lstStyle/>
                    <a:p>
                      <a:pPr algn="ctr"/>
                      <a:r>
                        <a:rPr lang="en-US" sz="1400" noProof="0" dirty="0"/>
                        <a:t>0</a:t>
                      </a:r>
                    </a:p>
                  </a:txBody>
                  <a:tcPr marT="18000" marB="18000"/>
                </a:tc>
                <a:tc>
                  <a:txBody>
                    <a:bodyPr/>
                    <a:lstStyle/>
                    <a:p>
                      <a:pPr algn="ctr"/>
                      <a:r>
                        <a:rPr lang="en-US" sz="1400" noProof="0" dirty="0"/>
                        <a:t>46 (78)</a:t>
                      </a:r>
                    </a:p>
                  </a:txBody>
                  <a:tcPr marT="18000" marB="18000"/>
                </a:tc>
                <a:tc>
                  <a:txBody>
                    <a:bodyPr/>
                    <a:lstStyle/>
                    <a:p>
                      <a:pPr algn="ctr"/>
                      <a:r>
                        <a:rPr lang="en-US" sz="1400" noProof="0" dirty="0"/>
                        <a:t>1 (2)</a:t>
                      </a:r>
                    </a:p>
                  </a:txBody>
                  <a:tcPr marT="18000" marB="18000"/>
                </a:tc>
                <a:tc>
                  <a:txBody>
                    <a:bodyPr/>
                    <a:lstStyle/>
                    <a:p>
                      <a:pPr algn="ctr"/>
                      <a:r>
                        <a:rPr lang="en-US" sz="1400" noProof="0" dirty="0"/>
                        <a:t>12 (20)</a:t>
                      </a:r>
                    </a:p>
                  </a:txBody>
                  <a:tcPr marT="18000" marB="18000"/>
                </a:tc>
                <a:tc>
                  <a:txBody>
                    <a:bodyPr/>
                    <a:lstStyle/>
                    <a:p>
                      <a:pPr algn="ctr"/>
                      <a:r>
                        <a:rPr lang="en-US" sz="1400" noProof="0" dirty="0"/>
                        <a:t>0 (0</a:t>
                      </a:r>
                      <a:r>
                        <a:rPr lang="en-US" sz="1400" noProof="0" dirty="0" smtClean="0"/>
                        <a:t>) [0</a:t>
                      </a:r>
                      <a:r>
                        <a:rPr lang="en-US" sz="1400" noProof="0" dirty="0"/>
                        <a:t>, </a:t>
                      </a:r>
                      <a:r>
                        <a:rPr lang="en-US" sz="1400" noProof="0" dirty="0" smtClean="0"/>
                        <a:t>6.1];</a:t>
                      </a:r>
                      <a:r>
                        <a:rPr lang="en-US" sz="1400" baseline="0" noProof="0" dirty="0" smtClean="0"/>
                        <a:t> </a:t>
                      </a:r>
                      <a:r>
                        <a:rPr lang="en-US" sz="1400" baseline="0" noProof="0" dirty="0"/>
                        <a:t>NA</a:t>
                      </a:r>
                      <a:endParaRPr lang="en-US" sz="1400" noProof="0" dirty="0"/>
                    </a:p>
                  </a:txBody>
                  <a:tcPr marT="18000" marB="18000"/>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1503A57-2F75-4507-88DD-E943135D6C42}"/>
              </a:ext>
            </a:extLst>
          </p:cNvPr>
          <p:cNvSpPr txBox="1"/>
          <p:nvPr/>
        </p:nvSpPr>
        <p:spPr>
          <a:xfrm rot="16200000">
            <a:off x="-827029" y="3158214"/>
            <a:ext cx="2256900" cy="276999"/>
          </a:xfrm>
          <a:prstGeom prst="rect">
            <a:avLst/>
          </a:prstGeom>
          <a:noFill/>
        </p:spPr>
        <p:txBody>
          <a:bodyPr wrap="none" rtlCol="0">
            <a:spAutoFit/>
          </a:bodyPr>
          <a:lstStyle/>
          <a:p>
            <a:pPr algn="ctr"/>
            <a:r>
              <a:rPr lang="en-GB" sz="1200" dirty="0"/>
              <a:t>Change in tumour </a:t>
            </a:r>
            <a:r>
              <a:rPr lang="en-GB" sz="1200" dirty="0" smtClean="0"/>
              <a:t>diameter, %</a:t>
            </a:r>
            <a:endParaRPr lang="en-GB" sz="1200" dirty="0"/>
          </a:p>
        </p:txBody>
      </p:sp>
      <p:sp>
        <p:nvSpPr>
          <p:cNvPr id="9" name="TextBox 8">
            <a:extLst>
              <a:ext uri="{FF2B5EF4-FFF2-40B4-BE49-F238E27FC236}">
                <a16:creationId xmlns:a16="http://schemas.microsoft.com/office/drawing/2014/main" id="{C29F3E84-9782-4959-A9ED-00BFD9DB8CDF}"/>
              </a:ext>
            </a:extLst>
          </p:cNvPr>
          <p:cNvSpPr txBox="1"/>
          <p:nvPr/>
        </p:nvSpPr>
        <p:spPr>
          <a:xfrm>
            <a:off x="599120" y="2224098"/>
            <a:ext cx="169918" cy="184666"/>
          </a:xfrm>
          <a:prstGeom prst="rect">
            <a:avLst/>
          </a:prstGeom>
          <a:noFill/>
        </p:spPr>
        <p:txBody>
          <a:bodyPr wrap="none" lIns="0" tIns="0" rIns="0" bIns="0" rtlCol="0" anchor="ctr" anchorCtr="0">
            <a:spAutoFit/>
          </a:bodyPr>
          <a:lstStyle/>
          <a:p>
            <a:pPr algn="r"/>
            <a:r>
              <a:rPr lang="en-GB" sz="1200" dirty="0"/>
              <a:t>25</a:t>
            </a:r>
          </a:p>
        </p:txBody>
      </p:sp>
      <p:sp>
        <p:nvSpPr>
          <p:cNvPr id="10" name="TextBox 9">
            <a:extLst>
              <a:ext uri="{FF2B5EF4-FFF2-40B4-BE49-F238E27FC236}">
                <a16:creationId xmlns:a16="http://schemas.microsoft.com/office/drawing/2014/main" id="{03FD5F7B-B705-453C-B739-26CBB0F68502}"/>
              </a:ext>
            </a:extLst>
          </p:cNvPr>
          <p:cNvSpPr txBox="1"/>
          <p:nvPr/>
        </p:nvSpPr>
        <p:spPr>
          <a:xfrm>
            <a:off x="684078" y="2616052"/>
            <a:ext cx="84960" cy="184666"/>
          </a:xfrm>
          <a:prstGeom prst="rect">
            <a:avLst/>
          </a:prstGeom>
          <a:noFill/>
        </p:spPr>
        <p:txBody>
          <a:bodyPr wrap="none" lIns="0" tIns="0" rIns="0" bIns="0" rtlCol="0" anchor="ctr" anchorCtr="0">
            <a:spAutoFit/>
          </a:bodyPr>
          <a:lstStyle/>
          <a:p>
            <a:pPr algn="r"/>
            <a:r>
              <a:rPr lang="en-GB" sz="1200" dirty="0"/>
              <a:t>0</a:t>
            </a:r>
          </a:p>
        </p:txBody>
      </p:sp>
      <p:sp>
        <p:nvSpPr>
          <p:cNvPr id="11" name="TextBox 10">
            <a:extLst>
              <a:ext uri="{FF2B5EF4-FFF2-40B4-BE49-F238E27FC236}">
                <a16:creationId xmlns:a16="http://schemas.microsoft.com/office/drawing/2014/main" id="{FB4BE87A-A81D-4AE8-B3FA-71DC9FF837C5}"/>
              </a:ext>
            </a:extLst>
          </p:cNvPr>
          <p:cNvSpPr txBox="1"/>
          <p:nvPr/>
        </p:nvSpPr>
        <p:spPr>
          <a:xfrm>
            <a:off x="547823" y="3008006"/>
            <a:ext cx="221215" cy="184666"/>
          </a:xfrm>
          <a:prstGeom prst="rect">
            <a:avLst/>
          </a:prstGeom>
          <a:noFill/>
        </p:spPr>
        <p:txBody>
          <a:bodyPr wrap="none" lIns="0" tIns="0" rIns="0" bIns="0" rtlCol="0" anchor="ctr" anchorCtr="0">
            <a:spAutoFit/>
          </a:bodyPr>
          <a:lstStyle/>
          <a:p>
            <a:pPr algn="r"/>
            <a:r>
              <a:rPr lang="en-GB" sz="1200" dirty="0"/>
              <a:t>-25</a:t>
            </a:r>
          </a:p>
        </p:txBody>
      </p:sp>
      <p:sp>
        <p:nvSpPr>
          <p:cNvPr id="12" name="TextBox 11">
            <a:extLst>
              <a:ext uri="{FF2B5EF4-FFF2-40B4-BE49-F238E27FC236}">
                <a16:creationId xmlns:a16="http://schemas.microsoft.com/office/drawing/2014/main" id="{6C07E4D4-D9BA-4B93-98F4-0BFD7B1377DA}"/>
              </a:ext>
            </a:extLst>
          </p:cNvPr>
          <p:cNvSpPr txBox="1"/>
          <p:nvPr/>
        </p:nvSpPr>
        <p:spPr>
          <a:xfrm>
            <a:off x="547823" y="3399960"/>
            <a:ext cx="221215" cy="184666"/>
          </a:xfrm>
          <a:prstGeom prst="rect">
            <a:avLst/>
          </a:prstGeom>
          <a:noFill/>
        </p:spPr>
        <p:txBody>
          <a:bodyPr wrap="none" lIns="0" tIns="0" rIns="0" bIns="0" rtlCol="0" anchor="ctr" anchorCtr="0">
            <a:spAutoFit/>
          </a:bodyPr>
          <a:lstStyle/>
          <a:p>
            <a:pPr algn="r"/>
            <a:r>
              <a:rPr lang="en-GB" sz="1200" dirty="0"/>
              <a:t>-50</a:t>
            </a:r>
          </a:p>
        </p:txBody>
      </p:sp>
      <p:sp>
        <p:nvSpPr>
          <p:cNvPr id="13" name="TextBox 12">
            <a:extLst>
              <a:ext uri="{FF2B5EF4-FFF2-40B4-BE49-F238E27FC236}">
                <a16:creationId xmlns:a16="http://schemas.microsoft.com/office/drawing/2014/main" id="{27994C54-1B3A-46BE-A3DD-EF46D31C8F87}"/>
              </a:ext>
            </a:extLst>
          </p:cNvPr>
          <p:cNvSpPr txBox="1"/>
          <p:nvPr/>
        </p:nvSpPr>
        <p:spPr>
          <a:xfrm>
            <a:off x="547823" y="3791914"/>
            <a:ext cx="221215" cy="184666"/>
          </a:xfrm>
          <a:prstGeom prst="rect">
            <a:avLst/>
          </a:prstGeom>
          <a:noFill/>
        </p:spPr>
        <p:txBody>
          <a:bodyPr wrap="none" lIns="0" tIns="0" rIns="0" bIns="0" rtlCol="0" anchor="ctr" anchorCtr="0">
            <a:spAutoFit/>
          </a:bodyPr>
          <a:lstStyle/>
          <a:p>
            <a:pPr algn="r"/>
            <a:r>
              <a:rPr lang="en-GB" sz="1200" dirty="0"/>
              <a:t>-75</a:t>
            </a:r>
          </a:p>
        </p:txBody>
      </p:sp>
      <p:sp>
        <p:nvSpPr>
          <p:cNvPr id="14" name="TextBox 13">
            <a:extLst>
              <a:ext uri="{FF2B5EF4-FFF2-40B4-BE49-F238E27FC236}">
                <a16:creationId xmlns:a16="http://schemas.microsoft.com/office/drawing/2014/main" id="{70D43283-3AC0-41A1-A312-8B1F55FB8831}"/>
              </a:ext>
            </a:extLst>
          </p:cNvPr>
          <p:cNvSpPr txBox="1"/>
          <p:nvPr/>
        </p:nvSpPr>
        <p:spPr>
          <a:xfrm>
            <a:off x="462865" y="4183866"/>
            <a:ext cx="306173" cy="184666"/>
          </a:xfrm>
          <a:prstGeom prst="rect">
            <a:avLst/>
          </a:prstGeom>
          <a:noFill/>
        </p:spPr>
        <p:txBody>
          <a:bodyPr wrap="none" lIns="0" tIns="0" rIns="0" bIns="0" rtlCol="0" anchor="ctr" anchorCtr="0">
            <a:spAutoFit/>
          </a:bodyPr>
          <a:lstStyle/>
          <a:p>
            <a:pPr algn="r"/>
            <a:r>
              <a:rPr lang="en-GB" sz="1200" dirty="0"/>
              <a:t>-100</a:t>
            </a:r>
          </a:p>
        </p:txBody>
      </p:sp>
      <p:cxnSp>
        <p:nvCxnSpPr>
          <p:cNvPr id="16" name="Straight Connector 15">
            <a:extLst>
              <a:ext uri="{FF2B5EF4-FFF2-40B4-BE49-F238E27FC236}">
                <a16:creationId xmlns:a16="http://schemas.microsoft.com/office/drawing/2014/main" id="{D7267949-21F6-4254-90F4-981046E9249D}"/>
              </a:ext>
            </a:extLst>
          </p:cNvPr>
          <p:cNvCxnSpPr>
            <a:cxnSpLocks/>
          </p:cNvCxnSpPr>
          <p:nvPr/>
        </p:nvCxnSpPr>
        <p:spPr>
          <a:xfrm>
            <a:off x="876350" y="2305321"/>
            <a:ext cx="0" cy="198360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C01CCA-F32B-4327-98CD-EB7C45F020C9}"/>
              </a:ext>
            </a:extLst>
          </p:cNvPr>
          <p:cNvCxnSpPr/>
          <p:nvPr/>
        </p:nvCxnSpPr>
        <p:spPr>
          <a:xfrm>
            <a:off x="786350" y="231722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6E0A2A-7A23-4B1E-B108-2F11726D4551}"/>
              </a:ext>
            </a:extLst>
          </p:cNvPr>
          <p:cNvCxnSpPr/>
          <p:nvPr/>
        </p:nvCxnSpPr>
        <p:spPr>
          <a:xfrm>
            <a:off x="786350" y="270902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975174-F252-4501-AB20-D2D3EDE7CAD3}"/>
              </a:ext>
            </a:extLst>
          </p:cNvPr>
          <p:cNvCxnSpPr/>
          <p:nvPr/>
        </p:nvCxnSpPr>
        <p:spPr>
          <a:xfrm>
            <a:off x="786350" y="310081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07BD1A-4380-42AE-9CAD-EFD76E826D89}"/>
              </a:ext>
            </a:extLst>
          </p:cNvPr>
          <p:cNvCxnSpPr/>
          <p:nvPr/>
        </p:nvCxnSpPr>
        <p:spPr>
          <a:xfrm>
            <a:off x="786350" y="349261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94AC0A-4B61-46E2-BC1E-510E6D5E9BDE}"/>
              </a:ext>
            </a:extLst>
          </p:cNvPr>
          <p:cNvCxnSpPr/>
          <p:nvPr/>
        </p:nvCxnSpPr>
        <p:spPr>
          <a:xfrm>
            <a:off x="786350" y="388440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DD66CA-0A3D-4B84-9F87-B0A3958D7105}"/>
              </a:ext>
            </a:extLst>
          </p:cNvPr>
          <p:cNvCxnSpPr/>
          <p:nvPr/>
        </p:nvCxnSpPr>
        <p:spPr>
          <a:xfrm>
            <a:off x="786350" y="427620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B589D73-7600-4B4F-A9ED-B385717FFC74}"/>
              </a:ext>
            </a:extLst>
          </p:cNvPr>
          <p:cNvSpPr/>
          <p:nvPr/>
        </p:nvSpPr>
        <p:spPr>
          <a:xfrm>
            <a:off x="918642" y="2645388"/>
            <a:ext cx="57600" cy="6362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3CE2930-2CF2-4454-94AA-F520C39FBCB8}"/>
              </a:ext>
            </a:extLst>
          </p:cNvPr>
          <p:cNvSpPr/>
          <p:nvPr/>
        </p:nvSpPr>
        <p:spPr>
          <a:xfrm flipV="1">
            <a:off x="1144861" y="2709017"/>
            <a:ext cx="57600" cy="6257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2DF5C77D-0657-4D42-8CB8-F627B6613067}"/>
              </a:ext>
            </a:extLst>
          </p:cNvPr>
          <p:cNvSpPr/>
          <p:nvPr/>
        </p:nvSpPr>
        <p:spPr>
          <a:xfrm flipV="1">
            <a:off x="1201881" y="2709016"/>
            <a:ext cx="57600" cy="6733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EE3E968C-1CE3-4E25-9D27-FE2F4AE3858C}"/>
              </a:ext>
            </a:extLst>
          </p:cNvPr>
          <p:cNvSpPr/>
          <p:nvPr/>
        </p:nvSpPr>
        <p:spPr>
          <a:xfrm flipV="1">
            <a:off x="1258901" y="2709015"/>
            <a:ext cx="57600" cy="7210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A449806B-F844-4FB2-BD25-44191D8B95FF}"/>
              </a:ext>
            </a:extLst>
          </p:cNvPr>
          <p:cNvSpPr/>
          <p:nvPr/>
        </p:nvSpPr>
        <p:spPr>
          <a:xfrm flipV="1">
            <a:off x="1315921" y="2709014"/>
            <a:ext cx="57600" cy="93535"/>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83952B7F-3B58-460A-A190-9F28AA290CCF}"/>
              </a:ext>
            </a:extLst>
          </p:cNvPr>
          <p:cNvSpPr/>
          <p:nvPr/>
        </p:nvSpPr>
        <p:spPr>
          <a:xfrm flipV="1">
            <a:off x="1372941" y="2709013"/>
            <a:ext cx="57600" cy="11734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8667D748-F01D-4F78-AE7B-1E411013C129}"/>
              </a:ext>
            </a:extLst>
          </p:cNvPr>
          <p:cNvSpPr/>
          <p:nvPr/>
        </p:nvSpPr>
        <p:spPr>
          <a:xfrm flipV="1">
            <a:off x="1429961" y="2709012"/>
            <a:ext cx="57600" cy="153068"/>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A373C04B-B4C6-48C2-AEBC-EB2390F5D523}"/>
              </a:ext>
            </a:extLst>
          </p:cNvPr>
          <p:cNvSpPr/>
          <p:nvPr/>
        </p:nvSpPr>
        <p:spPr>
          <a:xfrm flipV="1">
            <a:off x="1486981" y="2709012"/>
            <a:ext cx="57600" cy="153068"/>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BDD6A36B-CE33-4564-92F3-DE2A85516E87}"/>
              </a:ext>
            </a:extLst>
          </p:cNvPr>
          <p:cNvSpPr/>
          <p:nvPr/>
        </p:nvSpPr>
        <p:spPr>
          <a:xfrm flipV="1">
            <a:off x="1544001" y="2709011"/>
            <a:ext cx="57600" cy="16735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E41AD449-D5F4-4F4F-854F-250233AF4D5D}"/>
              </a:ext>
            </a:extLst>
          </p:cNvPr>
          <p:cNvSpPr/>
          <p:nvPr/>
        </p:nvSpPr>
        <p:spPr>
          <a:xfrm flipV="1">
            <a:off x="1601021" y="2709011"/>
            <a:ext cx="57600" cy="16735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9A0ACBE3-BB28-4C07-81A3-A3ED3EE85372}"/>
              </a:ext>
            </a:extLst>
          </p:cNvPr>
          <p:cNvSpPr/>
          <p:nvPr/>
        </p:nvSpPr>
        <p:spPr>
          <a:xfrm flipV="1">
            <a:off x="1658041" y="2709010"/>
            <a:ext cx="57600" cy="179264"/>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2E793D7A-79D3-4E41-A5F0-54F25101DEC9}"/>
              </a:ext>
            </a:extLst>
          </p:cNvPr>
          <p:cNvSpPr/>
          <p:nvPr/>
        </p:nvSpPr>
        <p:spPr>
          <a:xfrm flipV="1">
            <a:off x="1715061" y="2709010"/>
            <a:ext cx="57600" cy="181646"/>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41195FD9-D1D1-4345-8E1B-899A336BFD0E}"/>
              </a:ext>
            </a:extLst>
          </p:cNvPr>
          <p:cNvSpPr/>
          <p:nvPr/>
        </p:nvSpPr>
        <p:spPr>
          <a:xfrm flipV="1">
            <a:off x="1772081" y="2709010"/>
            <a:ext cx="57600" cy="18879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54F37F14-1568-4766-83DA-D0122C53F42D}"/>
              </a:ext>
            </a:extLst>
          </p:cNvPr>
          <p:cNvSpPr/>
          <p:nvPr/>
        </p:nvSpPr>
        <p:spPr>
          <a:xfrm flipV="1">
            <a:off x="1829101" y="2709010"/>
            <a:ext cx="57600" cy="18879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95B21F5B-1663-4BC2-95FC-8FC364D67466}"/>
              </a:ext>
            </a:extLst>
          </p:cNvPr>
          <p:cNvSpPr/>
          <p:nvPr/>
        </p:nvSpPr>
        <p:spPr>
          <a:xfrm flipV="1">
            <a:off x="1886121" y="2709009"/>
            <a:ext cx="57600" cy="210221"/>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0549F88F-D5DA-46B5-84CE-6259F4A0A4C7}"/>
              </a:ext>
            </a:extLst>
          </p:cNvPr>
          <p:cNvSpPr/>
          <p:nvPr/>
        </p:nvSpPr>
        <p:spPr>
          <a:xfrm flipV="1">
            <a:off x="1943141" y="2709008"/>
            <a:ext cx="57600" cy="22212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D6248DD1-A7B0-4ACE-AA5E-24C5332F5AFB}"/>
              </a:ext>
            </a:extLst>
          </p:cNvPr>
          <p:cNvSpPr/>
          <p:nvPr/>
        </p:nvSpPr>
        <p:spPr>
          <a:xfrm flipV="1">
            <a:off x="2000161" y="2709008"/>
            <a:ext cx="57600" cy="22212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15534BF8-70AA-48D2-9666-ADED8E55E40D}"/>
              </a:ext>
            </a:extLst>
          </p:cNvPr>
          <p:cNvSpPr/>
          <p:nvPr/>
        </p:nvSpPr>
        <p:spPr>
          <a:xfrm flipV="1">
            <a:off x="2057181" y="2709007"/>
            <a:ext cx="57600" cy="22927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D58B84FD-9650-4784-A84A-1C455593836F}"/>
              </a:ext>
            </a:extLst>
          </p:cNvPr>
          <p:cNvSpPr/>
          <p:nvPr/>
        </p:nvSpPr>
        <p:spPr>
          <a:xfrm flipV="1">
            <a:off x="2114201" y="2709007"/>
            <a:ext cx="57600" cy="22927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43FAB160-4ECF-45DF-9E0A-4C3DC28A56F5}"/>
              </a:ext>
            </a:extLst>
          </p:cNvPr>
          <p:cNvSpPr/>
          <p:nvPr/>
        </p:nvSpPr>
        <p:spPr>
          <a:xfrm flipV="1">
            <a:off x="2171221" y="2709006"/>
            <a:ext cx="57600" cy="250706"/>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7B0B268C-79CF-46FA-AF96-5CE179896BC2}"/>
              </a:ext>
            </a:extLst>
          </p:cNvPr>
          <p:cNvSpPr/>
          <p:nvPr/>
        </p:nvSpPr>
        <p:spPr>
          <a:xfrm flipV="1">
            <a:off x="2228241" y="2709005"/>
            <a:ext cx="57600" cy="28166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2A5357B2-20E7-4FF8-A102-D13365F638AB}"/>
              </a:ext>
            </a:extLst>
          </p:cNvPr>
          <p:cNvSpPr/>
          <p:nvPr/>
        </p:nvSpPr>
        <p:spPr>
          <a:xfrm flipV="1">
            <a:off x="2285261" y="2709005"/>
            <a:ext cx="57600" cy="28166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9BF0B671-78BA-441C-8116-FE6A7998F02F}"/>
              </a:ext>
            </a:extLst>
          </p:cNvPr>
          <p:cNvSpPr/>
          <p:nvPr/>
        </p:nvSpPr>
        <p:spPr>
          <a:xfrm flipV="1">
            <a:off x="2342281" y="2709004"/>
            <a:ext cx="57600" cy="31262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0EBCADFE-F0CB-4CE1-B91F-1C58DB29235E}"/>
              </a:ext>
            </a:extLst>
          </p:cNvPr>
          <p:cNvSpPr/>
          <p:nvPr/>
        </p:nvSpPr>
        <p:spPr>
          <a:xfrm flipV="1">
            <a:off x="2399301" y="2709003"/>
            <a:ext cx="57600" cy="32690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AD079A22-C103-4FA8-B434-8586DE348221}"/>
              </a:ext>
            </a:extLst>
          </p:cNvPr>
          <p:cNvSpPr/>
          <p:nvPr/>
        </p:nvSpPr>
        <p:spPr>
          <a:xfrm flipV="1">
            <a:off x="2456321" y="2709002"/>
            <a:ext cx="57600" cy="357866"/>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2F757ACF-1129-45F4-86B2-49B681D12732}"/>
              </a:ext>
            </a:extLst>
          </p:cNvPr>
          <p:cNvSpPr/>
          <p:nvPr/>
        </p:nvSpPr>
        <p:spPr>
          <a:xfrm flipV="1">
            <a:off x="2513341" y="2709002"/>
            <a:ext cx="57600" cy="360248"/>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91E505A3-5EF6-4939-8B93-1A3919FC4DBB}"/>
              </a:ext>
            </a:extLst>
          </p:cNvPr>
          <p:cNvSpPr/>
          <p:nvPr/>
        </p:nvSpPr>
        <p:spPr>
          <a:xfrm flipV="1">
            <a:off x="2570361" y="2709002"/>
            <a:ext cx="57600" cy="360248"/>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06683BC9-62F6-41CA-BFBF-8428591C5C0E}"/>
              </a:ext>
            </a:extLst>
          </p:cNvPr>
          <p:cNvSpPr/>
          <p:nvPr/>
        </p:nvSpPr>
        <p:spPr>
          <a:xfrm flipV="1">
            <a:off x="2627381" y="2709001"/>
            <a:ext cx="57600" cy="38167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84B410B0-E0BF-4F0B-B50D-1B93F531DEDA}"/>
              </a:ext>
            </a:extLst>
          </p:cNvPr>
          <p:cNvSpPr/>
          <p:nvPr/>
        </p:nvSpPr>
        <p:spPr>
          <a:xfrm flipV="1">
            <a:off x="2684401" y="2709000"/>
            <a:ext cx="57600" cy="43168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B75E1CAA-9CFA-4F90-B7FE-E23F817BB6D5}"/>
              </a:ext>
            </a:extLst>
          </p:cNvPr>
          <p:cNvSpPr/>
          <p:nvPr/>
        </p:nvSpPr>
        <p:spPr>
          <a:xfrm flipV="1">
            <a:off x="2741421" y="2709000"/>
            <a:ext cx="57600" cy="43168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1B3EBDFC-BA4A-4DE6-B2B1-288CE0E52CB1}"/>
              </a:ext>
            </a:extLst>
          </p:cNvPr>
          <p:cNvSpPr/>
          <p:nvPr/>
        </p:nvSpPr>
        <p:spPr>
          <a:xfrm flipV="1">
            <a:off x="2798441" y="2708999"/>
            <a:ext cx="57600" cy="45550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0E54B9DE-E4EE-4A44-B240-A968FA0B032F}"/>
              </a:ext>
            </a:extLst>
          </p:cNvPr>
          <p:cNvSpPr/>
          <p:nvPr/>
        </p:nvSpPr>
        <p:spPr>
          <a:xfrm flipV="1">
            <a:off x="2855461" y="2708999"/>
            <a:ext cx="57600" cy="45550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88EBD8FE-CB2B-41E9-BD51-BE892A797BC1}"/>
              </a:ext>
            </a:extLst>
          </p:cNvPr>
          <p:cNvSpPr/>
          <p:nvPr/>
        </p:nvSpPr>
        <p:spPr>
          <a:xfrm flipV="1">
            <a:off x="2912481" y="2708999"/>
            <a:ext cx="57600" cy="479314"/>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C6795032-D862-4DA4-88FA-5ABF8FCC19AB}"/>
              </a:ext>
            </a:extLst>
          </p:cNvPr>
          <p:cNvSpPr/>
          <p:nvPr/>
        </p:nvSpPr>
        <p:spPr>
          <a:xfrm flipV="1">
            <a:off x="2969501" y="2708998"/>
            <a:ext cx="57600" cy="48883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BA050CDD-7269-4D33-951A-B7B52D481B7F}"/>
              </a:ext>
            </a:extLst>
          </p:cNvPr>
          <p:cNvSpPr/>
          <p:nvPr/>
        </p:nvSpPr>
        <p:spPr>
          <a:xfrm flipV="1">
            <a:off x="3026521" y="2708997"/>
            <a:ext cx="57600" cy="517415"/>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79CA3079-DAF9-4C9E-AF37-1BD83A6C74E4}"/>
              </a:ext>
            </a:extLst>
          </p:cNvPr>
          <p:cNvSpPr/>
          <p:nvPr/>
        </p:nvSpPr>
        <p:spPr>
          <a:xfrm flipV="1">
            <a:off x="3083541" y="2708996"/>
            <a:ext cx="57600" cy="53884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95A66E0F-5672-47AF-A4A5-2BDAAE5B4E91}"/>
              </a:ext>
            </a:extLst>
          </p:cNvPr>
          <p:cNvSpPr/>
          <p:nvPr/>
        </p:nvSpPr>
        <p:spPr>
          <a:xfrm flipV="1">
            <a:off x="3140561" y="2708995"/>
            <a:ext cx="57600" cy="579329"/>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EBC339F1-9ADF-486E-A2C8-94DCF7FAE00E}"/>
              </a:ext>
            </a:extLst>
          </p:cNvPr>
          <p:cNvSpPr/>
          <p:nvPr/>
        </p:nvSpPr>
        <p:spPr>
          <a:xfrm flipV="1">
            <a:off x="3197581" y="2708994"/>
            <a:ext cx="57600" cy="69839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215FD48D-E6A9-4A8F-8038-C3A8F2884BA5}"/>
              </a:ext>
            </a:extLst>
          </p:cNvPr>
          <p:cNvSpPr/>
          <p:nvPr/>
        </p:nvSpPr>
        <p:spPr>
          <a:xfrm flipV="1">
            <a:off x="3254601" y="2708993"/>
            <a:ext cx="57600" cy="698394"/>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BFF10782-4273-4AFA-9BF4-C70F3295368A}"/>
              </a:ext>
            </a:extLst>
          </p:cNvPr>
          <p:cNvSpPr/>
          <p:nvPr/>
        </p:nvSpPr>
        <p:spPr>
          <a:xfrm flipV="1">
            <a:off x="3311621" y="2708993"/>
            <a:ext cx="57600" cy="70792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36DE0C76-ECA2-47DA-A628-0622389061AA}"/>
              </a:ext>
            </a:extLst>
          </p:cNvPr>
          <p:cNvSpPr/>
          <p:nvPr/>
        </p:nvSpPr>
        <p:spPr>
          <a:xfrm flipV="1">
            <a:off x="3368641" y="2708992"/>
            <a:ext cx="57600" cy="89365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B53D0275-AD34-477B-9D32-F71EB51B3E31}"/>
              </a:ext>
            </a:extLst>
          </p:cNvPr>
          <p:cNvSpPr/>
          <p:nvPr/>
        </p:nvSpPr>
        <p:spPr>
          <a:xfrm flipV="1">
            <a:off x="3425661" y="2708991"/>
            <a:ext cx="57600" cy="919852"/>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6D053C3A-6D17-431C-81F3-AB2249FA90F6}"/>
              </a:ext>
            </a:extLst>
          </p:cNvPr>
          <p:cNvSpPr/>
          <p:nvPr/>
        </p:nvSpPr>
        <p:spPr>
          <a:xfrm flipV="1">
            <a:off x="3482681" y="2708991"/>
            <a:ext cx="57600" cy="936522"/>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907F70FA-2A2B-42F7-A7E3-C0417A240E97}"/>
              </a:ext>
            </a:extLst>
          </p:cNvPr>
          <p:cNvSpPr/>
          <p:nvPr/>
        </p:nvSpPr>
        <p:spPr>
          <a:xfrm flipV="1">
            <a:off x="3539701" y="2708991"/>
            <a:ext cx="57600" cy="97224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D5EE31DC-4E77-41EB-8958-592A6319E304}"/>
              </a:ext>
            </a:extLst>
          </p:cNvPr>
          <p:cNvSpPr/>
          <p:nvPr/>
        </p:nvSpPr>
        <p:spPr>
          <a:xfrm flipV="1">
            <a:off x="3596721" y="2708990"/>
            <a:ext cx="57600" cy="97700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99C7FF18-9D0D-4515-94D3-7589AE3E1FDB}"/>
              </a:ext>
            </a:extLst>
          </p:cNvPr>
          <p:cNvSpPr/>
          <p:nvPr/>
        </p:nvSpPr>
        <p:spPr>
          <a:xfrm flipV="1">
            <a:off x="3653741" y="2708989"/>
            <a:ext cx="57600" cy="1167504"/>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062701EE-C06F-425E-967A-436FF41201EF}"/>
              </a:ext>
            </a:extLst>
          </p:cNvPr>
          <p:cNvSpPr/>
          <p:nvPr/>
        </p:nvSpPr>
        <p:spPr>
          <a:xfrm flipV="1">
            <a:off x="3710761" y="2708989"/>
            <a:ext cx="57600" cy="1177030"/>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C7C6B6EB-B32C-4249-BAF8-3C9E12E5EEAE}"/>
              </a:ext>
            </a:extLst>
          </p:cNvPr>
          <p:cNvSpPr/>
          <p:nvPr/>
        </p:nvSpPr>
        <p:spPr>
          <a:xfrm flipV="1">
            <a:off x="3767781" y="2708988"/>
            <a:ext cx="57600" cy="1438967"/>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4F56CBE7-0ADC-4EA3-A70E-68C9FBD8708E}"/>
              </a:ext>
            </a:extLst>
          </p:cNvPr>
          <p:cNvSpPr/>
          <p:nvPr/>
        </p:nvSpPr>
        <p:spPr>
          <a:xfrm flipV="1">
            <a:off x="382480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5C2778D0-3248-4C32-938C-A77B1B6F7831}"/>
              </a:ext>
            </a:extLst>
          </p:cNvPr>
          <p:cNvSpPr/>
          <p:nvPr/>
        </p:nvSpPr>
        <p:spPr>
          <a:xfrm flipV="1">
            <a:off x="388182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88DC8189-712A-40E5-AB12-1E732087B3AA}"/>
              </a:ext>
            </a:extLst>
          </p:cNvPr>
          <p:cNvSpPr/>
          <p:nvPr/>
        </p:nvSpPr>
        <p:spPr>
          <a:xfrm flipV="1">
            <a:off x="393884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8D56A901-BE21-4F28-A8E2-6F889E689C0B}"/>
              </a:ext>
            </a:extLst>
          </p:cNvPr>
          <p:cNvSpPr/>
          <p:nvPr/>
        </p:nvSpPr>
        <p:spPr>
          <a:xfrm flipV="1">
            <a:off x="399586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80CCA241-6C42-49F7-B36D-D8D10ABA0002}"/>
              </a:ext>
            </a:extLst>
          </p:cNvPr>
          <p:cNvSpPr/>
          <p:nvPr/>
        </p:nvSpPr>
        <p:spPr>
          <a:xfrm flipV="1">
            <a:off x="405288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DE4C696D-A5FD-46E4-93E3-C953C51EC3BC}"/>
              </a:ext>
            </a:extLst>
          </p:cNvPr>
          <p:cNvSpPr/>
          <p:nvPr/>
        </p:nvSpPr>
        <p:spPr>
          <a:xfrm flipV="1">
            <a:off x="410990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EB9EFFAD-F284-4BE7-B068-0F165D26390F}"/>
              </a:ext>
            </a:extLst>
          </p:cNvPr>
          <p:cNvSpPr/>
          <p:nvPr/>
        </p:nvSpPr>
        <p:spPr>
          <a:xfrm flipV="1">
            <a:off x="416692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F1818E99-7156-4D9B-8204-5095A40EE428}"/>
              </a:ext>
            </a:extLst>
          </p:cNvPr>
          <p:cNvSpPr/>
          <p:nvPr/>
        </p:nvSpPr>
        <p:spPr>
          <a:xfrm flipV="1">
            <a:off x="4223941"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D853312E-0802-4F40-8E92-0343A3E4FA30}"/>
              </a:ext>
            </a:extLst>
          </p:cNvPr>
          <p:cNvSpPr/>
          <p:nvPr/>
        </p:nvSpPr>
        <p:spPr>
          <a:xfrm flipV="1">
            <a:off x="4280965" y="2708987"/>
            <a:ext cx="57600" cy="1581843"/>
          </a:xfrm>
          <a:prstGeom prst="rect">
            <a:avLst/>
          </a:prstGeom>
          <a:solidFill>
            <a:schemeClr val="accent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0E4BB04A-BEB0-4EC6-8077-F3104B758C2F}"/>
              </a:ext>
            </a:extLst>
          </p:cNvPr>
          <p:cNvCxnSpPr>
            <a:cxnSpLocks/>
          </p:cNvCxnSpPr>
          <p:nvPr/>
        </p:nvCxnSpPr>
        <p:spPr>
          <a:xfrm>
            <a:off x="881600" y="2709021"/>
            <a:ext cx="3630075"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41273A-1FBC-41A3-AC27-B41B77CD45AB}"/>
              </a:ext>
            </a:extLst>
          </p:cNvPr>
          <p:cNvCxnSpPr>
            <a:cxnSpLocks/>
          </p:cNvCxnSpPr>
          <p:nvPr/>
        </p:nvCxnSpPr>
        <p:spPr>
          <a:xfrm>
            <a:off x="881600" y="3180510"/>
            <a:ext cx="3630075" cy="0"/>
          </a:xfrm>
          <a:prstGeom prst="line">
            <a:avLst/>
          </a:prstGeom>
          <a:ln w="2603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36A8C5FC-2C7A-4859-AD5D-1440BB250B96}"/>
              </a:ext>
            </a:extLst>
          </p:cNvPr>
          <p:cNvSpPr txBox="1"/>
          <p:nvPr/>
        </p:nvSpPr>
        <p:spPr>
          <a:xfrm>
            <a:off x="1766061" y="2045694"/>
            <a:ext cx="1475084" cy="276999"/>
          </a:xfrm>
          <a:prstGeom prst="rect">
            <a:avLst/>
          </a:prstGeom>
          <a:noFill/>
        </p:spPr>
        <p:txBody>
          <a:bodyPr wrap="none" rtlCol="0">
            <a:spAutoFit/>
          </a:bodyPr>
          <a:lstStyle/>
          <a:p>
            <a:pPr algn="ctr"/>
            <a:r>
              <a:rPr lang="en-GB" sz="1200" dirty="0"/>
              <a:t>Pexidartinib (n=61)</a:t>
            </a:r>
          </a:p>
        </p:txBody>
      </p:sp>
      <p:sp>
        <p:nvSpPr>
          <p:cNvPr id="108" name="TextBox 107">
            <a:extLst>
              <a:ext uri="{FF2B5EF4-FFF2-40B4-BE49-F238E27FC236}">
                <a16:creationId xmlns:a16="http://schemas.microsoft.com/office/drawing/2014/main" id="{ABBAE835-3145-4614-9562-D396DF47A86B}"/>
              </a:ext>
            </a:extLst>
          </p:cNvPr>
          <p:cNvSpPr txBox="1"/>
          <p:nvPr/>
        </p:nvSpPr>
        <p:spPr>
          <a:xfrm rot="16200000">
            <a:off x="3563996" y="3158214"/>
            <a:ext cx="2256900" cy="276999"/>
          </a:xfrm>
          <a:prstGeom prst="rect">
            <a:avLst/>
          </a:prstGeom>
          <a:noFill/>
        </p:spPr>
        <p:txBody>
          <a:bodyPr wrap="none" rtlCol="0">
            <a:spAutoFit/>
          </a:bodyPr>
          <a:lstStyle/>
          <a:p>
            <a:pPr algn="ctr"/>
            <a:r>
              <a:rPr lang="en-GB" sz="1200" dirty="0"/>
              <a:t>Change in tumour </a:t>
            </a:r>
            <a:r>
              <a:rPr lang="en-GB" sz="1200" dirty="0" smtClean="0"/>
              <a:t>diameter, %</a:t>
            </a:r>
            <a:endParaRPr lang="en-GB" sz="1200" dirty="0"/>
          </a:p>
        </p:txBody>
      </p:sp>
      <p:sp>
        <p:nvSpPr>
          <p:cNvPr id="109" name="TextBox 108">
            <a:extLst>
              <a:ext uri="{FF2B5EF4-FFF2-40B4-BE49-F238E27FC236}">
                <a16:creationId xmlns:a16="http://schemas.microsoft.com/office/drawing/2014/main" id="{A1E4A221-DBE8-4A93-8F3E-7B5D61EB4289}"/>
              </a:ext>
            </a:extLst>
          </p:cNvPr>
          <p:cNvSpPr txBox="1"/>
          <p:nvPr/>
        </p:nvSpPr>
        <p:spPr>
          <a:xfrm>
            <a:off x="4990145" y="2224098"/>
            <a:ext cx="169918" cy="184666"/>
          </a:xfrm>
          <a:prstGeom prst="rect">
            <a:avLst/>
          </a:prstGeom>
          <a:noFill/>
        </p:spPr>
        <p:txBody>
          <a:bodyPr wrap="none" lIns="0" tIns="0" rIns="0" bIns="0" rtlCol="0" anchor="ctr" anchorCtr="0">
            <a:spAutoFit/>
          </a:bodyPr>
          <a:lstStyle/>
          <a:p>
            <a:pPr algn="r"/>
            <a:r>
              <a:rPr lang="en-GB" sz="1200" dirty="0"/>
              <a:t>25</a:t>
            </a:r>
          </a:p>
        </p:txBody>
      </p:sp>
      <p:sp>
        <p:nvSpPr>
          <p:cNvPr id="110" name="TextBox 109">
            <a:extLst>
              <a:ext uri="{FF2B5EF4-FFF2-40B4-BE49-F238E27FC236}">
                <a16:creationId xmlns:a16="http://schemas.microsoft.com/office/drawing/2014/main" id="{71958096-ECA0-4DFF-AF74-CD5FB3E49B48}"/>
              </a:ext>
            </a:extLst>
          </p:cNvPr>
          <p:cNvSpPr txBox="1"/>
          <p:nvPr/>
        </p:nvSpPr>
        <p:spPr>
          <a:xfrm>
            <a:off x="5075103" y="2616052"/>
            <a:ext cx="84960" cy="184666"/>
          </a:xfrm>
          <a:prstGeom prst="rect">
            <a:avLst/>
          </a:prstGeom>
          <a:noFill/>
        </p:spPr>
        <p:txBody>
          <a:bodyPr wrap="none" lIns="0" tIns="0" rIns="0" bIns="0" rtlCol="0" anchor="ctr" anchorCtr="0">
            <a:spAutoFit/>
          </a:bodyPr>
          <a:lstStyle/>
          <a:p>
            <a:pPr algn="r"/>
            <a:r>
              <a:rPr lang="en-GB" sz="1200" dirty="0"/>
              <a:t>0</a:t>
            </a:r>
          </a:p>
        </p:txBody>
      </p:sp>
      <p:sp>
        <p:nvSpPr>
          <p:cNvPr id="111" name="TextBox 110">
            <a:extLst>
              <a:ext uri="{FF2B5EF4-FFF2-40B4-BE49-F238E27FC236}">
                <a16:creationId xmlns:a16="http://schemas.microsoft.com/office/drawing/2014/main" id="{6B0D5756-697C-49D8-AA6C-7D7BB16036C0}"/>
              </a:ext>
            </a:extLst>
          </p:cNvPr>
          <p:cNvSpPr txBox="1"/>
          <p:nvPr/>
        </p:nvSpPr>
        <p:spPr>
          <a:xfrm>
            <a:off x="4938848" y="3008006"/>
            <a:ext cx="221215" cy="184666"/>
          </a:xfrm>
          <a:prstGeom prst="rect">
            <a:avLst/>
          </a:prstGeom>
          <a:noFill/>
        </p:spPr>
        <p:txBody>
          <a:bodyPr wrap="none" lIns="0" tIns="0" rIns="0" bIns="0" rtlCol="0" anchor="ctr" anchorCtr="0">
            <a:spAutoFit/>
          </a:bodyPr>
          <a:lstStyle/>
          <a:p>
            <a:pPr algn="r"/>
            <a:r>
              <a:rPr lang="en-GB" sz="1200" dirty="0"/>
              <a:t>-25</a:t>
            </a:r>
          </a:p>
        </p:txBody>
      </p:sp>
      <p:sp>
        <p:nvSpPr>
          <p:cNvPr id="112" name="TextBox 111">
            <a:extLst>
              <a:ext uri="{FF2B5EF4-FFF2-40B4-BE49-F238E27FC236}">
                <a16:creationId xmlns:a16="http://schemas.microsoft.com/office/drawing/2014/main" id="{AE6D4847-168D-43CB-8C73-5F8D6FFB6A2C}"/>
              </a:ext>
            </a:extLst>
          </p:cNvPr>
          <p:cNvSpPr txBox="1"/>
          <p:nvPr/>
        </p:nvSpPr>
        <p:spPr>
          <a:xfrm>
            <a:off x="4938848" y="3399960"/>
            <a:ext cx="221215" cy="184666"/>
          </a:xfrm>
          <a:prstGeom prst="rect">
            <a:avLst/>
          </a:prstGeom>
          <a:noFill/>
        </p:spPr>
        <p:txBody>
          <a:bodyPr wrap="none" lIns="0" tIns="0" rIns="0" bIns="0" rtlCol="0" anchor="ctr" anchorCtr="0">
            <a:spAutoFit/>
          </a:bodyPr>
          <a:lstStyle/>
          <a:p>
            <a:pPr algn="r"/>
            <a:r>
              <a:rPr lang="en-GB" sz="1200" dirty="0"/>
              <a:t>-50</a:t>
            </a:r>
          </a:p>
        </p:txBody>
      </p:sp>
      <p:sp>
        <p:nvSpPr>
          <p:cNvPr id="113" name="TextBox 112">
            <a:extLst>
              <a:ext uri="{FF2B5EF4-FFF2-40B4-BE49-F238E27FC236}">
                <a16:creationId xmlns:a16="http://schemas.microsoft.com/office/drawing/2014/main" id="{C860F7C7-E7F4-4359-951F-82522A05E4E2}"/>
              </a:ext>
            </a:extLst>
          </p:cNvPr>
          <p:cNvSpPr txBox="1"/>
          <p:nvPr/>
        </p:nvSpPr>
        <p:spPr>
          <a:xfrm>
            <a:off x="4938848" y="3791914"/>
            <a:ext cx="221215" cy="184666"/>
          </a:xfrm>
          <a:prstGeom prst="rect">
            <a:avLst/>
          </a:prstGeom>
          <a:noFill/>
        </p:spPr>
        <p:txBody>
          <a:bodyPr wrap="none" lIns="0" tIns="0" rIns="0" bIns="0" rtlCol="0" anchor="ctr" anchorCtr="0">
            <a:spAutoFit/>
          </a:bodyPr>
          <a:lstStyle/>
          <a:p>
            <a:pPr algn="r"/>
            <a:r>
              <a:rPr lang="en-GB" sz="1200" dirty="0"/>
              <a:t>-75</a:t>
            </a:r>
          </a:p>
        </p:txBody>
      </p:sp>
      <p:sp>
        <p:nvSpPr>
          <p:cNvPr id="114" name="TextBox 113">
            <a:extLst>
              <a:ext uri="{FF2B5EF4-FFF2-40B4-BE49-F238E27FC236}">
                <a16:creationId xmlns:a16="http://schemas.microsoft.com/office/drawing/2014/main" id="{8B42C013-5B8A-4897-A052-159AE2E690D8}"/>
              </a:ext>
            </a:extLst>
          </p:cNvPr>
          <p:cNvSpPr txBox="1"/>
          <p:nvPr/>
        </p:nvSpPr>
        <p:spPr>
          <a:xfrm>
            <a:off x="4853890" y="4183866"/>
            <a:ext cx="306173" cy="184666"/>
          </a:xfrm>
          <a:prstGeom prst="rect">
            <a:avLst/>
          </a:prstGeom>
          <a:noFill/>
        </p:spPr>
        <p:txBody>
          <a:bodyPr wrap="none" lIns="0" tIns="0" rIns="0" bIns="0" rtlCol="0" anchor="ctr" anchorCtr="0">
            <a:spAutoFit/>
          </a:bodyPr>
          <a:lstStyle/>
          <a:p>
            <a:pPr algn="r"/>
            <a:r>
              <a:rPr lang="en-GB" sz="1200" dirty="0"/>
              <a:t>-100</a:t>
            </a:r>
          </a:p>
        </p:txBody>
      </p:sp>
      <p:cxnSp>
        <p:nvCxnSpPr>
          <p:cNvPr id="115" name="Straight Connector 114">
            <a:extLst>
              <a:ext uri="{FF2B5EF4-FFF2-40B4-BE49-F238E27FC236}">
                <a16:creationId xmlns:a16="http://schemas.microsoft.com/office/drawing/2014/main" id="{9DF37408-5913-4E48-BC2C-96294015C9AE}"/>
              </a:ext>
            </a:extLst>
          </p:cNvPr>
          <p:cNvCxnSpPr>
            <a:cxnSpLocks/>
          </p:cNvCxnSpPr>
          <p:nvPr/>
        </p:nvCxnSpPr>
        <p:spPr>
          <a:xfrm>
            <a:off x="5267375" y="2305321"/>
            <a:ext cx="0" cy="198360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669ABC2-71D9-48F9-B79C-E4BABAF5B9BE}"/>
              </a:ext>
            </a:extLst>
          </p:cNvPr>
          <p:cNvCxnSpPr/>
          <p:nvPr/>
        </p:nvCxnSpPr>
        <p:spPr>
          <a:xfrm>
            <a:off x="5177375" y="231722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6F6233D-C48D-43A8-A7EF-4FDC841AA04C}"/>
              </a:ext>
            </a:extLst>
          </p:cNvPr>
          <p:cNvCxnSpPr/>
          <p:nvPr/>
        </p:nvCxnSpPr>
        <p:spPr>
          <a:xfrm>
            <a:off x="5177375" y="270902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A463479-FC03-4867-BA54-918D119CE657}"/>
              </a:ext>
            </a:extLst>
          </p:cNvPr>
          <p:cNvCxnSpPr/>
          <p:nvPr/>
        </p:nvCxnSpPr>
        <p:spPr>
          <a:xfrm>
            <a:off x="5177375" y="310081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D0F74C3-5A9D-4950-BD66-189839CF6FE4}"/>
              </a:ext>
            </a:extLst>
          </p:cNvPr>
          <p:cNvCxnSpPr/>
          <p:nvPr/>
        </p:nvCxnSpPr>
        <p:spPr>
          <a:xfrm>
            <a:off x="5177375" y="349261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766CD97-77C3-447B-AF2D-883874597BB1}"/>
              </a:ext>
            </a:extLst>
          </p:cNvPr>
          <p:cNvCxnSpPr/>
          <p:nvPr/>
        </p:nvCxnSpPr>
        <p:spPr>
          <a:xfrm>
            <a:off x="5177375" y="388440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E749E5A-B9B2-459F-B0B5-0903A0A2B77B}"/>
              </a:ext>
            </a:extLst>
          </p:cNvPr>
          <p:cNvCxnSpPr/>
          <p:nvPr/>
        </p:nvCxnSpPr>
        <p:spPr>
          <a:xfrm>
            <a:off x="5177375" y="427620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35625A8-B92D-4CDF-B0B3-617C01F47513}"/>
              </a:ext>
            </a:extLst>
          </p:cNvPr>
          <p:cNvCxnSpPr>
            <a:cxnSpLocks/>
          </p:cNvCxnSpPr>
          <p:nvPr/>
        </p:nvCxnSpPr>
        <p:spPr>
          <a:xfrm>
            <a:off x="5272625" y="3180510"/>
            <a:ext cx="3630075" cy="0"/>
          </a:xfrm>
          <a:prstGeom prst="line">
            <a:avLst/>
          </a:prstGeom>
          <a:ln w="2603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3561BC81-FED6-4877-859E-1FD4188B5B8A}"/>
              </a:ext>
            </a:extLst>
          </p:cNvPr>
          <p:cNvSpPr txBox="1"/>
          <p:nvPr/>
        </p:nvSpPr>
        <p:spPr>
          <a:xfrm>
            <a:off x="6280516" y="2045694"/>
            <a:ext cx="1228221" cy="276999"/>
          </a:xfrm>
          <a:prstGeom prst="rect">
            <a:avLst/>
          </a:prstGeom>
          <a:noFill/>
        </p:spPr>
        <p:txBody>
          <a:bodyPr wrap="none" rtlCol="0">
            <a:spAutoFit/>
          </a:bodyPr>
          <a:lstStyle/>
          <a:p>
            <a:pPr algn="ctr"/>
            <a:r>
              <a:rPr lang="en-GB" sz="1200" dirty="0"/>
              <a:t>Placebo (n=59)</a:t>
            </a:r>
          </a:p>
        </p:txBody>
      </p:sp>
      <p:sp>
        <p:nvSpPr>
          <p:cNvPr id="195" name="Rectangle 194">
            <a:extLst>
              <a:ext uri="{FF2B5EF4-FFF2-40B4-BE49-F238E27FC236}">
                <a16:creationId xmlns:a16="http://schemas.microsoft.com/office/drawing/2014/main" id="{5455672C-4D5B-434C-8F3C-28F353FA41AF}"/>
              </a:ext>
            </a:extLst>
          </p:cNvPr>
          <p:cNvSpPr/>
          <p:nvPr/>
        </p:nvSpPr>
        <p:spPr>
          <a:xfrm>
            <a:off x="5306268" y="2418616"/>
            <a:ext cx="61200" cy="290788"/>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196" name="Rectangle 195">
            <a:extLst>
              <a:ext uri="{FF2B5EF4-FFF2-40B4-BE49-F238E27FC236}">
                <a16:creationId xmlns:a16="http://schemas.microsoft.com/office/drawing/2014/main" id="{6A4BEAD5-552B-47DB-92EC-4C7A75324C74}"/>
              </a:ext>
            </a:extLst>
          </p:cNvPr>
          <p:cNvSpPr/>
          <p:nvPr/>
        </p:nvSpPr>
        <p:spPr>
          <a:xfrm>
            <a:off x="5366516" y="2469236"/>
            <a:ext cx="61200" cy="24770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197" name="Rectangle 196">
            <a:extLst>
              <a:ext uri="{FF2B5EF4-FFF2-40B4-BE49-F238E27FC236}">
                <a16:creationId xmlns:a16="http://schemas.microsoft.com/office/drawing/2014/main" id="{D97A6D3B-C075-4612-9FA2-202D720F6E16}"/>
              </a:ext>
            </a:extLst>
          </p:cNvPr>
          <p:cNvSpPr/>
          <p:nvPr/>
        </p:nvSpPr>
        <p:spPr>
          <a:xfrm>
            <a:off x="5426764" y="2606013"/>
            <a:ext cx="61200" cy="10769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198" name="Rectangle 197">
            <a:extLst>
              <a:ext uri="{FF2B5EF4-FFF2-40B4-BE49-F238E27FC236}">
                <a16:creationId xmlns:a16="http://schemas.microsoft.com/office/drawing/2014/main" id="{36C07C95-D46B-4CF9-9EC6-F05FF507476F}"/>
              </a:ext>
            </a:extLst>
          </p:cNvPr>
          <p:cNvSpPr/>
          <p:nvPr/>
        </p:nvSpPr>
        <p:spPr>
          <a:xfrm>
            <a:off x="5487012" y="2627553"/>
            <a:ext cx="61200" cy="8616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199" name="Rectangle 198">
            <a:extLst>
              <a:ext uri="{FF2B5EF4-FFF2-40B4-BE49-F238E27FC236}">
                <a16:creationId xmlns:a16="http://schemas.microsoft.com/office/drawing/2014/main" id="{C56F282E-1631-46C9-8BDF-4A0DE0FB6B66}"/>
              </a:ext>
            </a:extLst>
          </p:cNvPr>
          <p:cNvSpPr/>
          <p:nvPr/>
        </p:nvSpPr>
        <p:spPr>
          <a:xfrm>
            <a:off x="5547260" y="2636169"/>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0" name="Rectangle 199">
            <a:extLst>
              <a:ext uri="{FF2B5EF4-FFF2-40B4-BE49-F238E27FC236}">
                <a16:creationId xmlns:a16="http://schemas.microsoft.com/office/drawing/2014/main" id="{F470017A-3843-4521-B8A7-69DFB084FB17}"/>
              </a:ext>
            </a:extLst>
          </p:cNvPr>
          <p:cNvSpPr/>
          <p:nvPr/>
        </p:nvSpPr>
        <p:spPr>
          <a:xfrm>
            <a:off x="5607508" y="2640477"/>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1" name="Rectangle 200">
            <a:extLst>
              <a:ext uri="{FF2B5EF4-FFF2-40B4-BE49-F238E27FC236}">
                <a16:creationId xmlns:a16="http://schemas.microsoft.com/office/drawing/2014/main" id="{C34C9899-E93B-4BBB-A841-22F0D40A7F88}"/>
              </a:ext>
            </a:extLst>
          </p:cNvPr>
          <p:cNvSpPr/>
          <p:nvPr/>
        </p:nvSpPr>
        <p:spPr>
          <a:xfrm>
            <a:off x="5667756" y="2640477"/>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2" name="Rectangle 201">
            <a:extLst>
              <a:ext uri="{FF2B5EF4-FFF2-40B4-BE49-F238E27FC236}">
                <a16:creationId xmlns:a16="http://schemas.microsoft.com/office/drawing/2014/main" id="{5F07A62D-A3D2-482D-9C2F-864A6E1FF1F8}"/>
              </a:ext>
            </a:extLst>
          </p:cNvPr>
          <p:cNvSpPr/>
          <p:nvPr/>
        </p:nvSpPr>
        <p:spPr>
          <a:xfrm>
            <a:off x="5728004" y="2640477"/>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3" name="Rectangle 202">
            <a:extLst>
              <a:ext uri="{FF2B5EF4-FFF2-40B4-BE49-F238E27FC236}">
                <a16:creationId xmlns:a16="http://schemas.microsoft.com/office/drawing/2014/main" id="{690FE88D-10EE-4BA8-A04A-4AEC236EEA28}"/>
              </a:ext>
            </a:extLst>
          </p:cNvPr>
          <p:cNvSpPr/>
          <p:nvPr/>
        </p:nvSpPr>
        <p:spPr>
          <a:xfrm>
            <a:off x="5788252" y="2644785"/>
            <a:ext cx="61200" cy="6462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4" name="Rectangle 203">
            <a:extLst>
              <a:ext uri="{FF2B5EF4-FFF2-40B4-BE49-F238E27FC236}">
                <a16:creationId xmlns:a16="http://schemas.microsoft.com/office/drawing/2014/main" id="{268579A4-075A-4CF7-B6AB-833C7CC2FD93}"/>
              </a:ext>
            </a:extLst>
          </p:cNvPr>
          <p:cNvSpPr/>
          <p:nvPr/>
        </p:nvSpPr>
        <p:spPr>
          <a:xfrm>
            <a:off x="5848500" y="2658786"/>
            <a:ext cx="61200" cy="5385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5" name="Rectangle 204">
            <a:extLst>
              <a:ext uri="{FF2B5EF4-FFF2-40B4-BE49-F238E27FC236}">
                <a16:creationId xmlns:a16="http://schemas.microsoft.com/office/drawing/2014/main" id="{921BE7CA-5C1F-4259-9854-2770FB4C70BB}"/>
              </a:ext>
            </a:extLst>
          </p:cNvPr>
          <p:cNvSpPr/>
          <p:nvPr/>
        </p:nvSpPr>
        <p:spPr>
          <a:xfrm>
            <a:off x="5908748" y="2668479"/>
            <a:ext cx="61200" cy="4308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6" name="Rectangle 205">
            <a:extLst>
              <a:ext uri="{FF2B5EF4-FFF2-40B4-BE49-F238E27FC236}">
                <a16:creationId xmlns:a16="http://schemas.microsoft.com/office/drawing/2014/main" id="{4C637A6B-C9EE-408E-B00A-8BC18698004D}"/>
              </a:ext>
            </a:extLst>
          </p:cNvPr>
          <p:cNvSpPr/>
          <p:nvPr/>
        </p:nvSpPr>
        <p:spPr>
          <a:xfrm>
            <a:off x="5968996" y="2668479"/>
            <a:ext cx="61200" cy="4308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7" name="Rectangle 206">
            <a:extLst>
              <a:ext uri="{FF2B5EF4-FFF2-40B4-BE49-F238E27FC236}">
                <a16:creationId xmlns:a16="http://schemas.microsoft.com/office/drawing/2014/main" id="{2BAB7AC5-B81C-4AFD-AE6B-ADB3CAAE48E2}"/>
              </a:ext>
            </a:extLst>
          </p:cNvPr>
          <p:cNvSpPr/>
          <p:nvPr/>
        </p:nvSpPr>
        <p:spPr>
          <a:xfrm>
            <a:off x="6029244" y="2668479"/>
            <a:ext cx="61200" cy="4308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8" name="Rectangle 207">
            <a:extLst>
              <a:ext uri="{FF2B5EF4-FFF2-40B4-BE49-F238E27FC236}">
                <a16:creationId xmlns:a16="http://schemas.microsoft.com/office/drawing/2014/main" id="{B5DAA4DA-9B41-4C29-AFCC-9DA8EB4AA4F2}"/>
              </a:ext>
            </a:extLst>
          </p:cNvPr>
          <p:cNvSpPr/>
          <p:nvPr/>
        </p:nvSpPr>
        <p:spPr>
          <a:xfrm>
            <a:off x="6089492" y="2671710"/>
            <a:ext cx="61200" cy="4308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09" name="Rectangle 208">
            <a:extLst>
              <a:ext uri="{FF2B5EF4-FFF2-40B4-BE49-F238E27FC236}">
                <a16:creationId xmlns:a16="http://schemas.microsoft.com/office/drawing/2014/main" id="{78BEFFD1-37AE-40B6-B1B4-D776F3FF1FEF}"/>
              </a:ext>
            </a:extLst>
          </p:cNvPr>
          <p:cNvSpPr/>
          <p:nvPr/>
        </p:nvSpPr>
        <p:spPr>
          <a:xfrm>
            <a:off x="6149740" y="2676018"/>
            <a:ext cx="61200" cy="3231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0" name="Rectangle 209">
            <a:extLst>
              <a:ext uri="{FF2B5EF4-FFF2-40B4-BE49-F238E27FC236}">
                <a16:creationId xmlns:a16="http://schemas.microsoft.com/office/drawing/2014/main" id="{5458D211-B521-4185-83EE-15F1A06C9916}"/>
              </a:ext>
            </a:extLst>
          </p:cNvPr>
          <p:cNvSpPr/>
          <p:nvPr/>
        </p:nvSpPr>
        <p:spPr>
          <a:xfrm>
            <a:off x="6209988" y="2684634"/>
            <a:ext cx="61200" cy="3231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1" name="Rectangle 210">
            <a:extLst>
              <a:ext uri="{FF2B5EF4-FFF2-40B4-BE49-F238E27FC236}">
                <a16:creationId xmlns:a16="http://schemas.microsoft.com/office/drawing/2014/main" id="{E22F31B5-6B52-4067-9AF5-88A89D718B51}"/>
              </a:ext>
            </a:extLst>
          </p:cNvPr>
          <p:cNvSpPr/>
          <p:nvPr/>
        </p:nvSpPr>
        <p:spPr>
          <a:xfrm>
            <a:off x="6270236" y="2690019"/>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2" name="Rectangle 211">
            <a:extLst>
              <a:ext uri="{FF2B5EF4-FFF2-40B4-BE49-F238E27FC236}">
                <a16:creationId xmlns:a16="http://schemas.microsoft.com/office/drawing/2014/main" id="{55B8ED7D-3821-4931-9289-106709D74E10}"/>
              </a:ext>
            </a:extLst>
          </p:cNvPr>
          <p:cNvSpPr/>
          <p:nvPr/>
        </p:nvSpPr>
        <p:spPr>
          <a:xfrm>
            <a:off x="6330490" y="2690019"/>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3" name="Rectangle 212">
            <a:extLst>
              <a:ext uri="{FF2B5EF4-FFF2-40B4-BE49-F238E27FC236}">
                <a16:creationId xmlns:a16="http://schemas.microsoft.com/office/drawing/2014/main" id="{2C24CB9F-CE3F-4723-A3EC-41395ABAB08E}"/>
              </a:ext>
            </a:extLst>
          </p:cNvPr>
          <p:cNvSpPr/>
          <p:nvPr/>
        </p:nvSpPr>
        <p:spPr>
          <a:xfrm>
            <a:off x="662558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4" name="Rectangle 213">
            <a:extLst>
              <a:ext uri="{FF2B5EF4-FFF2-40B4-BE49-F238E27FC236}">
                <a16:creationId xmlns:a16="http://schemas.microsoft.com/office/drawing/2014/main" id="{9AE93D72-BC8A-481F-B896-5F54DAACE8E5}"/>
              </a:ext>
            </a:extLst>
          </p:cNvPr>
          <p:cNvSpPr/>
          <p:nvPr/>
        </p:nvSpPr>
        <p:spPr>
          <a:xfrm>
            <a:off x="668567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5" name="Rectangle 214">
            <a:extLst>
              <a:ext uri="{FF2B5EF4-FFF2-40B4-BE49-F238E27FC236}">
                <a16:creationId xmlns:a16="http://schemas.microsoft.com/office/drawing/2014/main" id="{EE64C7E3-4FE9-4891-BB6F-472D1664500B}"/>
              </a:ext>
            </a:extLst>
          </p:cNvPr>
          <p:cNvSpPr/>
          <p:nvPr/>
        </p:nvSpPr>
        <p:spPr>
          <a:xfrm>
            <a:off x="674576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6" name="Rectangle 215">
            <a:extLst>
              <a:ext uri="{FF2B5EF4-FFF2-40B4-BE49-F238E27FC236}">
                <a16:creationId xmlns:a16="http://schemas.microsoft.com/office/drawing/2014/main" id="{F0741967-39F5-4134-9502-35F9B1A307B1}"/>
              </a:ext>
            </a:extLst>
          </p:cNvPr>
          <p:cNvSpPr/>
          <p:nvPr/>
        </p:nvSpPr>
        <p:spPr>
          <a:xfrm>
            <a:off x="680585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7" name="Rectangle 216">
            <a:extLst>
              <a:ext uri="{FF2B5EF4-FFF2-40B4-BE49-F238E27FC236}">
                <a16:creationId xmlns:a16="http://schemas.microsoft.com/office/drawing/2014/main" id="{6C5CBFA4-30C0-4614-B1CA-D4BE40752F9D}"/>
              </a:ext>
            </a:extLst>
          </p:cNvPr>
          <p:cNvSpPr/>
          <p:nvPr/>
        </p:nvSpPr>
        <p:spPr>
          <a:xfrm>
            <a:off x="686594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8" name="Rectangle 217">
            <a:extLst>
              <a:ext uri="{FF2B5EF4-FFF2-40B4-BE49-F238E27FC236}">
                <a16:creationId xmlns:a16="http://schemas.microsoft.com/office/drawing/2014/main" id="{C680DC4F-07E0-42FF-B425-6992B7107821}"/>
              </a:ext>
            </a:extLst>
          </p:cNvPr>
          <p:cNvSpPr/>
          <p:nvPr/>
        </p:nvSpPr>
        <p:spPr>
          <a:xfrm>
            <a:off x="692603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19" name="Rectangle 218">
            <a:extLst>
              <a:ext uri="{FF2B5EF4-FFF2-40B4-BE49-F238E27FC236}">
                <a16:creationId xmlns:a16="http://schemas.microsoft.com/office/drawing/2014/main" id="{27AF6115-7BC3-4928-8132-BAED169575D3}"/>
              </a:ext>
            </a:extLst>
          </p:cNvPr>
          <p:cNvSpPr/>
          <p:nvPr/>
        </p:nvSpPr>
        <p:spPr>
          <a:xfrm>
            <a:off x="698612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0" name="Rectangle 219">
            <a:extLst>
              <a:ext uri="{FF2B5EF4-FFF2-40B4-BE49-F238E27FC236}">
                <a16:creationId xmlns:a16="http://schemas.microsoft.com/office/drawing/2014/main" id="{BC285EEA-D2CC-4F70-8C3A-7610A379D2DA}"/>
              </a:ext>
            </a:extLst>
          </p:cNvPr>
          <p:cNvSpPr/>
          <p:nvPr/>
        </p:nvSpPr>
        <p:spPr>
          <a:xfrm>
            <a:off x="7046217" y="2707251"/>
            <a:ext cx="61200" cy="2154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1" name="Rectangle 220">
            <a:extLst>
              <a:ext uri="{FF2B5EF4-FFF2-40B4-BE49-F238E27FC236}">
                <a16:creationId xmlns:a16="http://schemas.microsoft.com/office/drawing/2014/main" id="{33EBC1DE-1DE4-47CF-AC3A-CC492E29960D}"/>
              </a:ext>
            </a:extLst>
          </p:cNvPr>
          <p:cNvSpPr/>
          <p:nvPr/>
        </p:nvSpPr>
        <p:spPr>
          <a:xfrm>
            <a:off x="7106307" y="2707251"/>
            <a:ext cx="61200" cy="3231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2" name="Rectangle 221">
            <a:extLst>
              <a:ext uri="{FF2B5EF4-FFF2-40B4-BE49-F238E27FC236}">
                <a16:creationId xmlns:a16="http://schemas.microsoft.com/office/drawing/2014/main" id="{79A6B9E1-852B-4227-9DC1-3F98530902C2}"/>
              </a:ext>
            </a:extLst>
          </p:cNvPr>
          <p:cNvSpPr/>
          <p:nvPr/>
        </p:nvSpPr>
        <p:spPr>
          <a:xfrm>
            <a:off x="7166397" y="2707251"/>
            <a:ext cx="61200" cy="3231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3" name="Rectangle 222">
            <a:extLst>
              <a:ext uri="{FF2B5EF4-FFF2-40B4-BE49-F238E27FC236}">
                <a16:creationId xmlns:a16="http://schemas.microsoft.com/office/drawing/2014/main" id="{1B7D3B68-945D-484D-BFBC-6ADCB05F5BD3}"/>
              </a:ext>
            </a:extLst>
          </p:cNvPr>
          <p:cNvSpPr/>
          <p:nvPr/>
        </p:nvSpPr>
        <p:spPr>
          <a:xfrm>
            <a:off x="7226487" y="2707251"/>
            <a:ext cx="61200" cy="3231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4" name="Rectangle 223">
            <a:extLst>
              <a:ext uri="{FF2B5EF4-FFF2-40B4-BE49-F238E27FC236}">
                <a16:creationId xmlns:a16="http://schemas.microsoft.com/office/drawing/2014/main" id="{D3BF6EE9-1D00-4256-A8D3-6808735BBCED}"/>
              </a:ext>
            </a:extLst>
          </p:cNvPr>
          <p:cNvSpPr/>
          <p:nvPr/>
        </p:nvSpPr>
        <p:spPr>
          <a:xfrm>
            <a:off x="7286577" y="2707251"/>
            <a:ext cx="61200" cy="4308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5" name="Rectangle 224">
            <a:extLst>
              <a:ext uri="{FF2B5EF4-FFF2-40B4-BE49-F238E27FC236}">
                <a16:creationId xmlns:a16="http://schemas.microsoft.com/office/drawing/2014/main" id="{4316EF9C-50A0-479E-A1EB-51DC564096D5}"/>
              </a:ext>
            </a:extLst>
          </p:cNvPr>
          <p:cNvSpPr/>
          <p:nvPr/>
        </p:nvSpPr>
        <p:spPr>
          <a:xfrm>
            <a:off x="7346667" y="2707251"/>
            <a:ext cx="61200" cy="5385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6" name="Rectangle 225">
            <a:extLst>
              <a:ext uri="{FF2B5EF4-FFF2-40B4-BE49-F238E27FC236}">
                <a16:creationId xmlns:a16="http://schemas.microsoft.com/office/drawing/2014/main" id="{81F77947-A983-41BC-921D-71CCEE69D202}"/>
              </a:ext>
            </a:extLst>
          </p:cNvPr>
          <p:cNvSpPr/>
          <p:nvPr/>
        </p:nvSpPr>
        <p:spPr>
          <a:xfrm>
            <a:off x="7406757" y="2707251"/>
            <a:ext cx="61200" cy="5385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7" name="Rectangle 226">
            <a:extLst>
              <a:ext uri="{FF2B5EF4-FFF2-40B4-BE49-F238E27FC236}">
                <a16:creationId xmlns:a16="http://schemas.microsoft.com/office/drawing/2014/main" id="{99BCE3F4-96E1-4F51-9957-07FAFF73F3D2}"/>
              </a:ext>
            </a:extLst>
          </p:cNvPr>
          <p:cNvSpPr/>
          <p:nvPr/>
        </p:nvSpPr>
        <p:spPr>
          <a:xfrm>
            <a:off x="7466847" y="2707251"/>
            <a:ext cx="61200" cy="6462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8" name="Rectangle 227">
            <a:extLst>
              <a:ext uri="{FF2B5EF4-FFF2-40B4-BE49-F238E27FC236}">
                <a16:creationId xmlns:a16="http://schemas.microsoft.com/office/drawing/2014/main" id="{1BD8616A-0263-4EB5-97E9-B2B9B459A8DE}"/>
              </a:ext>
            </a:extLst>
          </p:cNvPr>
          <p:cNvSpPr/>
          <p:nvPr/>
        </p:nvSpPr>
        <p:spPr>
          <a:xfrm>
            <a:off x="7526937" y="2707251"/>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29" name="Rectangle 228">
            <a:extLst>
              <a:ext uri="{FF2B5EF4-FFF2-40B4-BE49-F238E27FC236}">
                <a16:creationId xmlns:a16="http://schemas.microsoft.com/office/drawing/2014/main" id="{632924D9-1E72-49D6-9444-B5CFF03CE45A}"/>
              </a:ext>
            </a:extLst>
          </p:cNvPr>
          <p:cNvSpPr/>
          <p:nvPr/>
        </p:nvSpPr>
        <p:spPr>
          <a:xfrm>
            <a:off x="7587027" y="2707251"/>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0" name="Rectangle 229">
            <a:extLst>
              <a:ext uri="{FF2B5EF4-FFF2-40B4-BE49-F238E27FC236}">
                <a16:creationId xmlns:a16="http://schemas.microsoft.com/office/drawing/2014/main" id="{F215A4E5-D77D-4CC5-9DD0-2E1886D47781}"/>
              </a:ext>
            </a:extLst>
          </p:cNvPr>
          <p:cNvSpPr/>
          <p:nvPr/>
        </p:nvSpPr>
        <p:spPr>
          <a:xfrm>
            <a:off x="7647117" y="2707251"/>
            <a:ext cx="61200" cy="7539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1" name="Rectangle 230">
            <a:extLst>
              <a:ext uri="{FF2B5EF4-FFF2-40B4-BE49-F238E27FC236}">
                <a16:creationId xmlns:a16="http://schemas.microsoft.com/office/drawing/2014/main" id="{2DC07E89-5E26-4407-82CC-1A375C81F9A1}"/>
              </a:ext>
            </a:extLst>
          </p:cNvPr>
          <p:cNvSpPr/>
          <p:nvPr/>
        </p:nvSpPr>
        <p:spPr>
          <a:xfrm>
            <a:off x="7707207" y="2707251"/>
            <a:ext cx="61200" cy="86160"/>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2" name="Rectangle 231">
            <a:extLst>
              <a:ext uri="{FF2B5EF4-FFF2-40B4-BE49-F238E27FC236}">
                <a16:creationId xmlns:a16="http://schemas.microsoft.com/office/drawing/2014/main" id="{E2A19632-78A7-41C4-A646-00F3176D6F80}"/>
              </a:ext>
            </a:extLst>
          </p:cNvPr>
          <p:cNvSpPr/>
          <p:nvPr/>
        </p:nvSpPr>
        <p:spPr>
          <a:xfrm>
            <a:off x="7767297" y="2707251"/>
            <a:ext cx="61200" cy="9692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3" name="Rectangle 232">
            <a:extLst>
              <a:ext uri="{FF2B5EF4-FFF2-40B4-BE49-F238E27FC236}">
                <a16:creationId xmlns:a16="http://schemas.microsoft.com/office/drawing/2014/main" id="{44A57DF0-1F20-4D71-A7CA-A5DBE05F5DE6}"/>
              </a:ext>
            </a:extLst>
          </p:cNvPr>
          <p:cNvSpPr/>
          <p:nvPr/>
        </p:nvSpPr>
        <p:spPr>
          <a:xfrm>
            <a:off x="7827387" y="2707251"/>
            <a:ext cx="61200" cy="9692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4" name="Rectangle 233">
            <a:extLst>
              <a:ext uri="{FF2B5EF4-FFF2-40B4-BE49-F238E27FC236}">
                <a16:creationId xmlns:a16="http://schemas.microsoft.com/office/drawing/2014/main" id="{F6589878-392D-4B33-BFBE-D4EEAE9A4131}"/>
              </a:ext>
            </a:extLst>
          </p:cNvPr>
          <p:cNvSpPr/>
          <p:nvPr/>
        </p:nvSpPr>
        <p:spPr>
          <a:xfrm>
            <a:off x="7887477" y="2707251"/>
            <a:ext cx="61200" cy="9692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5" name="Rectangle 234">
            <a:extLst>
              <a:ext uri="{FF2B5EF4-FFF2-40B4-BE49-F238E27FC236}">
                <a16:creationId xmlns:a16="http://schemas.microsoft.com/office/drawing/2014/main" id="{291EB3CC-01DB-4BF2-9153-2CAF2A113BD7}"/>
              </a:ext>
            </a:extLst>
          </p:cNvPr>
          <p:cNvSpPr/>
          <p:nvPr/>
        </p:nvSpPr>
        <p:spPr>
          <a:xfrm>
            <a:off x="7947567" y="2707251"/>
            <a:ext cx="61200" cy="9692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6" name="Rectangle 235">
            <a:extLst>
              <a:ext uri="{FF2B5EF4-FFF2-40B4-BE49-F238E27FC236}">
                <a16:creationId xmlns:a16="http://schemas.microsoft.com/office/drawing/2014/main" id="{9C19C895-3604-443C-AE26-3BFBF4190B55}"/>
              </a:ext>
            </a:extLst>
          </p:cNvPr>
          <p:cNvSpPr/>
          <p:nvPr/>
        </p:nvSpPr>
        <p:spPr>
          <a:xfrm>
            <a:off x="8007657" y="2707251"/>
            <a:ext cx="61200" cy="10769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7" name="Rectangle 236">
            <a:extLst>
              <a:ext uri="{FF2B5EF4-FFF2-40B4-BE49-F238E27FC236}">
                <a16:creationId xmlns:a16="http://schemas.microsoft.com/office/drawing/2014/main" id="{80D06E9B-F22C-422C-A6D6-E69ECD90B0B1}"/>
              </a:ext>
            </a:extLst>
          </p:cNvPr>
          <p:cNvSpPr/>
          <p:nvPr/>
        </p:nvSpPr>
        <p:spPr>
          <a:xfrm>
            <a:off x="8067747" y="2707251"/>
            <a:ext cx="61200" cy="10769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8" name="Rectangle 237">
            <a:extLst>
              <a:ext uri="{FF2B5EF4-FFF2-40B4-BE49-F238E27FC236}">
                <a16:creationId xmlns:a16="http://schemas.microsoft.com/office/drawing/2014/main" id="{EE5DA876-02D7-4D63-860A-EAE1C9F2F512}"/>
              </a:ext>
            </a:extLst>
          </p:cNvPr>
          <p:cNvSpPr/>
          <p:nvPr/>
        </p:nvSpPr>
        <p:spPr>
          <a:xfrm>
            <a:off x="8127837" y="2707251"/>
            <a:ext cx="61200" cy="10769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39" name="Rectangle 238">
            <a:extLst>
              <a:ext uri="{FF2B5EF4-FFF2-40B4-BE49-F238E27FC236}">
                <a16:creationId xmlns:a16="http://schemas.microsoft.com/office/drawing/2014/main" id="{74B3576A-6CD4-4FAD-B658-22116F5331B5}"/>
              </a:ext>
            </a:extLst>
          </p:cNvPr>
          <p:cNvSpPr/>
          <p:nvPr/>
        </p:nvSpPr>
        <p:spPr>
          <a:xfrm>
            <a:off x="8187927" y="2707251"/>
            <a:ext cx="61200" cy="10769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0" name="Rectangle 239">
            <a:extLst>
              <a:ext uri="{FF2B5EF4-FFF2-40B4-BE49-F238E27FC236}">
                <a16:creationId xmlns:a16="http://schemas.microsoft.com/office/drawing/2014/main" id="{BC7D4841-242F-4D0B-BC46-61117342483E}"/>
              </a:ext>
            </a:extLst>
          </p:cNvPr>
          <p:cNvSpPr/>
          <p:nvPr/>
        </p:nvSpPr>
        <p:spPr>
          <a:xfrm>
            <a:off x="8248017" y="2707251"/>
            <a:ext cx="61200" cy="11846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1" name="Rectangle 240">
            <a:extLst>
              <a:ext uri="{FF2B5EF4-FFF2-40B4-BE49-F238E27FC236}">
                <a16:creationId xmlns:a16="http://schemas.microsoft.com/office/drawing/2014/main" id="{84A2A9C5-A40B-4A6F-BF5E-FAD534C6E4B7}"/>
              </a:ext>
            </a:extLst>
          </p:cNvPr>
          <p:cNvSpPr/>
          <p:nvPr/>
        </p:nvSpPr>
        <p:spPr>
          <a:xfrm>
            <a:off x="8308107" y="2707251"/>
            <a:ext cx="61200" cy="12923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2" name="Rectangle 241">
            <a:extLst>
              <a:ext uri="{FF2B5EF4-FFF2-40B4-BE49-F238E27FC236}">
                <a16:creationId xmlns:a16="http://schemas.microsoft.com/office/drawing/2014/main" id="{16DFDE28-27A6-45EB-AA16-761174E6C9A5}"/>
              </a:ext>
            </a:extLst>
          </p:cNvPr>
          <p:cNvSpPr/>
          <p:nvPr/>
        </p:nvSpPr>
        <p:spPr>
          <a:xfrm>
            <a:off x="8368197" y="2707251"/>
            <a:ext cx="61200" cy="14000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3" name="Rectangle 242">
            <a:extLst>
              <a:ext uri="{FF2B5EF4-FFF2-40B4-BE49-F238E27FC236}">
                <a16:creationId xmlns:a16="http://schemas.microsoft.com/office/drawing/2014/main" id="{11FC01EF-BCA6-4827-A161-FCCD17F3C800}"/>
              </a:ext>
            </a:extLst>
          </p:cNvPr>
          <p:cNvSpPr/>
          <p:nvPr/>
        </p:nvSpPr>
        <p:spPr>
          <a:xfrm>
            <a:off x="8428287" y="2707251"/>
            <a:ext cx="61200" cy="15077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4" name="Rectangle 243">
            <a:extLst>
              <a:ext uri="{FF2B5EF4-FFF2-40B4-BE49-F238E27FC236}">
                <a16:creationId xmlns:a16="http://schemas.microsoft.com/office/drawing/2014/main" id="{8B33CCE6-DFD3-4254-8188-F529A88C5ACD}"/>
              </a:ext>
            </a:extLst>
          </p:cNvPr>
          <p:cNvSpPr/>
          <p:nvPr/>
        </p:nvSpPr>
        <p:spPr>
          <a:xfrm>
            <a:off x="8488377" y="2707251"/>
            <a:ext cx="61200" cy="150779"/>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5" name="Rectangle 244">
            <a:extLst>
              <a:ext uri="{FF2B5EF4-FFF2-40B4-BE49-F238E27FC236}">
                <a16:creationId xmlns:a16="http://schemas.microsoft.com/office/drawing/2014/main" id="{94D80670-F514-4EF1-9D23-DDA3EE1C0A04}"/>
              </a:ext>
            </a:extLst>
          </p:cNvPr>
          <p:cNvSpPr/>
          <p:nvPr/>
        </p:nvSpPr>
        <p:spPr>
          <a:xfrm>
            <a:off x="8548467" y="2707251"/>
            <a:ext cx="61200" cy="269248"/>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6" name="Rectangle 245">
            <a:extLst>
              <a:ext uri="{FF2B5EF4-FFF2-40B4-BE49-F238E27FC236}">
                <a16:creationId xmlns:a16="http://schemas.microsoft.com/office/drawing/2014/main" id="{0A39445C-9F4D-4540-A0D3-0461CE70C6E1}"/>
              </a:ext>
            </a:extLst>
          </p:cNvPr>
          <p:cNvSpPr/>
          <p:nvPr/>
        </p:nvSpPr>
        <p:spPr>
          <a:xfrm>
            <a:off x="8608557" y="2707251"/>
            <a:ext cx="61200" cy="344638"/>
          </a:xfrm>
          <a:prstGeom prst="rect">
            <a:avLst/>
          </a:prstGeom>
          <a:solidFill>
            <a:srgbClr val="64C4EE"/>
          </a:solidFill>
          <a:ln w="6350" cap="flat">
            <a:solidFill>
              <a:schemeClr val="tx2"/>
            </a:solidFill>
            <a:prstDash val="solid"/>
            <a:miter/>
          </a:ln>
        </p:spPr>
        <p:txBody>
          <a:bodyPr rtlCol="0" anchor="ctr"/>
          <a:lstStyle/>
          <a:p>
            <a:endParaRPr lang="en-GB" dirty="0"/>
          </a:p>
        </p:txBody>
      </p:sp>
      <p:sp>
        <p:nvSpPr>
          <p:cNvPr id="247" name="Rectangle 246">
            <a:extLst>
              <a:ext uri="{FF2B5EF4-FFF2-40B4-BE49-F238E27FC236}">
                <a16:creationId xmlns:a16="http://schemas.microsoft.com/office/drawing/2014/main" id="{6191289B-B1F4-48FE-87CE-8491D1027D2F}"/>
              </a:ext>
            </a:extLst>
          </p:cNvPr>
          <p:cNvSpPr/>
          <p:nvPr/>
        </p:nvSpPr>
        <p:spPr>
          <a:xfrm>
            <a:off x="8668644" y="2707251"/>
            <a:ext cx="61200" cy="420028"/>
          </a:xfrm>
          <a:prstGeom prst="rect">
            <a:avLst/>
          </a:prstGeom>
          <a:solidFill>
            <a:srgbClr val="64C4EE"/>
          </a:solidFill>
          <a:ln w="6350" cap="flat">
            <a:solidFill>
              <a:schemeClr val="tx2"/>
            </a:solidFill>
            <a:prstDash val="solid"/>
            <a:miter/>
          </a:ln>
        </p:spPr>
        <p:txBody>
          <a:bodyPr rtlCol="0" anchor="ctr"/>
          <a:lstStyle/>
          <a:p>
            <a:endParaRPr lang="en-GB" dirty="0"/>
          </a:p>
        </p:txBody>
      </p:sp>
      <p:cxnSp>
        <p:nvCxnSpPr>
          <p:cNvPr id="179" name="Straight Connector 178">
            <a:extLst>
              <a:ext uri="{FF2B5EF4-FFF2-40B4-BE49-F238E27FC236}">
                <a16:creationId xmlns:a16="http://schemas.microsoft.com/office/drawing/2014/main" id="{8086FFEE-0F7C-4AAF-80A9-5006DE7EAEE5}"/>
              </a:ext>
            </a:extLst>
          </p:cNvPr>
          <p:cNvCxnSpPr>
            <a:cxnSpLocks/>
          </p:cNvCxnSpPr>
          <p:nvPr/>
        </p:nvCxnSpPr>
        <p:spPr>
          <a:xfrm>
            <a:off x="5272625" y="2709021"/>
            <a:ext cx="3630075"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Text Box 4">
            <a:extLst>
              <a:ext uri="{FF2B5EF4-FFF2-40B4-BE49-F238E27FC236}">
                <a16:creationId xmlns:a16="http://schemas.microsoft.com/office/drawing/2014/main" id="{364B8806-3353-40B4-964E-3A661D66D66E}"/>
              </a:ext>
            </a:extLst>
          </p:cNvPr>
          <p:cNvSpPr txBox="1">
            <a:spLocks noChangeArrowheads="1"/>
          </p:cNvSpPr>
          <p:nvPr/>
        </p:nvSpPr>
        <p:spPr bwMode="auto">
          <a:xfrm>
            <a:off x="919173" y="1767991"/>
            <a:ext cx="73056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ctr" fontAlgn="base">
              <a:spcBef>
                <a:spcPct val="0"/>
              </a:spcBef>
              <a:spcAft>
                <a:spcPct val="0"/>
              </a:spcAft>
              <a:defRPr/>
            </a:pPr>
            <a:r>
              <a:rPr lang="en-GB" sz="1400" b="1" dirty="0" smtClean="0">
                <a:solidFill>
                  <a:srgbClr val="363636"/>
                </a:solidFill>
              </a:rPr>
              <a:t>Tumour response rate by RECIST v1.1 at Week 25 (Central MRI review, ITT population)</a:t>
            </a:r>
            <a:endParaRPr lang="en-GB" sz="1400" b="1" dirty="0">
              <a:solidFill>
                <a:srgbClr val="363636"/>
              </a:solidFill>
            </a:endParaRPr>
          </a:p>
        </p:txBody>
      </p:sp>
    </p:spTree>
    <p:extLst>
      <p:ext uri="{BB962C8B-B14F-4D97-AF65-F5344CB8AC3E}">
        <p14:creationId xmlns:p14="http://schemas.microsoft.com/office/powerpoint/2010/main" val="91265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bg1"/>
                </a:solidFill>
              </a:rPr>
              <a:t>KEY RESULTS (CONT.)</a:t>
            </a:r>
          </a:p>
        </p:txBody>
      </p:sp>
      <p:sp>
        <p:nvSpPr>
          <p:cNvPr id="7" name="Text Box 4"/>
          <p:cNvSpPr txBox="1">
            <a:spLocks noChangeArrowheads="1"/>
          </p:cNvSpPr>
          <p:nvPr/>
        </p:nvSpPr>
        <p:spPr bwMode="auto">
          <a:xfrm>
            <a:off x="1272636" y="1767991"/>
            <a:ext cx="6598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ctr" fontAlgn="base">
              <a:spcBef>
                <a:spcPct val="0"/>
              </a:spcBef>
              <a:spcAft>
                <a:spcPct val="0"/>
              </a:spcAft>
              <a:defRPr/>
            </a:pPr>
            <a:r>
              <a:rPr lang="en-GB" sz="1400" b="1" dirty="0">
                <a:solidFill>
                  <a:srgbClr val="363636"/>
                </a:solidFill>
              </a:rPr>
              <a:t>Tumour response rate by TVS at Week 25 (Central MRI review, ITT population)</a:t>
            </a:r>
          </a:p>
        </p:txBody>
      </p:sp>
      <p:sp>
        <p:nvSpPr>
          <p:cNvPr id="2" name="Title 1"/>
          <p:cNvSpPr>
            <a:spLocks noGrp="1"/>
          </p:cNvSpPr>
          <p:nvPr>
            <p:ph type="title"/>
          </p:nvPr>
        </p:nvSpPr>
        <p:spPr>
          <a:xfrm>
            <a:off x="228600" y="228600"/>
            <a:ext cx="7792200" cy="939801"/>
          </a:xfrm>
        </p:spPr>
        <p:txBody>
          <a:bodyPr/>
          <a:lstStyle/>
          <a:p>
            <a:r>
              <a:rPr lang="en-GB" dirty="0"/>
              <a:t>11502: Final results of ENLIVEN: A global, double-blind, randomized, placebo-controlled, phase 3 study of pexidartinib in advanced tenosynovial giant cell </a:t>
            </a:r>
            <a:r>
              <a:rPr lang="en-GB" dirty="0" err="1"/>
              <a:t>tumor</a:t>
            </a:r>
            <a:r>
              <a:rPr lang="en-GB" dirty="0"/>
              <a:t> (TGCT) – Tap WD, et al</a:t>
            </a:r>
          </a:p>
        </p:txBody>
      </p:sp>
      <p:sp>
        <p:nvSpPr>
          <p:cNvPr id="4" name="Text Box 4"/>
          <p:cNvSpPr txBox="1">
            <a:spLocks noChangeArrowheads="1"/>
          </p:cNvSpPr>
          <p:nvPr/>
        </p:nvSpPr>
        <p:spPr bwMode="auto">
          <a:xfrm>
            <a:off x="5179941" y="6474897"/>
            <a:ext cx="37433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defRPr/>
            </a:pPr>
            <a:r>
              <a:rPr lang="en-GB" sz="1200" dirty="0">
                <a:solidFill>
                  <a:srgbClr val="363636"/>
                </a:solidFill>
              </a:rPr>
              <a:t>Tap WD,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2018;36(</a:t>
            </a:r>
            <a:r>
              <a:rPr lang="en-GB" sz="1200" dirty="0" err="1">
                <a:solidFill>
                  <a:srgbClr val="363636"/>
                </a:solidFill>
              </a:rPr>
              <a:t>suppl</a:t>
            </a:r>
            <a:r>
              <a:rPr lang="en-GB" sz="1200" dirty="0">
                <a:solidFill>
                  <a:srgbClr val="363636"/>
                </a:solidFill>
              </a:rPr>
              <a:t>):</a:t>
            </a:r>
            <a:r>
              <a:rPr lang="en-GB" sz="1200" dirty="0" err="1">
                <a:solidFill>
                  <a:srgbClr val="363636"/>
                </a:solidFill>
              </a:rPr>
              <a:t>abstr</a:t>
            </a:r>
            <a:r>
              <a:rPr lang="en-GB" sz="1200" dirty="0">
                <a:solidFill>
                  <a:srgbClr val="363636"/>
                </a:solidFill>
              </a:rPr>
              <a:t> 11502</a:t>
            </a:r>
          </a:p>
        </p:txBody>
      </p:sp>
      <p:graphicFrame>
        <p:nvGraphicFramePr>
          <p:cNvPr id="6" name="Table 5"/>
          <p:cNvGraphicFramePr>
            <a:graphicFrameLocks noGrp="1"/>
          </p:cNvGraphicFramePr>
          <p:nvPr>
            <p:extLst>
              <p:ext uri="{D42A27DB-BD31-4B8C-83A1-F6EECF244321}">
                <p14:modId xmlns:p14="http://schemas.microsoft.com/office/powerpoint/2010/main" val="595981676"/>
              </p:ext>
            </p:extLst>
          </p:nvPr>
        </p:nvGraphicFramePr>
        <p:xfrm>
          <a:off x="228600" y="4816945"/>
          <a:ext cx="8677271" cy="748080"/>
        </p:xfrm>
        <a:graphic>
          <a:graphicData uri="http://schemas.openxmlformats.org/drawingml/2006/table">
            <a:tbl>
              <a:tblPr firstRow="1" bandRow="1">
                <a:tableStyleId>{69012ECD-51FC-41F1-AA8D-1B2483CD663E}</a:tableStyleId>
              </a:tblPr>
              <a:tblGrid>
                <a:gridCol w="1682646">
                  <a:extLst>
                    <a:ext uri="{9D8B030D-6E8A-4147-A177-3AD203B41FA5}">
                      <a16:colId xmlns:a16="http://schemas.microsoft.com/office/drawing/2014/main" val="20000"/>
                    </a:ext>
                  </a:extLst>
                </a:gridCol>
                <a:gridCol w="864932">
                  <a:extLst>
                    <a:ext uri="{9D8B030D-6E8A-4147-A177-3AD203B41FA5}">
                      <a16:colId xmlns:a16="http://schemas.microsoft.com/office/drawing/2014/main" val="20001"/>
                    </a:ext>
                  </a:extLst>
                </a:gridCol>
                <a:gridCol w="864932">
                  <a:extLst>
                    <a:ext uri="{9D8B030D-6E8A-4147-A177-3AD203B41FA5}">
                      <a16:colId xmlns:a16="http://schemas.microsoft.com/office/drawing/2014/main" val="20002"/>
                    </a:ext>
                  </a:extLst>
                </a:gridCol>
                <a:gridCol w="864932">
                  <a:extLst>
                    <a:ext uri="{9D8B030D-6E8A-4147-A177-3AD203B41FA5}">
                      <a16:colId xmlns:a16="http://schemas.microsoft.com/office/drawing/2014/main" val="20003"/>
                    </a:ext>
                  </a:extLst>
                </a:gridCol>
                <a:gridCol w="864932">
                  <a:extLst>
                    <a:ext uri="{9D8B030D-6E8A-4147-A177-3AD203B41FA5}">
                      <a16:colId xmlns:a16="http://schemas.microsoft.com/office/drawing/2014/main" val="20004"/>
                    </a:ext>
                  </a:extLst>
                </a:gridCol>
                <a:gridCol w="864932">
                  <a:extLst>
                    <a:ext uri="{9D8B030D-6E8A-4147-A177-3AD203B41FA5}">
                      <a16:colId xmlns:a16="http://schemas.microsoft.com/office/drawing/2014/main" val="20005"/>
                    </a:ext>
                  </a:extLst>
                </a:gridCol>
                <a:gridCol w="2669965">
                  <a:extLst>
                    <a:ext uri="{9D8B030D-6E8A-4147-A177-3AD203B41FA5}">
                      <a16:colId xmlns:a16="http://schemas.microsoft.com/office/drawing/2014/main" val="20006"/>
                    </a:ext>
                  </a:extLst>
                </a:gridCol>
              </a:tblGrid>
              <a:tr h="0">
                <a:tc>
                  <a:txBody>
                    <a:bodyPr/>
                    <a:lstStyle/>
                    <a:p>
                      <a:pPr algn="l"/>
                      <a:r>
                        <a:rPr lang="en-US" sz="1400" b="1" noProof="0" dirty="0" smtClean="0">
                          <a:solidFill>
                            <a:schemeClr val="tx2"/>
                          </a:solidFill>
                        </a:rPr>
                        <a:t>Treatment, </a:t>
                      </a:r>
                      <a:r>
                        <a:rPr lang="en-US" sz="1400" b="1" baseline="0" noProof="0" dirty="0" smtClean="0">
                          <a:solidFill>
                            <a:schemeClr val="tx2"/>
                          </a:solidFill>
                        </a:rPr>
                        <a:t>n (%) </a:t>
                      </a:r>
                      <a:endParaRPr lang="en-US" sz="1400" b="1" noProof="0" dirty="0">
                        <a:solidFill>
                          <a:schemeClr val="tx2"/>
                        </a:solidFill>
                      </a:endParaRPr>
                    </a:p>
                  </a:txBody>
                  <a:tcPr marT="18000" marB="18000" anchor="ctr">
                    <a:solidFill>
                      <a:schemeClr val="accent1"/>
                    </a:solidFill>
                  </a:tcPr>
                </a:tc>
                <a:tc>
                  <a:txBody>
                    <a:bodyPr/>
                    <a:lstStyle/>
                    <a:p>
                      <a:pPr algn="ctr"/>
                      <a:r>
                        <a:rPr lang="en-US" sz="1400" b="1" noProof="0" dirty="0" smtClean="0">
                          <a:solidFill>
                            <a:schemeClr val="tx2"/>
                          </a:solidFill>
                        </a:rPr>
                        <a:t>CR</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PR</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SD</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PD</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NE</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ORR, n</a:t>
                      </a:r>
                      <a:r>
                        <a:rPr lang="en-US" sz="1400" b="1" baseline="0" noProof="0" dirty="0" smtClean="0">
                          <a:solidFill>
                            <a:schemeClr val="tx2"/>
                          </a:solidFill>
                        </a:rPr>
                        <a:t> </a:t>
                      </a:r>
                      <a:r>
                        <a:rPr lang="en-US" sz="1400" b="1" noProof="0" dirty="0">
                          <a:solidFill>
                            <a:schemeClr val="tx2"/>
                          </a:solidFill>
                        </a:rPr>
                        <a:t>(%) </a:t>
                      </a:r>
                      <a:r>
                        <a:rPr lang="en-US" sz="1400" b="1" noProof="0" dirty="0" smtClean="0">
                          <a:solidFill>
                            <a:schemeClr val="tx2"/>
                          </a:solidFill>
                        </a:rPr>
                        <a:t>[95%CI];</a:t>
                      </a:r>
                      <a:r>
                        <a:rPr lang="en-US" sz="1400" b="1" baseline="0" noProof="0" dirty="0" smtClean="0">
                          <a:solidFill>
                            <a:schemeClr val="tx2"/>
                          </a:solidFill>
                        </a:rPr>
                        <a:t> </a:t>
                      </a:r>
                      <a:r>
                        <a:rPr lang="en-US" sz="1400" b="1" noProof="0" dirty="0">
                          <a:solidFill>
                            <a:schemeClr val="tx2"/>
                          </a:solidFill>
                        </a:rPr>
                        <a:t>p-value</a:t>
                      </a:r>
                    </a:p>
                  </a:txBody>
                  <a:tcPr marT="18000" marB="18000" anchor="ctr">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Pexidartinib (n=61)</a:t>
                      </a:r>
                      <a:endParaRPr lang="en-US" sz="1400" noProof="0" dirty="0"/>
                    </a:p>
                  </a:txBody>
                  <a:tcPr marT="18000" marB="18000"/>
                </a:tc>
                <a:tc>
                  <a:txBody>
                    <a:bodyPr/>
                    <a:lstStyle/>
                    <a:p>
                      <a:pPr algn="ctr"/>
                      <a:r>
                        <a:rPr lang="en-US" sz="1400" noProof="0" dirty="0"/>
                        <a:t>3 (5)</a:t>
                      </a:r>
                    </a:p>
                  </a:txBody>
                  <a:tcPr marT="18000" marB="18000"/>
                </a:tc>
                <a:tc>
                  <a:txBody>
                    <a:bodyPr/>
                    <a:lstStyle/>
                    <a:p>
                      <a:pPr algn="ctr"/>
                      <a:r>
                        <a:rPr lang="en-US" sz="1400" noProof="0" dirty="0"/>
                        <a:t>31 (51)</a:t>
                      </a:r>
                    </a:p>
                  </a:txBody>
                  <a:tcPr marT="18000" marB="18000"/>
                </a:tc>
                <a:tc>
                  <a:txBody>
                    <a:bodyPr/>
                    <a:lstStyle/>
                    <a:p>
                      <a:pPr algn="ctr"/>
                      <a:r>
                        <a:rPr lang="en-US" sz="1400" noProof="0" dirty="0"/>
                        <a:t>14 (23)</a:t>
                      </a:r>
                    </a:p>
                  </a:txBody>
                  <a:tcPr marT="18000" marB="18000"/>
                </a:tc>
                <a:tc>
                  <a:txBody>
                    <a:bodyPr/>
                    <a:lstStyle/>
                    <a:p>
                      <a:pPr algn="ctr"/>
                      <a:r>
                        <a:rPr lang="en-US" sz="1400" noProof="0" dirty="0"/>
                        <a:t>1 (2)</a:t>
                      </a:r>
                    </a:p>
                  </a:txBody>
                  <a:tcPr marT="18000" marB="18000"/>
                </a:tc>
                <a:tc>
                  <a:txBody>
                    <a:bodyPr/>
                    <a:lstStyle/>
                    <a:p>
                      <a:pPr algn="ctr"/>
                      <a:r>
                        <a:rPr lang="en-US" sz="1400" noProof="0" dirty="0"/>
                        <a:t>12 (20)</a:t>
                      </a:r>
                    </a:p>
                  </a:txBody>
                  <a:tcPr marT="18000" marB="18000"/>
                </a:tc>
                <a:tc>
                  <a:txBody>
                    <a:bodyPr/>
                    <a:lstStyle/>
                    <a:p>
                      <a:pPr algn="ctr"/>
                      <a:r>
                        <a:rPr lang="en-US" sz="1400" noProof="0" dirty="0"/>
                        <a:t>34 </a:t>
                      </a:r>
                      <a:r>
                        <a:rPr lang="en-US" sz="1400" noProof="0" dirty="0" smtClean="0"/>
                        <a:t>(56) [43.3</a:t>
                      </a:r>
                      <a:r>
                        <a:rPr lang="en-US" sz="1400" noProof="0" dirty="0"/>
                        <a:t>, </a:t>
                      </a:r>
                      <a:r>
                        <a:rPr lang="en-US" sz="1400" noProof="0" dirty="0" smtClean="0"/>
                        <a:t>67.5]; </a:t>
                      </a:r>
                      <a:r>
                        <a:rPr lang="en-US" sz="1400" noProof="0" dirty="0"/>
                        <a:t>&lt;0.0001</a:t>
                      </a:r>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a:t>Placebo </a:t>
                      </a:r>
                      <a:r>
                        <a:rPr lang="en-US" sz="1400" baseline="0" noProof="0" dirty="0" smtClean="0"/>
                        <a:t>(n=59)</a:t>
                      </a:r>
                      <a:endParaRPr lang="en-US" sz="1400" baseline="0" noProof="0" dirty="0"/>
                    </a:p>
                  </a:txBody>
                  <a:tcPr marT="18000" marB="18000"/>
                </a:tc>
                <a:tc>
                  <a:txBody>
                    <a:bodyPr/>
                    <a:lstStyle/>
                    <a:p>
                      <a:pPr algn="ctr"/>
                      <a:r>
                        <a:rPr lang="en-US" sz="1400" noProof="0" dirty="0"/>
                        <a:t>0</a:t>
                      </a:r>
                    </a:p>
                  </a:txBody>
                  <a:tcPr marT="18000" marB="18000"/>
                </a:tc>
                <a:tc>
                  <a:txBody>
                    <a:bodyPr/>
                    <a:lstStyle/>
                    <a:p>
                      <a:pPr algn="ctr"/>
                      <a:r>
                        <a:rPr lang="en-US" sz="1400" noProof="0" dirty="0"/>
                        <a:t>0</a:t>
                      </a:r>
                    </a:p>
                  </a:txBody>
                  <a:tcPr marT="18000" marB="18000"/>
                </a:tc>
                <a:tc>
                  <a:txBody>
                    <a:bodyPr/>
                    <a:lstStyle/>
                    <a:p>
                      <a:pPr algn="ctr"/>
                      <a:r>
                        <a:rPr lang="en-US" sz="1400" noProof="0" dirty="0"/>
                        <a:t>45 (76)</a:t>
                      </a:r>
                    </a:p>
                  </a:txBody>
                  <a:tcPr marT="18000" marB="18000"/>
                </a:tc>
                <a:tc>
                  <a:txBody>
                    <a:bodyPr/>
                    <a:lstStyle/>
                    <a:p>
                      <a:pPr algn="ctr"/>
                      <a:r>
                        <a:rPr lang="en-US" sz="1400" noProof="0" dirty="0"/>
                        <a:t>2 (3)</a:t>
                      </a:r>
                    </a:p>
                  </a:txBody>
                  <a:tcPr marT="18000" marB="18000"/>
                </a:tc>
                <a:tc>
                  <a:txBody>
                    <a:bodyPr/>
                    <a:lstStyle/>
                    <a:p>
                      <a:pPr algn="ctr"/>
                      <a:r>
                        <a:rPr lang="en-US" sz="1400" noProof="0" dirty="0"/>
                        <a:t>12 (20)</a:t>
                      </a:r>
                    </a:p>
                  </a:txBody>
                  <a:tcPr marT="18000" marB="18000"/>
                </a:tc>
                <a:tc>
                  <a:txBody>
                    <a:bodyPr/>
                    <a:lstStyle/>
                    <a:p>
                      <a:pPr algn="ctr"/>
                      <a:r>
                        <a:rPr lang="en-US" sz="1400" noProof="0" dirty="0"/>
                        <a:t>0 (0</a:t>
                      </a:r>
                      <a:r>
                        <a:rPr lang="en-US" sz="1400" noProof="0" dirty="0" smtClean="0"/>
                        <a:t>) [0</a:t>
                      </a:r>
                      <a:r>
                        <a:rPr lang="en-US" sz="1400" noProof="0" dirty="0"/>
                        <a:t>, </a:t>
                      </a:r>
                      <a:r>
                        <a:rPr lang="en-US" sz="1400" noProof="0" dirty="0" smtClean="0"/>
                        <a:t>6.1];</a:t>
                      </a:r>
                      <a:r>
                        <a:rPr lang="en-US" sz="1400" baseline="0" noProof="0" dirty="0" smtClean="0"/>
                        <a:t> </a:t>
                      </a:r>
                      <a:r>
                        <a:rPr lang="en-US" sz="1400" baseline="0" noProof="0" dirty="0"/>
                        <a:t>NA</a:t>
                      </a:r>
                      <a:endParaRPr lang="en-US" sz="1400" noProof="0" dirty="0"/>
                    </a:p>
                  </a:txBody>
                  <a:tcPr marT="18000" marB="18000"/>
                </a:tc>
                <a:extLst>
                  <a:ext uri="{0D108BD9-81ED-4DB2-BD59-A6C34878D82A}">
                    <a16:rowId xmlns:a16="http://schemas.microsoft.com/office/drawing/2014/main" val="10002"/>
                  </a:ext>
                </a:extLst>
              </a:tr>
            </a:tbl>
          </a:graphicData>
        </a:graphic>
      </p:graphicFrame>
      <p:sp>
        <p:nvSpPr>
          <p:cNvPr id="153" name="TextBox 152">
            <a:extLst>
              <a:ext uri="{FF2B5EF4-FFF2-40B4-BE49-F238E27FC236}">
                <a16:creationId xmlns:a16="http://schemas.microsoft.com/office/drawing/2014/main" id="{63718702-13B2-4F27-89BC-08090659F77F}"/>
              </a:ext>
            </a:extLst>
          </p:cNvPr>
          <p:cNvSpPr txBox="1"/>
          <p:nvPr/>
        </p:nvSpPr>
        <p:spPr>
          <a:xfrm rot="16200000">
            <a:off x="-779966" y="3158214"/>
            <a:ext cx="2162772" cy="276999"/>
          </a:xfrm>
          <a:prstGeom prst="rect">
            <a:avLst/>
          </a:prstGeom>
          <a:noFill/>
        </p:spPr>
        <p:txBody>
          <a:bodyPr wrap="none" rtlCol="0">
            <a:spAutoFit/>
          </a:bodyPr>
          <a:lstStyle/>
          <a:p>
            <a:pPr algn="ctr"/>
            <a:r>
              <a:rPr lang="en-GB" sz="1200" dirty="0"/>
              <a:t>Change in tumour </a:t>
            </a:r>
            <a:r>
              <a:rPr lang="en-GB" sz="1200" dirty="0" smtClean="0"/>
              <a:t>volume, %</a:t>
            </a:r>
            <a:endParaRPr lang="en-GB" sz="1200" dirty="0"/>
          </a:p>
        </p:txBody>
      </p:sp>
      <p:sp>
        <p:nvSpPr>
          <p:cNvPr id="154" name="TextBox 153">
            <a:extLst>
              <a:ext uri="{FF2B5EF4-FFF2-40B4-BE49-F238E27FC236}">
                <a16:creationId xmlns:a16="http://schemas.microsoft.com/office/drawing/2014/main" id="{5D05D9E2-F955-419E-B20B-8665FC07BEF3}"/>
              </a:ext>
            </a:extLst>
          </p:cNvPr>
          <p:cNvSpPr txBox="1"/>
          <p:nvPr/>
        </p:nvSpPr>
        <p:spPr>
          <a:xfrm>
            <a:off x="599119" y="2224098"/>
            <a:ext cx="169919" cy="184666"/>
          </a:xfrm>
          <a:prstGeom prst="rect">
            <a:avLst/>
          </a:prstGeom>
          <a:noFill/>
        </p:spPr>
        <p:txBody>
          <a:bodyPr wrap="none" lIns="0" tIns="0" rIns="0" bIns="0" rtlCol="0" anchor="ctr" anchorCtr="0">
            <a:spAutoFit/>
          </a:bodyPr>
          <a:lstStyle/>
          <a:p>
            <a:pPr algn="r"/>
            <a:r>
              <a:rPr lang="en-GB" sz="1200" dirty="0"/>
              <a:t>50</a:t>
            </a:r>
          </a:p>
        </p:txBody>
      </p:sp>
      <p:sp>
        <p:nvSpPr>
          <p:cNvPr id="155" name="TextBox 154">
            <a:extLst>
              <a:ext uri="{FF2B5EF4-FFF2-40B4-BE49-F238E27FC236}">
                <a16:creationId xmlns:a16="http://schemas.microsoft.com/office/drawing/2014/main" id="{851176C0-6685-442C-B543-8E7945A3ABA4}"/>
              </a:ext>
            </a:extLst>
          </p:cNvPr>
          <p:cNvSpPr txBox="1"/>
          <p:nvPr/>
        </p:nvSpPr>
        <p:spPr>
          <a:xfrm>
            <a:off x="684078" y="2877354"/>
            <a:ext cx="84960" cy="184666"/>
          </a:xfrm>
          <a:prstGeom prst="rect">
            <a:avLst/>
          </a:prstGeom>
          <a:noFill/>
        </p:spPr>
        <p:txBody>
          <a:bodyPr wrap="none" lIns="0" tIns="0" rIns="0" bIns="0" rtlCol="0" anchor="ctr" anchorCtr="0">
            <a:spAutoFit/>
          </a:bodyPr>
          <a:lstStyle/>
          <a:p>
            <a:pPr algn="r"/>
            <a:r>
              <a:rPr lang="en-GB" sz="1200" dirty="0"/>
              <a:t>0</a:t>
            </a:r>
          </a:p>
        </p:txBody>
      </p:sp>
      <p:sp>
        <p:nvSpPr>
          <p:cNvPr id="156" name="TextBox 155">
            <a:extLst>
              <a:ext uri="{FF2B5EF4-FFF2-40B4-BE49-F238E27FC236}">
                <a16:creationId xmlns:a16="http://schemas.microsoft.com/office/drawing/2014/main" id="{C1A4A10D-21FF-4CBA-BE6B-161520B4DDFB}"/>
              </a:ext>
            </a:extLst>
          </p:cNvPr>
          <p:cNvSpPr txBox="1"/>
          <p:nvPr/>
        </p:nvSpPr>
        <p:spPr>
          <a:xfrm>
            <a:off x="547823" y="3203982"/>
            <a:ext cx="221215" cy="184666"/>
          </a:xfrm>
          <a:prstGeom prst="rect">
            <a:avLst/>
          </a:prstGeom>
          <a:noFill/>
        </p:spPr>
        <p:txBody>
          <a:bodyPr wrap="none" lIns="0" tIns="0" rIns="0" bIns="0" rtlCol="0" anchor="ctr" anchorCtr="0">
            <a:spAutoFit/>
          </a:bodyPr>
          <a:lstStyle/>
          <a:p>
            <a:pPr algn="r"/>
            <a:r>
              <a:rPr lang="en-GB" sz="1200" dirty="0"/>
              <a:t>-25</a:t>
            </a:r>
          </a:p>
        </p:txBody>
      </p:sp>
      <p:sp>
        <p:nvSpPr>
          <p:cNvPr id="157" name="TextBox 156">
            <a:extLst>
              <a:ext uri="{FF2B5EF4-FFF2-40B4-BE49-F238E27FC236}">
                <a16:creationId xmlns:a16="http://schemas.microsoft.com/office/drawing/2014/main" id="{8BB660C1-BA30-4BFA-B579-D0F0BB0D20E8}"/>
              </a:ext>
            </a:extLst>
          </p:cNvPr>
          <p:cNvSpPr txBox="1"/>
          <p:nvPr/>
        </p:nvSpPr>
        <p:spPr>
          <a:xfrm>
            <a:off x="547823" y="3530610"/>
            <a:ext cx="221215" cy="184666"/>
          </a:xfrm>
          <a:prstGeom prst="rect">
            <a:avLst/>
          </a:prstGeom>
          <a:noFill/>
        </p:spPr>
        <p:txBody>
          <a:bodyPr wrap="none" lIns="0" tIns="0" rIns="0" bIns="0" rtlCol="0" anchor="ctr" anchorCtr="0">
            <a:spAutoFit/>
          </a:bodyPr>
          <a:lstStyle/>
          <a:p>
            <a:pPr algn="r"/>
            <a:r>
              <a:rPr lang="en-GB" sz="1200" dirty="0"/>
              <a:t>-50</a:t>
            </a:r>
          </a:p>
        </p:txBody>
      </p:sp>
      <p:sp>
        <p:nvSpPr>
          <p:cNvPr id="158" name="TextBox 157">
            <a:extLst>
              <a:ext uri="{FF2B5EF4-FFF2-40B4-BE49-F238E27FC236}">
                <a16:creationId xmlns:a16="http://schemas.microsoft.com/office/drawing/2014/main" id="{21B0C205-5726-46F4-995D-34E46509DE8D}"/>
              </a:ext>
            </a:extLst>
          </p:cNvPr>
          <p:cNvSpPr txBox="1"/>
          <p:nvPr/>
        </p:nvSpPr>
        <p:spPr>
          <a:xfrm>
            <a:off x="547823" y="3857238"/>
            <a:ext cx="221215" cy="184666"/>
          </a:xfrm>
          <a:prstGeom prst="rect">
            <a:avLst/>
          </a:prstGeom>
          <a:noFill/>
        </p:spPr>
        <p:txBody>
          <a:bodyPr wrap="none" lIns="0" tIns="0" rIns="0" bIns="0" rtlCol="0" anchor="ctr" anchorCtr="0">
            <a:spAutoFit/>
          </a:bodyPr>
          <a:lstStyle/>
          <a:p>
            <a:pPr algn="r"/>
            <a:r>
              <a:rPr lang="en-GB" sz="1200" dirty="0"/>
              <a:t>-75</a:t>
            </a:r>
          </a:p>
        </p:txBody>
      </p:sp>
      <p:sp>
        <p:nvSpPr>
          <p:cNvPr id="159" name="TextBox 158">
            <a:extLst>
              <a:ext uri="{FF2B5EF4-FFF2-40B4-BE49-F238E27FC236}">
                <a16:creationId xmlns:a16="http://schemas.microsoft.com/office/drawing/2014/main" id="{E01D7EB6-8188-4A97-8C77-828F5BA1CBAE}"/>
              </a:ext>
            </a:extLst>
          </p:cNvPr>
          <p:cNvSpPr txBox="1"/>
          <p:nvPr/>
        </p:nvSpPr>
        <p:spPr>
          <a:xfrm>
            <a:off x="462865" y="4183866"/>
            <a:ext cx="306173" cy="184666"/>
          </a:xfrm>
          <a:prstGeom prst="rect">
            <a:avLst/>
          </a:prstGeom>
          <a:noFill/>
        </p:spPr>
        <p:txBody>
          <a:bodyPr wrap="none" lIns="0" tIns="0" rIns="0" bIns="0" rtlCol="0" anchor="ctr" anchorCtr="0">
            <a:spAutoFit/>
          </a:bodyPr>
          <a:lstStyle/>
          <a:p>
            <a:pPr algn="r"/>
            <a:r>
              <a:rPr lang="en-GB" sz="1200" dirty="0"/>
              <a:t>-100</a:t>
            </a:r>
          </a:p>
        </p:txBody>
      </p:sp>
      <p:cxnSp>
        <p:nvCxnSpPr>
          <p:cNvPr id="160" name="Straight Connector 159">
            <a:extLst>
              <a:ext uri="{FF2B5EF4-FFF2-40B4-BE49-F238E27FC236}">
                <a16:creationId xmlns:a16="http://schemas.microsoft.com/office/drawing/2014/main" id="{321E8E91-97F2-4582-9430-2FDD352C9494}"/>
              </a:ext>
            </a:extLst>
          </p:cNvPr>
          <p:cNvCxnSpPr>
            <a:cxnSpLocks/>
          </p:cNvCxnSpPr>
          <p:nvPr/>
        </p:nvCxnSpPr>
        <p:spPr>
          <a:xfrm>
            <a:off x="876350" y="2305321"/>
            <a:ext cx="0" cy="198360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DD3A5EB-D8CB-47DA-A544-43E641070560}"/>
              </a:ext>
            </a:extLst>
          </p:cNvPr>
          <p:cNvCxnSpPr/>
          <p:nvPr/>
        </p:nvCxnSpPr>
        <p:spPr>
          <a:xfrm>
            <a:off x="786350" y="231722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9981160-2656-4613-A16F-94E34102BD4F}"/>
              </a:ext>
            </a:extLst>
          </p:cNvPr>
          <p:cNvCxnSpPr/>
          <p:nvPr/>
        </p:nvCxnSpPr>
        <p:spPr>
          <a:xfrm>
            <a:off x="786350" y="2970218"/>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777F16D-BA53-46CD-8A0C-34BFFC51111E}"/>
              </a:ext>
            </a:extLst>
          </p:cNvPr>
          <p:cNvCxnSpPr/>
          <p:nvPr/>
        </p:nvCxnSpPr>
        <p:spPr>
          <a:xfrm>
            <a:off x="786350" y="3296714"/>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346DF2D-E517-41CF-9375-2078980E1F54}"/>
              </a:ext>
            </a:extLst>
          </p:cNvPr>
          <p:cNvCxnSpPr/>
          <p:nvPr/>
        </p:nvCxnSpPr>
        <p:spPr>
          <a:xfrm>
            <a:off x="786350" y="3623210"/>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91BC633-D322-418A-9E99-AC1D0E7217AC}"/>
              </a:ext>
            </a:extLst>
          </p:cNvPr>
          <p:cNvCxnSpPr/>
          <p:nvPr/>
        </p:nvCxnSpPr>
        <p:spPr>
          <a:xfrm>
            <a:off x="786350" y="394970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5CF1219-E951-41EC-8433-2909D3C914CE}"/>
              </a:ext>
            </a:extLst>
          </p:cNvPr>
          <p:cNvCxnSpPr/>
          <p:nvPr/>
        </p:nvCxnSpPr>
        <p:spPr>
          <a:xfrm>
            <a:off x="786350" y="427620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3CC60328-9749-4151-8BCC-B7ECDC50E01C}"/>
              </a:ext>
            </a:extLst>
          </p:cNvPr>
          <p:cNvSpPr txBox="1"/>
          <p:nvPr/>
        </p:nvSpPr>
        <p:spPr>
          <a:xfrm>
            <a:off x="1766061" y="2045694"/>
            <a:ext cx="1475084" cy="276999"/>
          </a:xfrm>
          <a:prstGeom prst="rect">
            <a:avLst/>
          </a:prstGeom>
          <a:noFill/>
        </p:spPr>
        <p:txBody>
          <a:bodyPr wrap="none" rtlCol="0">
            <a:spAutoFit/>
          </a:bodyPr>
          <a:lstStyle/>
          <a:p>
            <a:pPr algn="ctr"/>
            <a:r>
              <a:rPr lang="en-GB" sz="1200" dirty="0"/>
              <a:t>Pexidartinib (n=61)</a:t>
            </a:r>
          </a:p>
        </p:txBody>
      </p:sp>
      <p:sp>
        <p:nvSpPr>
          <p:cNvPr id="227" name="TextBox 226">
            <a:extLst>
              <a:ext uri="{FF2B5EF4-FFF2-40B4-BE49-F238E27FC236}">
                <a16:creationId xmlns:a16="http://schemas.microsoft.com/office/drawing/2014/main" id="{314F3DAD-F9DC-454C-A4AC-37F245CD0A8A}"/>
              </a:ext>
            </a:extLst>
          </p:cNvPr>
          <p:cNvSpPr txBox="1"/>
          <p:nvPr/>
        </p:nvSpPr>
        <p:spPr>
          <a:xfrm rot="16200000">
            <a:off x="3611059" y="3158214"/>
            <a:ext cx="2162772" cy="276999"/>
          </a:xfrm>
          <a:prstGeom prst="rect">
            <a:avLst/>
          </a:prstGeom>
          <a:noFill/>
        </p:spPr>
        <p:txBody>
          <a:bodyPr wrap="none" rtlCol="0">
            <a:spAutoFit/>
          </a:bodyPr>
          <a:lstStyle/>
          <a:p>
            <a:pPr algn="ctr"/>
            <a:r>
              <a:rPr lang="en-GB" sz="1200" dirty="0"/>
              <a:t>Change in tumour </a:t>
            </a:r>
            <a:r>
              <a:rPr lang="en-GB" sz="1200" dirty="0" smtClean="0"/>
              <a:t>volume, %</a:t>
            </a:r>
            <a:endParaRPr lang="en-GB" sz="1200" dirty="0"/>
          </a:p>
        </p:txBody>
      </p:sp>
      <p:sp>
        <p:nvSpPr>
          <p:cNvPr id="228" name="TextBox 227">
            <a:extLst>
              <a:ext uri="{FF2B5EF4-FFF2-40B4-BE49-F238E27FC236}">
                <a16:creationId xmlns:a16="http://schemas.microsoft.com/office/drawing/2014/main" id="{0E2E8FEF-F115-4039-862F-24437AE6D296}"/>
              </a:ext>
            </a:extLst>
          </p:cNvPr>
          <p:cNvSpPr txBox="1"/>
          <p:nvPr/>
        </p:nvSpPr>
        <p:spPr>
          <a:xfrm>
            <a:off x="4990144" y="2224098"/>
            <a:ext cx="169919" cy="184666"/>
          </a:xfrm>
          <a:prstGeom prst="rect">
            <a:avLst/>
          </a:prstGeom>
          <a:noFill/>
        </p:spPr>
        <p:txBody>
          <a:bodyPr wrap="none" lIns="0" tIns="0" rIns="0" bIns="0" rtlCol="0" anchor="ctr" anchorCtr="0">
            <a:spAutoFit/>
          </a:bodyPr>
          <a:lstStyle/>
          <a:p>
            <a:pPr algn="r"/>
            <a:r>
              <a:rPr lang="en-GB" sz="1200" dirty="0"/>
              <a:t>50</a:t>
            </a:r>
          </a:p>
        </p:txBody>
      </p:sp>
      <p:sp>
        <p:nvSpPr>
          <p:cNvPr id="229" name="TextBox 228">
            <a:extLst>
              <a:ext uri="{FF2B5EF4-FFF2-40B4-BE49-F238E27FC236}">
                <a16:creationId xmlns:a16="http://schemas.microsoft.com/office/drawing/2014/main" id="{AE4AAAFA-DA68-459D-93C6-0114D1C12B17}"/>
              </a:ext>
            </a:extLst>
          </p:cNvPr>
          <p:cNvSpPr txBox="1"/>
          <p:nvPr/>
        </p:nvSpPr>
        <p:spPr>
          <a:xfrm>
            <a:off x="5075103" y="2877354"/>
            <a:ext cx="84960" cy="184666"/>
          </a:xfrm>
          <a:prstGeom prst="rect">
            <a:avLst/>
          </a:prstGeom>
          <a:noFill/>
        </p:spPr>
        <p:txBody>
          <a:bodyPr wrap="none" lIns="0" tIns="0" rIns="0" bIns="0" rtlCol="0" anchor="ctr" anchorCtr="0">
            <a:spAutoFit/>
          </a:bodyPr>
          <a:lstStyle/>
          <a:p>
            <a:pPr algn="r"/>
            <a:r>
              <a:rPr lang="en-GB" sz="1200" dirty="0"/>
              <a:t>0</a:t>
            </a:r>
          </a:p>
        </p:txBody>
      </p:sp>
      <p:sp>
        <p:nvSpPr>
          <p:cNvPr id="230" name="TextBox 229">
            <a:extLst>
              <a:ext uri="{FF2B5EF4-FFF2-40B4-BE49-F238E27FC236}">
                <a16:creationId xmlns:a16="http://schemas.microsoft.com/office/drawing/2014/main" id="{E56E0B3D-85D0-4983-ACA5-839A4BCE946A}"/>
              </a:ext>
            </a:extLst>
          </p:cNvPr>
          <p:cNvSpPr txBox="1"/>
          <p:nvPr/>
        </p:nvSpPr>
        <p:spPr>
          <a:xfrm>
            <a:off x="4938848" y="3203982"/>
            <a:ext cx="221215" cy="184666"/>
          </a:xfrm>
          <a:prstGeom prst="rect">
            <a:avLst/>
          </a:prstGeom>
          <a:noFill/>
        </p:spPr>
        <p:txBody>
          <a:bodyPr wrap="none" lIns="0" tIns="0" rIns="0" bIns="0" rtlCol="0" anchor="ctr" anchorCtr="0">
            <a:spAutoFit/>
          </a:bodyPr>
          <a:lstStyle/>
          <a:p>
            <a:pPr algn="r"/>
            <a:r>
              <a:rPr lang="en-GB" sz="1200" dirty="0"/>
              <a:t>-25</a:t>
            </a:r>
          </a:p>
        </p:txBody>
      </p:sp>
      <p:sp>
        <p:nvSpPr>
          <p:cNvPr id="231" name="TextBox 230">
            <a:extLst>
              <a:ext uri="{FF2B5EF4-FFF2-40B4-BE49-F238E27FC236}">
                <a16:creationId xmlns:a16="http://schemas.microsoft.com/office/drawing/2014/main" id="{3138BCF6-1F0B-4F39-9902-7A8D0D39D771}"/>
              </a:ext>
            </a:extLst>
          </p:cNvPr>
          <p:cNvSpPr txBox="1"/>
          <p:nvPr/>
        </p:nvSpPr>
        <p:spPr>
          <a:xfrm>
            <a:off x="4938848" y="3530610"/>
            <a:ext cx="221215" cy="184666"/>
          </a:xfrm>
          <a:prstGeom prst="rect">
            <a:avLst/>
          </a:prstGeom>
          <a:noFill/>
        </p:spPr>
        <p:txBody>
          <a:bodyPr wrap="none" lIns="0" tIns="0" rIns="0" bIns="0" rtlCol="0" anchor="ctr" anchorCtr="0">
            <a:spAutoFit/>
          </a:bodyPr>
          <a:lstStyle/>
          <a:p>
            <a:pPr algn="r"/>
            <a:r>
              <a:rPr lang="en-GB" sz="1200" dirty="0"/>
              <a:t>-50</a:t>
            </a:r>
          </a:p>
        </p:txBody>
      </p:sp>
      <p:sp>
        <p:nvSpPr>
          <p:cNvPr id="232" name="TextBox 231">
            <a:extLst>
              <a:ext uri="{FF2B5EF4-FFF2-40B4-BE49-F238E27FC236}">
                <a16:creationId xmlns:a16="http://schemas.microsoft.com/office/drawing/2014/main" id="{F01FAD45-A921-446A-87F4-B5CCDBCA4994}"/>
              </a:ext>
            </a:extLst>
          </p:cNvPr>
          <p:cNvSpPr txBox="1"/>
          <p:nvPr/>
        </p:nvSpPr>
        <p:spPr>
          <a:xfrm>
            <a:off x="4938848" y="3857238"/>
            <a:ext cx="221215" cy="184666"/>
          </a:xfrm>
          <a:prstGeom prst="rect">
            <a:avLst/>
          </a:prstGeom>
          <a:noFill/>
        </p:spPr>
        <p:txBody>
          <a:bodyPr wrap="none" lIns="0" tIns="0" rIns="0" bIns="0" rtlCol="0" anchor="ctr" anchorCtr="0">
            <a:spAutoFit/>
          </a:bodyPr>
          <a:lstStyle/>
          <a:p>
            <a:pPr algn="r"/>
            <a:r>
              <a:rPr lang="en-GB" sz="1200" dirty="0"/>
              <a:t>-75</a:t>
            </a:r>
          </a:p>
        </p:txBody>
      </p:sp>
      <p:sp>
        <p:nvSpPr>
          <p:cNvPr id="233" name="TextBox 232">
            <a:extLst>
              <a:ext uri="{FF2B5EF4-FFF2-40B4-BE49-F238E27FC236}">
                <a16:creationId xmlns:a16="http://schemas.microsoft.com/office/drawing/2014/main" id="{A8CCE8E1-02AB-4F86-9F4C-2FEFB21C7617}"/>
              </a:ext>
            </a:extLst>
          </p:cNvPr>
          <p:cNvSpPr txBox="1"/>
          <p:nvPr/>
        </p:nvSpPr>
        <p:spPr>
          <a:xfrm>
            <a:off x="4853890" y="4183866"/>
            <a:ext cx="306173" cy="184666"/>
          </a:xfrm>
          <a:prstGeom prst="rect">
            <a:avLst/>
          </a:prstGeom>
          <a:noFill/>
        </p:spPr>
        <p:txBody>
          <a:bodyPr wrap="none" lIns="0" tIns="0" rIns="0" bIns="0" rtlCol="0" anchor="ctr" anchorCtr="0">
            <a:spAutoFit/>
          </a:bodyPr>
          <a:lstStyle/>
          <a:p>
            <a:pPr algn="r"/>
            <a:r>
              <a:rPr lang="en-GB" sz="1200" dirty="0"/>
              <a:t>-100</a:t>
            </a:r>
          </a:p>
        </p:txBody>
      </p:sp>
      <p:cxnSp>
        <p:nvCxnSpPr>
          <p:cNvPr id="234" name="Straight Connector 233">
            <a:extLst>
              <a:ext uri="{FF2B5EF4-FFF2-40B4-BE49-F238E27FC236}">
                <a16:creationId xmlns:a16="http://schemas.microsoft.com/office/drawing/2014/main" id="{A459530D-599E-4963-95FC-987C422C1CF0}"/>
              </a:ext>
            </a:extLst>
          </p:cNvPr>
          <p:cNvCxnSpPr>
            <a:cxnSpLocks/>
          </p:cNvCxnSpPr>
          <p:nvPr/>
        </p:nvCxnSpPr>
        <p:spPr>
          <a:xfrm>
            <a:off x="5267375" y="2305321"/>
            <a:ext cx="0" cy="198360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8232AD9-E8CE-4D52-A118-005E86F15F24}"/>
              </a:ext>
            </a:extLst>
          </p:cNvPr>
          <p:cNvCxnSpPr/>
          <p:nvPr/>
        </p:nvCxnSpPr>
        <p:spPr>
          <a:xfrm>
            <a:off x="5177375" y="231722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0A91790-871D-4E66-8886-E4FE9B667EA2}"/>
              </a:ext>
            </a:extLst>
          </p:cNvPr>
          <p:cNvCxnSpPr/>
          <p:nvPr/>
        </p:nvCxnSpPr>
        <p:spPr>
          <a:xfrm>
            <a:off x="5177375" y="2970218"/>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4501E03-FD90-4CB5-B5D6-33F2C94289E5}"/>
              </a:ext>
            </a:extLst>
          </p:cNvPr>
          <p:cNvCxnSpPr/>
          <p:nvPr/>
        </p:nvCxnSpPr>
        <p:spPr>
          <a:xfrm>
            <a:off x="5177375" y="3296714"/>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EFEAABF-C1D4-422A-B9D5-7A0E9E9DF315}"/>
              </a:ext>
            </a:extLst>
          </p:cNvPr>
          <p:cNvCxnSpPr/>
          <p:nvPr/>
        </p:nvCxnSpPr>
        <p:spPr>
          <a:xfrm>
            <a:off x="5177375" y="3623210"/>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E1F73AB-CEBB-43DC-BC09-A4000E1F2988}"/>
              </a:ext>
            </a:extLst>
          </p:cNvPr>
          <p:cNvCxnSpPr/>
          <p:nvPr/>
        </p:nvCxnSpPr>
        <p:spPr>
          <a:xfrm>
            <a:off x="5177375" y="3949706"/>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72AF07D-85CD-43AE-887C-BEF466264F6A}"/>
              </a:ext>
            </a:extLst>
          </p:cNvPr>
          <p:cNvCxnSpPr/>
          <p:nvPr/>
        </p:nvCxnSpPr>
        <p:spPr>
          <a:xfrm>
            <a:off x="5177375" y="4276201"/>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17CC47AA-6D77-4109-8ACF-F6B8389E2393}"/>
              </a:ext>
            </a:extLst>
          </p:cNvPr>
          <p:cNvSpPr txBox="1"/>
          <p:nvPr/>
        </p:nvSpPr>
        <p:spPr>
          <a:xfrm>
            <a:off x="6280517" y="2045694"/>
            <a:ext cx="1228221" cy="276999"/>
          </a:xfrm>
          <a:prstGeom prst="rect">
            <a:avLst/>
          </a:prstGeom>
          <a:noFill/>
        </p:spPr>
        <p:txBody>
          <a:bodyPr wrap="none" rtlCol="0">
            <a:spAutoFit/>
          </a:bodyPr>
          <a:lstStyle/>
          <a:p>
            <a:pPr algn="ctr"/>
            <a:r>
              <a:rPr lang="en-GB" sz="1200" dirty="0"/>
              <a:t>Placebo (n=59)</a:t>
            </a:r>
          </a:p>
        </p:txBody>
      </p:sp>
      <p:sp>
        <p:nvSpPr>
          <p:cNvPr id="299" name="TextBox 298">
            <a:extLst>
              <a:ext uri="{FF2B5EF4-FFF2-40B4-BE49-F238E27FC236}">
                <a16:creationId xmlns:a16="http://schemas.microsoft.com/office/drawing/2014/main" id="{607EB635-D72A-48B8-A927-B85DA565E89C}"/>
              </a:ext>
            </a:extLst>
          </p:cNvPr>
          <p:cNvSpPr txBox="1"/>
          <p:nvPr/>
        </p:nvSpPr>
        <p:spPr>
          <a:xfrm>
            <a:off x="599120" y="2550726"/>
            <a:ext cx="169918" cy="184666"/>
          </a:xfrm>
          <a:prstGeom prst="rect">
            <a:avLst/>
          </a:prstGeom>
          <a:noFill/>
        </p:spPr>
        <p:txBody>
          <a:bodyPr wrap="none" lIns="0" tIns="0" rIns="0" bIns="0" rtlCol="0" anchor="ctr" anchorCtr="0">
            <a:spAutoFit/>
          </a:bodyPr>
          <a:lstStyle/>
          <a:p>
            <a:pPr algn="r"/>
            <a:r>
              <a:rPr lang="en-GB" sz="1200" dirty="0"/>
              <a:t>25</a:t>
            </a:r>
          </a:p>
        </p:txBody>
      </p:sp>
      <p:cxnSp>
        <p:nvCxnSpPr>
          <p:cNvPr id="300" name="Straight Connector 299">
            <a:extLst>
              <a:ext uri="{FF2B5EF4-FFF2-40B4-BE49-F238E27FC236}">
                <a16:creationId xmlns:a16="http://schemas.microsoft.com/office/drawing/2014/main" id="{FA5AEF1F-E36B-490E-B5BC-EC253923B8F2}"/>
              </a:ext>
            </a:extLst>
          </p:cNvPr>
          <p:cNvCxnSpPr/>
          <p:nvPr/>
        </p:nvCxnSpPr>
        <p:spPr>
          <a:xfrm>
            <a:off x="786350" y="2643722"/>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1900DD4E-864D-4465-A6BB-468F19E0FF89}"/>
              </a:ext>
            </a:extLst>
          </p:cNvPr>
          <p:cNvSpPr/>
          <p:nvPr/>
        </p:nvSpPr>
        <p:spPr>
          <a:xfrm>
            <a:off x="927795" y="2709863"/>
            <a:ext cx="60606" cy="25912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4" name="Rectangle 303">
            <a:extLst>
              <a:ext uri="{FF2B5EF4-FFF2-40B4-BE49-F238E27FC236}">
                <a16:creationId xmlns:a16="http://schemas.microsoft.com/office/drawing/2014/main" id="{F6EBD00F-73A0-4E94-9613-909BBC42B00D}"/>
              </a:ext>
            </a:extLst>
          </p:cNvPr>
          <p:cNvSpPr/>
          <p:nvPr/>
        </p:nvSpPr>
        <p:spPr>
          <a:xfrm>
            <a:off x="1331380" y="2962735"/>
            <a:ext cx="60606" cy="101934"/>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5" name="Rectangle 304">
            <a:extLst>
              <a:ext uri="{FF2B5EF4-FFF2-40B4-BE49-F238E27FC236}">
                <a16:creationId xmlns:a16="http://schemas.microsoft.com/office/drawing/2014/main" id="{14EE038C-C11E-4159-9C12-88420D4ACC5A}"/>
              </a:ext>
            </a:extLst>
          </p:cNvPr>
          <p:cNvSpPr/>
          <p:nvPr/>
        </p:nvSpPr>
        <p:spPr>
          <a:xfrm>
            <a:off x="1388569" y="2962735"/>
            <a:ext cx="60606" cy="101934"/>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6" name="Rectangle 305">
            <a:extLst>
              <a:ext uri="{FF2B5EF4-FFF2-40B4-BE49-F238E27FC236}">
                <a16:creationId xmlns:a16="http://schemas.microsoft.com/office/drawing/2014/main" id="{00798594-23DB-4B90-9D83-78F0AB7A13A7}"/>
              </a:ext>
            </a:extLst>
          </p:cNvPr>
          <p:cNvSpPr/>
          <p:nvPr/>
        </p:nvSpPr>
        <p:spPr>
          <a:xfrm>
            <a:off x="1445758" y="2962735"/>
            <a:ext cx="60606" cy="112127"/>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7" name="Rectangle 306">
            <a:extLst>
              <a:ext uri="{FF2B5EF4-FFF2-40B4-BE49-F238E27FC236}">
                <a16:creationId xmlns:a16="http://schemas.microsoft.com/office/drawing/2014/main" id="{8AA5B2A2-4388-4565-BA5C-0358B60C1335}"/>
              </a:ext>
            </a:extLst>
          </p:cNvPr>
          <p:cNvSpPr/>
          <p:nvPr/>
        </p:nvSpPr>
        <p:spPr>
          <a:xfrm>
            <a:off x="1502947" y="2962735"/>
            <a:ext cx="60606" cy="203710"/>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8" name="Rectangle 307">
            <a:extLst>
              <a:ext uri="{FF2B5EF4-FFF2-40B4-BE49-F238E27FC236}">
                <a16:creationId xmlns:a16="http://schemas.microsoft.com/office/drawing/2014/main" id="{19D26E60-091F-4771-B784-2EFBED500B04}"/>
              </a:ext>
            </a:extLst>
          </p:cNvPr>
          <p:cNvSpPr/>
          <p:nvPr/>
        </p:nvSpPr>
        <p:spPr>
          <a:xfrm>
            <a:off x="1560136" y="2962735"/>
            <a:ext cx="60606" cy="23587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09" name="Rectangle 308">
            <a:extLst>
              <a:ext uri="{FF2B5EF4-FFF2-40B4-BE49-F238E27FC236}">
                <a16:creationId xmlns:a16="http://schemas.microsoft.com/office/drawing/2014/main" id="{363E9B67-987D-407E-BDD1-F678FBB0648C}"/>
              </a:ext>
            </a:extLst>
          </p:cNvPr>
          <p:cNvSpPr/>
          <p:nvPr/>
        </p:nvSpPr>
        <p:spPr>
          <a:xfrm>
            <a:off x="1617325" y="2962735"/>
            <a:ext cx="60606" cy="321647"/>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0" name="Rectangle 309">
            <a:extLst>
              <a:ext uri="{FF2B5EF4-FFF2-40B4-BE49-F238E27FC236}">
                <a16:creationId xmlns:a16="http://schemas.microsoft.com/office/drawing/2014/main" id="{9370D34B-BEC6-46C2-A419-07EF808E8E8E}"/>
              </a:ext>
            </a:extLst>
          </p:cNvPr>
          <p:cNvSpPr/>
          <p:nvPr/>
        </p:nvSpPr>
        <p:spPr>
          <a:xfrm>
            <a:off x="1674514" y="2962735"/>
            <a:ext cx="60606" cy="343090"/>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1" name="Rectangle 310">
            <a:extLst>
              <a:ext uri="{FF2B5EF4-FFF2-40B4-BE49-F238E27FC236}">
                <a16:creationId xmlns:a16="http://schemas.microsoft.com/office/drawing/2014/main" id="{5CD49E5B-45CC-4DD4-AFAC-5A9BD5FCC497}"/>
              </a:ext>
            </a:extLst>
          </p:cNvPr>
          <p:cNvSpPr/>
          <p:nvPr/>
        </p:nvSpPr>
        <p:spPr>
          <a:xfrm>
            <a:off x="1731703" y="2962735"/>
            <a:ext cx="60606" cy="343090"/>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2" name="Rectangle 311">
            <a:extLst>
              <a:ext uri="{FF2B5EF4-FFF2-40B4-BE49-F238E27FC236}">
                <a16:creationId xmlns:a16="http://schemas.microsoft.com/office/drawing/2014/main" id="{DD67784B-134A-4AD0-89DD-4632F643BF17}"/>
              </a:ext>
            </a:extLst>
          </p:cNvPr>
          <p:cNvSpPr/>
          <p:nvPr/>
        </p:nvSpPr>
        <p:spPr>
          <a:xfrm>
            <a:off x="1788892" y="2962735"/>
            <a:ext cx="60606" cy="38597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3" name="Rectangle 312">
            <a:extLst>
              <a:ext uri="{FF2B5EF4-FFF2-40B4-BE49-F238E27FC236}">
                <a16:creationId xmlns:a16="http://schemas.microsoft.com/office/drawing/2014/main" id="{8A6215CA-7F4C-426E-9976-8D81172116E4}"/>
              </a:ext>
            </a:extLst>
          </p:cNvPr>
          <p:cNvSpPr/>
          <p:nvPr/>
        </p:nvSpPr>
        <p:spPr>
          <a:xfrm>
            <a:off x="1846081" y="2962735"/>
            <a:ext cx="60606" cy="41814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4" name="Rectangle 313">
            <a:extLst>
              <a:ext uri="{FF2B5EF4-FFF2-40B4-BE49-F238E27FC236}">
                <a16:creationId xmlns:a16="http://schemas.microsoft.com/office/drawing/2014/main" id="{F0794E93-32D4-414D-806F-CC57B9A1E225}"/>
              </a:ext>
            </a:extLst>
          </p:cNvPr>
          <p:cNvSpPr/>
          <p:nvPr/>
        </p:nvSpPr>
        <p:spPr>
          <a:xfrm>
            <a:off x="1903270" y="2962735"/>
            <a:ext cx="60606" cy="41814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5" name="Rectangle 314">
            <a:extLst>
              <a:ext uri="{FF2B5EF4-FFF2-40B4-BE49-F238E27FC236}">
                <a16:creationId xmlns:a16="http://schemas.microsoft.com/office/drawing/2014/main" id="{E114EE4B-DC7A-448C-8E80-08B76D77C166}"/>
              </a:ext>
            </a:extLst>
          </p:cNvPr>
          <p:cNvSpPr/>
          <p:nvPr/>
        </p:nvSpPr>
        <p:spPr>
          <a:xfrm>
            <a:off x="1960459" y="2962735"/>
            <a:ext cx="60606" cy="45030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6" name="Rectangle 315">
            <a:extLst>
              <a:ext uri="{FF2B5EF4-FFF2-40B4-BE49-F238E27FC236}">
                <a16:creationId xmlns:a16="http://schemas.microsoft.com/office/drawing/2014/main" id="{8CD0F2DC-0ED7-4A54-8391-91008B4E37FB}"/>
              </a:ext>
            </a:extLst>
          </p:cNvPr>
          <p:cNvSpPr/>
          <p:nvPr/>
        </p:nvSpPr>
        <p:spPr>
          <a:xfrm>
            <a:off x="2017648" y="2962735"/>
            <a:ext cx="60606" cy="52535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7" name="Rectangle 316">
            <a:extLst>
              <a:ext uri="{FF2B5EF4-FFF2-40B4-BE49-F238E27FC236}">
                <a16:creationId xmlns:a16="http://schemas.microsoft.com/office/drawing/2014/main" id="{D677C8CC-8521-43D8-B74D-E134CDF45188}"/>
              </a:ext>
            </a:extLst>
          </p:cNvPr>
          <p:cNvSpPr/>
          <p:nvPr/>
        </p:nvSpPr>
        <p:spPr>
          <a:xfrm>
            <a:off x="2074837" y="2962735"/>
            <a:ext cx="60606" cy="60040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8" name="Rectangle 317">
            <a:extLst>
              <a:ext uri="{FF2B5EF4-FFF2-40B4-BE49-F238E27FC236}">
                <a16:creationId xmlns:a16="http://schemas.microsoft.com/office/drawing/2014/main" id="{33FE94CB-09DE-4976-923D-741B33C2F07D}"/>
              </a:ext>
            </a:extLst>
          </p:cNvPr>
          <p:cNvSpPr/>
          <p:nvPr/>
        </p:nvSpPr>
        <p:spPr>
          <a:xfrm>
            <a:off x="2132026" y="2962735"/>
            <a:ext cx="60606" cy="62185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19" name="Rectangle 318">
            <a:extLst>
              <a:ext uri="{FF2B5EF4-FFF2-40B4-BE49-F238E27FC236}">
                <a16:creationId xmlns:a16="http://schemas.microsoft.com/office/drawing/2014/main" id="{28E266D4-C5C9-4FFD-8E83-C9BF4DD940E4}"/>
              </a:ext>
            </a:extLst>
          </p:cNvPr>
          <p:cNvSpPr/>
          <p:nvPr/>
        </p:nvSpPr>
        <p:spPr>
          <a:xfrm>
            <a:off x="2189215" y="2962735"/>
            <a:ext cx="60606" cy="62185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0" name="Rectangle 319">
            <a:extLst>
              <a:ext uri="{FF2B5EF4-FFF2-40B4-BE49-F238E27FC236}">
                <a16:creationId xmlns:a16="http://schemas.microsoft.com/office/drawing/2014/main" id="{29D5B09E-39FC-4F83-9E4E-F7EB05A41911}"/>
              </a:ext>
            </a:extLst>
          </p:cNvPr>
          <p:cNvSpPr/>
          <p:nvPr/>
        </p:nvSpPr>
        <p:spPr>
          <a:xfrm>
            <a:off x="2246404" y="2962735"/>
            <a:ext cx="60606" cy="66473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1" name="Rectangle 320">
            <a:extLst>
              <a:ext uri="{FF2B5EF4-FFF2-40B4-BE49-F238E27FC236}">
                <a16:creationId xmlns:a16="http://schemas.microsoft.com/office/drawing/2014/main" id="{CE3D777A-D942-45A6-A984-5E4E1FC8FEB6}"/>
              </a:ext>
            </a:extLst>
          </p:cNvPr>
          <p:cNvSpPr/>
          <p:nvPr/>
        </p:nvSpPr>
        <p:spPr>
          <a:xfrm>
            <a:off x="2303593" y="2962735"/>
            <a:ext cx="60606" cy="69690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2" name="Rectangle 321">
            <a:extLst>
              <a:ext uri="{FF2B5EF4-FFF2-40B4-BE49-F238E27FC236}">
                <a16:creationId xmlns:a16="http://schemas.microsoft.com/office/drawing/2014/main" id="{6ADCDF31-BF7F-4A1E-A897-49EB1CEFED84}"/>
              </a:ext>
            </a:extLst>
          </p:cNvPr>
          <p:cNvSpPr/>
          <p:nvPr/>
        </p:nvSpPr>
        <p:spPr>
          <a:xfrm>
            <a:off x="2360782" y="2962735"/>
            <a:ext cx="60606" cy="73978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3" name="Rectangle 322">
            <a:extLst>
              <a:ext uri="{FF2B5EF4-FFF2-40B4-BE49-F238E27FC236}">
                <a16:creationId xmlns:a16="http://schemas.microsoft.com/office/drawing/2014/main" id="{532F1862-1E5B-4089-8054-2E128F104C3A}"/>
              </a:ext>
            </a:extLst>
          </p:cNvPr>
          <p:cNvSpPr/>
          <p:nvPr/>
        </p:nvSpPr>
        <p:spPr>
          <a:xfrm>
            <a:off x="2417971" y="2962735"/>
            <a:ext cx="60606" cy="73978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4" name="Rectangle 323">
            <a:extLst>
              <a:ext uri="{FF2B5EF4-FFF2-40B4-BE49-F238E27FC236}">
                <a16:creationId xmlns:a16="http://schemas.microsoft.com/office/drawing/2014/main" id="{5165C12A-B660-45B6-8985-1F48E83B3C3D}"/>
              </a:ext>
            </a:extLst>
          </p:cNvPr>
          <p:cNvSpPr/>
          <p:nvPr/>
        </p:nvSpPr>
        <p:spPr>
          <a:xfrm>
            <a:off x="2475160" y="2962735"/>
            <a:ext cx="60606" cy="76123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5" name="Rectangle 324">
            <a:extLst>
              <a:ext uri="{FF2B5EF4-FFF2-40B4-BE49-F238E27FC236}">
                <a16:creationId xmlns:a16="http://schemas.microsoft.com/office/drawing/2014/main" id="{FA1EDCA0-4378-4B75-9A51-0470D6264808}"/>
              </a:ext>
            </a:extLst>
          </p:cNvPr>
          <p:cNvSpPr/>
          <p:nvPr/>
        </p:nvSpPr>
        <p:spPr>
          <a:xfrm>
            <a:off x="2532349" y="2962735"/>
            <a:ext cx="60606" cy="76123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6" name="Rectangle 325">
            <a:extLst>
              <a:ext uri="{FF2B5EF4-FFF2-40B4-BE49-F238E27FC236}">
                <a16:creationId xmlns:a16="http://schemas.microsoft.com/office/drawing/2014/main" id="{14CFF2FB-0356-4E24-B6D0-EC11AB78AFA3}"/>
              </a:ext>
            </a:extLst>
          </p:cNvPr>
          <p:cNvSpPr/>
          <p:nvPr/>
        </p:nvSpPr>
        <p:spPr>
          <a:xfrm>
            <a:off x="2589538" y="2962735"/>
            <a:ext cx="60606" cy="782674"/>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7" name="Rectangle 326">
            <a:extLst>
              <a:ext uri="{FF2B5EF4-FFF2-40B4-BE49-F238E27FC236}">
                <a16:creationId xmlns:a16="http://schemas.microsoft.com/office/drawing/2014/main" id="{E39D737C-84ED-4BC6-BC37-3BDCBA3AAE40}"/>
              </a:ext>
            </a:extLst>
          </p:cNvPr>
          <p:cNvSpPr/>
          <p:nvPr/>
        </p:nvSpPr>
        <p:spPr>
          <a:xfrm>
            <a:off x="2646727" y="2962735"/>
            <a:ext cx="60606" cy="80411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8" name="Rectangle 327">
            <a:extLst>
              <a:ext uri="{FF2B5EF4-FFF2-40B4-BE49-F238E27FC236}">
                <a16:creationId xmlns:a16="http://schemas.microsoft.com/office/drawing/2014/main" id="{A8F7725F-344B-48B1-AC07-250DE4B8BD43}"/>
              </a:ext>
            </a:extLst>
          </p:cNvPr>
          <p:cNvSpPr/>
          <p:nvPr/>
        </p:nvSpPr>
        <p:spPr>
          <a:xfrm>
            <a:off x="2703916" y="2962735"/>
            <a:ext cx="60606" cy="80411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29" name="Rectangle 328">
            <a:extLst>
              <a:ext uri="{FF2B5EF4-FFF2-40B4-BE49-F238E27FC236}">
                <a16:creationId xmlns:a16="http://schemas.microsoft.com/office/drawing/2014/main" id="{3A9D7513-4BDF-42DC-AC09-9B7F376C48F5}"/>
              </a:ext>
            </a:extLst>
          </p:cNvPr>
          <p:cNvSpPr/>
          <p:nvPr/>
        </p:nvSpPr>
        <p:spPr>
          <a:xfrm>
            <a:off x="2761105" y="2962735"/>
            <a:ext cx="60606" cy="80411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0" name="Rectangle 329">
            <a:extLst>
              <a:ext uri="{FF2B5EF4-FFF2-40B4-BE49-F238E27FC236}">
                <a16:creationId xmlns:a16="http://schemas.microsoft.com/office/drawing/2014/main" id="{D22D9496-66EE-48BF-A78F-2E7AFF4BB728}"/>
              </a:ext>
            </a:extLst>
          </p:cNvPr>
          <p:cNvSpPr/>
          <p:nvPr/>
        </p:nvSpPr>
        <p:spPr>
          <a:xfrm>
            <a:off x="2818294" y="2962735"/>
            <a:ext cx="60606" cy="80411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1" name="Rectangle 330">
            <a:extLst>
              <a:ext uri="{FF2B5EF4-FFF2-40B4-BE49-F238E27FC236}">
                <a16:creationId xmlns:a16="http://schemas.microsoft.com/office/drawing/2014/main" id="{B191C300-540F-464B-B336-2D753B41F0D9}"/>
              </a:ext>
            </a:extLst>
          </p:cNvPr>
          <p:cNvSpPr/>
          <p:nvPr/>
        </p:nvSpPr>
        <p:spPr>
          <a:xfrm>
            <a:off x="2875483" y="2962735"/>
            <a:ext cx="60606" cy="85772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2" name="Rectangle 331">
            <a:extLst>
              <a:ext uri="{FF2B5EF4-FFF2-40B4-BE49-F238E27FC236}">
                <a16:creationId xmlns:a16="http://schemas.microsoft.com/office/drawing/2014/main" id="{806F3A50-A587-48C1-9162-D30489330F8A}"/>
              </a:ext>
            </a:extLst>
          </p:cNvPr>
          <p:cNvSpPr/>
          <p:nvPr/>
        </p:nvSpPr>
        <p:spPr>
          <a:xfrm>
            <a:off x="2932672" y="2962735"/>
            <a:ext cx="60606" cy="879169"/>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3" name="Rectangle 332">
            <a:extLst>
              <a:ext uri="{FF2B5EF4-FFF2-40B4-BE49-F238E27FC236}">
                <a16:creationId xmlns:a16="http://schemas.microsoft.com/office/drawing/2014/main" id="{4539AE58-78E2-464B-BCD5-FC67407E449D}"/>
              </a:ext>
            </a:extLst>
          </p:cNvPr>
          <p:cNvSpPr/>
          <p:nvPr/>
        </p:nvSpPr>
        <p:spPr>
          <a:xfrm>
            <a:off x="2989861" y="2962735"/>
            <a:ext cx="60606" cy="90061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4" name="Rectangle 333">
            <a:extLst>
              <a:ext uri="{FF2B5EF4-FFF2-40B4-BE49-F238E27FC236}">
                <a16:creationId xmlns:a16="http://schemas.microsoft.com/office/drawing/2014/main" id="{89AD707A-7095-4B7D-9097-192AA9603A05}"/>
              </a:ext>
            </a:extLst>
          </p:cNvPr>
          <p:cNvSpPr/>
          <p:nvPr/>
        </p:nvSpPr>
        <p:spPr>
          <a:xfrm>
            <a:off x="3047050" y="2962735"/>
            <a:ext cx="60606" cy="90061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5" name="Rectangle 334">
            <a:extLst>
              <a:ext uri="{FF2B5EF4-FFF2-40B4-BE49-F238E27FC236}">
                <a16:creationId xmlns:a16="http://schemas.microsoft.com/office/drawing/2014/main" id="{350117C4-0ECE-4289-8353-86E16D1904C1}"/>
              </a:ext>
            </a:extLst>
          </p:cNvPr>
          <p:cNvSpPr/>
          <p:nvPr/>
        </p:nvSpPr>
        <p:spPr>
          <a:xfrm>
            <a:off x="3104239" y="2962735"/>
            <a:ext cx="60606" cy="92205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6" name="Rectangle 335">
            <a:extLst>
              <a:ext uri="{FF2B5EF4-FFF2-40B4-BE49-F238E27FC236}">
                <a16:creationId xmlns:a16="http://schemas.microsoft.com/office/drawing/2014/main" id="{CFDB9E1C-0A05-4277-9EAF-EFCF8566D561}"/>
              </a:ext>
            </a:extLst>
          </p:cNvPr>
          <p:cNvSpPr/>
          <p:nvPr/>
        </p:nvSpPr>
        <p:spPr>
          <a:xfrm>
            <a:off x="3161428" y="2962735"/>
            <a:ext cx="60606" cy="92205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7" name="Rectangle 336">
            <a:extLst>
              <a:ext uri="{FF2B5EF4-FFF2-40B4-BE49-F238E27FC236}">
                <a16:creationId xmlns:a16="http://schemas.microsoft.com/office/drawing/2014/main" id="{8C0CC627-D599-451E-87C9-DAFB343EDB6A}"/>
              </a:ext>
            </a:extLst>
          </p:cNvPr>
          <p:cNvSpPr/>
          <p:nvPr/>
        </p:nvSpPr>
        <p:spPr>
          <a:xfrm>
            <a:off x="3218617" y="2962735"/>
            <a:ext cx="60606" cy="92205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8" name="Rectangle 337">
            <a:extLst>
              <a:ext uri="{FF2B5EF4-FFF2-40B4-BE49-F238E27FC236}">
                <a16:creationId xmlns:a16="http://schemas.microsoft.com/office/drawing/2014/main" id="{033D2ADC-278F-426C-90BC-449B192A017B}"/>
              </a:ext>
            </a:extLst>
          </p:cNvPr>
          <p:cNvSpPr/>
          <p:nvPr/>
        </p:nvSpPr>
        <p:spPr>
          <a:xfrm>
            <a:off x="3275806" y="2962735"/>
            <a:ext cx="60606" cy="93277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39" name="Rectangle 338">
            <a:extLst>
              <a:ext uri="{FF2B5EF4-FFF2-40B4-BE49-F238E27FC236}">
                <a16:creationId xmlns:a16="http://schemas.microsoft.com/office/drawing/2014/main" id="{118AAEB2-7937-4923-B875-D1D4D90B0838}"/>
              </a:ext>
            </a:extLst>
          </p:cNvPr>
          <p:cNvSpPr/>
          <p:nvPr/>
        </p:nvSpPr>
        <p:spPr>
          <a:xfrm>
            <a:off x="3332995" y="2962735"/>
            <a:ext cx="60606" cy="94349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0" name="Rectangle 339">
            <a:extLst>
              <a:ext uri="{FF2B5EF4-FFF2-40B4-BE49-F238E27FC236}">
                <a16:creationId xmlns:a16="http://schemas.microsoft.com/office/drawing/2014/main" id="{C0C8B762-A54D-4A13-9F9F-B753D0093A5A}"/>
              </a:ext>
            </a:extLst>
          </p:cNvPr>
          <p:cNvSpPr/>
          <p:nvPr/>
        </p:nvSpPr>
        <p:spPr>
          <a:xfrm>
            <a:off x="3390184" y="2962735"/>
            <a:ext cx="60606" cy="964941"/>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1" name="Rectangle 340">
            <a:extLst>
              <a:ext uri="{FF2B5EF4-FFF2-40B4-BE49-F238E27FC236}">
                <a16:creationId xmlns:a16="http://schemas.microsoft.com/office/drawing/2014/main" id="{FB2A6017-3088-4B44-B633-3EAE141AD623}"/>
              </a:ext>
            </a:extLst>
          </p:cNvPr>
          <p:cNvSpPr/>
          <p:nvPr/>
        </p:nvSpPr>
        <p:spPr>
          <a:xfrm>
            <a:off x="3447373" y="2962735"/>
            <a:ext cx="60606" cy="99710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2" name="Rectangle 341">
            <a:extLst>
              <a:ext uri="{FF2B5EF4-FFF2-40B4-BE49-F238E27FC236}">
                <a16:creationId xmlns:a16="http://schemas.microsoft.com/office/drawing/2014/main" id="{995A22C2-5EA5-45EC-8815-57F8280D5B33}"/>
              </a:ext>
            </a:extLst>
          </p:cNvPr>
          <p:cNvSpPr/>
          <p:nvPr/>
        </p:nvSpPr>
        <p:spPr>
          <a:xfrm>
            <a:off x="3504562" y="2962735"/>
            <a:ext cx="60606" cy="99710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3" name="Rectangle 342">
            <a:extLst>
              <a:ext uri="{FF2B5EF4-FFF2-40B4-BE49-F238E27FC236}">
                <a16:creationId xmlns:a16="http://schemas.microsoft.com/office/drawing/2014/main" id="{2BFF52E5-9E19-4133-B3B0-FB57E9ED1C83}"/>
              </a:ext>
            </a:extLst>
          </p:cNvPr>
          <p:cNvSpPr/>
          <p:nvPr/>
        </p:nvSpPr>
        <p:spPr>
          <a:xfrm>
            <a:off x="3561751" y="2962735"/>
            <a:ext cx="60606" cy="99710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4" name="Rectangle 343">
            <a:extLst>
              <a:ext uri="{FF2B5EF4-FFF2-40B4-BE49-F238E27FC236}">
                <a16:creationId xmlns:a16="http://schemas.microsoft.com/office/drawing/2014/main" id="{77FC3C92-4430-47DD-94F7-367CA0DA1420}"/>
              </a:ext>
            </a:extLst>
          </p:cNvPr>
          <p:cNvSpPr/>
          <p:nvPr/>
        </p:nvSpPr>
        <p:spPr>
          <a:xfrm>
            <a:off x="3618940" y="2962735"/>
            <a:ext cx="60606" cy="1050714"/>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5" name="Rectangle 344">
            <a:extLst>
              <a:ext uri="{FF2B5EF4-FFF2-40B4-BE49-F238E27FC236}">
                <a16:creationId xmlns:a16="http://schemas.microsoft.com/office/drawing/2014/main" id="{29D99285-2480-47F2-944F-ADDAF3C7D6B2}"/>
              </a:ext>
            </a:extLst>
          </p:cNvPr>
          <p:cNvSpPr/>
          <p:nvPr/>
        </p:nvSpPr>
        <p:spPr>
          <a:xfrm>
            <a:off x="3676129" y="2962735"/>
            <a:ext cx="60606" cy="1050714"/>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6" name="Rectangle 345">
            <a:extLst>
              <a:ext uri="{FF2B5EF4-FFF2-40B4-BE49-F238E27FC236}">
                <a16:creationId xmlns:a16="http://schemas.microsoft.com/office/drawing/2014/main" id="{4732323F-FE6E-4949-B94D-4F5C6A692788}"/>
              </a:ext>
            </a:extLst>
          </p:cNvPr>
          <p:cNvSpPr/>
          <p:nvPr/>
        </p:nvSpPr>
        <p:spPr>
          <a:xfrm>
            <a:off x="3733318" y="2962735"/>
            <a:ext cx="60606" cy="1072157"/>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7" name="Rectangle 346">
            <a:extLst>
              <a:ext uri="{FF2B5EF4-FFF2-40B4-BE49-F238E27FC236}">
                <a16:creationId xmlns:a16="http://schemas.microsoft.com/office/drawing/2014/main" id="{15B4145C-A133-4911-AF4C-6528B9EBCD9F}"/>
              </a:ext>
            </a:extLst>
          </p:cNvPr>
          <p:cNvSpPr/>
          <p:nvPr/>
        </p:nvSpPr>
        <p:spPr>
          <a:xfrm>
            <a:off x="3790507" y="2962735"/>
            <a:ext cx="60606" cy="1115043"/>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8" name="Rectangle 347">
            <a:extLst>
              <a:ext uri="{FF2B5EF4-FFF2-40B4-BE49-F238E27FC236}">
                <a16:creationId xmlns:a16="http://schemas.microsoft.com/office/drawing/2014/main" id="{B2AB3B91-1976-40E4-8774-847971F5F8A1}"/>
              </a:ext>
            </a:extLst>
          </p:cNvPr>
          <p:cNvSpPr/>
          <p:nvPr/>
        </p:nvSpPr>
        <p:spPr>
          <a:xfrm>
            <a:off x="3847696" y="2962735"/>
            <a:ext cx="60606" cy="1136486"/>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49" name="Rectangle 348">
            <a:extLst>
              <a:ext uri="{FF2B5EF4-FFF2-40B4-BE49-F238E27FC236}">
                <a16:creationId xmlns:a16="http://schemas.microsoft.com/office/drawing/2014/main" id="{6448C7EC-4E14-4970-BCD8-8E7B67B75B2B}"/>
              </a:ext>
            </a:extLst>
          </p:cNvPr>
          <p:cNvSpPr/>
          <p:nvPr/>
        </p:nvSpPr>
        <p:spPr>
          <a:xfrm>
            <a:off x="3904885" y="2962735"/>
            <a:ext cx="60606" cy="114720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0" name="Rectangle 349">
            <a:extLst>
              <a:ext uri="{FF2B5EF4-FFF2-40B4-BE49-F238E27FC236}">
                <a16:creationId xmlns:a16="http://schemas.microsoft.com/office/drawing/2014/main" id="{BF45B213-31F6-4207-A48F-55AC9142C497}"/>
              </a:ext>
            </a:extLst>
          </p:cNvPr>
          <p:cNvSpPr/>
          <p:nvPr/>
        </p:nvSpPr>
        <p:spPr>
          <a:xfrm>
            <a:off x="3962074" y="2962735"/>
            <a:ext cx="60606" cy="1147208"/>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1" name="Rectangle 350">
            <a:extLst>
              <a:ext uri="{FF2B5EF4-FFF2-40B4-BE49-F238E27FC236}">
                <a16:creationId xmlns:a16="http://schemas.microsoft.com/office/drawing/2014/main" id="{C5716F0A-6712-4CF2-84C3-EA0070CB9B4C}"/>
              </a:ext>
            </a:extLst>
          </p:cNvPr>
          <p:cNvSpPr/>
          <p:nvPr/>
        </p:nvSpPr>
        <p:spPr>
          <a:xfrm>
            <a:off x="4019263" y="2962735"/>
            <a:ext cx="60606" cy="1200815"/>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2" name="Rectangle 351">
            <a:extLst>
              <a:ext uri="{FF2B5EF4-FFF2-40B4-BE49-F238E27FC236}">
                <a16:creationId xmlns:a16="http://schemas.microsoft.com/office/drawing/2014/main" id="{F988BBA0-0026-451B-98F1-BDA2D0DB65CD}"/>
              </a:ext>
            </a:extLst>
          </p:cNvPr>
          <p:cNvSpPr/>
          <p:nvPr/>
        </p:nvSpPr>
        <p:spPr>
          <a:xfrm>
            <a:off x="4076452" y="2962735"/>
            <a:ext cx="60606" cy="1211537"/>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3" name="Rectangle 352">
            <a:extLst>
              <a:ext uri="{FF2B5EF4-FFF2-40B4-BE49-F238E27FC236}">
                <a16:creationId xmlns:a16="http://schemas.microsoft.com/office/drawing/2014/main" id="{CE1923D4-210C-4AF0-9F94-D68CD0D4D665}"/>
              </a:ext>
            </a:extLst>
          </p:cNvPr>
          <p:cNvSpPr/>
          <p:nvPr/>
        </p:nvSpPr>
        <p:spPr>
          <a:xfrm>
            <a:off x="4133641" y="2962735"/>
            <a:ext cx="60606" cy="1211537"/>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4" name="Rectangle 353">
            <a:extLst>
              <a:ext uri="{FF2B5EF4-FFF2-40B4-BE49-F238E27FC236}">
                <a16:creationId xmlns:a16="http://schemas.microsoft.com/office/drawing/2014/main" id="{783DFD5B-0E5D-4ED4-A16D-BD0087192E4E}"/>
              </a:ext>
            </a:extLst>
          </p:cNvPr>
          <p:cNvSpPr/>
          <p:nvPr/>
        </p:nvSpPr>
        <p:spPr>
          <a:xfrm>
            <a:off x="4190830" y="2962735"/>
            <a:ext cx="60606" cy="1318753"/>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5" name="Rectangle 354">
            <a:extLst>
              <a:ext uri="{FF2B5EF4-FFF2-40B4-BE49-F238E27FC236}">
                <a16:creationId xmlns:a16="http://schemas.microsoft.com/office/drawing/2014/main" id="{A42F3355-600B-43F5-924E-CF5BF6935AF2}"/>
              </a:ext>
            </a:extLst>
          </p:cNvPr>
          <p:cNvSpPr/>
          <p:nvPr/>
        </p:nvSpPr>
        <p:spPr>
          <a:xfrm>
            <a:off x="4248019" y="2962735"/>
            <a:ext cx="60606" cy="1318753"/>
          </a:xfrm>
          <a:prstGeom prst="rect">
            <a:avLst/>
          </a:prstGeom>
          <a:solidFill>
            <a:schemeClr val="accent2"/>
          </a:solidFill>
          <a:ln w="6350" cap="flat">
            <a:solidFill>
              <a:schemeClr val="tx2"/>
            </a:solidFill>
            <a:prstDash val="solid"/>
            <a:miter/>
          </a:ln>
        </p:spPr>
        <p:txBody>
          <a:bodyPr rtlCol="0" anchor="ctr"/>
          <a:lstStyle/>
          <a:p>
            <a:endParaRPr lang="en-GB"/>
          </a:p>
        </p:txBody>
      </p:sp>
      <p:sp>
        <p:nvSpPr>
          <p:cNvPr id="356" name="Rectangle 355">
            <a:extLst>
              <a:ext uri="{FF2B5EF4-FFF2-40B4-BE49-F238E27FC236}">
                <a16:creationId xmlns:a16="http://schemas.microsoft.com/office/drawing/2014/main" id="{90F915B2-74E2-4419-92E5-97C3C2EA814F}"/>
              </a:ext>
            </a:extLst>
          </p:cNvPr>
          <p:cNvSpPr/>
          <p:nvPr/>
        </p:nvSpPr>
        <p:spPr>
          <a:xfrm>
            <a:off x="4305189" y="2962735"/>
            <a:ext cx="60606" cy="1318753"/>
          </a:xfrm>
          <a:prstGeom prst="rect">
            <a:avLst/>
          </a:prstGeom>
          <a:solidFill>
            <a:schemeClr val="accent2"/>
          </a:solidFill>
          <a:ln w="6350" cap="flat">
            <a:solidFill>
              <a:schemeClr val="tx2"/>
            </a:solidFill>
            <a:prstDash val="solid"/>
            <a:miter/>
          </a:ln>
        </p:spPr>
        <p:txBody>
          <a:bodyPr rtlCol="0" anchor="ctr"/>
          <a:lstStyle/>
          <a:p>
            <a:endParaRPr lang="en-GB"/>
          </a:p>
        </p:txBody>
      </p:sp>
      <p:cxnSp>
        <p:nvCxnSpPr>
          <p:cNvPr id="225" name="Straight Connector 224">
            <a:extLst>
              <a:ext uri="{FF2B5EF4-FFF2-40B4-BE49-F238E27FC236}">
                <a16:creationId xmlns:a16="http://schemas.microsoft.com/office/drawing/2014/main" id="{AEFAE4F2-84FF-4BC6-8CA1-B87F8F76F74C}"/>
              </a:ext>
            </a:extLst>
          </p:cNvPr>
          <p:cNvCxnSpPr>
            <a:cxnSpLocks/>
          </p:cNvCxnSpPr>
          <p:nvPr/>
        </p:nvCxnSpPr>
        <p:spPr>
          <a:xfrm>
            <a:off x="881600" y="3623210"/>
            <a:ext cx="3630075" cy="0"/>
          </a:xfrm>
          <a:prstGeom prst="line">
            <a:avLst/>
          </a:prstGeom>
          <a:ln w="2603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6A2EB24-1B1C-4881-9AF3-A88B4DFF5A2A}"/>
              </a:ext>
            </a:extLst>
          </p:cNvPr>
          <p:cNvCxnSpPr>
            <a:cxnSpLocks/>
          </p:cNvCxnSpPr>
          <p:nvPr/>
        </p:nvCxnSpPr>
        <p:spPr>
          <a:xfrm>
            <a:off x="881600" y="2970218"/>
            <a:ext cx="3630075"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7270433D-7870-42A8-B5D9-F148EACC313B}"/>
              </a:ext>
            </a:extLst>
          </p:cNvPr>
          <p:cNvSpPr txBox="1"/>
          <p:nvPr/>
        </p:nvSpPr>
        <p:spPr>
          <a:xfrm>
            <a:off x="4990144" y="2550726"/>
            <a:ext cx="169919" cy="184666"/>
          </a:xfrm>
          <a:prstGeom prst="rect">
            <a:avLst/>
          </a:prstGeom>
          <a:noFill/>
        </p:spPr>
        <p:txBody>
          <a:bodyPr wrap="none" lIns="0" tIns="0" rIns="0" bIns="0" rtlCol="0" anchor="ctr" anchorCtr="0">
            <a:spAutoFit/>
          </a:bodyPr>
          <a:lstStyle/>
          <a:p>
            <a:pPr algn="r"/>
            <a:r>
              <a:rPr lang="en-US" sz="1200" dirty="0"/>
              <a:t>2</a:t>
            </a:r>
            <a:r>
              <a:rPr lang="en-GB" sz="1200" dirty="0"/>
              <a:t>5</a:t>
            </a:r>
          </a:p>
        </p:txBody>
      </p:sp>
      <p:cxnSp>
        <p:nvCxnSpPr>
          <p:cNvPr id="359" name="Straight Connector 358">
            <a:extLst>
              <a:ext uri="{FF2B5EF4-FFF2-40B4-BE49-F238E27FC236}">
                <a16:creationId xmlns:a16="http://schemas.microsoft.com/office/drawing/2014/main" id="{BC56E410-0B32-461B-A069-7CCBFFF7E147}"/>
              </a:ext>
            </a:extLst>
          </p:cNvPr>
          <p:cNvCxnSpPr/>
          <p:nvPr/>
        </p:nvCxnSpPr>
        <p:spPr>
          <a:xfrm>
            <a:off x="5177375" y="2643722"/>
            <a:ext cx="90000"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Rectangle 362">
            <a:extLst>
              <a:ext uri="{FF2B5EF4-FFF2-40B4-BE49-F238E27FC236}">
                <a16:creationId xmlns:a16="http://schemas.microsoft.com/office/drawing/2014/main" id="{3AA6D9DA-78C7-46DD-9150-6515B65FC138}"/>
              </a:ext>
            </a:extLst>
          </p:cNvPr>
          <p:cNvSpPr/>
          <p:nvPr/>
        </p:nvSpPr>
        <p:spPr>
          <a:xfrm>
            <a:off x="5312036" y="2455069"/>
            <a:ext cx="57600" cy="515902"/>
          </a:xfrm>
          <a:prstGeom prst="rect">
            <a:avLst/>
          </a:prstGeom>
          <a:solidFill>
            <a:srgbClr val="64C4EE"/>
          </a:solidFill>
          <a:ln w="6350" cap="flat">
            <a:solidFill>
              <a:schemeClr val="tx2"/>
            </a:solidFill>
            <a:prstDash val="solid"/>
            <a:miter/>
          </a:ln>
        </p:spPr>
        <p:txBody>
          <a:bodyPr rtlCol="0" anchor="ctr"/>
          <a:lstStyle/>
          <a:p>
            <a:endParaRPr lang="en-GB"/>
          </a:p>
        </p:txBody>
      </p:sp>
      <p:cxnSp>
        <p:nvCxnSpPr>
          <p:cNvPr id="241" name="Straight Connector 240">
            <a:extLst>
              <a:ext uri="{FF2B5EF4-FFF2-40B4-BE49-F238E27FC236}">
                <a16:creationId xmlns:a16="http://schemas.microsoft.com/office/drawing/2014/main" id="{0DDE0B46-926C-4EA6-BEDD-CD50F4416D60}"/>
              </a:ext>
            </a:extLst>
          </p:cNvPr>
          <p:cNvCxnSpPr>
            <a:cxnSpLocks/>
          </p:cNvCxnSpPr>
          <p:nvPr/>
        </p:nvCxnSpPr>
        <p:spPr>
          <a:xfrm>
            <a:off x="5272625" y="3623210"/>
            <a:ext cx="3630075" cy="0"/>
          </a:xfrm>
          <a:prstGeom prst="line">
            <a:avLst/>
          </a:prstGeom>
          <a:ln w="2603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18871216-F80C-4ABC-A62E-73A645BCAAEB}"/>
              </a:ext>
            </a:extLst>
          </p:cNvPr>
          <p:cNvSpPr/>
          <p:nvPr/>
        </p:nvSpPr>
        <p:spPr>
          <a:xfrm>
            <a:off x="5372758" y="2709863"/>
            <a:ext cx="57600" cy="261108"/>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69" name="Rectangle 168">
            <a:extLst>
              <a:ext uri="{FF2B5EF4-FFF2-40B4-BE49-F238E27FC236}">
                <a16:creationId xmlns:a16="http://schemas.microsoft.com/office/drawing/2014/main" id="{07AE80CB-7D88-4641-BC6B-2858460A2661}"/>
              </a:ext>
            </a:extLst>
          </p:cNvPr>
          <p:cNvSpPr/>
          <p:nvPr/>
        </p:nvSpPr>
        <p:spPr>
          <a:xfrm>
            <a:off x="5433480" y="2845593"/>
            <a:ext cx="57600" cy="125377"/>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1" name="Rectangle 170">
            <a:extLst>
              <a:ext uri="{FF2B5EF4-FFF2-40B4-BE49-F238E27FC236}">
                <a16:creationId xmlns:a16="http://schemas.microsoft.com/office/drawing/2014/main" id="{65DC7D3F-9897-4B4E-A73A-745FE41F720E}"/>
              </a:ext>
            </a:extLst>
          </p:cNvPr>
          <p:cNvSpPr/>
          <p:nvPr/>
        </p:nvSpPr>
        <p:spPr>
          <a:xfrm>
            <a:off x="5494202" y="2845593"/>
            <a:ext cx="57600" cy="125377"/>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2" name="Rectangle 171">
            <a:extLst>
              <a:ext uri="{FF2B5EF4-FFF2-40B4-BE49-F238E27FC236}">
                <a16:creationId xmlns:a16="http://schemas.microsoft.com/office/drawing/2014/main" id="{5CE61DFB-9976-4F1D-A589-6D57167ED27C}"/>
              </a:ext>
            </a:extLst>
          </p:cNvPr>
          <p:cNvSpPr/>
          <p:nvPr/>
        </p:nvSpPr>
        <p:spPr>
          <a:xfrm>
            <a:off x="5554923" y="2900363"/>
            <a:ext cx="57600" cy="70607"/>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3" name="Rectangle 172">
            <a:extLst>
              <a:ext uri="{FF2B5EF4-FFF2-40B4-BE49-F238E27FC236}">
                <a16:creationId xmlns:a16="http://schemas.microsoft.com/office/drawing/2014/main" id="{2C0A9611-12CD-4AB5-9E5B-DB66DC482B83}"/>
              </a:ext>
            </a:extLst>
          </p:cNvPr>
          <p:cNvSpPr/>
          <p:nvPr/>
        </p:nvSpPr>
        <p:spPr>
          <a:xfrm flipV="1">
            <a:off x="8321936" y="2970970"/>
            <a:ext cx="57600" cy="84174"/>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4" name="Rectangle 173">
            <a:extLst>
              <a:ext uri="{FF2B5EF4-FFF2-40B4-BE49-F238E27FC236}">
                <a16:creationId xmlns:a16="http://schemas.microsoft.com/office/drawing/2014/main" id="{4F7E810B-245A-45C3-8C9A-967585DA4703}"/>
              </a:ext>
            </a:extLst>
          </p:cNvPr>
          <p:cNvSpPr/>
          <p:nvPr/>
        </p:nvSpPr>
        <p:spPr>
          <a:xfrm flipV="1">
            <a:off x="8380787" y="2970969"/>
            <a:ext cx="57600" cy="98461"/>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5" name="Rectangle 174">
            <a:extLst>
              <a:ext uri="{FF2B5EF4-FFF2-40B4-BE49-F238E27FC236}">
                <a16:creationId xmlns:a16="http://schemas.microsoft.com/office/drawing/2014/main" id="{7B93ACE4-43E2-4A3D-AA74-A13952D239E7}"/>
              </a:ext>
            </a:extLst>
          </p:cNvPr>
          <p:cNvSpPr/>
          <p:nvPr/>
        </p:nvSpPr>
        <p:spPr>
          <a:xfrm flipV="1">
            <a:off x="8439638" y="2970968"/>
            <a:ext cx="57600" cy="136562"/>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6" name="Rectangle 175">
            <a:extLst>
              <a:ext uri="{FF2B5EF4-FFF2-40B4-BE49-F238E27FC236}">
                <a16:creationId xmlns:a16="http://schemas.microsoft.com/office/drawing/2014/main" id="{B5294BBB-0E6D-422D-A727-09990E249183}"/>
              </a:ext>
            </a:extLst>
          </p:cNvPr>
          <p:cNvSpPr/>
          <p:nvPr/>
        </p:nvSpPr>
        <p:spPr>
          <a:xfrm flipV="1">
            <a:off x="8498489" y="2970967"/>
            <a:ext cx="57600" cy="227051"/>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7" name="Rectangle 176">
            <a:extLst>
              <a:ext uri="{FF2B5EF4-FFF2-40B4-BE49-F238E27FC236}">
                <a16:creationId xmlns:a16="http://schemas.microsoft.com/office/drawing/2014/main" id="{A2D4FA5B-5651-4BF1-B353-C955936B08B8}"/>
              </a:ext>
            </a:extLst>
          </p:cNvPr>
          <p:cNvSpPr/>
          <p:nvPr/>
        </p:nvSpPr>
        <p:spPr>
          <a:xfrm flipV="1">
            <a:off x="8557340" y="2970966"/>
            <a:ext cx="57600" cy="305634"/>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8" name="Rectangle 177">
            <a:extLst>
              <a:ext uri="{FF2B5EF4-FFF2-40B4-BE49-F238E27FC236}">
                <a16:creationId xmlns:a16="http://schemas.microsoft.com/office/drawing/2014/main" id="{5912901B-A4F4-418E-BFD4-FCCD83CE40D7}"/>
              </a:ext>
            </a:extLst>
          </p:cNvPr>
          <p:cNvSpPr/>
          <p:nvPr/>
        </p:nvSpPr>
        <p:spPr>
          <a:xfrm flipV="1">
            <a:off x="8616191" y="2970965"/>
            <a:ext cx="57600" cy="329447"/>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79" name="Rectangle 178">
            <a:extLst>
              <a:ext uri="{FF2B5EF4-FFF2-40B4-BE49-F238E27FC236}">
                <a16:creationId xmlns:a16="http://schemas.microsoft.com/office/drawing/2014/main" id="{F3D53455-CD5B-452E-B684-6DDA6385F782}"/>
              </a:ext>
            </a:extLst>
          </p:cNvPr>
          <p:cNvSpPr/>
          <p:nvPr/>
        </p:nvSpPr>
        <p:spPr>
          <a:xfrm flipV="1">
            <a:off x="8675042" y="2970965"/>
            <a:ext cx="57600" cy="329447"/>
          </a:xfrm>
          <a:prstGeom prst="rect">
            <a:avLst/>
          </a:prstGeom>
          <a:solidFill>
            <a:srgbClr val="64C4EE"/>
          </a:solidFill>
          <a:ln w="6350" cap="flat">
            <a:solidFill>
              <a:schemeClr val="tx2"/>
            </a:solidFill>
            <a:prstDash val="solid"/>
            <a:miter/>
          </a:ln>
        </p:spPr>
        <p:txBody>
          <a:bodyPr rtlCol="0" anchor="ctr"/>
          <a:lstStyle/>
          <a:p>
            <a:endParaRPr lang="en-GB"/>
          </a:p>
        </p:txBody>
      </p:sp>
      <p:sp>
        <p:nvSpPr>
          <p:cNvPr id="180" name="Rectangle 179">
            <a:extLst>
              <a:ext uri="{FF2B5EF4-FFF2-40B4-BE49-F238E27FC236}">
                <a16:creationId xmlns:a16="http://schemas.microsoft.com/office/drawing/2014/main" id="{AC047DB1-8786-4147-83FD-858A88544D6F}"/>
              </a:ext>
            </a:extLst>
          </p:cNvPr>
          <p:cNvSpPr/>
          <p:nvPr/>
        </p:nvSpPr>
        <p:spPr>
          <a:xfrm flipV="1">
            <a:off x="8733892" y="2970964"/>
            <a:ext cx="57600" cy="377073"/>
          </a:xfrm>
          <a:prstGeom prst="rect">
            <a:avLst/>
          </a:prstGeom>
          <a:solidFill>
            <a:srgbClr val="64C4EE"/>
          </a:solidFill>
          <a:ln w="6350" cap="flat">
            <a:solidFill>
              <a:schemeClr val="tx2"/>
            </a:solidFill>
            <a:prstDash val="solid"/>
            <a:miter/>
          </a:ln>
        </p:spPr>
        <p:txBody>
          <a:bodyPr rtlCol="0" anchor="ctr"/>
          <a:lstStyle/>
          <a:p>
            <a:endParaRPr lang="en-GB"/>
          </a:p>
        </p:txBody>
      </p:sp>
      <p:cxnSp>
        <p:nvCxnSpPr>
          <p:cNvPr id="296" name="Straight Connector 295">
            <a:extLst>
              <a:ext uri="{FF2B5EF4-FFF2-40B4-BE49-F238E27FC236}">
                <a16:creationId xmlns:a16="http://schemas.microsoft.com/office/drawing/2014/main" id="{760D9F16-DC7B-49C4-9C4B-AF89C9C03604}"/>
              </a:ext>
            </a:extLst>
          </p:cNvPr>
          <p:cNvCxnSpPr>
            <a:cxnSpLocks/>
          </p:cNvCxnSpPr>
          <p:nvPr/>
        </p:nvCxnSpPr>
        <p:spPr>
          <a:xfrm>
            <a:off x="5272625" y="2970218"/>
            <a:ext cx="3630075" cy="0"/>
          </a:xfrm>
          <a:prstGeom prst="line">
            <a:avLst/>
          </a:prstGeom>
          <a:ln w="2603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015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11502</a:t>
            </a:r>
            <a:r>
              <a:rPr lang="en-GB" dirty="0"/>
              <a:t>: Final results of ENLIVEN: A global, double-blind, randomized, placebo-controlled, phase 3 study of pexidartinib in advanced tenosynovial giant cell </a:t>
            </a:r>
            <a:r>
              <a:rPr lang="en-GB" dirty="0" err="1"/>
              <a:t>tumor</a:t>
            </a:r>
            <a:r>
              <a:rPr lang="en-GB" dirty="0"/>
              <a:t> (TGCT</a:t>
            </a:r>
            <a:r>
              <a:rPr lang="en-GB" dirty="0" smtClean="0"/>
              <a:t>) – Tap WD,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GB" dirty="0"/>
          </a:p>
        </p:txBody>
      </p:sp>
      <p:sp>
        <p:nvSpPr>
          <p:cNvPr id="4" name="Text Box 4"/>
          <p:cNvSpPr txBox="1">
            <a:spLocks noChangeArrowheads="1"/>
          </p:cNvSpPr>
          <p:nvPr/>
        </p:nvSpPr>
        <p:spPr bwMode="auto">
          <a:xfrm>
            <a:off x="5179941" y="6474897"/>
            <a:ext cx="37433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Tap WD,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7778293"/>
              </p:ext>
            </p:extLst>
          </p:nvPr>
        </p:nvGraphicFramePr>
        <p:xfrm>
          <a:off x="246065" y="1908193"/>
          <a:ext cx="8669335" cy="3349920"/>
        </p:xfrm>
        <a:graphic>
          <a:graphicData uri="http://schemas.openxmlformats.org/drawingml/2006/table">
            <a:tbl>
              <a:tblPr firstRow="1" bandRow="1">
                <a:tableStyleId>{69012ECD-51FC-41F1-AA8D-1B2483CD663E}</a:tableStyleId>
              </a:tblPr>
              <a:tblGrid>
                <a:gridCol w="3546446">
                  <a:extLst>
                    <a:ext uri="{9D8B030D-6E8A-4147-A177-3AD203B41FA5}">
                      <a16:colId xmlns:a16="http://schemas.microsoft.com/office/drawing/2014/main" val="20000"/>
                    </a:ext>
                  </a:extLst>
                </a:gridCol>
                <a:gridCol w="1506512">
                  <a:extLst>
                    <a:ext uri="{9D8B030D-6E8A-4147-A177-3AD203B41FA5}">
                      <a16:colId xmlns:a16="http://schemas.microsoft.com/office/drawing/2014/main" val="20001"/>
                    </a:ext>
                  </a:extLst>
                </a:gridCol>
                <a:gridCol w="1409075">
                  <a:extLst>
                    <a:ext uri="{9D8B030D-6E8A-4147-A177-3AD203B41FA5}">
                      <a16:colId xmlns:a16="http://schemas.microsoft.com/office/drawing/2014/main" val="20002"/>
                    </a:ext>
                  </a:extLst>
                </a:gridCol>
                <a:gridCol w="1236689">
                  <a:extLst>
                    <a:ext uri="{9D8B030D-6E8A-4147-A177-3AD203B41FA5}">
                      <a16:colId xmlns:a16="http://schemas.microsoft.com/office/drawing/2014/main" val="20003"/>
                    </a:ext>
                  </a:extLst>
                </a:gridCol>
                <a:gridCol w="970613">
                  <a:extLst>
                    <a:ext uri="{9D8B030D-6E8A-4147-A177-3AD203B41FA5}">
                      <a16:colId xmlns:a16="http://schemas.microsoft.com/office/drawing/2014/main" val="20004"/>
                    </a:ext>
                  </a:extLst>
                </a:gridCol>
              </a:tblGrid>
              <a:tr h="0">
                <a:tc>
                  <a:txBody>
                    <a:bodyPr/>
                    <a:lstStyle/>
                    <a:p>
                      <a:pPr algn="l"/>
                      <a:r>
                        <a:rPr lang="en-US" sz="1600" b="1" noProof="0" dirty="0" smtClean="0">
                          <a:solidFill>
                            <a:schemeClr val="tx2"/>
                          </a:solidFill>
                        </a:rPr>
                        <a:t>Clinical benefit endpoints </a:t>
                      </a:r>
                      <a:endParaRPr lang="en-US" sz="1600" b="1" noProof="0" dirty="0">
                        <a:solidFill>
                          <a:schemeClr val="tx2"/>
                        </a:solidFill>
                      </a:endParaRPr>
                    </a:p>
                  </a:txBody>
                  <a:tcPr marT="18000" marB="18000" anchor="ctr">
                    <a:solidFill>
                      <a:schemeClr val="accent1"/>
                    </a:solidFill>
                  </a:tcPr>
                </a:tc>
                <a:tc>
                  <a:txBody>
                    <a:bodyPr/>
                    <a:lstStyle/>
                    <a:p>
                      <a:pPr algn="ctr"/>
                      <a:r>
                        <a:rPr lang="en-US" sz="1600" b="1" noProof="0" dirty="0" smtClean="0">
                          <a:solidFill>
                            <a:schemeClr val="tx2"/>
                          </a:solidFill>
                        </a:rPr>
                        <a:t>Pre-treatment</a:t>
                      </a:r>
                      <a:r>
                        <a:rPr lang="en-US" sz="1600" b="1" baseline="0" noProof="0" dirty="0" smtClean="0">
                          <a:solidFill>
                            <a:schemeClr val="tx2"/>
                          </a:solidFill>
                        </a:rPr>
                        <a:t> baseline mean (SD)</a:t>
                      </a:r>
                      <a:endParaRPr lang="en-US" sz="16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rPr>
                        <a:t>Pexidartinib,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rPr>
                        <a:t>% (95%CI) </a:t>
                      </a: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rPr>
                        <a:t>Placebo,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rPr>
                        <a:t>% (95%CI)</a:t>
                      </a:r>
                      <a:r>
                        <a:rPr lang="en-US" sz="1600" b="1" baseline="0" noProof="0" dirty="0" smtClean="0">
                          <a:solidFill>
                            <a:schemeClr val="tx2"/>
                          </a:solidFill>
                        </a:rPr>
                        <a:t> </a:t>
                      </a:r>
                      <a:endParaRPr lang="en-US" sz="1600" b="1" noProof="0" dirty="0" smtClean="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rPr>
                        <a:t>p-value </a:t>
                      </a:r>
                    </a:p>
                  </a:txBody>
                  <a:tcPr marT="18000" marB="18000" anchor="ctr">
                    <a:solidFill>
                      <a:schemeClr val="accent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t>Range of motion</a:t>
                      </a:r>
                      <a:r>
                        <a:rPr lang="en-US" sz="1600" noProof="0" dirty="0" smtClean="0"/>
                        <a:t>: </a:t>
                      </a:r>
                      <a:br>
                        <a:rPr lang="en-US" sz="1600" noProof="0" dirty="0" smtClean="0"/>
                      </a:br>
                      <a:r>
                        <a:rPr lang="en-US" sz="1600" noProof="0" dirty="0" smtClean="0"/>
                        <a:t>% normal reference </a:t>
                      </a:r>
                    </a:p>
                  </a:txBody>
                  <a:tcPr marT="18000" marB="18000"/>
                </a:tc>
                <a:tc>
                  <a:txBody>
                    <a:bodyPr/>
                    <a:lstStyle/>
                    <a:p>
                      <a:pPr algn="ctr"/>
                      <a:r>
                        <a:rPr lang="en-US" sz="1600" noProof="0" dirty="0" smtClean="0"/>
                        <a:t>63 (23)</a:t>
                      </a:r>
                      <a:endParaRPr lang="en-US" sz="1600" noProof="0" dirty="0"/>
                    </a:p>
                  </a:txBody>
                  <a:tcPr marT="18000" marB="18000"/>
                </a:tc>
                <a:tc>
                  <a:txBody>
                    <a:bodyPr/>
                    <a:lstStyle/>
                    <a:p>
                      <a:pPr algn="ctr"/>
                      <a:r>
                        <a:rPr lang="en-US" sz="1600" noProof="0" dirty="0" smtClean="0"/>
                        <a:t>+15</a:t>
                      </a:r>
                      <a:br>
                        <a:rPr lang="en-US" sz="1600" noProof="0" dirty="0" smtClean="0"/>
                      </a:br>
                      <a:r>
                        <a:rPr lang="en-US" sz="1600" noProof="0" dirty="0" smtClean="0"/>
                        <a:t>(10.9,</a:t>
                      </a:r>
                      <a:r>
                        <a:rPr lang="en-US" sz="1600" baseline="0" noProof="0" dirty="0" smtClean="0"/>
                        <a:t> 19.2)</a:t>
                      </a:r>
                      <a:endParaRPr lang="en-US" sz="1600" noProof="0" dirty="0"/>
                    </a:p>
                  </a:txBody>
                  <a:tcPr marT="18000" marB="18000"/>
                </a:tc>
                <a:tc>
                  <a:txBody>
                    <a:bodyPr/>
                    <a:lstStyle/>
                    <a:p>
                      <a:pPr algn="ctr"/>
                      <a:r>
                        <a:rPr lang="en-US" sz="1600" noProof="0" dirty="0" smtClean="0"/>
                        <a:t>+6 </a:t>
                      </a:r>
                    </a:p>
                    <a:p>
                      <a:pPr algn="ctr"/>
                      <a:r>
                        <a:rPr lang="en-US" sz="1600" noProof="0" dirty="0" smtClean="0"/>
                        <a:t>(1.5, 10.9)</a:t>
                      </a:r>
                      <a:endParaRPr lang="en-US" sz="1600" noProof="0" dirty="0"/>
                    </a:p>
                  </a:txBody>
                  <a:tcPr marT="18000" marB="18000"/>
                </a:tc>
                <a:tc>
                  <a:txBody>
                    <a:bodyPr/>
                    <a:lstStyle/>
                    <a:p>
                      <a:pPr algn="ctr"/>
                      <a:r>
                        <a:rPr lang="en-US" sz="1600" noProof="0" dirty="0" smtClean="0"/>
                        <a:t>0.0043</a:t>
                      </a:r>
                      <a:endParaRPr lang="en-US" sz="16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noProof="0" dirty="0" smtClean="0"/>
                        <a:t>PROMIS physical function scale</a:t>
                      </a:r>
                      <a:r>
                        <a:rPr lang="en-US" sz="1600" baseline="0" noProof="0" dirty="0" smtClean="0"/>
                        <a:t>:</a:t>
                      </a:r>
                      <a:br>
                        <a:rPr lang="en-US" sz="1600" baseline="0" noProof="0" dirty="0" smtClean="0"/>
                      </a:br>
                      <a:r>
                        <a:rPr lang="en-US" sz="1600" baseline="0" noProof="0" dirty="0" smtClean="0"/>
                        <a:t>Function on scale of 0–100; </a:t>
                      </a:r>
                      <a:br>
                        <a:rPr lang="en-US" sz="1600" baseline="0" noProof="0" dirty="0" smtClean="0"/>
                      </a:br>
                      <a:r>
                        <a:rPr lang="en-US" sz="1600" baseline="0" noProof="0" dirty="0" smtClean="0"/>
                        <a:t>all population average=50</a:t>
                      </a:r>
                    </a:p>
                  </a:txBody>
                  <a:tcPr marT="18000" marB="18000"/>
                </a:tc>
                <a:tc>
                  <a:txBody>
                    <a:bodyPr/>
                    <a:lstStyle/>
                    <a:p>
                      <a:pPr algn="ctr"/>
                      <a:r>
                        <a:rPr lang="en-US" sz="1600" noProof="0" dirty="0" smtClean="0"/>
                        <a:t>38 (6)</a:t>
                      </a:r>
                      <a:endParaRPr lang="en-US" sz="1600" noProof="0" dirty="0"/>
                    </a:p>
                  </a:txBody>
                  <a:tcPr marT="18000" marB="18000"/>
                </a:tc>
                <a:tc>
                  <a:txBody>
                    <a:bodyPr/>
                    <a:lstStyle/>
                    <a:p>
                      <a:pPr algn="ctr"/>
                      <a:r>
                        <a:rPr lang="en-US" sz="1600" noProof="0" dirty="0" smtClean="0"/>
                        <a:t>+4.1</a:t>
                      </a:r>
                      <a:r>
                        <a:rPr lang="en-US" sz="1600" baseline="0" noProof="0" dirty="0" smtClean="0"/>
                        <a:t> </a:t>
                      </a:r>
                    </a:p>
                    <a:p>
                      <a:pPr algn="ctr"/>
                      <a:r>
                        <a:rPr lang="en-US" sz="1600" baseline="0" noProof="0" dirty="0" smtClean="0"/>
                        <a:t>(1.8, 6.3)</a:t>
                      </a:r>
                      <a:endParaRPr lang="en-US" sz="1600" noProof="0" dirty="0"/>
                    </a:p>
                  </a:txBody>
                  <a:tcPr marT="18000" marB="18000"/>
                </a:tc>
                <a:tc>
                  <a:txBody>
                    <a:bodyPr/>
                    <a:lstStyle/>
                    <a:p>
                      <a:pPr algn="ctr"/>
                      <a:r>
                        <a:rPr lang="en-US" sz="1600" noProof="0" dirty="0" smtClean="0"/>
                        <a:t>−0.9 </a:t>
                      </a:r>
                    </a:p>
                    <a:p>
                      <a:pPr algn="ctr"/>
                      <a:r>
                        <a:rPr lang="en-US" sz="1600" noProof="0" dirty="0" smtClean="0"/>
                        <a:t>(−3.0, 1.2)</a:t>
                      </a:r>
                      <a:endParaRPr lang="en-US" sz="1600" noProof="0" dirty="0"/>
                    </a:p>
                  </a:txBody>
                  <a:tcPr marT="18000" marB="18000"/>
                </a:tc>
                <a:tc>
                  <a:txBody>
                    <a:bodyPr/>
                    <a:lstStyle/>
                    <a:p>
                      <a:pPr algn="ctr"/>
                      <a:r>
                        <a:rPr lang="en-US" sz="1600" noProof="0" dirty="0" smtClean="0"/>
                        <a:t>0.0019</a:t>
                      </a:r>
                      <a:endParaRPr lang="en-US" sz="16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noProof="0" dirty="0" smtClean="0"/>
                        <a:t>Worst stiffness</a:t>
                      </a:r>
                      <a:r>
                        <a:rPr lang="en-US" sz="1600"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noProof="0" dirty="0" smtClean="0"/>
                        <a:t>Scale of 0 (normal)–10</a:t>
                      </a:r>
                    </a:p>
                  </a:txBody>
                  <a:tcPr marT="18000" marB="18000"/>
                </a:tc>
                <a:tc>
                  <a:txBody>
                    <a:bodyPr/>
                    <a:lstStyle/>
                    <a:p>
                      <a:pPr algn="ctr"/>
                      <a:r>
                        <a:rPr lang="en-US" sz="1600" noProof="0" dirty="0" smtClean="0"/>
                        <a:t>6 (2)</a:t>
                      </a:r>
                      <a:endParaRPr lang="en-US" sz="1600" noProof="0" dirty="0"/>
                    </a:p>
                  </a:txBody>
                  <a:tcPr marT="18000" marB="18000"/>
                </a:tc>
                <a:tc>
                  <a:txBody>
                    <a:bodyPr/>
                    <a:lstStyle/>
                    <a:p>
                      <a:pPr algn="ctr"/>
                      <a:r>
                        <a:rPr lang="en-US" sz="1600" noProof="0" dirty="0" smtClean="0"/>
                        <a:t>−2.5</a:t>
                      </a:r>
                    </a:p>
                    <a:p>
                      <a:pPr algn="ctr"/>
                      <a:r>
                        <a:rPr lang="en-US" sz="1600" noProof="0" dirty="0" smtClean="0"/>
                        <a:t>(−3.0, −1.9)</a:t>
                      </a:r>
                      <a:endParaRPr lang="en-US" sz="1600" noProof="0" dirty="0"/>
                    </a:p>
                  </a:txBody>
                  <a:tcPr marT="18000" marB="18000"/>
                </a:tc>
                <a:tc>
                  <a:txBody>
                    <a:bodyPr/>
                    <a:lstStyle/>
                    <a:p>
                      <a:pPr algn="ctr"/>
                      <a:r>
                        <a:rPr lang="en-US" sz="1600" noProof="0" dirty="0" smtClean="0"/>
                        <a:t>−0.3 </a:t>
                      </a:r>
                    </a:p>
                    <a:p>
                      <a:pPr algn="ctr"/>
                      <a:r>
                        <a:rPr lang="en-US" sz="1600" noProof="0" dirty="0" smtClean="0"/>
                        <a:t>(−0.9, 0.3)</a:t>
                      </a:r>
                      <a:endParaRPr lang="en-US" sz="1600" noProof="0" dirty="0"/>
                    </a:p>
                  </a:txBody>
                  <a:tcPr marT="18000" marB="18000"/>
                </a:tc>
                <a:tc>
                  <a:txBody>
                    <a:bodyPr/>
                    <a:lstStyle/>
                    <a:p>
                      <a:pPr algn="ctr"/>
                      <a:r>
                        <a:rPr lang="en-US" sz="1600" noProof="0" dirty="0" smtClean="0"/>
                        <a:t>&lt;0.0001</a:t>
                      </a:r>
                      <a:endParaRPr lang="en-US" sz="1600" noProof="0" dirty="0"/>
                    </a:p>
                  </a:txBody>
                  <a:tcPr marT="18000" marB="18000"/>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noProof="0" dirty="0" smtClean="0"/>
                        <a:t>BPI worst pain response</a:t>
                      </a:r>
                      <a:r>
                        <a:rPr lang="en-US" sz="1600"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noProof="0" dirty="0" smtClean="0"/>
                        <a:t>Response of ≥30% improvement from baseline scale of 0 (normal)–10 </a:t>
                      </a:r>
                    </a:p>
                  </a:txBody>
                  <a:tcPr marT="18000" marB="18000"/>
                </a:tc>
                <a:tc>
                  <a:txBody>
                    <a:bodyPr/>
                    <a:lstStyle/>
                    <a:p>
                      <a:pPr algn="ctr"/>
                      <a:r>
                        <a:rPr lang="en-US" sz="1600" noProof="0" dirty="0" smtClean="0"/>
                        <a:t>6 (2)</a:t>
                      </a:r>
                      <a:endParaRPr lang="en-US" sz="1600" noProof="0" dirty="0"/>
                    </a:p>
                  </a:txBody>
                  <a:tcPr marT="18000" marB="18000"/>
                </a:tc>
                <a:tc>
                  <a:txBody>
                    <a:bodyPr/>
                    <a:lstStyle/>
                    <a:p>
                      <a:pPr algn="ctr"/>
                      <a:r>
                        <a:rPr lang="en-US" sz="1600" noProof="0" dirty="0" smtClean="0"/>
                        <a:t>31</a:t>
                      </a:r>
                    </a:p>
                    <a:p>
                      <a:pPr algn="ctr"/>
                      <a:r>
                        <a:rPr lang="en-US" sz="1600" noProof="0" dirty="0" smtClean="0"/>
                        <a:t>(20.9, 43.6)</a:t>
                      </a:r>
                      <a:endParaRPr lang="en-US" sz="1600" noProof="0" dirty="0"/>
                    </a:p>
                  </a:txBody>
                  <a:tcPr marT="18000" marB="18000"/>
                </a:tc>
                <a:tc>
                  <a:txBody>
                    <a:bodyPr/>
                    <a:lstStyle/>
                    <a:p>
                      <a:pPr algn="ctr"/>
                      <a:r>
                        <a:rPr lang="en-US" sz="1600" noProof="0" dirty="0" smtClean="0"/>
                        <a:t>15</a:t>
                      </a:r>
                    </a:p>
                    <a:p>
                      <a:pPr algn="ctr"/>
                      <a:r>
                        <a:rPr lang="en-US" sz="1600" noProof="0" dirty="0" smtClean="0"/>
                        <a:t>(8.2, 26.5)</a:t>
                      </a:r>
                      <a:endParaRPr lang="en-US" sz="1600" noProof="0" dirty="0"/>
                    </a:p>
                  </a:txBody>
                  <a:tcPr marT="18000" marB="18000"/>
                </a:tc>
                <a:tc>
                  <a:txBody>
                    <a:bodyPr/>
                    <a:lstStyle/>
                    <a:p>
                      <a:pPr algn="ctr"/>
                      <a:r>
                        <a:rPr lang="en-US" sz="1600" noProof="0" dirty="0" smtClean="0"/>
                        <a:t>NS</a:t>
                      </a:r>
                      <a:endParaRPr lang="en-US" sz="1600" noProof="0" dirty="0"/>
                    </a:p>
                  </a:txBody>
                  <a:tcPr marT="18000" marB="180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2972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11502</a:t>
            </a:r>
            <a:r>
              <a:rPr lang="en-GB" dirty="0"/>
              <a:t>: Final results of ENLIVEN: A global, double-blind, randomized, placebo-controlled, phase 3 study of pexidartinib in advanced tenosynovial giant cell </a:t>
            </a:r>
            <a:r>
              <a:rPr lang="en-GB" dirty="0" err="1"/>
              <a:t>tumor</a:t>
            </a:r>
            <a:r>
              <a:rPr lang="en-GB" dirty="0"/>
              <a:t> (TGCT</a:t>
            </a:r>
            <a:r>
              <a:rPr lang="en-GB" dirty="0" smtClean="0"/>
              <a:t>) – Tap WD,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r>
              <a:rPr lang="en-US" b="1" dirty="0" smtClean="0">
                <a:solidFill>
                  <a:schemeClr val="bg1"/>
                </a:solidFill>
              </a:rPr>
              <a:t>.)</a:t>
            </a: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GB" b="1" dirty="0" smtClean="0">
              <a:solidFill>
                <a:schemeClr val="bg1"/>
              </a:solidFill>
            </a:endParaRPr>
          </a:p>
          <a:p>
            <a:pPr marL="0" indent="0">
              <a:buNone/>
            </a:pPr>
            <a:endParaRPr lang="en-GB" b="1" dirty="0">
              <a:solidFill>
                <a:schemeClr val="bg1"/>
              </a:solidFill>
            </a:endParaRPr>
          </a:p>
          <a:p>
            <a:pPr marL="0" indent="0">
              <a:buNone/>
            </a:pPr>
            <a:endParaRPr lang="en-GB" b="1" dirty="0" smtClean="0">
              <a:solidFill>
                <a:schemeClr val="bg1"/>
              </a:solidFill>
            </a:endParaRPr>
          </a:p>
          <a:p>
            <a:pPr marL="0" indent="0">
              <a:spcBef>
                <a:spcPts val="1200"/>
              </a:spcBef>
              <a:buNone/>
            </a:pPr>
            <a:r>
              <a:rPr lang="en-GB" b="1" dirty="0" smtClean="0">
                <a:solidFill>
                  <a:schemeClr val="bg1"/>
                </a:solidFill>
              </a:rPr>
              <a:t>CONCLUSIONS</a:t>
            </a:r>
          </a:p>
          <a:p>
            <a:r>
              <a:rPr lang="en-GB" dirty="0" smtClean="0"/>
              <a:t>In </a:t>
            </a:r>
            <a:r>
              <a:rPr lang="en-GB" dirty="0"/>
              <a:t>patients </a:t>
            </a:r>
            <a:r>
              <a:rPr lang="en-GB" dirty="0" smtClean="0"/>
              <a:t>with tenosynovial giant cell tumours, pexidartinib significantly improved ORR and was generally well tolerated</a:t>
            </a:r>
          </a:p>
          <a:p>
            <a:r>
              <a:rPr lang="en-GB" dirty="0" smtClean="0"/>
              <a:t>Pexidartinib may offer a potential treatment option for patients with tenosynovial giant cell tumours that is associated with severe morbidity or functional limitations, for which surgery is not a treatment option </a:t>
            </a:r>
            <a:endParaRPr lang="en-GB" dirty="0"/>
          </a:p>
        </p:txBody>
      </p:sp>
      <p:sp>
        <p:nvSpPr>
          <p:cNvPr id="4" name="Text Box 4"/>
          <p:cNvSpPr txBox="1">
            <a:spLocks noChangeArrowheads="1"/>
          </p:cNvSpPr>
          <p:nvPr/>
        </p:nvSpPr>
        <p:spPr bwMode="auto">
          <a:xfrm>
            <a:off x="5179941" y="6474897"/>
            <a:ext cx="37433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Tap WD,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11502</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5344138"/>
              </p:ext>
            </p:extLst>
          </p:nvPr>
        </p:nvGraphicFramePr>
        <p:xfrm>
          <a:off x="1033463" y="1777193"/>
          <a:ext cx="7077073" cy="1388160"/>
        </p:xfrm>
        <a:graphic>
          <a:graphicData uri="http://schemas.openxmlformats.org/drawingml/2006/table">
            <a:tbl>
              <a:tblPr firstRow="1" bandRow="1">
                <a:tableStyleId>{69012ECD-51FC-41F1-AA8D-1B2483CD663E}</a:tableStyleId>
              </a:tblPr>
              <a:tblGrid>
                <a:gridCol w="2561806">
                  <a:extLst>
                    <a:ext uri="{9D8B030D-6E8A-4147-A177-3AD203B41FA5}">
                      <a16:colId xmlns:a16="http://schemas.microsoft.com/office/drawing/2014/main" val="20000"/>
                    </a:ext>
                  </a:extLst>
                </a:gridCol>
                <a:gridCol w="2271152">
                  <a:extLst>
                    <a:ext uri="{9D8B030D-6E8A-4147-A177-3AD203B41FA5}">
                      <a16:colId xmlns:a16="http://schemas.microsoft.com/office/drawing/2014/main" val="20001"/>
                    </a:ext>
                  </a:extLst>
                </a:gridCol>
                <a:gridCol w="2244115">
                  <a:extLst>
                    <a:ext uri="{9D8B030D-6E8A-4147-A177-3AD203B41FA5}">
                      <a16:colId xmlns:a16="http://schemas.microsoft.com/office/drawing/2014/main" val="20002"/>
                    </a:ext>
                  </a:extLst>
                </a:gridCol>
              </a:tblGrid>
              <a:tr h="0">
                <a:tc>
                  <a:txBody>
                    <a:bodyPr/>
                    <a:lstStyle/>
                    <a:p>
                      <a:pPr algn="l"/>
                      <a:r>
                        <a:rPr lang="en-US" sz="1400" b="1" noProof="0" dirty="0" smtClean="0">
                          <a:solidFill>
                            <a:schemeClr val="tx2"/>
                          </a:solidFill>
                        </a:rPr>
                        <a:t>Patients with AEs, </a:t>
                      </a:r>
                      <a:r>
                        <a:rPr lang="en-US" sz="1400" b="1" baseline="0" noProof="0" dirty="0" smtClean="0">
                          <a:solidFill>
                            <a:schemeClr val="tx2"/>
                          </a:solidFill>
                        </a:rPr>
                        <a:t>n (%) </a:t>
                      </a:r>
                      <a:endParaRPr lang="en-US" sz="1400" b="1" noProof="0" dirty="0">
                        <a:solidFill>
                          <a:schemeClr val="tx2"/>
                        </a:solidFill>
                      </a:endParaRPr>
                    </a:p>
                  </a:txBody>
                  <a:tcPr marT="18000" marB="18000" anchor="ctr">
                    <a:solidFill>
                      <a:schemeClr val="accent1"/>
                    </a:solidFill>
                  </a:tcPr>
                </a:tc>
                <a:tc>
                  <a:txBody>
                    <a:bodyPr/>
                    <a:lstStyle/>
                    <a:p>
                      <a:pPr algn="ctr"/>
                      <a:r>
                        <a:rPr lang="en-US" sz="1400" b="1" noProof="0" dirty="0" smtClean="0">
                          <a:solidFill>
                            <a:schemeClr val="tx2"/>
                          </a:solidFill>
                        </a:rPr>
                        <a:t>Pexidartinib </a:t>
                      </a:r>
                    </a:p>
                    <a:p>
                      <a:pPr algn="ctr"/>
                      <a:r>
                        <a:rPr lang="en-US" sz="1400" b="1" noProof="0" dirty="0" smtClean="0">
                          <a:solidFill>
                            <a:schemeClr val="tx2"/>
                          </a:solidFill>
                        </a:rPr>
                        <a:t>(n=61)</a:t>
                      </a:r>
                      <a:endParaRPr lang="en-US" sz="1400" b="1" noProof="0" dirty="0">
                        <a:solidFill>
                          <a:schemeClr val="tx2"/>
                        </a:solidFill>
                      </a:endParaRPr>
                    </a:p>
                  </a:txBody>
                  <a:tcPr marT="18000" marB="1800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Placebo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chemeClr val="tx2"/>
                          </a:solidFill>
                        </a:rPr>
                        <a:t>(n=59)</a:t>
                      </a:r>
                    </a:p>
                  </a:txBody>
                  <a:tcPr marT="18000" marB="18000" anchor="ctr">
                    <a:solidFill>
                      <a:schemeClr val="accent1"/>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All grade</a:t>
                      </a:r>
                    </a:p>
                    <a:p>
                      <a:pPr marL="90488"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Grade 3/4</a:t>
                      </a:r>
                    </a:p>
                    <a:p>
                      <a:pPr marL="90488"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Serious</a:t>
                      </a:r>
                    </a:p>
                  </a:txBody>
                  <a:tcPr marT="18000" marB="18000"/>
                </a:tc>
                <a:tc>
                  <a:txBody>
                    <a:bodyPr/>
                    <a:lstStyle/>
                    <a:p>
                      <a:pPr algn="ctr"/>
                      <a:r>
                        <a:rPr lang="en-US" sz="1400" noProof="0" dirty="0" smtClean="0"/>
                        <a:t>60</a:t>
                      </a:r>
                      <a:r>
                        <a:rPr lang="en-US" sz="1400" baseline="0" noProof="0" dirty="0" smtClean="0"/>
                        <a:t> (98)</a:t>
                      </a:r>
                    </a:p>
                    <a:p>
                      <a:pPr algn="ctr"/>
                      <a:r>
                        <a:rPr lang="en-US" sz="1400" baseline="0" noProof="0" dirty="0" smtClean="0"/>
                        <a:t>27 (44)</a:t>
                      </a:r>
                    </a:p>
                    <a:p>
                      <a:pPr algn="ctr"/>
                      <a:r>
                        <a:rPr lang="en-US" sz="1400" baseline="0" noProof="0" dirty="0" smtClean="0"/>
                        <a:t>8 (13)</a:t>
                      </a:r>
                      <a:endParaRPr lang="en-US" sz="1400" noProof="0" dirty="0"/>
                    </a:p>
                  </a:txBody>
                  <a:tcPr marT="18000" marB="18000"/>
                </a:tc>
                <a:tc>
                  <a:txBody>
                    <a:bodyPr/>
                    <a:lstStyle/>
                    <a:p>
                      <a:pPr algn="ctr"/>
                      <a:r>
                        <a:rPr lang="en-US" sz="1400" noProof="0" dirty="0" smtClean="0"/>
                        <a:t>55</a:t>
                      </a:r>
                      <a:r>
                        <a:rPr lang="en-US" sz="1400" baseline="0" noProof="0" dirty="0" smtClean="0"/>
                        <a:t> (93)</a:t>
                      </a:r>
                    </a:p>
                    <a:p>
                      <a:pPr algn="ctr"/>
                      <a:r>
                        <a:rPr lang="en-US" sz="1400" baseline="0" noProof="0" dirty="0" smtClean="0"/>
                        <a:t>7 (12)</a:t>
                      </a:r>
                    </a:p>
                    <a:p>
                      <a:pPr algn="ctr"/>
                      <a:r>
                        <a:rPr lang="en-US" sz="1400" baseline="0" noProof="0" dirty="0" smtClean="0"/>
                        <a:t>1 (2)</a:t>
                      </a:r>
                      <a:endParaRPr lang="en-US" sz="14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smtClean="0"/>
                        <a:t>Discontinuation due to AEs</a:t>
                      </a:r>
                    </a:p>
                  </a:txBody>
                  <a:tcPr marT="18000" marB="18000"/>
                </a:tc>
                <a:tc>
                  <a:txBody>
                    <a:bodyPr/>
                    <a:lstStyle/>
                    <a:p>
                      <a:pPr algn="ctr"/>
                      <a:r>
                        <a:rPr lang="en-US" sz="1400" noProof="0" dirty="0" smtClean="0"/>
                        <a:t>8 (13)</a:t>
                      </a:r>
                      <a:endParaRPr lang="en-US" sz="1400" noProof="0" dirty="0"/>
                    </a:p>
                  </a:txBody>
                  <a:tcPr marT="18000" marB="18000"/>
                </a:tc>
                <a:tc>
                  <a:txBody>
                    <a:bodyPr/>
                    <a:lstStyle/>
                    <a:p>
                      <a:pPr algn="ctr"/>
                      <a:r>
                        <a:rPr lang="en-US" sz="1400" noProof="0" dirty="0" smtClean="0"/>
                        <a:t>0</a:t>
                      </a:r>
                      <a:endParaRPr lang="en-US" sz="1400" noProof="0" dirty="0"/>
                    </a:p>
                  </a:txBody>
                  <a:tcPr marT="18000" marB="180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8589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Osteosarcoma and chondrosarcoma</a:t>
            </a:r>
            <a:endParaRPr lang="en-GB" sz="4000" dirty="0"/>
          </a:p>
        </p:txBody>
      </p:sp>
    </p:spTree>
    <p:custDataLst>
      <p:tags r:id="rId1"/>
    </p:custDataLst>
    <p:extLst>
      <p:ext uri="{BB962C8B-B14F-4D97-AF65-F5344CB8AC3E}">
        <p14:creationId xmlns:p14="http://schemas.microsoft.com/office/powerpoint/2010/main" val="1531944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smtClean="0"/>
              <a:t>11515</a:t>
            </a:r>
            <a:r>
              <a:rPr lang="en-GB" sz="1600" dirty="0"/>
              <a:t>: IMMUNOSARC: A collaborative Spanish (GEIS) and Italian (ISG) Sarcoma Groups phase I/II trial of sunitinib plus nivolumab in selected bone and soft tissue sarcoma subtypes—Results of the phase I </a:t>
            </a:r>
            <a:r>
              <a:rPr lang="en-GB" sz="1600" dirty="0" smtClean="0"/>
              <a:t>part – </a:t>
            </a:r>
            <a:r>
              <a:rPr lang="en-GB" sz="1600" dirty="0" err="1" smtClean="0"/>
              <a:t>Broto</a:t>
            </a:r>
            <a:r>
              <a:rPr lang="en-GB" sz="1600" dirty="0" smtClean="0"/>
              <a:t> JM, et al</a:t>
            </a:r>
            <a:endParaRPr lang="en-GB" sz="1600"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sunitinib combined with nivolumab in patients with advanced sarcoma</a:t>
            </a:r>
            <a:endParaRPr lang="en-GB" dirty="0"/>
          </a:p>
        </p:txBody>
      </p:sp>
      <p:sp>
        <p:nvSpPr>
          <p:cNvPr id="4" name="Text Box 4"/>
          <p:cNvSpPr txBox="1">
            <a:spLocks noChangeArrowheads="1"/>
          </p:cNvSpPr>
          <p:nvPr/>
        </p:nvSpPr>
        <p:spPr bwMode="auto">
          <a:xfrm>
            <a:off x="5096713" y="6474897"/>
            <a:ext cx="382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Broto</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JM, et </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dirty="0" smtClean="0">
                <a:ln>
                  <a:noFill/>
                </a:ln>
                <a:solidFill>
                  <a:srgbClr val="363636"/>
                </a:solidFill>
                <a:effectLst/>
                <a:uLnTx/>
                <a:uFillTx/>
                <a:latin typeface="Arial" charset="0"/>
                <a:ea typeface="+mn-ea"/>
                <a:cs typeface="Arial" charset="0"/>
              </a:rPr>
              <a:t> 11515</a:t>
            </a:r>
            <a:endParaRPr kumimoji="0" lang="en-GB"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4744021" y="3505664"/>
            <a:ext cx="583595" cy="584200"/>
          </a:xfrm>
          <a:prstGeom prst="ellipse">
            <a:avLst/>
          </a:prstGeom>
          <a:noFill/>
          <a:ln w="28575">
            <a:solidFill>
              <a:schemeClr val="bg2"/>
            </a:solidFill>
            <a:round/>
            <a:headEnd/>
            <a:tailEnd/>
          </a:ln>
        </p:spPr>
        <p:txBody>
          <a:bodyPr wrap="none" anchor="ctr"/>
          <a:lstStyle/>
          <a:p>
            <a:pPr algn="ctr"/>
            <a:r>
              <a:rPr lang="en-GB" altLang="zh-CN" sz="1600" b="1" dirty="0" smtClean="0">
                <a:solidFill>
                  <a:srgbClr val="23246D"/>
                </a:solidFill>
                <a:ea typeface="SimSun" pitchFamily="2" charset="-122"/>
              </a:rPr>
              <a:t>R</a:t>
            </a:r>
            <a:br>
              <a:rPr lang="en-GB" altLang="zh-CN" sz="1600" b="1" dirty="0" smtClean="0">
                <a:solidFill>
                  <a:srgbClr val="23246D"/>
                </a:solidFill>
                <a:ea typeface="SimSun" pitchFamily="2" charset="-122"/>
              </a:rPr>
            </a:br>
            <a:r>
              <a:rPr lang="en-GB" altLang="zh-CN" sz="1600" b="1" dirty="0" smtClean="0">
                <a:solidFill>
                  <a:srgbClr val="23246D"/>
                </a:solidFill>
                <a:ea typeface="SimSun" pitchFamily="2" charset="-122"/>
              </a:rPr>
              <a:t>1:1</a:t>
            </a:r>
            <a:endParaRPr lang="en-GB" altLang="zh-CN" sz="1600" b="1" dirty="0">
              <a:solidFill>
                <a:srgbClr val="23246D"/>
              </a:solidFill>
              <a:ea typeface="SimSun" pitchFamily="2" charset="-122"/>
            </a:endParaRPr>
          </a:p>
        </p:txBody>
      </p:sp>
      <p:cxnSp>
        <p:nvCxnSpPr>
          <p:cNvPr id="8" name="AutoShape 15"/>
          <p:cNvCxnSpPr>
            <a:cxnSpLocks noChangeShapeType="1"/>
            <a:stCxn id="7" idx="0"/>
            <a:endCxn id="14" idx="1"/>
          </p:cNvCxnSpPr>
          <p:nvPr/>
        </p:nvCxnSpPr>
        <p:spPr bwMode="auto">
          <a:xfrm rot="5400000" flipH="1" flipV="1">
            <a:off x="4980538" y="3035945"/>
            <a:ext cx="525001" cy="414439"/>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954935" y="4170748"/>
            <a:ext cx="576324" cy="414556"/>
          </a:xfrm>
          <a:prstGeom prst="bentConnector2">
            <a:avLst/>
          </a:prstGeom>
          <a:noFill/>
          <a:ln w="38100">
            <a:solidFill>
              <a:schemeClr val="bg2"/>
            </a:solidFill>
            <a:miter lim="800000"/>
            <a:headEnd/>
            <a:tailEnd type="triangle" w="med" len="med"/>
          </a:ln>
        </p:spPr>
      </p:cxnSp>
      <p:cxnSp>
        <p:nvCxnSpPr>
          <p:cNvPr id="11" name="AutoShape 19"/>
          <p:cNvCxnSpPr>
            <a:cxnSpLocks noChangeShapeType="1"/>
            <a:stCxn id="24" idx="3"/>
            <a:endCxn id="7" idx="2"/>
          </p:cNvCxnSpPr>
          <p:nvPr/>
        </p:nvCxnSpPr>
        <p:spPr bwMode="auto">
          <a:xfrm flipV="1">
            <a:off x="4656600" y="3797764"/>
            <a:ext cx="87421"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227769" y="2355232"/>
            <a:ext cx="2479801" cy="288188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Advanced sarcoma*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Pre-treated with anthracycline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Prior treatment</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Progressive disease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(n=16)</a:t>
            </a:r>
            <a:endParaRPr lang="en-GB" altLang="zh-CN" sz="1600" dirty="0">
              <a:solidFill>
                <a:srgbClr val="FFFFFF"/>
              </a:solidFill>
              <a:ea typeface="SimSun" pitchFamily="2" charset="-122"/>
            </a:endParaRPr>
          </a:p>
        </p:txBody>
      </p:sp>
      <p:sp>
        <p:nvSpPr>
          <p:cNvPr id="13" name="AutoShape 12"/>
          <p:cNvSpPr>
            <a:spLocks noChangeArrowheads="1"/>
          </p:cNvSpPr>
          <p:nvPr/>
        </p:nvSpPr>
        <p:spPr bwMode="auto">
          <a:xfrm>
            <a:off x="5450375" y="4134146"/>
            <a:ext cx="1849266" cy="106408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Sunitinib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25 </a:t>
            </a:r>
            <a:r>
              <a:rPr lang="en-GB" altLang="zh-CN" sz="1600" dirty="0">
                <a:solidFill>
                  <a:srgbClr val="FFFFFF"/>
                </a:solidFill>
                <a:ea typeface="SimSun" pitchFamily="2" charset="-122"/>
              </a:rPr>
              <a:t>mg/day </a:t>
            </a:r>
            <a:br>
              <a:rPr lang="en-GB" altLang="zh-CN" sz="1600" dirty="0">
                <a:solidFill>
                  <a:srgbClr val="FFFFFF"/>
                </a:solidFill>
                <a:ea typeface="SimSun" pitchFamily="2" charset="-122"/>
              </a:rPr>
            </a:br>
            <a:r>
              <a:rPr lang="en-GB" altLang="zh-CN" sz="1600" dirty="0">
                <a:solidFill>
                  <a:srgbClr val="FFFFFF"/>
                </a:solidFill>
                <a:ea typeface="SimSun" pitchFamily="2" charset="-122"/>
              </a:rPr>
              <a:t>+ nivolumab </a:t>
            </a:r>
            <a:r>
              <a:rPr lang="en-GB" altLang="zh-CN" sz="1600" dirty="0" smtClean="0">
                <a:solidFill>
                  <a:srgbClr val="FFFFFF"/>
                </a:solidFill>
                <a:ea typeface="SimSun" pitchFamily="2" charset="-122"/>
              </a:rPr>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3 mg/kg/2w</a:t>
            </a:r>
            <a:endParaRPr lang="en-GB" altLang="zh-CN" sz="1600" dirty="0">
              <a:solidFill>
                <a:srgbClr val="FFFFFF"/>
              </a:solidFill>
              <a:ea typeface="SimSun" pitchFamily="2" charset="-122"/>
            </a:endParaRPr>
          </a:p>
        </p:txBody>
      </p:sp>
      <p:sp>
        <p:nvSpPr>
          <p:cNvPr id="14" name="AutoShape 8"/>
          <p:cNvSpPr>
            <a:spLocks noChangeArrowheads="1"/>
          </p:cNvSpPr>
          <p:nvPr/>
        </p:nvSpPr>
        <p:spPr bwMode="auto">
          <a:xfrm>
            <a:off x="5450258" y="2448621"/>
            <a:ext cx="1849500" cy="106408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Sunitinib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37.5 mg/day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 nivolumab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3 mg/kg/2w</a:t>
            </a:r>
            <a:endParaRPr lang="en-GB" altLang="zh-CN" sz="1600" dirty="0">
              <a:solidFill>
                <a:srgbClr val="FFFFFF"/>
              </a:solidFill>
              <a:ea typeface="SimSun" pitchFamily="2" charset="-122"/>
            </a:endParaRPr>
          </a:p>
        </p:txBody>
      </p:sp>
      <p:sp>
        <p:nvSpPr>
          <p:cNvPr id="15" name="Rectangle 9"/>
          <p:cNvSpPr txBox="1">
            <a:spLocks noChangeArrowheads="1"/>
          </p:cNvSpPr>
          <p:nvPr/>
        </p:nvSpPr>
        <p:spPr bwMode="auto">
          <a:xfrm>
            <a:off x="228600" y="5473996"/>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Primary endpoint</a:t>
            </a:r>
          </a:p>
          <a:p>
            <a:pPr>
              <a:buClr>
                <a:srgbClr val="23246D"/>
              </a:buClr>
            </a:pPr>
            <a:r>
              <a:rPr lang="en-GB" sz="1400" dirty="0" smtClean="0">
                <a:solidFill>
                  <a:srgbClr val="363636"/>
                </a:solidFill>
              </a:rPr>
              <a:t>R2D</a:t>
            </a:r>
            <a:endParaRPr lang="en-GB" sz="1400" dirty="0">
              <a:solidFill>
                <a:srgbClr val="363636"/>
              </a:solidFill>
            </a:endParaRPr>
          </a:p>
        </p:txBody>
      </p:sp>
      <p:sp>
        <p:nvSpPr>
          <p:cNvPr id="16" name="Content Placeholder 26"/>
          <p:cNvSpPr txBox="1">
            <a:spLocks/>
          </p:cNvSpPr>
          <p:nvPr/>
        </p:nvSpPr>
        <p:spPr>
          <a:xfrm>
            <a:off x="4648200" y="5473996"/>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GB" sz="1600" b="1" dirty="0" smtClean="0">
                <a:solidFill>
                  <a:srgbClr val="23246D"/>
                </a:solidFill>
              </a:rPr>
              <a:t>Secondary endpoints</a:t>
            </a:r>
          </a:p>
          <a:p>
            <a:pPr>
              <a:buClr>
                <a:srgbClr val="23246D"/>
              </a:buClr>
            </a:pPr>
            <a:r>
              <a:rPr lang="en-GB" sz="1600" dirty="0" smtClean="0">
                <a:solidFill>
                  <a:srgbClr val="363636"/>
                </a:solidFill>
              </a:rPr>
              <a:t>Safety</a:t>
            </a:r>
            <a:endParaRPr lang="en-GB" sz="1600" dirty="0">
              <a:solidFill>
                <a:srgbClr val="363636"/>
              </a:solidFill>
            </a:endParaRPr>
          </a:p>
        </p:txBody>
      </p:sp>
      <p:cxnSp>
        <p:nvCxnSpPr>
          <p:cNvPr id="17" name="AutoShape 21"/>
          <p:cNvCxnSpPr>
            <a:cxnSpLocks noChangeShapeType="1"/>
            <a:stCxn id="14" idx="3"/>
            <a:endCxn id="18" idx="1"/>
          </p:cNvCxnSpPr>
          <p:nvPr/>
        </p:nvCxnSpPr>
        <p:spPr bwMode="auto">
          <a:xfrm>
            <a:off x="7299758" y="2980663"/>
            <a:ext cx="304502" cy="1"/>
          </a:xfrm>
          <a:prstGeom prst="straightConnector1">
            <a:avLst/>
          </a:prstGeom>
          <a:noFill/>
          <a:ln w="38100">
            <a:solidFill>
              <a:schemeClr val="bg2"/>
            </a:solidFill>
            <a:round/>
            <a:headEnd/>
            <a:tailEnd type="triangle" w="med" len="med"/>
          </a:ln>
        </p:spPr>
      </p:cxnSp>
      <p:sp>
        <p:nvSpPr>
          <p:cNvPr id="18" name="AutoShape 12"/>
          <p:cNvSpPr>
            <a:spLocks noChangeArrowheads="1"/>
          </p:cNvSpPr>
          <p:nvPr/>
        </p:nvSpPr>
        <p:spPr bwMode="auto">
          <a:xfrm>
            <a:off x="7604260" y="2568946"/>
            <a:ext cx="1425440" cy="823435"/>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PD/</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intolerance</a:t>
            </a:r>
            <a:endParaRPr lang="en-GB" altLang="zh-CN" sz="1600" dirty="0">
              <a:solidFill>
                <a:srgbClr val="FFFFFF"/>
              </a:solidFill>
              <a:ea typeface="SimSun" pitchFamily="2" charset="-122"/>
            </a:endParaRPr>
          </a:p>
        </p:txBody>
      </p:sp>
      <p:cxnSp>
        <p:nvCxnSpPr>
          <p:cNvPr id="19" name="AutoShape 21"/>
          <p:cNvCxnSpPr>
            <a:cxnSpLocks noChangeShapeType="1"/>
            <a:stCxn id="13" idx="3"/>
            <a:endCxn id="20" idx="1"/>
          </p:cNvCxnSpPr>
          <p:nvPr/>
        </p:nvCxnSpPr>
        <p:spPr bwMode="auto">
          <a:xfrm>
            <a:off x="7299641" y="4666188"/>
            <a:ext cx="304619" cy="0"/>
          </a:xfrm>
          <a:prstGeom prst="straightConnector1">
            <a:avLst/>
          </a:prstGeom>
          <a:noFill/>
          <a:ln w="38100">
            <a:solidFill>
              <a:schemeClr val="bg2"/>
            </a:solidFill>
            <a:round/>
            <a:headEnd/>
            <a:tailEnd type="triangle" w="med" len="med"/>
          </a:ln>
        </p:spPr>
      </p:cxnSp>
      <p:sp>
        <p:nvSpPr>
          <p:cNvPr id="20" name="AutoShape 12"/>
          <p:cNvSpPr>
            <a:spLocks noChangeArrowheads="1"/>
          </p:cNvSpPr>
          <p:nvPr/>
        </p:nvSpPr>
        <p:spPr bwMode="auto">
          <a:xfrm>
            <a:off x="7604260" y="4254470"/>
            <a:ext cx="1425440" cy="823435"/>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br>
              <a:rPr lang="en-GB" altLang="zh-CN" sz="1600" dirty="0">
                <a:solidFill>
                  <a:srgbClr val="FFFFFF"/>
                </a:solidFill>
                <a:ea typeface="SimSun" pitchFamily="2" charset="-122"/>
              </a:rPr>
            </a:br>
            <a:r>
              <a:rPr lang="en-GB" altLang="zh-CN" sz="1600" dirty="0">
                <a:solidFill>
                  <a:srgbClr val="FFFFFF"/>
                </a:solidFill>
                <a:ea typeface="SimSun" pitchFamily="2" charset="-122"/>
              </a:rPr>
              <a:t>intolerance</a:t>
            </a:r>
          </a:p>
        </p:txBody>
      </p:sp>
      <p:sp>
        <p:nvSpPr>
          <p:cNvPr id="21" name="TextBox 20"/>
          <p:cNvSpPr txBox="1"/>
          <p:nvPr/>
        </p:nvSpPr>
        <p:spPr>
          <a:xfrm>
            <a:off x="3275192" y="2099247"/>
            <a:ext cx="1107996" cy="584775"/>
          </a:xfrm>
          <a:prstGeom prst="rect">
            <a:avLst/>
          </a:prstGeom>
          <a:noFill/>
        </p:spPr>
        <p:txBody>
          <a:bodyPr wrap="none" rtlCol="0">
            <a:spAutoFit/>
          </a:bodyPr>
          <a:lstStyle/>
          <a:p>
            <a:pPr algn="ctr"/>
            <a:r>
              <a:rPr lang="en-GB" sz="1600" b="1" dirty="0" smtClean="0"/>
              <a:t>Induction</a:t>
            </a:r>
          </a:p>
          <a:p>
            <a:pPr algn="ctr"/>
            <a:r>
              <a:rPr lang="en-GB" sz="1600" b="1" dirty="0"/>
              <a:t>p</a:t>
            </a:r>
            <a:r>
              <a:rPr lang="en-GB" sz="1600" b="1" dirty="0" smtClean="0"/>
              <a:t>hase </a:t>
            </a:r>
            <a:endParaRPr lang="en-GB" sz="1600" b="1" dirty="0"/>
          </a:p>
        </p:txBody>
      </p:sp>
      <p:sp>
        <p:nvSpPr>
          <p:cNvPr id="22" name="TextBox 21"/>
          <p:cNvSpPr txBox="1"/>
          <p:nvPr/>
        </p:nvSpPr>
        <p:spPr>
          <a:xfrm>
            <a:off x="5404230" y="2063622"/>
            <a:ext cx="2076209" cy="338554"/>
          </a:xfrm>
          <a:prstGeom prst="rect">
            <a:avLst/>
          </a:prstGeom>
          <a:noFill/>
        </p:spPr>
        <p:txBody>
          <a:bodyPr wrap="none" rtlCol="0">
            <a:spAutoFit/>
          </a:bodyPr>
          <a:lstStyle/>
          <a:p>
            <a:pPr algn="ctr"/>
            <a:r>
              <a:rPr lang="en-GB" sz="1600" b="1" dirty="0" smtClean="0"/>
              <a:t>Maintenance phase</a:t>
            </a:r>
            <a:endParaRPr lang="en-GB" sz="1600" b="1" dirty="0"/>
          </a:p>
        </p:txBody>
      </p:sp>
      <p:sp>
        <p:nvSpPr>
          <p:cNvPr id="23" name="TextBox 5"/>
          <p:cNvSpPr txBox="1"/>
          <p:nvPr/>
        </p:nvSpPr>
        <p:spPr>
          <a:xfrm>
            <a:off x="1111111" y="6061391"/>
            <a:ext cx="6906058" cy="6001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tabLst>
                <a:tab pos="898525" algn="l"/>
              </a:tabLst>
            </a:pPr>
            <a:r>
              <a:rPr lang="en-GB" sz="1100" dirty="0" smtClean="0"/>
              <a:t>*Undifferentiated pleomorphic sarcoma, synovial sarcoma, clear cell sarcoma, angiosarcoma, epithelioid </a:t>
            </a:r>
            <a:br>
              <a:rPr lang="en-GB" sz="1100" dirty="0" smtClean="0"/>
            </a:br>
            <a:r>
              <a:rPr lang="en-GB" sz="1100" dirty="0" smtClean="0"/>
              <a:t>hemangioendothelioma, solitary fibrous tumour, epithelioid sarcoma, osteosarcoma, Ewing sarcoma </a:t>
            </a:r>
            <a:br>
              <a:rPr lang="en-GB" sz="1100" dirty="0" smtClean="0"/>
            </a:br>
            <a:r>
              <a:rPr lang="en-GB" sz="1100" dirty="0" smtClean="0"/>
              <a:t>	or dedifferentiated chondrosarcoma</a:t>
            </a:r>
            <a:endParaRPr lang="en-GB" sz="1100" dirty="0"/>
          </a:p>
        </p:txBody>
      </p:sp>
      <p:sp>
        <p:nvSpPr>
          <p:cNvPr id="24" name="AutoShape 12"/>
          <p:cNvSpPr>
            <a:spLocks noChangeArrowheads="1"/>
          </p:cNvSpPr>
          <p:nvPr/>
        </p:nvSpPr>
        <p:spPr bwMode="auto">
          <a:xfrm>
            <a:off x="3001780" y="3386047"/>
            <a:ext cx="1654820" cy="82343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Sunitinib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37.5 mg/day for 14 days</a:t>
            </a:r>
            <a:endParaRPr lang="en-GB" altLang="zh-CN" sz="1600" dirty="0">
              <a:solidFill>
                <a:srgbClr val="FFFFFF"/>
              </a:solidFill>
              <a:ea typeface="SimSun" pitchFamily="2" charset="-122"/>
            </a:endParaRPr>
          </a:p>
        </p:txBody>
      </p:sp>
      <p:cxnSp>
        <p:nvCxnSpPr>
          <p:cNvPr id="25" name="AutoShape 19"/>
          <p:cNvCxnSpPr>
            <a:cxnSpLocks noChangeShapeType="1"/>
            <a:stCxn id="12" idx="3"/>
            <a:endCxn id="24" idx="1"/>
          </p:cNvCxnSpPr>
          <p:nvPr/>
        </p:nvCxnSpPr>
        <p:spPr bwMode="auto">
          <a:xfrm>
            <a:off x="2707570" y="3796175"/>
            <a:ext cx="294210" cy="1590"/>
          </a:xfrm>
          <a:prstGeom prst="straightConnector1">
            <a:avLst/>
          </a:prstGeom>
          <a:noFill/>
          <a:ln w="38100">
            <a:solidFill>
              <a:schemeClr val="bg2"/>
            </a:solidFill>
            <a:round/>
            <a:headEnd type="none" w="med" len="med"/>
            <a:tailEnd type="none" w="med" len="med"/>
          </a:ln>
        </p:spPr>
      </p:cxnSp>
      <p:cxnSp>
        <p:nvCxnSpPr>
          <p:cNvPr id="27" name="AutoShape 21"/>
          <p:cNvCxnSpPr>
            <a:cxnSpLocks noChangeShapeType="1"/>
            <a:stCxn id="14" idx="2"/>
            <a:endCxn id="13" idx="0"/>
          </p:cNvCxnSpPr>
          <p:nvPr/>
        </p:nvCxnSpPr>
        <p:spPr bwMode="auto">
          <a:xfrm>
            <a:off x="6375008" y="3512705"/>
            <a:ext cx="0" cy="621441"/>
          </a:xfrm>
          <a:prstGeom prst="straightConnector1">
            <a:avLst/>
          </a:prstGeom>
          <a:noFill/>
          <a:ln w="38100">
            <a:solidFill>
              <a:schemeClr val="bg2"/>
            </a:solidFill>
            <a:round/>
            <a:headEnd/>
            <a:tailEnd type="triangle" w="med" len="med"/>
          </a:ln>
        </p:spPr>
      </p:cxnSp>
      <p:sp>
        <p:nvSpPr>
          <p:cNvPr id="30" name="Content Placeholder 26"/>
          <p:cNvSpPr txBox="1">
            <a:spLocks/>
          </p:cNvSpPr>
          <p:nvPr/>
        </p:nvSpPr>
        <p:spPr bwMode="auto">
          <a:xfrm>
            <a:off x="6403230" y="3515537"/>
            <a:ext cx="1147824" cy="294051"/>
          </a:xfrm>
          <a:prstGeom prst="rect">
            <a:avLst/>
          </a:prstGeom>
          <a:noFill/>
          <a:ln w="9525">
            <a:noFill/>
            <a:miter lim="800000"/>
            <a:headEnd/>
            <a:tailEnd/>
          </a:ln>
        </p:spPr>
        <p:txBody>
          <a:bodyPr/>
          <a:lstStyle/>
          <a:p>
            <a:pPr marL="190500" indent="-190500" algn="ctr">
              <a:spcBef>
                <a:spcPts val="0"/>
              </a:spcBef>
              <a:spcAft>
                <a:spcPts val="400"/>
              </a:spcAft>
              <a:defRPr/>
            </a:pPr>
            <a:r>
              <a:rPr lang="en-GB" sz="1200" b="1" dirty="0" smtClean="0">
                <a:solidFill>
                  <a:srgbClr val="363636"/>
                </a:solidFill>
                <a:latin typeface="Arial"/>
              </a:rPr>
              <a:t>Dose level 0</a:t>
            </a:r>
            <a:endParaRPr lang="en-GB" sz="1200" dirty="0">
              <a:solidFill>
                <a:srgbClr val="363636"/>
              </a:solidFill>
              <a:latin typeface="Arial"/>
            </a:endParaRPr>
          </a:p>
        </p:txBody>
      </p:sp>
      <p:sp>
        <p:nvSpPr>
          <p:cNvPr id="31" name="Content Placeholder 26"/>
          <p:cNvSpPr txBox="1">
            <a:spLocks/>
          </p:cNvSpPr>
          <p:nvPr/>
        </p:nvSpPr>
        <p:spPr bwMode="auto">
          <a:xfrm>
            <a:off x="6403230" y="3871592"/>
            <a:ext cx="1147824" cy="294051"/>
          </a:xfrm>
          <a:prstGeom prst="rect">
            <a:avLst/>
          </a:prstGeom>
          <a:noFill/>
          <a:ln w="9525">
            <a:noFill/>
            <a:miter lim="800000"/>
            <a:headEnd/>
            <a:tailEnd/>
          </a:ln>
        </p:spPr>
        <p:txBody>
          <a:bodyPr/>
          <a:lstStyle/>
          <a:p>
            <a:pPr marL="190500" indent="-190500" algn="ctr">
              <a:spcBef>
                <a:spcPts val="0"/>
              </a:spcBef>
              <a:spcAft>
                <a:spcPts val="400"/>
              </a:spcAft>
              <a:defRPr/>
            </a:pPr>
            <a:r>
              <a:rPr lang="en-GB" sz="1200" b="1" dirty="0" smtClean="0">
                <a:solidFill>
                  <a:srgbClr val="363636"/>
                </a:solidFill>
                <a:latin typeface="Arial"/>
              </a:rPr>
              <a:t>Dose level 1</a:t>
            </a:r>
            <a:endParaRPr lang="en-GB" sz="1200" dirty="0">
              <a:solidFill>
                <a:srgbClr val="363636"/>
              </a:solidFill>
              <a:latin typeface="Arial"/>
            </a:endParaRPr>
          </a:p>
        </p:txBody>
      </p:sp>
      <p:sp>
        <p:nvSpPr>
          <p:cNvPr id="32" name="TextBox 31"/>
          <p:cNvSpPr txBox="1"/>
          <p:nvPr/>
        </p:nvSpPr>
        <p:spPr>
          <a:xfrm>
            <a:off x="5404230" y="5195272"/>
            <a:ext cx="1941557" cy="338554"/>
          </a:xfrm>
          <a:prstGeom prst="rect">
            <a:avLst/>
          </a:prstGeom>
          <a:noFill/>
        </p:spPr>
        <p:txBody>
          <a:bodyPr wrap="none" rtlCol="0">
            <a:spAutoFit/>
          </a:bodyPr>
          <a:lstStyle/>
          <a:p>
            <a:pPr algn="ctr"/>
            <a:r>
              <a:rPr lang="en-GB" sz="1600" b="1" dirty="0" smtClean="0"/>
              <a:t>Dose-finding part</a:t>
            </a:r>
            <a:endParaRPr lang="en-GB" sz="1600" b="1" dirty="0"/>
          </a:p>
        </p:txBody>
      </p:sp>
    </p:spTree>
    <p:extLst>
      <p:ext uri="{BB962C8B-B14F-4D97-AF65-F5344CB8AC3E}">
        <p14:creationId xmlns:p14="http://schemas.microsoft.com/office/powerpoint/2010/main" val="1000514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411590" y="3443557"/>
            <a:ext cx="144000" cy="144000"/>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108286" y="4349443"/>
            <a:ext cx="360000" cy="484397"/>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882136" y="4845545"/>
            <a:ext cx="360000" cy="505517"/>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470848" y="4845545"/>
            <a:ext cx="360000" cy="390101"/>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098582" y="4429973"/>
            <a:ext cx="360000" cy="40386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7411590" y="3821161"/>
            <a:ext cx="144000" cy="14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959662" y="4845544"/>
            <a:ext cx="360000" cy="43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587396" y="4660804"/>
            <a:ext cx="360000" cy="17303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7411590" y="3999005"/>
            <a:ext cx="144000" cy="14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396734" y="4845544"/>
            <a:ext cx="360000" cy="45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411590" y="3635014"/>
            <a:ext cx="144000" cy="144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2586182" y="4349443"/>
            <a:ext cx="360000" cy="484397"/>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5017654" y="4845545"/>
            <a:ext cx="360000" cy="2988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7761425" y="4845545"/>
            <a:ext cx="360000" cy="76813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595886" y="3579091"/>
            <a:ext cx="360000" cy="1254749"/>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411590" y="3272638"/>
            <a:ext cx="144000" cy="14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411590" y="4174309"/>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537495" y="4845545"/>
            <a:ext cx="360000" cy="279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7303590" y="4845544"/>
            <a:ext cx="360000" cy="55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7411590" y="4353382"/>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28600" y="228600"/>
            <a:ext cx="7792200" cy="939801"/>
          </a:xfrm>
        </p:spPr>
        <p:txBody>
          <a:bodyPr/>
          <a:lstStyle/>
          <a:p>
            <a:r>
              <a:rPr lang="en-GB" sz="1600" dirty="0" smtClean="0"/>
              <a:t>11515</a:t>
            </a:r>
            <a:r>
              <a:rPr lang="en-GB" sz="1600" dirty="0"/>
              <a:t>: IMMUNOSARC: A collaborative Spanish (GEIS) and Italian (ISG) Sarcoma Groups phase I/II trial of sunitinib plus nivolumab in selected bone and soft tissue sarcoma subtypes—Results of the phase I </a:t>
            </a:r>
            <a:r>
              <a:rPr lang="en-GB" sz="1600" dirty="0" smtClean="0"/>
              <a:t>part – </a:t>
            </a:r>
            <a:r>
              <a:rPr lang="en-GB" sz="1600" dirty="0" err="1" smtClean="0"/>
              <a:t>Broto</a:t>
            </a:r>
            <a:r>
              <a:rPr lang="en-GB" sz="1600" dirty="0" smtClean="0"/>
              <a:t> JM, et al</a:t>
            </a:r>
            <a:endParaRPr lang="en-GB" sz="1600"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a:t>
            </a:r>
            <a:r>
              <a:rPr lang="en-US" b="1" dirty="0" smtClean="0">
                <a:solidFill>
                  <a:schemeClr val="bg1"/>
                </a:solidFill>
              </a:rPr>
              <a:t>RESULTS</a:t>
            </a:r>
            <a:endParaRPr lang="en-US" b="1" dirty="0">
              <a:solidFill>
                <a:schemeClr val="bg1"/>
              </a:solidFill>
            </a:endParaRPr>
          </a:p>
          <a:p>
            <a:pPr marL="0" indent="0">
              <a:buNone/>
            </a:pPr>
            <a:endParaRPr lang="en-GB" dirty="0" smtClean="0"/>
          </a:p>
          <a:p>
            <a:pPr marL="0" indent="0">
              <a:buNone/>
            </a:pPr>
            <a:endParaRPr lang="en-GB" dirty="0"/>
          </a:p>
        </p:txBody>
      </p:sp>
      <p:sp>
        <p:nvSpPr>
          <p:cNvPr id="4" name="Text Box 4"/>
          <p:cNvSpPr txBox="1">
            <a:spLocks noChangeArrowheads="1"/>
          </p:cNvSpPr>
          <p:nvPr/>
        </p:nvSpPr>
        <p:spPr bwMode="auto">
          <a:xfrm>
            <a:off x="5096713" y="6474897"/>
            <a:ext cx="382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defRPr/>
            </a:pPr>
            <a:r>
              <a:rPr lang="en-GB" sz="1200" dirty="0" err="1">
                <a:solidFill>
                  <a:srgbClr val="363636"/>
                </a:solidFill>
              </a:rPr>
              <a:t>Broto</a:t>
            </a:r>
            <a:r>
              <a:rPr lang="en-GB" sz="1200" dirty="0">
                <a:solidFill>
                  <a:srgbClr val="363636"/>
                </a:solidFill>
              </a:rPr>
              <a:t> JM,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2018;36(</a:t>
            </a:r>
            <a:r>
              <a:rPr lang="en-GB" sz="1200" dirty="0" err="1">
                <a:solidFill>
                  <a:srgbClr val="363636"/>
                </a:solidFill>
              </a:rPr>
              <a:t>suppl</a:t>
            </a:r>
            <a:r>
              <a:rPr lang="en-GB" sz="1200" dirty="0">
                <a:solidFill>
                  <a:srgbClr val="363636"/>
                </a:solidFill>
              </a:rPr>
              <a:t>):</a:t>
            </a:r>
            <a:r>
              <a:rPr lang="en-GB" sz="1200" dirty="0" err="1">
                <a:solidFill>
                  <a:srgbClr val="363636"/>
                </a:solidFill>
              </a:rPr>
              <a:t>abstr</a:t>
            </a:r>
            <a:r>
              <a:rPr lang="en-GB" sz="1200" dirty="0">
                <a:solidFill>
                  <a:srgbClr val="363636"/>
                </a:solidFill>
              </a:rPr>
              <a:t> 11515</a:t>
            </a:r>
          </a:p>
        </p:txBody>
      </p:sp>
      <p:graphicFrame>
        <p:nvGraphicFramePr>
          <p:cNvPr id="5" name="Table 4"/>
          <p:cNvGraphicFramePr>
            <a:graphicFrameLocks noGrp="1"/>
          </p:cNvGraphicFramePr>
          <p:nvPr>
            <p:extLst>
              <p:ext uri="{D42A27DB-BD31-4B8C-83A1-F6EECF244321}">
                <p14:modId xmlns:p14="http://schemas.microsoft.com/office/powerpoint/2010/main" val="3031075182"/>
              </p:ext>
            </p:extLst>
          </p:nvPr>
        </p:nvGraphicFramePr>
        <p:xfrm>
          <a:off x="1753089" y="1684136"/>
          <a:ext cx="5637821" cy="1460160"/>
        </p:xfrm>
        <a:graphic>
          <a:graphicData uri="http://schemas.openxmlformats.org/drawingml/2006/table">
            <a:tbl>
              <a:tblPr firstRow="1" bandRow="1">
                <a:tableStyleId>{69012ECD-51FC-41F1-AA8D-1B2483CD663E}</a:tableStyleId>
              </a:tblPr>
              <a:tblGrid>
                <a:gridCol w="3512127">
                  <a:extLst>
                    <a:ext uri="{9D8B030D-6E8A-4147-A177-3AD203B41FA5}">
                      <a16:colId xmlns:a16="http://schemas.microsoft.com/office/drawing/2014/main" val="20000"/>
                    </a:ext>
                  </a:extLst>
                </a:gridCol>
                <a:gridCol w="2125694">
                  <a:extLst>
                    <a:ext uri="{9D8B030D-6E8A-4147-A177-3AD203B41FA5}">
                      <a16:colId xmlns:a16="http://schemas.microsoft.com/office/drawing/2014/main" val="20001"/>
                    </a:ext>
                  </a:extLst>
                </a:gridCol>
              </a:tblGrid>
              <a:tr h="0">
                <a:tc>
                  <a:txBody>
                    <a:bodyPr/>
                    <a:lstStyle/>
                    <a:p>
                      <a:pPr algn="l"/>
                      <a:r>
                        <a:rPr lang="en-US" sz="1400" b="1" noProof="0" dirty="0" smtClean="0">
                          <a:solidFill>
                            <a:schemeClr val="tx2"/>
                          </a:solidFill>
                        </a:rPr>
                        <a:t>Response assessment</a:t>
                      </a:r>
                      <a:r>
                        <a:rPr lang="en-US" sz="1400" b="1" baseline="0" noProof="0" dirty="0" smtClean="0">
                          <a:solidFill>
                            <a:schemeClr val="tx2"/>
                          </a:solidFill>
                        </a:rPr>
                        <a:t> according to RECIST 1.1 in 14 evaluable patients </a:t>
                      </a:r>
                      <a:endParaRPr lang="en-US" sz="1400" b="1" noProof="0" dirty="0">
                        <a:solidFill>
                          <a:schemeClr val="tx2"/>
                        </a:solidFill>
                      </a:endParaRPr>
                    </a:p>
                  </a:txBody>
                  <a:tcPr marT="18000" marB="18000" anchor="ctr">
                    <a:solidFill>
                      <a:schemeClr val="accent1"/>
                    </a:solidFill>
                  </a:tcPr>
                </a:tc>
                <a:tc>
                  <a:txBody>
                    <a:bodyPr/>
                    <a:lstStyle/>
                    <a:p>
                      <a:pPr algn="ctr"/>
                      <a:r>
                        <a:rPr lang="en-US" sz="1400" b="1" noProof="0" dirty="0" smtClean="0">
                          <a:solidFill>
                            <a:schemeClr val="tx2"/>
                          </a:solidFill>
                        </a:rPr>
                        <a:t>n (%)</a:t>
                      </a:r>
                      <a:endParaRPr lang="en-US" sz="1400" b="1" noProof="0" dirty="0">
                        <a:solidFill>
                          <a:schemeClr val="tx2"/>
                        </a:solidFill>
                      </a:endParaRPr>
                    </a:p>
                  </a:txBody>
                  <a:tcPr marT="18000" marB="18000" anchor="ctr">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Complete</a:t>
                      </a:r>
                      <a:r>
                        <a:rPr lang="en-US" sz="1400" baseline="0" noProof="0" dirty="0" smtClean="0"/>
                        <a:t> response </a:t>
                      </a:r>
                      <a:endParaRPr lang="en-US" sz="1400" noProof="0" dirty="0" smtClean="0"/>
                    </a:p>
                  </a:txBody>
                  <a:tcPr marT="18000" marB="18000"/>
                </a:tc>
                <a:tc>
                  <a:txBody>
                    <a:bodyPr/>
                    <a:lstStyle/>
                    <a:p>
                      <a:pPr algn="ctr"/>
                      <a:r>
                        <a:rPr lang="en-US" sz="1400" noProof="0" dirty="0" smtClean="0"/>
                        <a:t>0</a:t>
                      </a:r>
                      <a:endParaRPr lang="en-US" sz="1400" noProof="0" dirty="0"/>
                    </a:p>
                  </a:txBody>
                  <a:tcPr marT="18000" marB="18000"/>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smtClean="0"/>
                        <a:t>Partial response </a:t>
                      </a:r>
                    </a:p>
                  </a:txBody>
                  <a:tcPr marT="18000" marB="18000"/>
                </a:tc>
                <a:tc>
                  <a:txBody>
                    <a:bodyPr/>
                    <a:lstStyle/>
                    <a:p>
                      <a:pPr algn="ctr"/>
                      <a:r>
                        <a:rPr lang="en-US" sz="1400" noProof="0" dirty="0" smtClean="0"/>
                        <a:t>6 (42.8)</a:t>
                      </a:r>
                      <a:endParaRPr lang="en-US" sz="1400" noProof="0" dirty="0"/>
                    </a:p>
                  </a:txBody>
                  <a:tcPr marT="18000" marB="18000"/>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smtClean="0"/>
                        <a:t>Stable disease </a:t>
                      </a:r>
                    </a:p>
                  </a:txBody>
                  <a:tcPr marT="18000" marB="18000"/>
                </a:tc>
                <a:tc>
                  <a:txBody>
                    <a:bodyPr/>
                    <a:lstStyle/>
                    <a:p>
                      <a:pPr algn="ctr"/>
                      <a:r>
                        <a:rPr lang="en-US" sz="1400" noProof="0" dirty="0" smtClean="0"/>
                        <a:t>4 (28.5)</a:t>
                      </a:r>
                      <a:endParaRPr lang="en-US" sz="14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noProof="0" dirty="0" smtClean="0"/>
                        <a:t>Progressive disease </a:t>
                      </a:r>
                    </a:p>
                  </a:txBody>
                  <a:tcPr marT="18000" marB="18000"/>
                </a:tc>
                <a:tc>
                  <a:txBody>
                    <a:bodyPr/>
                    <a:lstStyle/>
                    <a:p>
                      <a:pPr algn="ctr"/>
                      <a:r>
                        <a:rPr lang="en-US" sz="1400" noProof="0" dirty="0" smtClean="0"/>
                        <a:t>4 (28.5)</a:t>
                      </a:r>
                      <a:endParaRPr lang="en-US" sz="1400" noProof="0" dirty="0"/>
                    </a:p>
                  </a:txBody>
                  <a:tcPr marT="18000" marB="18000"/>
                </a:tc>
                <a:extLst>
                  <a:ext uri="{0D108BD9-81ED-4DB2-BD59-A6C34878D82A}">
                    <a16:rowId xmlns:a16="http://schemas.microsoft.com/office/drawing/2014/main" val="10004"/>
                  </a:ext>
                </a:extLst>
              </a:tr>
            </a:tbl>
          </a:graphicData>
        </a:graphic>
      </p:graphicFrame>
      <p:sp>
        <p:nvSpPr>
          <p:cNvPr id="6" name="TextBox 5"/>
          <p:cNvSpPr txBox="1"/>
          <p:nvPr/>
        </p:nvSpPr>
        <p:spPr>
          <a:xfrm>
            <a:off x="4002773" y="3151685"/>
            <a:ext cx="1138453" cy="307777"/>
          </a:xfrm>
          <a:prstGeom prst="rect">
            <a:avLst/>
          </a:prstGeom>
          <a:noFill/>
        </p:spPr>
        <p:txBody>
          <a:bodyPr wrap="none" rtlCol="0">
            <a:spAutoFit/>
          </a:bodyPr>
          <a:lstStyle/>
          <a:p>
            <a:pPr algn="ctr"/>
            <a:r>
              <a:rPr lang="en-GB" sz="1400" b="1" dirty="0" smtClean="0"/>
              <a:t>Responses</a:t>
            </a:r>
            <a:endParaRPr lang="en-GB" sz="1400" b="1" dirty="0"/>
          </a:p>
        </p:txBody>
      </p:sp>
      <p:grpSp>
        <p:nvGrpSpPr>
          <p:cNvPr id="9" name="Group 8"/>
          <p:cNvGrpSpPr/>
          <p:nvPr/>
        </p:nvGrpSpPr>
        <p:grpSpPr>
          <a:xfrm>
            <a:off x="641934" y="3340246"/>
            <a:ext cx="7601314" cy="2664405"/>
            <a:chOff x="2338591" y="2216484"/>
            <a:chExt cx="7601314" cy="2291208"/>
          </a:xfrm>
        </p:grpSpPr>
        <p:grpSp>
          <p:nvGrpSpPr>
            <p:cNvPr id="10" name="Group 9"/>
            <p:cNvGrpSpPr/>
            <p:nvPr/>
          </p:nvGrpSpPr>
          <p:grpSpPr>
            <a:xfrm>
              <a:off x="2972561" y="2333162"/>
              <a:ext cx="6967344" cy="2065190"/>
              <a:chOff x="2291341" y="1973094"/>
              <a:chExt cx="8838384" cy="3913356"/>
            </a:xfrm>
          </p:grpSpPr>
          <p:cxnSp>
            <p:nvCxnSpPr>
              <p:cNvPr id="21" name="Straight Connector 20"/>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1341" y="290247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1341" y="3347994"/>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1341" y="4620347"/>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1341" y="503926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1341" y="545818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1341" y="588645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378910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1341" y="4189153"/>
                <a:ext cx="8838384" cy="9624"/>
              </a:xfrm>
              <a:prstGeom prst="line">
                <a:avLst/>
              </a:prstGeom>
              <a:ln w="19050">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rot="16200000">
              <a:off x="2071682" y="3163186"/>
              <a:ext cx="810818" cy="276999"/>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Change, %</a:t>
              </a:r>
              <a:endParaRPr lang="en-GB" sz="12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2580800" y="2216484"/>
              <a:ext cx="43954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2665760" y="2477209"/>
              <a:ext cx="35458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2665760" y="2699354"/>
              <a:ext cx="35458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2665760" y="2931576"/>
              <a:ext cx="35458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750718" y="3395193"/>
              <a:ext cx="269626"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580800" y="3605272"/>
              <a:ext cx="43954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580800" y="3826550"/>
              <a:ext cx="43954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580800" y="4052380"/>
              <a:ext cx="43954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580800" y="4269492"/>
              <a:ext cx="43954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665760" y="3164362"/>
              <a:ext cx="354584" cy="23820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grpSp>
      <p:cxnSp>
        <p:nvCxnSpPr>
          <p:cNvPr id="33" name="Straight Connector 32"/>
          <p:cNvCxnSpPr/>
          <p:nvPr/>
        </p:nvCxnSpPr>
        <p:spPr>
          <a:xfrm flipV="1">
            <a:off x="1362856" y="4534874"/>
            <a:ext cx="6879600" cy="50464"/>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362856" y="5162214"/>
            <a:ext cx="6880392" cy="50464"/>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43600" y="3215583"/>
            <a:ext cx="1454244" cy="1384995"/>
          </a:xfrm>
          <a:prstGeom prst="rect">
            <a:avLst/>
          </a:prstGeom>
          <a:noFill/>
        </p:spPr>
        <p:txBody>
          <a:bodyPr wrap="none" rtlCol="0">
            <a:spAutoFit/>
          </a:bodyPr>
          <a:lstStyle/>
          <a:p>
            <a:r>
              <a:rPr lang="en-GB" sz="1200" dirty="0" err="1" smtClean="0"/>
              <a:t>Extraskeletal</a:t>
            </a:r>
            <a:r>
              <a:rPr lang="en-GB" sz="1200" dirty="0" smtClean="0"/>
              <a:t> OS</a:t>
            </a:r>
          </a:p>
          <a:p>
            <a:r>
              <a:rPr lang="en-GB" sz="1200" dirty="0" smtClean="0"/>
              <a:t>Angiosarcoma</a:t>
            </a:r>
          </a:p>
          <a:p>
            <a:r>
              <a:rPr lang="en-GB" sz="1200" dirty="0" smtClean="0"/>
              <a:t>Synovial sarcoma</a:t>
            </a:r>
          </a:p>
          <a:p>
            <a:r>
              <a:rPr lang="en-GB" sz="1200" dirty="0" smtClean="0"/>
              <a:t>ASPS</a:t>
            </a:r>
          </a:p>
          <a:p>
            <a:r>
              <a:rPr lang="en-GB" sz="1200" dirty="0" smtClean="0"/>
              <a:t>Clear cell sarcoma</a:t>
            </a:r>
          </a:p>
          <a:p>
            <a:r>
              <a:rPr lang="en-GB" sz="1200" dirty="0" smtClean="0"/>
              <a:t>UPS</a:t>
            </a:r>
          </a:p>
          <a:p>
            <a:r>
              <a:rPr lang="en-GB" sz="1200" dirty="0" smtClean="0"/>
              <a:t>Chondrosarcoma</a:t>
            </a:r>
            <a:endParaRPr lang="en-GB" sz="1200" dirty="0"/>
          </a:p>
        </p:txBody>
      </p:sp>
      <p:sp>
        <p:nvSpPr>
          <p:cNvPr id="43" name="TextBox 42"/>
          <p:cNvSpPr txBox="1"/>
          <p:nvPr/>
        </p:nvSpPr>
        <p:spPr>
          <a:xfrm>
            <a:off x="4106095" y="4660236"/>
            <a:ext cx="179536" cy="553998"/>
          </a:xfrm>
          <a:prstGeom prst="rect">
            <a:avLst/>
          </a:prstGeom>
          <a:noFill/>
        </p:spPr>
        <p:txBody>
          <a:bodyPr wrap="none" lIns="0" tIns="0" rIns="0" bIns="0" rtlCol="0">
            <a:spAutoFit/>
          </a:bodyPr>
          <a:lstStyle/>
          <a:p>
            <a:r>
              <a:rPr lang="en-GB" sz="3600" dirty="0" smtClean="0"/>
              <a:t>*</a:t>
            </a:r>
            <a:endParaRPr lang="en-GB" sz="3600" dirty="0"/>
          </a:p>
        </p:txBody>
      </p:sp>
      <p:sp>
        <p:nvSpPr>
          <p:cNvPr id="1038" name="TextBox 1037"/>
          <p:cNvSpPr txBox="1"/>
          <p:nvPr/>
        </p:nvSpPr>
        <p:spPr>
          <a:xfrm>
            <a:off x="1623930" y="4843112"/>
            <a:ext cx="284052" cy="307777"/>
          </a:xfrm>
          <a:prstGeom prst="rect">
            <a:avLst/>
          </a:prstGeom>
          <a:noFill/>
        </p:spPr>
        <p:txBody>
          <a:bodyPr wrap="none" rtlCol="0">
            <a:spAutoFit/>
          </a:bodyPr>
          <a:lstStyle/>
          <a:p>
            <a:pPr algn="ctr"/>
            <a:r>
              <a:rPr lang="en-GB" sz="1400" dirty="0" smtClean="0"/>
              <a:t>9</a:t>
            </a:r>
            <a:endParaRPr lang="en-GB" sz="1400" dirty="0"/>
          </a:p>
        </p:txBody>
      </p:sp>
      <p:sp>
        <p:nvSpPr>
          <p:cNvPr id="79" name="TextBox 78"/>
          <p:cNvSpPr txBox="1"/>
          <p:nvPr/>
        </p:nvSpPr>
        <p:spPr>
          <a:xfrm>
            <a:off x="2096567" y="4843112"/>
            <a:ext cx="383438" cy="307777"/>
          </a:xfrm>
          <a:prstGeom prst="rect">
            <a:avLst/>
          </a:prstGeom>
          <a:noFill/>
        </p:spPr>
        <p:txBody>
          <a:bodyPr wrap="none" rtlCol="0">
            <a:spAutoFit/>
          </a:bodyPr>
          <a:lstStyle/>
          <a:p>
            <a:pPr algn="ctr"/>
            <a:r>
              <a:rPr lang="en-GB" sz="1400" dirty="0" smtClean="0"/>
              <a:t>13</a:t>
            </a:r>
            <a:endParaRPr lang="en-GB" sz="1400" dirty="0"/>
          </a:p>
        </p:txBody>
      </p:sp>
      <p:sp>
        <p:nvSpPr>
          <p:cNvPr id="80" name="TextBox 79"/>
          <p:cNvSpPr txBox="1"/>
          <p:nvPr/>
        </p:nvSpPr>
        <p:spPr>
          <a:xfrm>
            <a:off x="2590322" y="4843112"/>
            <a:ext cx="383438" cy="307777"/>
          </a:xfrm>
          <a:prstGeom prst="rect">
            <a:avLst/>
          </a:prstGeom>
          <a:noFill/>
        </p:spPr>
        <p:txBody>
          <a:bodyPr wrap="none" rtlCol="0">
            <a:spAutoFit/>
          </a:bodyPr>
          <a:lstStyle/>
          <a:p>
            <a:pPr algn="ctr"/>
            <a:r>
              <a:rPr lang="en-GB" sz="1400" dirty="0" smtClean="0"/>
              <a:t>15</a:t>
            </a:r>
            <a:endParaRPr lang="en-GB" sz="1400" dirty="0"/>
          </a:p>
        </p:txBody>
      </p:sp>
      <p:sp>
        <p:nvSpPr>
          <p:cNvPr id="81" name="TextBox 80"/>
          <p:cNvSpPr txBox="1"/>
          <p:nvPr/>
        </p:nvSpPr>
        <p:spPr>
          <a:xfrm>
            <a:off x="3090746" y="4843112"/>
            <a:ext cx="370101" cy="307777"/>
          </a:xfrm>
          <a:prstGeom prst="rect">
            <a:avLst/>
          </a:prstGeom>
          <a:noFill/>
        </p:spPr>
        <p:txBody>
          <a:bodyPr wrap="none" rtlCol="0">
            <a:spAutoFit/>
          </a:bodyPr>
          <a:lstStyle/>
          <a:p>
            <a:pPr algn="ctr"/>
            <a:r>
              <a:rPr lang="en-GB" sz="1400" dirty="0" smtClean="0"/>
              <a:t>11</a:t>
            </a:r>
            <a:endParaRPr lang="en-GB" sz="1400" dirty="0"/>
          </a:p>
        </p:txBody>
      </p:sp>
      <p:sp>
        <p:nvSpPr>
          <p:cNvPr id="82" name="TextBox 81"/>
          <p:cNvSpPr txBox="1"/>
          <p:nvPr/>
        </p:nvSpPr>
        <p:spPr>
          <a:xfrm>
            <a:off x="3577832" y="4843112"/>
            <a:ext cx="383438" cy="307777"/>
          </a:xfrm>
          <a:prstGeom prst="rect">
            <a:avLst/>
          </a:prstGeom>
          <a:noFill/>
        </p:spPr>
        <p:txBody>
          <a:bodyPr wrap="none" rtlCol="0">
            <a:spAutoFit/>
          </a:bodyPr>
          <a:lstStyle/>
          <a:p>
            <a:pPr algn="ctr"/>
            <a:r>
              <a:rPr lang="en-GB" sz="1400" dirty="0" smtClean="0"/>
              <a:t>14</a:t>
            </a:r>
            <a:endParaRPr lang="en-GB" sz="1400" dirty="0"/>
          </a:p>
        </p:txBody>
      </p:sp>
      <p:sp>
        <p:nvSpPr>
          <p:cNvPr id="83" name="TextBox 82"/>
          <p:cNvSpPr txBox="1"/>
          <p:nvPr/>
        </p:nvSpPr>
        <p:spPr>
          <a:xfrm>
            <a:off x="4053837" y="4843112"/>
            <a:ext cx="284052" cy="307777"/>
          </a:xfrm>
          <a:prstGeom prst="rect">
            <a:avLst/>
          </a:prstGeom>
          <a:noFill/>
        </p:spPr>
        <p:txBody>
          <a:bodyPr wrap="none" rtlCol="0">
            <a:spAutoFit/>
          </a:bodyPr>
          <a:lstStyle/>
          <a:p>
            <a:pPr algn="ctr"/>
            <a:r>
              <a:rPr lang="en-GB" sz="1400" dirty="0" smtClean="0"/>
              <a:t>4</a:t>
            </a:r>
            <a:endParaRPr lang="en-GB" sz="1400" dirty="0"/>
          </a:p>
        </p:txBody>
      </p:sp>
      <p:sp>
        <p:nvSpPr>
          <p:cNvPr id="84" name="TextBox 83"/>
          <p:cNvSpPr txBox="1"/>
          <p:nvPr/>
        </p:nvSpPr>
        <p:spPr>
          <a:xfrm>
            <a:off x="4584868" y="5167350"/>
            <a:ext cx="284052" cy="307777"/>
          </a:xfrm>
          <a:prstGeom prst="rect">
            <a:avLst/>
          </a:prstGeom>
          <a:noFill/>
        </p:spPr>
        <p:txBody>
          <a:bodyPr wrap="none" rtlCol="0">
            <a:spAutoFit/>
          </a:bodyPr>
          <a:lstStyle/>
          <a:p>
            <a:pPr algn="ctr"/>
            <a:r>
              <a:rPr lang="en-GB" sz="1400" dirty="0" smtClean="0"/>
              <a:t>6</a:t>
            </a:r>
            <a:endParaRPr lang="en-GB" sz="1400" dirty="0"/>
          </a:p>
        </p:txBody>
      </p:sp>
      <p:sp>
        <p:nvSpPr>
          <p:cNvPr id="85" name="TextBox 84"/>
          <p:cNvSpPr txBox="1"/>
          <p:nvPr/>
        </p:nvSpPr>
        <p:spPr>
          <a:xfrm>
            <a:off x="5005935" y="5173007"/>
            <a:ext cx="383438" cy="307777"/>
          </a:xfrm>
          <a:prstGeom prst="rect">
            <a:avLst/>
          </a:prstGeom>
          <a:noFill/>
        </p:spPr>
        <p:txBody>
          <a:bodyPr wrap="none" rtlCol="0">
            <a:spAutoFit/>
          </a:bodyPr>
          <a:lstStyle/>
          <a:p>
            <a:pPr algn="ctr"/>
            <a:r>
              <a:rPr lang="en-GB" sz="1400" dirty="0" smtClean="0"/>
              <a:t>16</a:t>
            </a:r>
            <a:endParaRPr lang="en-GB" sz="1400" dirty="0"/>
          </a:p>
        </p:txBody>
      </p:sp>
      <p:sp>
        <p:nvSpPr>
          <p:cNvPr id="86" name="TextBox 85"/>
          <p:cNvSpPr txBox="1"/>
          <p:nvPr/>
        </p:nvSpPr>
        <p:spPr>
          <a:xfrm>
            <a:off x="5507338" y="5235814"/>
            <a:ext cx="284052" cy="307777"/>
          </a:xfrm>
          <a:prstGeom prst="rect">
            <a:avLst/>
          </a:prstGeom>
          <a:noFill/>
        </p:spPr>
        <p:txBody>
          <a:bodyPr wrap="none" rtlCol="0">
            <a:spAutoFit/>
          </a:bodyPr>
          <a:lstStyle/>
          <a:p>
            <a:pPr algn="ctr"/>
            <a:r>
              <a:rPr lang="en-GB" sz="1400" dirty="0" smtClean="0"/>
              <a:t>5</a:t>
            </a:r>
            <a:endParaRPr lang="en-GB" sz="1400" dirty="0"/>
          </a:p>
        </p:txBody>
      </p:sp>
      <p:sp>
        <p:nvSpPr>
          <p:cNvPr id="87" name="TextBox 86"/>
          <p:cNvSpPr txBox="1"/>
          <p:nvPr/>
        </p:nvSpPr>
        <p:spPr>
          <a:xfrm>
            <a:off x="6006673" y="5279571"/>
            <a:ext cx="284052" cy="307777"/>
          </a:xfrm>
          <a:prstGeom prst="rect">
            <a:avLst/>
          </a:prstGeom>
          <a:noFill/>
        </p:spPr>
        <p:txBody>
          <a:bodyPr wrap="none" rtlCol="0">
            <a:spAutoFit/>
          </a:bodyPr>
          <a:lstStyle/>
          <a:p>
            <a:pPr algn="ctr"/>
            <a:r>
              <a:rPr lang="en-GB" sz="1400" dirty="0" smtClean="0"/>
              <a:t>2</a:t>
            </a:r>
            <a:endParaRPr lang="en-GB" sz="1400" dirty="0"/>
          </a:p>
        </p:txBody>
      </p:sp>
      <p:sp>
        <p:nvSpPr>
          <p:cNvPr id="88" name="TextBox 87"/>
          <p:cNvSpPr txBox="1"/>
          <p:nvPr/>
        </p:nvSpPr>
        <p:spPr>
          <a:xfrm>
            <a:off x="6439333" y="5294753"/>
            <a:ext cx="284052" cy="307777"/>
          </a:xfrm>
          <a:prstGeom prst="rect">
            <a:avLst/>
          </a:prstGeom>
          <a:noFill/>
        </p:spPr>
        <p:txBody>
          <a:bodyPr wrap="none" rtlCol="0">
            <a:spAutoFit/>
          </a:bodyPr>
          <a:lstStyle/>
          <a:p>
            <a:pPr algn="ctr"/>
            <a:r>
              <a:rPr lang="en-GB" sz="1400" dirty="0" smtClean="0"/>
              <a:t>3</a:t>
            </a:r>
            <a:endParaRPr lang="en-GB" sz="1400" dirty="0"/>
          </a:p>
        </p:txBody>
      </p:sp>
      <p:sp>
        <p:nvSpPr>
          <p:cNvPr id="89" name="TextBox 88"/>
          <p:cNvSpPr txBox="1"/>
          <p:nvPr/>
        </p:nvSpPr>
        <p:spPr>
          <a:xfrm>
            <a:off x="6869925" y="5348035"/>
            <a:ext cx="383438" cy="307777"/>
          </a:xfrm>
          <a:prstGeom prst="rect">
            <a:avLst/>
          </a:prstGeom>
          <a:noFill/>
        </p:spPr>
        <p:txBody>
          <a:bodyPr wrap="none" rtlCol="0">
            <a:spAutoFit/>
          </a:bodyPr>
          <a:lstStyle/>
          <a:p>
            <a:pPr algn="ctr"/>
            <a:r>
              <a:rPr lang="en-GB" sz="1400" dirty="0" smtClean="0"/>
              <a:t>12</a:t>
            </a:r>
            <a:endParaRPr lang="en-GB" sz="1400" dirty="0"/>
          </a:p>
        </p:txBody>
      </p:sp>
      <p:sp>
        <p:nvSpPr>
          <p:cNvPr id="90" name="TextBox 89"/>
          <p:cNvSpPr txBox="1"/>
          <p:nvPr/>
        </p:nvSpPr>
        <p:spPr>
          <a:xfrm>
            <a:off x="7302585" y="5401317"/>
            <a:ext cx="383438" cy="307777"/>
          </a:xfrm>
          <a:prstGeom prst="rect">
            <a:avLst/>
          </a:prstGeom>
          <a:noFill/>
        </p:spPr>
        <p:txBody>
          <a:bodyPr wrap="none" rtlCol="0">
            <a:spAutoFit/>
          </a:bodyPr>
          <a:lstStyle/>
          <a:p>
            <a:pPr algn="ctr"/>
            <a:r>
              <a:rPr lang="en-GB" sz="1400" dirty="0" smtClean="0"/>
              <a:t>10</a:t>
            </a:r>
            <a:endParaRPr lang="en-GB" sz="1400" dirty="0"/>
          </a:p>
        </p:txBody>
      </p:sp>
      <p:sp>
        <p:nvSpPr>
          <p:cNvPr id="91" name="TextBox 90"/>
          <p:cNvSpPr txBox="1"/>
          <p:nvPr/>
        </p:nvSpPr>
        <p:spPr>
          <a:xfrm>
            <a:off x="7803988" y="5616524"/>
            <a:ext cx="284052" cy="307777"/>
          </a:xfrm>
          <a:prstGeom prst="rect">
            <a:avLst/>
          </a:prstGeom>
          <a:noFill/>
        </p:spPr>
        <p:txBody>
          <a:bodyPr wrap="none" rtlCol="0">
            <a:spAutoFit/>
          </a:bodyPr>
          <a:lstStyle/>
          <a:p>
            <a:pPr algn="ctr"/>
            <a:r>
              <a:rPr lang="en-GB" sz="1400" dirty="0" smtClean="0"/>
              <a:t>8</a:t>
            </a:r>
            <a:endParaRPr lang="en-GB" sz="1400" dirty="0"/>
          </a:p>
        </p:txBody>
      </p:sp>
      <p:sp>
        <p:nvSpPr>
          <p:cNvPr id="70" name="TextBox 5"/>
          <p:cNvSpPr txBox="1"/>
          <p:nvPr/>
        </p:nvSpPr>
        <p:spPr>
          <a:xfrm>
            <a:off x="1111111" y="6025766"/>
            <a:ext cx="339387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100" dirty="0" smtClean="0">
                <a:solidFill>
                  <a:srgbClr val="363636"/>
                </a:solidFill>
                <a:latin typeface="Arial" charset="0"/>
                <a:cs typeface="Arial" charset="0"/>
              </a:rPr>
              <a:t>*For patient 4, osteosarcoma did not change in size</a:t>
            </a:r>
            <a:endParaRPr lang="en-GB" sz="1100" dirty="0">
              <a:solidFill>
                <a:srgbClr val="363636"/>
              </a:solidFill>
              <a:latin typeface="Arial" charset="0"/>
              <a:cs typeface="Arial" charset="0"/>
            </a:endParaRPr>
          </a:p>
        </p:txBody>
      </p:sp>
    </p:spTree>
    <p:extLst>
      <p:ext uri="{BB962C8B-B14F-4D97-AF65-F5344CB8AC3E}">
        <p14:creationId xmlns:p14="http://schemas.microsoft.com/office/powerpoint/2010/main" val="903191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smtClean="0"/>
              <a:t>11515</a:t>
            </a:r>
            <a:r>
              <a:rPr lang="en-GB" sz="1600" dirty="0"/>
              <a:t>: IMMUNOSARC: A collaborative Spanish (GEIS) and Italian (ISG) Sarcoma Groups phase I/II trial of sunitinib plus nivolumab in selected bone and soft tissue sarcoma subtypes—Results of the phase I </a:t>
            </a:r>
            <a:r>
              <a:rPr lang="en-GB" sz="1600" dirty="0" smtClean="0"/>
              <a:t>part – </a:t>
            </a:r>
            <a:r>
              <a:rPr lang="en-GB" sz="1600" dirty="0" err="1" smtClean="0"/>
              <a:t>Broto</a:t>
            </a:r>
            <a:r>
              <a:rPr lang="en-GB" sz="1600" dirty="0" smtClean="0"/>
              <a:t> JM, et al</a:t>
            </a:r>
            <a:endParaRPr lang="en-GB" sz="1600"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r>
              <a:rPr lang="en-GB" dirty="0" smtClean="0"/>
              <a:t> </a:t>
            </a:r>
            <a:endParaRPr lang="en-GB" dirty="0"/>
          </a:p>
        </p:txBody>
      </p:sp>
      <p:sp>
        <p:nvSpPr>
          <p:cNvPr id="4" name="Text Box 4"/>
          <p:cNvSpPr txBox="1">
            <a:spLocks noChangeArrowheads="1"/>
          </p:cNvSpPr>
          <p:nvPr/>
        </p:nvSpPr>
        <p:spPr bwMode="auto">
          <a:xfrm>
            <a:off x="5096713" y="6474897"/>
            <a:ext cx="382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Broto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JM,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141181"/>
              </p:ext>
            </p:extLst>
          </p:nvPr>
        </p:nvGraphicFramePr>
        <p:xfrm>
          <a:off x="228601" y="1726751"/>
          <a:ext cx="8686798" cy="4266741"/>
        </p:xfrm>
        <a:graphic>
          <a:graphicData uri="http://schemas.openxmlformats.org/drawingml/2006/table">
            <a:tbl>
              <a:tblPr firstRow="1" bandRow="1">
                <a:tableStyleId>{69012ECD-51FC-41F1-AA8D-1B2483CD663E}</a:tableStyleId>
              </a:tblPr>
              <a:tblGrid>
                <a:gridCol w="1327067">
                  <a:extLst>
                    <a:ext uri="{9D8B030D-6E8A-4147-A177-3AD203B41FA5}">
                      <a16:colId xmlns:a16="http://schemas.microsoft.com/office/drawing/2014/main" val="20000"/>
                    </a:ext>
                  </a:extLst>
                </a:gridCol>
                <a:gridCol w="2683823">
                  <a:extLst>
                    <a:ext uri="{9D8B030D-6E8A-4147-A177-3AD203B41FA5}">
                      <a16:colId xmlns:a16="http://schemas.microsoft.com/office/drawing/2014/main" val="20001"/>
                    </a:ext>
                  </a:extLst>
                </a:gridCol>
                <a:gridCol w="1579418">
                  <a:extLst>
                    <a:ext uri="{9D8B030D-6E8A-4147-A177-3AD203B41FA5}">
                      <a16:colId xmlns:a16="http://schemas.microsoft.com/office/drawing/2014/main" val="20002"/>
                    </a:ext>
                  </a:extLst>
                </a:gridCol>
                <a:gridCol w="1567543">
                  <a:extLst>
                    <a:ext uri="{9D8B030D-6E8A-4147-A177-3AD203B41FA5}">
                      <a16:colId xmlns:a16="http://schemas.microsoft.com/office/drawing/2014/main" val="20003"/>
                    </a:ext>
                  </a:extLst>
                </a:gridCol>
                <a:gridCol w="1528947">
                  <a:extLst>
                    <a:ext uri="{9D8B030D-6E8A-4147-A177-3AD203B41FA5}">
                      <a16:colId xmlns:a16="http://schemas.microsoft.com/office/drawing/2014/main" val="20004"/>
                    </a:ext>
                  </a:extLst>
                </a:gridCol>
              </a:tblGrid>
              <a:tr h="326901">
                <a:tc>
                  <a:txBody>
                    <a:bodyPr/>
                    <a:lstStyle/>
                    <a:p>
                      <a:r>
                        <a:rPr lang="en-GB" sz="1200" noProof="0" dirty="0" smtClean="0">
                          <a:solidFill>
                            <a:schemeClr val="tx2"/>
                          </a:solidFill>
                        </a:rPr>
                        <a:t>Type</a:t>
                      </a:r>
                      <a:r>
                        <a:rPr lang="en-GB" sz="1200" baseline="0" noProof="0" dirty="0" smtClean="0">
                          <a:solidFill>
                            <a:schemeClr val="tx2"/>
                          </a:solidFill>
                        </a:rPr>
                        <a:t> </a:t>
                      </a:r>
                      <a:endParaRPr lang="en-GB" sz="1200" noProof="0" dirty="0">
                        <a:solidFill>
                          <a:schemeClr val="tx2"/>
                        </a:solidFill>
                      </a:endParaRPr>
                    </a:p>
                  </a:txBody>
                  <a:tcPr marT="18000" marB="18000" anchor="ctr"/>
                </a:tc>
                <a:tc>
                  <a:txBody>
                    <a:bodyPr/>
                    <a:lstStyle/>
                    <a:p>
                      <a:r>
                        <a:rPr lang="en-GB" sz="1200" noProof="0" dirty="0" smtClean="0">
                          <a:solidFill>
                            <a:schemeClr val="tx2"/>
                          </a:solidFill>
                        </a:rPr>
                        <a:t>Event</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Any grade,</a:t>
                      </a:r>
                      <a:r>
                        <a:rPr lang="en-GB" sz="1200" baseline="0" noProof="0" dirty="0" smtClean="0">
                          <a:solidFill>
                            <a:schemeClr val="tx2"/>
                          </a:solidFill>
                        </a:rPr>
                        <a:t> n (%)</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Grade 1</a:t>
                      </a:r>
                      <a:r>
                        <a:rPr lang="en-GB" sz="1200" baseline="0" noProof="0" dirty="0" smtClean="0">
                          <a:solidFill>
                            <a:schemeClr val="tx2"/>
                          </a:solidFill>
                        </a:rPr>
                        <a:t>–2 , n (%)</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Grade 3–4,</a:t>
                      </a:r>
                      <a:r>
                        <a:rPr lang="en-GB" sz="1200" baseline="0" noProof="0" dirty="0" smtClean="0">
                          <a:solidFill>
                            <a:schemeClr val="tx2"/>
                          </a:solidFill>
                        </a:rPr>
                        <a:t> n (%)</a:t>
                      </a:r>
                      <a:endParaRPr lang="en-GB" sz="1200" noProof="0" dirty="0">
                        <a:solidFill>
                          <a:schemeClr val="tx2"/>
                        </a:solidFill>
                      </a:endParaRPr>
                    </a:p>
                  </a:txBody>
                  <a:tcPr marT="18000" marB="18000" anchor="ctr"/>
                </a:tc>
                <a:extLst>
                  <a:ext uri="{0D108BD9-81ED-4DB2-BD59-A6C34878D82A}">
                    <a16:rowId xmlns:a16="http://schemas.microsoft.com/office/drawing/2014/main" val="10000"/>
                  </a:ext>
                </a:extLst>
              </a:tr>
              <a:tr h="0">
                <a:tc rowSpan="6">
                  <a:txBody>
                    <a:bodyPr/>
                    <a:lstStyle/>
                    <a:p>
                      <a:r>
                        <a:rPr lang="en-GB" sz="1200" noProof="0" dirty="0" smtClean="0"/>
                        <a:t>Haematological </a:t>
                      </a:r>
                      <a:endParaRPr lang="en-GB" sz="1200" noProof="0" dirty="0"/>
                    </a:p>
                  </a:txBody>
                  <a:tcPr marT="18000" marB="18000" anchor="ctr">
                    <a:lnB w="12700" cap="flat" cmpd="sng" algn="ctr">
                      <a:solidFill>
                        <a:srgbClr val="62C4EE"/>
                      </a:solidFill>
                      <a:prstDash val="solid"/>
                      <a:round/>
                      <a:headEnd type="none" w="med" len="med"/>
                      <a:tailEnd type="none" w="med" len="med"/>
                    </a:lnB>
                  </a:tcPr>
                </a:tc>
                <a:tc>
                  <a:txBody>
                    <a:bodyPr/>
                    <a:lstStyle/>
                    <a:p>
                      <a:r>
                        <a:rPr lang="en-GB" sz="1200" noProof="0" dirty="0" smtClean="0"/>
                        <a:t>Neutropenia </a:t>
                      </a:r>
                      <a:endParaRPr lang="en-GB" sz="1200" noProof="0" dirty="0"/>
                    </a:p>
                  </a:txBody>
                  <a:tcPr marT="18000" marB="18000"/>
                </a:tc>
                <a:tc>
                  <a:txBody>
                    <a:bodyPr/>
                    <a:lstStyle/>
                    <a:p>
                      <a:pPr algn="ctr"/>
                      <a:r>
                        <a:rPr lang="en-GB" sz="1200" noProof="0" dirty="0" smtClean="0"/>
                        <a:t>14 (88)</a:t>
                      </a:r>
                      <a:endParaRPr lang="en-GB" sz="1200" noProof="0" dirty="0"/>
                    </a:p>
                  </a:txBody>
                  <a:tcPr marT="18000" marB="18000"/>
                </a:tc>
                <a:tc>
                  <a:txBody>
                    <a:bodyPr/>
                    <a:lstStyle/>
                    <a:p>
                      <a:pPr algn="ctr"/>
                      <a:r>
                        <a:rPr lang="en-GB" sz="1200" noProof="0" dirty="0" smtClean="0"/>
                        <a:t>12 (75)</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extLst>
                  <a:ext uri="{0D108BD9-81ED-4DB2-BD59-A6C34878D82A}">
                    <a16:rowId xmlns:a16="http://schemas.microsoft.com/office/drawing/2014/main" val="10001"/>
                  </a:ext>
                </a:extLst>
              </a:tr>
              <a:tr h="154157">
                <a:tc vMerge="1">
                  <a:txBody>
                    <a:bodyPr/>
                    <a:lstStyle/>
                    <a:p>
                      <a:endParaRPr lang="en-US" sz="1200" noProof="0" dirty="0"/>
                    </a:p>
                  </a:txBody>
                  <a:tcPr marT="18000" marB="18000"/>
                </a:tc>
                <a:tc>
                  <a:txBody>
                    <a:bodyPr/>
                    <a:lstStyle/>
                    <a:p>
                      <a:r>
                        <a:rPr lang="en-GB" sz="1200" noProof="0" dirty="0" smtClean="0"/>
                        <a:t>Leukopenia </a:t>
                      </a:r>
                      <a:endParaRPr lang="en-GB" sz="1200" noProof="0" dirty="0"/>
                    </a:p>
                  </a:txBody>
                  <a:tcPr marT="18000" marB="18000"/>
                </a:tc>
                <a:tc>
                  <a:txBody>
                    <a:bodyPr/>
                    <a:lstStyle/>
                    <a:p>
                      <a:pPr algn="ctr"/>
                      <a:r>
                        <a:rPr lang="en-GB" sz="1200" noProof="0" dirty="0" smtClean="0"/>
                        <a:t>10 (62)</a:t>
                      </a:r>
                    </a:p>
                  </a:txBody>
                  <a:tcPr marT="18000" marB="18000"/>
                </a:tc>
                <a:tc>
                  <a:txBody>
                    <a:bodyPr/>
                    <a:lstStyle/>
                    <a:p>
                      <a:pPr algn="ctr"/>
                      <a:r>
                        <a:rPr lang="en-GB" sz="1200" noProof="0" dirty="0" smtClean="0"/>
                        <a:t>9 (56)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2"/>
                  </a:ext>
                </a:extLst>
              </a:tr>
              <a:tr h="0">
                <a:tc vMerge="1">
                  <a:txBody>
                    <a:bodyPr/>
                    <a:lstStyle/>
                    <a:p>
                      <a:endParaRPr lang="en-US" sz="1200" noProof="0" dirty="0"/>
                    </a:p>
                  </a:txBody>
                  <a:tcPr marT="18000" marB="18000"/>
                </a:tc>
                <a:tc>
                  <a:txBody>
                    <a:bodyPr/>
                    <a:lstStyle/>
                    <a:p>
                      <a:r>
                        <a:rPr lang="en-GB" sz="1200" noProof="0" dirty="0" smtClean="0"/>
                        <a:t>Anaemia </a:t>
                      </a:r>
                      <a:endParaRPr lang="en-GB" sz="1200" noProof="0" dirty="0"/>
                    </a:p>
                  </a:txBody>
                  <a:tcPr marT="18000" marB="18000"/>
                </a:tc>
                <a:tc>
                  <a:txBody>
                    <a:bodyPr/>
                    <a:lstStyle/>
                    <a:p>
                      <a:pPr algn="ctr"/>
                      <a:r>
                        <a:rPr lang="en-GB" sz="1200" noProof="0" dirty="0" smtClean="0"/>
                        <a:t>9 (56)</a:t>
                      </a:r>
                      <a:endParaRPr lang="en-GB" sz="1200" noProof="0" dirty="0"/>
                    </a:p>
                  </a:txBody>
                  <a:tcPr marT="18000" marB="18000"/>
                </a:tc>
                <a:tc>
                  <a:txBody>
                    <a:bodyPr/>
                    <a:lstStyle/>
                    <a:p>
                      <a:pPr algn="ctr"/>
                      <a:r>
                        <a:rPr lang="en-GB" sz="1200" noProof="0" dirty="0" smtClean="0"/>
                        <a:t>8 (50)</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3"/>
                  </a:ext>
                </a:extLst>
              </a:tr>
              <a:tr h="0">
                <a:tc vMerge="1">
                  <a:txBody>
                    <a:bodyPr/>
                    <a:lstStyle/>
                    <a:p>
                      <a:endParaRPr lang="en-US" sz="1200" noProof="0" dirty="0"/>
                    </a:p>
                  </a:txBody>
                  <a:tcPr marT="18000" marB="18000"/>
                </a:tc>
                <a:tc>
                  <a:txBody>
                    <a:bodyPr/>
                    <a:lstStyle/>
                    <a:p>
                      <a:r>
                        <a:rPr lang="en-GB" sz="1200" noProof="0" dirty="0" smtClean="0"/>
                        <a:t>Thrombocytopenia</a:t>
                      </a:r>
                      <a:r>
                        <a:rPr lang="en-GB" sz="1200" baseline="0" noProof="0" dirty="0" smtClean="0"/>
                        <a:t> </a:t>
                      </a:r>
                      <a:endParaRPr lang="en-GB" sz="1200" noProof="0" dirty="0"/>
                    </a:p>
                  </a:txBody>
                  <a:tcPr marT="18000" marB="18000"/>
                </a:tc>
                <a:tc>
                  <a:txBody>
                    <a:bodyPr/>
                    <a:lstStyle/>
                    <a:p>
                      <a:pPr algn="ctr"/>
                      <a:r>
                        <a:rPr lang="en-GB" sz="1200" noProof="0" dirty="0" smtClean="0"/>
                        <a:t>8 (50)</a:t>
                      </a:r>
                      <a:endParaRPr lang="en-GB" sz="1200" noProof="0" dirty="0"/>
                    </a:p>
                  </a:txBody>
                  <a:tcPr marT="18000" marB="18000"/>
                </a:tc>
                <a:tc>
                  <a:txBody>
                    <a:bodyPr/>
                    <a:lstStyle/>
                    <a:p>
                      <a:pPr algn="ctr"/>
                      <a:r>
                        <a:rPr lang="en-GB" sz="1200" noProof="0" dirty="0" smtClean="0"/>
                        <a:t>5 (31)</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extLst>
                  <a:ext uri="{0D108BD9-81ED-4DB2-BD59-A6C34878D82A}">
                    <a16:rowId xmlns:a16="http://schemas.microsoft.com/office/drawing/2014/main" val="10004"/>
                  </a:ext>
                </a:extLst>
              </a:tr>
              <a:tr h="0">
                <a:tc vMerge="1">
                  <a:txBody>
                    <a:bodyPr/>
                    <a:lstStyle/>
                    <a:p>
                      <a:endParaRPr lang="en-US" sz="1200" noProof="0" dirty="0"/>
                    </a:p>
                  </a:txBody>
                  <a:tcPr marT="18000" marB="18000"/>
                </a:tc>
                <a:tc>
                  <a:txBody>
                    <a:bodyPr/>
                    <a:lstStyle/>
                    <a:p>
                      <a:r>
                        <a:rPr lang="en-GB" sz="1200" noProof="0" dirty="0" smtClean="0"/>
                        <a:t>Lymphopenia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5"/>
                  </a:ext>
                </a:extLst>
              </a:tr>
              <a:tr h="0">
                <a:tc vMerge="1">
                  <a:txBody>
                    <a:bodyPr/>
                    <a:lstStyle/>
                    <a:p>
                      <a:endParaRPr lang="en-US" sz="1200" noProof="0" dirty="0"/>
                    </a:p>
                  </a:txBody>
                  <a:tcPr marT="18000" marB="18000"/>
                </a:tc>
                <a:tc>
                  <a:txBody>
                    <a:bodyPr/>
                    <a:lstStyle/>
                    <a:p>
                      <a:r>
                        <a:rPr lang="en-GB" sz="1200" noProof="0" dirty="0" smtClean="0"/>
                        <a:t>Febrile</a:t>
                      </a:r>
                      <a:r>
                        <a:rPr lang="en-GB" sz="1200" baseline="0" noProof="0" dirty="0" smtClean="0"/>
                        <a:t> neutropenia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1 (6)</a:t>
                      </a:r>
                    </a:p>
                  </a:txBody>
                  <a:tcPr marT="18000" marB="18000"/>
                </a:tc>
                <a:extLst>
                  <a:ext uri="{0D108BD9-81ED-4DB2-BD59-A6C34878D82A}">
                    <a16:rowId xmlns:a16="http://schemas.microsoft.com/office/drawing/2014/main" val="10006"/>
                  </a:ext>
                </a:extLst>
              </a:tr>
              <a:tr h="0">
                <a:tc rowSpan="12">
                  <a:txBody>
                    <a:bodyPr/>
                    <a:lstStyle/>
                    <a:p>
                      <a:r>
                        <a:rPr lang="en-GB" sz="1200" noProof="0" dirty="0" smtClean="0"/>
                        <a:t>Laboratory alterations</a:t>
                      </a:r>
                      <a:endParaRPr lang="en-GB" sz="1200" noProof="0" dirty="0"/>
                    </a:p>
                  </a:txBody>
                  <a:tcPr marT="18000" marB="18000">
                    <a:lnT w="12700" cap="flat" cmpd="sng" algn="ctr">
                      <a:solidFill>
                        <a:srgbClr val="62C4EE"/>
                      </a:solidFill>
                      <a:prstDash val="solid"/>
                      <a:round/>
                      <a:headEnd type="none" w="med" len="med"/>
                      <a:tailEnd type="none" w="med" len="med"/>
                    </a:lnT>
                  </a:tcPr>
                </a:tc>
                <a:tc>
                  <a:txBody>
                    <a:bodyPr/>
                    <a:lstStyle/>
                    <a:p>
                      <a:r>
                        <a:rPr lang="en-GB" sz="1200" noProof="0" dirty="0" smtClean="0"/>
                        <a:t>Glucose increased</a:t>
                      </a:r>
                      <a:r>
                        <a:rPr lang="en-GB" sz="1200" baseline="0" noProof="0" dirty="0" smtClean="0"/>
                        <a:t> </a:t>
                      </a:r>
                      <a:endParaRPr lang="en-GB" sz="1200" noProof="0" dirty="0"/>
                    </a:p>
                  </a:txBody>
                  <a:tcPr marT="18000" marB="18000"/>
                </a:tc>
                <a:tc>
                  <a:txBody>
                    <a:bodyPr/>
                    <a:lstStyle/>
                    <a:p>
                      <a:pPr algn="ctr"/>
                      <a:r>
                        <a:rPr lang="en-GB" sz="1200" noProof="0" dirty="0" smtClean="0"/>
                        <a:t>6 (38)</a:t>
                      </a:r>
                      <a:endParaRPr lang="en-GB" sz="1200" noProof="0" dirty="0"/>
                    </a:p>
                  </a:txBody>
                  <a:tcPr marT="18000" marB="18000"/>
                </a:tc>
                <a:tc>
                  <a:txBody>
                    <a:bodyPr/>
                    <a:lstStyle/>
                    <a:p>
                      <a:pPr algn="ctr"/>
                      <a:r>
                        <a:rPr lang="en-GB" sz="1200" noProof="0" dirty="0" smtClean="0"/>
                        <a:t>6 (38)</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7"/>
                  </a:ext>
                </a:extLst>
              </a:tr>
              <a:tr h="0">
                <a:tc vMerge="1">
                  <a:txBody>
                    <a:bodyPr/>
                    <a:lstStyle/>
                    <a:p>
                      <a:endParaRPr lang="en-US" sz="1200" noProof="0" dirty="0"/>
                    </a:p>
                  </a:txBody>
                  <a:tcPr marT="18000" marB="18000"/>
                </a:tc>
                <a:tc>
                  <a:txBody>
                    <a:bodyPr/>
                    <a:lstStyle/>
                    <a:p>
                      <a:r>
                        <a:rPr lang="en-GB" sz="1200" noProof="0" dirty="0" smtClean="0"/>
                        <a:t>ALP increased </a:t>
                      </a:r>
                      <a:endParaRPr lang="en-GB" sz="1200" noProof="0" dirty="0"/>
                    </a:p>
                  </a:txBody>
                  <a:tcPr marT="18000" marB="18000"/>
                </a:tc>
                <a:tc>
                  <a:txBody>
                    <a:bodyPr/>
                    <a:lstStyle/>
                    <a:p>
                      <a:pPr algn="ctr"/>
                      <a:r>
                        <a:rPr lang="en-GB" sz="1200" noProof="0" dirty="0" smtClean="0"/>
                        <a:t>5 (31)</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8"/>
                  </a:ext>
                </a:extLst>
              </a:tr>
              <a:tr h="0">
                <a:tc vMerge="1">
                  <a:txBody>
                    <a:bodyPr/>
                    <a:lstStyle/>
                    <a:p>
                      <a:endParaRPr lang="en-US" sz="1200" noProof="0" dirty="0"/>
                    </a:p>
                  </a:txBody>
                  <a:tcPr marT="18000" marB="18000"/>
                </a:tc>
                <a:tc>
                  <a:txBody>
                    <a:bodyPr/>
                    <a:lstStyle/>
                    <a:p>
                      <a:r>
                        <a:rPr lang="en-GB" sz="1200" noProof="0" dirty="0" smtClean="0"/>
                        <a:t>AST/SGOT increased </a:t>
                      </a:r>
                    </a:p>
                  </a:txBody>
                  <a:tcPr marT="18000" marB="18000"/>
                </a:tc>
                <a:tc>
                  <a:txBody>
                    <a:bodyPr/>
                    <a:lstStyle/>
                    <a:p>
                      <a:pPr algn="ctr"/>
                      <a:r>
                        <a:rPr lang="en-GB" sz="1200" noProof="0" dirty="0" smtClean="0"/>
                        <a:t>5 (31)</a:t>
                      </a:r>
                      <a:endParaRPr lang="en-GB" sz="1200" noProof="0" dirty="0"/>
                    </a:p>
                  </a:txBody>
                  <a:tcPr marT="18000" marB="18000"/>
                </a:tc>
                <a:tc>
                  <a:txBody>
                    <a:bodyPr/>
                    <a:lstStyle/>
                    <a:p>
                      <a:pPr algn="ctr"/>
                      <a:r>
                        <a:rPr lang="en-GB" sz="1200" noProof="0" dirty="0" smtClean="0"/>
                        <a:t>5 (31)</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9"/>
                  </a:ext>
                </a:extLst>
              </a:tr>
              <a:tr h="0">
                <a:tc vMerge="1">
                  <a:txBody>
                    <a:bodyPr/>
                    <a:lstStyle/>
                    <a:p>
                      <a:endParaRPr lang="en-US" sz="1200" noProof="0" dirty="0"/>
                    </a:p>
                  </a:txBody>
                  <a:tcPr marT="18000" marB="18000"/>
                </a:tc>
                <a:tc>
                  <a:txBody>
                    <a:bodyPr/>
                    <a:lstStyle/>
                    <a:p>
                      <a:r>
                        <a:rPr lang="en-GB" sz="1200" noProof="0" dirty="0" smtClean="0"/>
                        <a:t>ALT/SGPT increased </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0"/>
                  </a:ext>
                </a:extLst>
              </a:tr>
              <a:tr h="0">
                <a:tc vMerge="1">
                  <a:txBody>
                    <a:bodyPr/>
                    <a:lstStyle/>
                    <a:p>
                      <a:endParaRPr lang="en-US" sz="1200" noProof="0" dirty="0"/>
                    </a:p>
                  </a:txBody>
                  <a:tcPr marT="18000" marB="18000"/>
                </a:tc>
                <a:tc>
                  <a:txBody>
                    <a:bodyPr/>
                    <a:lstStyle/>
                    <a:p>
                      <a:r>
                        <a:rPr lang="en-GB" sz="1200" noProof="0" dirty="0" smtClean="0"/>
                        <a:t>Sodium increased </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1"/>
                  </a:ext>
                </a:extLst>
              </a:tr>
              <a:tr h="0">
                <a:tc vMerge="1">
                  <a:txBody>
                    <a:bodyPr/>
                    <a:lstStyle/>
                    <a:p>
                      <a:endParaRPr lang="en-US" sz="1200" noProof="0" dirty="0"/>
                    </a:p>
                  </a:txBody>
                  <a:tcPr marT="18000" marB="18000"/>
                </a:tc>
                <a:tc>
                  <a:txBody>
                    <a:bodyPr/>
                    <a:lstStyle/>
                    <a:p>
                      <a:r>
                        <a:rPr lang="en-GB" sz="1200" noProof="0" dirty="0" smtClean="0"/>
                        <a:t>Sodium decreased </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3 (19)</a:t>
                      </a:r>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2"/>
                  </a:ext>
                </a:extLst>
              </a:tr>
              <a:tr h="0">
                <a:tc vMerge="1">
                  <a:txBody>
                    <a:bodyPr/>
                    <a:lstStyle/>
                    <a:p>
                      <a:endParaRPr lang="en-US" sz="1200" noProof="0" dirty="0"/>
                    </a:p>
                  </a:txBody>
                  <a:tcPr marT="18000" marB="18000"/>
                </a:tc>
                <a:tc>
                  <a:txBody>
                    <a:bodyPr/>
                    <a:lstStyle/>
                    <a:p>
                      <a:r>
                        <a:rPr lang="en-GB" sz="1200" noProof="0" dirty="0" smtClean="0"/>
                        <a:t>Hypoalbuminemia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3"/>
                  </a:ext>
                </a:extLst>
              </a:tr>
              <a:tr h="0">
                <a:tc vMerge="1">
                  <a:txBody>
                    <a:bodyPr/>
                    <a:lstStyle/>
                    <a:p>
                      <a:endParaRPr lang="en-US" sz="1200" noProof="0" dirty="0"/>
                    </a:p>
                  </a:txBody>
                  <a:tcPr marT="18000" marB="18000"/>
                </a:tc>
                <a:tc>
                  <a:txBody>
                    <a:bodyPr/>
                    <a:lstStyle/>
                    <a:p>
                      <a:r>
                        <a:rPr lang="en-GB" sz="1200" noProof="0" dirty="0" smtClean="0"/>
                        <a:t>Creatinine increased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4"/>
                  </a:ext>
                </a:extLst>
              </a:tr>
              <a:tr h="0">
                <a:tc vMerge="1">
                  <a:txBody>
                    <a:bodyPr/>
                    <a:lstStyle/>
                    <a:p>
                      <a:endParaRPr lang="en-US" sz="1200" noProof="0" dirty="0"/>
                    </a:p>
                  </a:txBody>
                  <a:tcPr marT="18000" marB="18000"/>
                </a:tc>
                <a:tc>
                  <a:txBody>
                    <a:bodyPr/>
                    <a:lstStyle/>
                    <a:p>
                      <a:r>
                        <a:rPr lang="en-GB" sz="1200" noProof="0" dirty="0" err="1" smtClean="0"/>
                        <a:t>Hypophosphataemia</a:t>
                      </a:r>
                      <a:r>
                        <a:rPr lang="en-GB" sz="1200" noProof="0" dirty="0" smtClean="0"/>
                        <a:t>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5"/>
                  </a:ext>
                </a:extLst>
              </a:tr>
              <a:tr h="0">
                <a:tc vMerge="1">
                  <a:txBody>
                    <a:bodyPr/>
                    <a:lstStyle/>
                    <a:p>
                      <a:endParaRPr lang="en-US" sz="1200" noProof="0" dirty="0"/>
                    </a:p>
                  </a:txBody>
                  <a:tcPr marT="18000" marB="18000"/>
                </a:tc>
                <a:tc>
                  <a:txBody>
                    <a:bodyPr/>
                    <a:lstStyle/>
                    <a:p>
                      <a:r>
                        <a:rPr lang="en-GB" sz="1200" noProof="0" dirty="0" err="1" smtClean="0"/>
                        <a:t>Hyper</a:t>
                      </a:r>
                      <a:r>
                        <a:rPr lang="en-GB" sz="1200" baseline="0" noProof="0" dirty="0" err="1" smtClean="0"/>
                        <a:t>magnesaemia</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6"/>
                  </a:ext>
                </a:extLst>
              </a:tr>
              <a:tr h="0">
                <a:tc vMerge="1">
                  <a:txBody>
                    <a:bodyPr/>
                    <a:lstStyle/>
                    <a:p>
                      <a:endParaRPr lang="en-US" sz="1200" noProof="0" dirty="0"/>
                    </a:p>
                  </a:txBody>
                  <a:tcPr marT="18000" marB="18000"/>
                </a:tc>
                <a:tc>
                  <a:txBody>
                    <a:bodyPr/>
                    <a:lstStyle/>
                    <a:p>
                      <a:r>
                        <a:rPr lang="en-GB" sz="1200" noProof="0" dirty="0" smtClean="0"/>
                        <a:t>Potassium decreased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7"/>
                  </a:ext>
                </a:extLst>
              </a:tr>
              <a:tr h="0">
                <a:tc vMerge="1">
                  <a:txBody>
                    <a:bodyPr/>
                    <a:lstStyle/>
                    <a:p>
                      <a:endParaRPr lang="en-US" sz="1200" noProof="0" dirty="0"/>
                    </a:p>
                  </a:txBody>
                  <a:tcPr marT="18000" marB="18000"/>
                </a:tc>
                <a:tc>
                  <a:txBody>
                    <a:bodyPr/>
                    <a:lstStyle/>
                    <a:p>
                      <a:r>
                        <a:rPr lang="en-GB" sz="1200" noProof="0" dirty="0" smtClean="0"/>
                        <a:t>Blood bilirubin increased </a:t>
                      </a:r>
                      <a:endParaRPr lang="en-GB" sz="1200" noProof="0" dirty="0"/>
                    </a:p>
                  </a:txBody>
                  <a:tcPr marT="18000" marB="18000"/>
                </a:tc>
                <a:tc>
                  <a:txBody>
                    <a:bodyPr/>
                    <a:lstStyle/>
                    <a:p>
                      <a:pPr algn="ctr"/>
                      <a:r>
                        <a:rPr lang="en-GB" sz="1200" noProof="0" dirty="0" smtClean="0"/>
                        <a:t>1</a:t>
                      </a:r>
                      <a:r>
                        <a:rPr lang="en-GB" sz="1200" baseline="0" noProof="0" dirty="0" smtClean="0"/>
                        <a:t>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54274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smtClean="0"/>
              <a:t>11515</a:t>
            </a:r>
            <a:r>
              <a:rPr lang="en-GB" sz="1600" dirty="0"/>
              <a:t>: IMMUNOSARC: A collaborative Spanish (GEIS) and Italian (ISG) Sarcoma Groups phase I/II trial of sunitinib plus nivolumab in selected bone and soft tissue sarcoma subtypes—Results of the phase I </a:t>
            </a:r>
            <a:r>
              <a:rPr lang="en-GB" sz="1600" dirty="0" smtClean="0"/>
              <a:t>part – </a:t>
            </a:r>
            <a:r>
              <a:rPr lang="en-GB" sz="1600" dirty="0" err="1" smtClean="0"/>
              <a:t>Broto</a:t>
            </a:r>
            <a:r>
              <a:rPr lang="en-GB" sz="1600" dirty="0" smtClean="0"/>
              <a:t> JM, et al</a:t>
            </a:r>
            <a:endParaRPr lang="en-GB" sz="1600"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r>
              <a:rPr lang="en-US" b="1" dirty="0" smtClean="0">
                <a:solidFill>
                  <a:schemeClr val="bg1"/>
                </a:solidFill>
              </a:rPr>
              <a:t>.)</a:t>
            </a:r>
            <a:endParaRPr lang="en-GB" dirty="0"/>
          </a:p>
          <a:p>
            <a:endParaRPr lang="en-GB" dirty="0"/>
          </a:p>
        </p:txBody>
      </p:sp>
      <p:sp>
        <p:nvSpPr>
          <p:cNvPr id="4" name="Text Box 4"/>
          <p:cNvSpPr txBox="1">
            <a:spLocks noChangeArrowheads="1"/>
          </p:cNvSpPr>
          <p:nvPr/>
        </p:nvSpPr>
        <p:spPr bwMode="auto">
          <a:xfrm>
            <a:off x="5096713" y="6474897"/>
            <a:ext cx="382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Broto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JM,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5654897"/>
              </p:ext>
            </p:extLst>
          </p:nvPr>
        </p:nvGraphicFramePr>
        <p:xfrm>
          <a:off x="228600" y="1670938"/>
          <a:ext cx="4260273" cy="4393008"/>
        </p:xfrm>
        <a:graphic>
          <a:graphicData uri="http://schemas.openxmlformats.org/drawingml/2006/table">
            <a:tbl>
              <a:tblPr firstRow="1" bandRow="1">
                <a:tableStyleId>{69012ECD-51FC-41F1-AA8D-1B2483CD663E}</a:tableStyleId>
              </a:tblPr>
              <a:tblGrid>
                <a:gridCol w="1350818">
                  <a:extLst>
                    <a:ext uri="{9D8B030D-6E8A-4147-A177-3AD203B41FA5}">
                      <a16:colId xmlns:a16="http://schemas.microsoft.com/office/drawing/2014/main" val="20000"/>
                    </a:ext>
                  </a:extLst>
                </a:gridCol>
                <a:gridCol w="938151">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926276">
                  <a:extLst>
                    <a:ext uri="{9D8B030D-6E8A-4147-A177-3AD203B41FA5}">
                      <a16:colId xmlns:a16="http://schemas.microsoft.com/office/drawing/2014/main" val="20003"/>
                    </a:ext>
                  </a:extLst>
                </a:gridCol>
              </a:tblGrid>
              <a:tr h="270288">
                <a:tc>
                  <a:txBody>
                    <a:bodyPr/>
                    <a:lstStyle/>
                    <a:p>
                      <a:r>
                        <a:rPr lang="en-GB" sz="1200" noProof="0" dirty="0" smtClean="0">
                          <a:solidFill>
                            <a:schemeClr val="tx2"/>
                          </a:solidFill>
                        </a:rPr>
                        <a:t>Event,</a:t>
                      </a:r>
                      <a:r>
                        <a:rPr lang="en-GB" sz="1200" baseline="0" noProof="0" dirty="0" smtClean="0">
                          <a:solidFill>
                            <a:schemeClr val="tx2"/>
                          </a:solidFill>
                        </a:rPr>
                        <a:t> n (%)</a:t>
                      </a:r>
                      <a:endParaRPr lang="en-GB" sz="1200" noProof="0" dirty="0">
                        <a:solidFill>
                          <a:schemeClr val="tx2"/>
                        </a:solidFill>
                      </a:endParaRPr>
                    </a:p>
                  </a:txBody>
                  <a:tcPr marT="18000" marB="18000"/>
                </a:tc>
                <a:tc>
                  <a:txBody>
                    <a:bodyPr/>
                    <a:lstStyle/>
                    <a:p>
                      <a:pPr algn="ctr"/>
                      <a:r>
                        <a:rPr lang="en-GB" sz="1200" noProof="0" dirty="0" smtClean="0">
                          <a:solidFill>
                            <a:schemeClr val="tx2"/>
                          </a:solidFill>
                        </a:rPr>
                        <a:t>Any grade</a:t>
                      </a:r>
                      <a:endParaRPr lang="en-GB" sz="1200" noProof="0" dirty="0">
                        <a:solidFill>
                          <a:schemeClr val="tx2"/>
                        </a:solidFill>
                      </a:endParaRPr>
                    </a:p>
                  </a:txBody>
                  <a:tcPr marT="18000" marB="18000"/>
                </a:tc>
                <a:tc>
                  <a:txBody>
                    <a:bodyPr/>
                    <a:lstStyle/>
                    <a:p>
                      <a:pPr algn="ctr"/>
                      <a:r>
                        <a:rPr lang="en-GB" sz="1200" noProof="0" dirty="0" smtClean="0">
                          <a:solidFill>
                            <a:schemeClr val="tx2"/>
                          </a:solidFill>
                        </a:rPr>
                        <a:t>Grade 1</a:t>
                      </a:r>
                      <a:r>
                        <a:rPr lang="en-GB" sz="1200" baseline="0" noProof="0" dirty="0" smtClean="0">
                          <a:solidFill>
                            <a:schemeClr val="tx2"/>
                          </a:solidFill>
                        </a:rPr>
                        <a:t>–2 </a:t>
                      </a:r>
                    </a:p>
                  </a:txBody>
                  <a:tcPr marT="18000" marB="18000"/>
                </a:tc>
                <a:tc>
                  <a:txBody>
                    <a:bodyPr/>
                    <a:lstStyle/>
                    <a:p>
                      <a:pPr algn="ctr"/>
                      <a:r>
                        <a:rPr lang="en-GB" sz="1200" noProof="0" dirty="0" smtClean="0">
                          <a:solidFill>
                            <a:schemeClr val="tx2"/>
                          </a:solidFill>
                        </a:rPr>
                        <a:t>Grade 3–4</a:t>
                      </a:r>
                    </a:p>
                  </a:txBody>
                  <a:tcPr marT="18000" marB="18000"/>
                </a:tc>
                <a:extLst>
                  <a:ext uri="{0D108BD9-81ED-4DB2-BD59-A6C34878D82A}">
                    <a16:rowId xmlns:a16="http://schemas.microsoft.com/office/drawing/2014/main" val="10000"/>
                  </a:ext>
                </a:extLst>
              </a:tr>
              <a:tr h="0">
                <a:tc>
                  <a:txBody>
                    <a:bodyPr/>
                    <a:lstStyle/>
                    <a:p>
                      <a:r>
                        <a:rPr lang="en-GB" sz="1200" noProof="0" dirty="0" smtClean="0"/>
                        <a:t>Fatigue</a:t>
                      </a:r>
                      <a:endParaRPr lang="en-GB" sz="1200" noProof="0" dirty="0"/>
                    </a:p>
                  </a:txBody>
                  <a:tcPr marT="18000" marB="18000"/>
                </a:tc>
                <a:tc>
                  <a:txBody>
                    <a:bodyPr/>
                    <a:lstStyle/>
                    <a:p>
                      <a:pPr algn="ctr"/>
                      <a:r>
                        <a:rPr lang="en-GB" sz="1200" noProof="0" dirty="0" smtClean="0"/>
                        <a:t>15 (94)</a:t>
                      </a:r>
                      <a:endParaRPr lang="en-GB" sz="1200" noProof="0" dirty="0"/>
                    </a:p>
                  </a:txBody>
                  <a:tcPr marT="18000" marB="18000"/>
                </a:tc>
                <a:tc>
                  <a:txBody>
                    <a:bodyPr/>
                    <a:lstStyle/>
                    <a:p>
                      <a:pPr algn="ctr"/>
                      <a:r>
                        <a:rPr lang="en-GB" sz="1200" noProof="0" dirty="0" smtClean="0"/>
                        <a:t>11 (69)</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extLst>
                  <a:ext uri="{0D108BD9-81ED-4DB2-BD59-A6C34878D82A}">
                    <a16:rowId xmlns:a16="http://schemas.microsoft.com/office/drawing/2014/main" val="10001"/>
                  </a:ext>
                </a:extLst>
              </a:tr>
              <a:tr h="154157">
                <a:tc>
                  <a:txBody>
                    <a:bodyPr/>
                    <a:lstStyle/>
                    <a:p>
                      <a:r>
                        <a:rPr lang="en-GB" sz="1200" noProof="0" dirty="0" smtClean="0"/>
                        <a:t>Hypertension </a:t>
                      </a:r>
                      <a:endParaRPr lang="en-GB" sz="1200" noProof="0" dirty="0"/>
                    </a:p>
                  </a:txBody>
                  <a:tcPr marT="18000" marB="18000"/>
                </a:tc>
                <a:tc>
                  <a:txBody>
                    <a:bodyPr/>
                    <a:lstStyle/>
                    <a:p>
                      <a:pPr algn="ctr"/>
                      <a:r>
                        <a:rPr lang="en-GB" sz="1200" noProof="0" dirty="0" smtClean="0"/>
                        <a:t>10 (62)</a:t>
                      </a:r>
                    </a:p>
                  </a:txBody>
                  <a:tcPr marT="18000" marB="18000"/>
                </a:tc>
                <a:tc>
                  <a:txBody>
                    <a:bodyPr/>
                    <a:lstStyle/>
                    <a:p>
                      <a:pPr algn="ctr"/>
                      <a:r>
                        <a:rPr lang="en-GB" sz="1200" noProof="0" dirty="0" smtClean="0"/>
                        <a:t>9 (56)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2"/>
                  </a:ext>
                </a:extLst>
              </a:tr>
              <a:tr h="0">
                <a:tc>
                  <a:txBody>
                    <a:bodyPr/>
                    <a:lstStyle/>
                    <a:p>
                      <a:r>
                        <a:rPr lang="en-GB" sz="1200" noProof="0" dirty="0" smtClean="0"/>
                        <a:t>Mucositis oral</a:t>
                      </a:r>
                      <a:endParaRPr lang="en-GB" sz="1200" noProof="0" dirty="0"/>
                    </a:p>
                  </a:txBody>
                  <a:tcPr marT="18000" marB="18000"/>
                </a:tc>
                <a:tc>
                  <a:txBody>
                    <a:bodyPr/>
                    <a:lstStyle/>
                    <a:p>
                      <a:pPr algn="ctr"/>
                      <a:r>
                        <a:rPr lang="en-GB" sz="1200" noProof="0" dirty="0" smtClean="0"/>
                        <a:t>8 (50)</a:t>
                      </a:r>
                      <a:endParaRPr lang="en-GB" sz="1200" noProof="0" dirty="0"/>
                    </a:p>
                  </a:txBody>
                  <a:tcPr marT="18000" marB="18000"/>
                </a:tc>
                <a:tc>
                  <a:txBody>
                    <a:bodyPr/>
                    <a:lstStyle/>
                    <a:p>
                      <a:pPr algn="ctr"/>
                      <a:r>
                        <a:rPr lang="en-GB" sz="1200" noProof="0" dirty="0" smtClean="0"/>
                        <a:t>7 (44)</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3"/>
                  </a:ext>
                </a:extLst>
              </a:tr>
              <a:tr h="0">
                <a:tc>
                  <a:txBody>
                    <a:bodyPr/>
                    <a:lstStyle/>
                    <a:p>
                      <a:r>
                        <a:rPr lang="en-GB" sz="1200" noProof="0" dirty="0" smtClean="0"/>
                        <a:t>Diarrhoea </a:t>
                      </a:r>
                      <a:endParaRPr lang="en-GB" sz="1200" noProof="0" dirty="0"/>
                    </a:p>
                  </a:txBody>
                  <a:tcPr marT="18000" marB="18000"/>
                </a:tc>
                <a:tc>
                  <a:txBody>
                    <a:bodyPr/>
                    <a:lstStyle/>
                    <a:p>
                      <a:pPr algn="ctr"/>
                      <a:r>
                        <a:rPr lang="en-GB" sz="1200" noProof="0" dirty="0" smtClean="0"/>
                        <a:t>7 (44)</a:t>
                      </a:r>
                      <a:endParaRPr lang="en-GB" sz="1200" noProof="0" dirty="0"/>
                    </a:p>
                  </a:txBody>
                  <a:tcPr marT="18000" marB="18000"/>
                </a:tc>
                <a:tc>
                  <a:txBody>
                    <a:bodyPr/>
                    <a:lstStyle/>
                    <a:p>
                      <a:pPr algn="ctr"/>
                      <a:r>
                        <a:rPr lang="en-GB" sz="1200" noProof="0" dirty="0" smtClean="0"/>
                        <a:t>7 (44)</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4"/>
                  </a:ext>
                </a:extLst>
              </a:tr>
              <a:tr h="0">
                <a:tc>
                  <a:txBody>
                    <a:bodyPr/>
                    <a:lstStyle/>
                    <a:p>
                      <a:r>
                        <a:rPr lang="en-GB" sz="1200" noProof="0" dirty="0" smtClean="0"/>
                        <a:t>Nausea </a:t>
                      </a:r>
                      <a:endParaRPr lang="en-GB" sz="1200" noProof="0" dirty="0"/>
                    </a:p>
                  </a:txBody>
                  <a:tcPr marT="18000" marB="18000"/>
                </a:tc>
                <a:tc>
                  <a:txBody>
                    <a:bodyPr/>
                    <a:lstStyle/>
                    <a:p>
                      <a:pPr algn="ctr"/>
                      <a:r>
                        <a:rPr lang="en-GB" sz="1200" noProof="0" dirty="0" smtClean="0"/>
                        <a:t>7 (44)</a:t>
                      </a:r>
                      <a:endParaRPr lang="en-GB" sz="1200" noProof="0" dirty="0"/>
                    </a:p>
                  </a:txBody>
                  <a:tcPr marT="18000" marB="18000"/>
                </a:tc>
                <a:tc>
                  <a:txBody>
                    <a:bodyPr/>
                    <a:lstStyle/>
                    <a:p>
                      <a:pPr algn="ctr"/>
                      <a:r>
                        <a:rPr lang="en-GB" sz="1200" noProof="0" dirty="0" smtClean="0"/>
                        <a:t>7 (44)</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5"/>
                  </a:ext>
                </a:extLst>
              </a:tr>
              <a:tr h="0">
                <a:tc>
                  <a:txBody>
                    <a:bodyPr/>
                    <a:lstStyle/>
                    <a:p>
                      <a:r>
                        <a:rPr lang="en-GB" sz="1200" noProof="0" dirty="0" smtClean="0"/>
                        <a:t>Constipation </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4 (25)</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6"/>
                  </a:ext>
                </a:extLst>
              </a:tr>
              <a:tr h="0">
                <a:tc>
                  <a:txBody>
                    <a:bodyPr/>
                    <a:lstStyle/>
                    <a:p>
                      <a:r>
                        <a:rPr lang="en-GB" sz="1200" noProof="0" dirty="0" smtClean="0"/>
                        <a:t>Vomiting</a:t>
                      </a:r>
                      <a:r>
                        <a:rPr lang="en-GB" sz="1200" baseline="0" noProof="0" dirty="0" smtClean="0"/>
                        <a:t> </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7"/>
                  </a:ext>
                </a:extLst>
              </a:tr>
              <a:tr h="0">
                <a:tc>
                  <a:txBody>
                    <a:bodyPr/>
                    <a:lstStyle/>
                    <a:p>
                      <a:r>
                        <a:rPr lang="en-GB" sz="1200" noProof="0" dirty="0" smtClean="0"/>
                        <a:t>PPE syndrome</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8"/>
                  </a:ext>
                </a:extLst>
              </a:tr>
              <a:tr h="0">
                <a:tc>
                  <a:txBody>
                    <a:bodyPr/>
                    <a:lstStyle/>
                    <a:p>
                      <a:r>
                        <a:rPr lang="en-GB" sz="1200" noProof="0" dirty="0" smtClean="0"/>
                        <a:t>Anorexia </a:t>
                      </a:r>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9"/>
                  </a:ext>
                </a:extLst>
              </a:tr>
              <a:tr h="0">
                <a:tc>
                  <a:txBody>
                    <a:bodyPr/>
                    <a:lstStyle/>
                    <a:p>
                      <a:r>
                        <a:rPr lang="en-GB" sz="1200" noProof="0" dirty="0" smtClean="0"/>
                        <a:t>Dry skin </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0"/>
                  </a:ext>
                </a:extLst>
              </a:tr>
              <a:tr h="0">
                <a:tc>
                  <a:txBody>
                    <a:bodyPr/>
                    <a:lstStyle/>
                    <a:p>
                      <a:r>
                        <a:rPr lang="en-GB" sz="1200" noProof="0" dirty="0" smtClean="0"/>
                        <a:t>Myalgia </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1"/>
                  </a:ext>
                </a:extLst>
              </a:tr>
              <a:tr h="0">
                <a:tc>
                  <a:txBody>
                    <a:bodyPr/>
                    <a:lstStyle/>
                    <a:p>
                      <a:r>
                        <a:rPr lang="en-GB" sz="1200" noProof="0" dirty="0" smtClean="0"/>
                        <a:t>Stomach pain </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2"/>
                  </a:ext>
                </a:extLst>
              </a:tr>
              <a:tr h="0">
                <a:tc>
                  <a:txBody>
                    <a:bodyPr/>
                    <a:lstStyle/>
                    <a:p>
                      <a:r>
                        <a:rPr lang="en-GB" sz="1200" noProof="0" dirty="0" smtClean="0"/>
                        <a:t>Weight loss </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3 (19)</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3"/>
                  </a:ext>
                </a:extLst>
              </a:tr>
              <a:tr h="0">
                <a:tc>
                  <a:txBody>
                    <a:bodyPr/>
                    <a:lstStyle/>
                    <a:p>
                      <a:r>
                        <a:rPr lang="en-GB" sz="1200" noProof="0" dirty="0" smtClean="0"/>
                        <a:t>Arthralgia </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4"/>
                  </a:ext>
                </a:extLst>
              </a:tr>
              <a:tr h="0">
                <a:tc>
                  <a:txBody>
                    <a:bodyPr/>
                    <a:lstStyle/>
                    <a:p>
                      <a:r>
                        <a:rPr lang="en-GB" sz="1200" noProof="0" dirty="0" smtClean="0"/>
                        <a:t>Fever </a:t>
                      </a:r>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5"/>
                  </a:ext>
                </a:extLst>
              </a:tr>
              <a:tr h="0">
                <a:tc>
                  <a:txBody>
                    <a:bodyPr/>
                    <a:lstStyle/>
                    <a:p>
                      <a:r>
                        <a:rPr lang="en-GB" sz="1200" noProof="0" dirty="0" smtClean="0"/>
                        <a:t>Hypothyroidism</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6"/>
                  </a:ext>
                </a:extLst>
              </a:tr>
              <a:tr h="0">
                <a:tc>
                  <a:txBody>
                    <a:bodyPr/>
                    <a:lstStyle/>
                    <a:p>
                      <a:pPr algn="l"/>
                      <a:r>
                        <a:rPr lang="en-GB" sz="1200" noProof="0" dirty="0" smtClean="0"/>
                        <a:t>Periodontal disease</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7"/>
                  </a:ext>
                </a:extLst>
              </a:tr>
              <a:tr h="0">
                <a:tc>
                  <a:txBody>
                    <a:bodyPr/>
                    <a:lstStyle/>
                    <a:p>
                      <a:pPr algn="l"/>
                      <a:r>
                        <a:rPr lang="en-GB" sz="1200" noProof="0" dirty="0" smtClean="0"/>
                        <a:t>Dysgeusia</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6392833"/>
              </p:ext>
            </p:extLst>
          </p:nvPr>
        </p:nvGraphicFramePr>
        <p:xfrm>
          <a:off x="4574971" y="1674323"/>
          <a:ext cx="4426529" cy="4281623"/>
        </p:xfrm>
        <a:graphic>
          <a:graphicData uri="http://schemas.openxmlformats.org/drawingml/2006/table">
            <a:tbl>
              <a:tblPr firstRow="1" bandRow="1">
                <a:tableStyleId>{69012ECD-51FC-41F1-AA8D-1B2483CD663E}</a:tableStyleId>
              </a:tblPr>
              <a:tblGrid>
                <a:gridCol w="1469687">
                  <a:extLst>
                    <a:ext uri="{9D8B030D-6E8A-4147-A177-3AD203B41FA5}">
                      <a16:colId xmlns:a16="http://schemas.microsoft.com/office/drawing/2014/main" val="20000"/>
                    </a:ext>
                  </a:extLst>
                </a:gridCol>
                <a:gridCol w="985614">
                  <a:extLst>
                    <a:ext uri="{9D8B030D-6E8A-4147-A177-3AD203B41FA5}">
                      <a16:colId xmlns:a16="http://schemas.microsoft.com/office/drawing/2014/main" val="20001"/>
                    </a:ext>
                  </a:extLst>
                </a:gridCol>
                <a:gridCol w="985614">
                  <a:extLst>
                    <a:ext uri="{9D8B030D-6E8A-4147-A177-3AD203B41FA5}">
                      <a16:colId xmlns:a16="http://schemas.microsoft.com/office/drawing/2014/main" val="20002"/>
                    </a:ext>
                  </a:extLst>
                </a:gridCol>
                <a:gridCol w="985614">
                  <a:extLst>
                    <a:ext uri="{9D8B030D-6E8A-4147-A177-3AD203B41FA5}">
                      <a16:colId xmlns:a16="http://schemas.microsoft.com/office/drawing/2014/main" val="20003"/>
                    </a:ext>
                  </a:extLst>
                </a:gridCol>
              </a:tblGrid>
              <a:tr h="266903">
                <a:tc>
                  <a:txBody>
                    <a:bodyPr/>
                    <a:lstStyle/>
                    <a:p>
                      <a:r>
                        <a:rPr lang="en-GB" sz="1200" noProof="0" dirty="0" smtClean="0">
                          <a:solidFill>
                            <a:schemeClr val="tx2"/>
                          </a:solidFill>
                        </a:rPr>
                        <a:t>Event,</a:t>
                      </a:r>
                      <a:r>
                        <a:rPr lang="en-GB" sz="1200" baseline="0" noProof="0" dirty="0" smtClean="0">
                          <a:solidFill>
                            <a:schemeClr val="tx2"/>
                          </a:solidFill>
                        </a:rPr>
                        <a:t> n (%)</a:t>
                      </a:r>
                      <a:endParaRPr lang="en-GB" sz="1200" noProof="0" dirty="0">
                        <a:solidFill>
                          <a:schemeClr val="tx2"/>
                        </a:solidFill>
                      </a:endParaRPr>
                    </a:p>
                  </a:txBody>
                  <a:tcPr marT="18000" marB="18000"/>
                </a:tc>
                <a:tc>
                  <a:txBody>
                    <a:bodyPr/>
                    <a:lstStyle/>
                    <a:p>
                      <a:pPr algn="ctr"/>
                      <a:r>
                        <a:rPr lang="en-GB" sz="1200" noProof="0" dirty="0" smtClean="0">
                          <a:solidFill>
                            <a:schemeClr val="tx2"/>
                          </a:solidFill>
                        </a:rPr>
                        <a:t>Any grade</a:t>
                      </a:r>
                      <a:endParaRPr lang="en-GB" sz="1200" noProof="0" dirty="0">
                        <a:solidFill>
                          <a:schemeClr val="tx2"/>
                        </a:solidFill>
                      </a:endParaRPr>
                    </a:p>
                  </a:txBody>
                  <a:tcPr marT="18000" marB="18000"/>
                </a:tc>
                <a:tc>
                  <a:txBody>
                    <a:bodyPr/>
                    <a:lstStyle/>
                    <a:p>
                      <a:pPr algn="ctr"/>
                      <a:r>
                        <a:rPr lang="en-GB" sz="1200" noProof="0" dirty="0" smtClean="0">
                          <a:solidFill>
                            <a:schemeClr val="tx2"/>
                          </a:solidFill>
                        </a:rPr>
                        <a:t>Grade 1</a:t>
                      </a:r>
                      <a:r>
                        <a:rPr lang="en-GB" sz="1200" baseline="0" noProof="0" dirty="0" smtClean="0">
                          <a:solidFill>
                            <a:schemeClr val="tx2"/>
                          </a:solidFill>
                        </a:rPr>
                        <a:t>–2 </a:t>
                      </a:r>
                    </a:p>
                  </a:txBody>
                  <a:tcPr marT="18000" marB="18000"/>
                </a:tc>
                <a:tc>
                  <a:txBody>
                    <a:bodyPr/>
                    <a:lstStyle/>
                    <a:p>
                      <a:pPr algn="ctr"/>
                      <a:r>
                        <a:rPr lang="en-GB" sz="1200" noProof="0" dirty="0" smtClean="0">
                          <a:solidFill>
                            <a:schemeClr val="tx2"/>
                          </a:solidFill>
                        </a:rPr>
                        <a:t>Grade 3–4</a:t>
                      </a:r>
                    </a:p>
                  </a:txBody>
                  <a:tcPr marT="18000" marB="18000"/>
                </a:tc>
                <a:extLst>
                  <a:ext uri="{0D108BD9-81ED-4DB2-BD59-A6C34878D82A}">
                    <a16:rowId xmlns:a16="http://schemas.microsoft.com/office/drawing/2014/main" val="10000"/>
                  </a:ext>
                </a:extLst>
              </a:tr>
              <a:tr h="0">
                <a:tc>
                  <a:txBody>
                    <a:bodyPr/>
                    <a:lstStyle/>
                    <a:p>
                      <a:pPr algn="l"/>
                      <a:r>
                        <a:rPr lang="en-GB" sz="1200" noProof="0" dirty="0" smtClean="0"/>
                        <a:t>Epistaxis</a:t>
                      </a:r>
                      <a:endParaRPr lang="en-GB" sz="1200" noProof="0" dirty="0"/>
                    </a:p>
                  </a:txBody>
                  <a:tcPr marT="18000" marB="18000"/>
                </a:tc>
                <a:tc>
                  <a:txBody>
                    <a:bodyPr/>
                    <a:lstStyle/>
                    <a:p>
                      <a:pPr algn="ctr"/>
                      <a:r>
                        <a:rPr lang="en-GB" sz="1200" noProof="0" dirty="0" smtClean="0"/>
                        <a:t>2 (13)</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2 (13)</a:t>
                      </a:r>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1"/>
                  </a:ext>
                </a:extLst>
              </a:tr>
              <a:tr h="0">
                <a:tc>
                  <a:txBody>
                    <a:bodyPr/>
                    <a:lstStyle/>
                    <a:p>
                      <a:pPr algn="l"/>
                      <a:r>
                        <a:rPr lang="en-GB" sz="1200" noProof="0" dirty="0" smtClean="0"/>
                        <a:t>Flatulence</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2"/>
                  </a:ext>
                </a:extLst>
              </a:tr>
              <a:tr h="0">
                <a:tc>
                  <a:txBody>
                    <a:bodyPr/>
                    <a:lstStyle/>
                    <a:p>
                      <a:pPr algn="l"/>
                      <a:r>
                        <a:rPr lang="en-GB" sz="1200" noProof="0" dirty="0" smtClean="0"/>
                        <a:t>Septic shock*</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Pulmonary</a:t>
                      </a:r>
                      <a:r>
                        <a:rPr lang="en-GB" sz="1200" baseline="0" noProof="0" dirty="0" smtClean="0"/>
                        <a:t> thromboembolism </a:t>
                      </a:r>
                      <a:endParaRPr lang="en-GB" sz="1200" noProof="0" dirty="0" smtClean="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1 (6)</a:t>
                      </a:r>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0</a:t>
                      </a:r>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4"/>
                  </a:ext>
                </a:extLst>
              </a:tr>
              <a:tr h="0">
                <a:tc>
                  <a:txBody>
                    <a:bodyPr/>
                    <a:lstStyle/>
                    <a:p>
                      <a:pPr algn="l"/>
                      <a:r>
                        <a:rPr lang="en-GB" sz="1200" noProof="0" dirty="0" smtClean="0"/>
                        <a:t>Dry mouth</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extLst>
                  <a:ext uri="{0D108BD9-81ED-4DB2-BD59-A6C34878D82A}">
                    <a16:rowId xmlns:a16="http://schemas.microsoft.com/office/drawing/2014/main" val="10005"/>
                  </a:ext>
                </a:extLst>
              </a:tr>
              <a:tr h="0">
                <a:tc>
                  <a:txBody>
                    <a:bodyPr/>
                    <a:lstStyle/>
                    <a:p>
                      <a:pPr algn="l"/>
                      <a:r>
                        <a:rPr lang="en-GB" sz="1200" noProof="0" dirty="0" smtClean="0"/>
                        <a:t>Abdominal pain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6"/>
                  </a:ext>
                </a:extLst>
              </a:tr>
              <a:tr h="0">
                <a:tc>
                  <a:txBody>
                    <a:bodyPr/>
                    <a:lstStyle/>
                    <a:p>
                      <a:pPr algn="l"/>
                      <a:r>
                        <a:rPr lang="en-GB" sz="1200" noProof="0" dirty="0" smtClean="0"/>
                        <a:t>Headache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7"/>
                  </a:ext>
                </a:extLst>
              </a:tr>
              <a:tr h="0">
                <a:tc>
                  <a:txBody>
                    <a:bodyPr/>
                    <a:lstStyle/>
                    <a:p>
                      <a:pPr algn="l"/>
                      <a:r>
                        <a:rPr lang="en-GB" sz="1200" noProof="0" dirty="0" smtClean="0"/>
                        <a:t>Oral</a:t>
                      </a:r>
                      <a:r>
                        <a:rPr lang="en-GB" sz="1200" baseline="0" noProof="0" dirty="0" smtClean="0"/>
                        <a:t> pain</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08"/>
                  </a:ext>
                </a:extLst>
              </a:tr>
              <a:tr h="0">
                <a:tc>
                  <a:txBody>
                    <a:bodyPr/>
                    <a:lstStyle/>
                    <a:p>
                      <a:pPr algn="l"/>
                      <a:r>
                        <a:rPr lang="en-GB" sz="1200" noProof="0" dirty="0" smtClean="0"/>
                        <a:t>Glossitis</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1 (6)</a:t>
                      </a:r>
                    </a:p>
                  </a:txBody>
                  <a:tcPr marT="18000" marB="18000"/>
                </a:tc>
                <a:extLst>
                  <a:ext uri="{0D108BD9-81ED-4DB2-BD59-A6C34878D82A}">
                    <a16:rowId xmlns:a16="http://schemas.microsoft.com/office/drawing/2014/main" val="10009"/>
                  </a:ext>
                </a:extLst>
              </a:tr>
              <a:tr h="0">
                <a:tc>
                  <a:txBody>
                    <a:bodyPr/>
                    <a:lstStyle/>
                    <a:p>
                      <a:pPr algn="l"/>
                      <a:r>
                        <a:rPr lang="en-GB" sz="1200" noProof="0" dirty="0" smtClean="0"/>
                        <a:t>Odynophagia</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0"/>
                  </a:ext>
                </a:extLst>
              </a:tr>
              <a:tr h="0">
                <a:tc>
                  <a:txBody>
                    <a:bodyPr/>
                    <a:lstStyle/>
                    <a:p>
                      <a:pPr algn="l"/>
                      <a:r>
                        <a:rPr lang="en-GB" sz="1200" noProof="0" dirty="0" smtClean="0"/>
                        <a:t>Hiccups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1"/>
                  </a:ext>
                </a:extLst>
              </a:tr>
              <a:tr h="0">
                <a:tc>
                  <a:txBody>
                    <a:bodyPr/>
                    <a:lstStyle/>
                    <a:p>
                      <a:pPr algn="l"/>
                      <a:r>
                        <a:rPr lang="en-GB" sz="1200" noProof="0" dirty="0" smtClean="0"/>
                        <a:t>Bronchopulmonary</a:t>
                      </a:r>
                      <a:r>
                        <a:rPr lang="en-GB" sz="1200" baseline="0" noProof="0" dirty="0" smtClean="0"/>
                        <a:t> haemorrhage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2"/>
                  </a:ext>
                </a:extLst>
              </a:tr>
              <a:tr h="0">
                <a:tc>
                  <a:txBody>
                    <a:bodyPr/>
                    <a:lstStyle/>
                    <a:p>
                      <a:pPr algn="l"/>
                      <a:r>
                        <a:rPr lang="en-GB" sz="1200" noProof="0" dirty="0" smtClean="0"/>
                        <a:t>Pelvic abscess</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1 (6)</a:t>
                      </a:r>
                    </a:p>
                  </a:txBody>
                  <a:tcPr marT="18000" marB="18000"/>
                </a:tc>
                <a:extLst>
                  <a:ext uri="{0D108BD9-81ED-4DB2-BD59-A6C34878D82A}">
                    <a16:rowId xmlns:a16="http://schemas.microsoft.com/office/drawing/2014/main" val="10013"/>
                  </a:ext>
                </a:extLst>
              </a:tr>
              <a:tr h="0">
                <a:tc>
                  <a:txBody>
                    <a:bodyPr/>
                    <a:lstStyle/>
                    <a:p>
                      <a:pPr algn="l"/>
                      <a:r>
                        <a:rPr lang="en-GB" sz="1200" noProof="0" dirty="0" smtClean="0"/>
                        <a:t>Infusion-related</a:t>
                      </a:r>
                      <a:r>
                        <a:rPr lang="en-GB" sz="1200" baseline="0" noProof="0" dirty="0" smtClean="0"/>
                        <a:t> reaction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4"/>
                  </a:ext>
                </a:extLst>
              </a:tr>
              <a:tr h="0">
                <a:tc>
                  <a:txBody>
                    <a:bodyPr/>
                    <a:lstStyle/>
                    <a:p>
                      <a:pPr algn="l"/>
                      <a:r>
                        <a:rPr lang="en-GB" sz="1200" noProof="0" dirty="0" smtClean="0"/>
                        <a:t>Tumour lesions bleeding</a:t>
                      </a:r>
                      <a:r>
                        <a:rPr lang="en-GB" sz="1200" baseline="0" noProof="0" dirty="0" smtClean="0"/>
                        <a:t> </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1 (6)</a:t>
                      </a:r>
                      <a:endParaRPr lang="en-GB" sz="1200" noProof="0" dirty="0"/>
                    </a:p>
                  </a:txBody>
                  <a:tcPr marT="18000" marB="18000"/>
                </a:tc>
                <a:tc>
                  <a:txBody>
                    <a:bodyPr/>
                    <a:lstStyle/>
                    <a:p>
                      <a:pPr algn="ctr"/>
                      <a:r>
                        <a:rPr lang="en-GB" sz="1200" noProof="0" dirty="0" smtClean="0"/>
                        <a:t>0</a:t>
                      </a:r>
                      <a:endParaRPr lang="en-GB" sz="1200" noProof="0" dirty="0"/>
                    </a:p>
                  </a:txBody>
                  <a:tcPr marT="18000" marB="18000"/>
                </a:tc>
                <a:extLst>
                  <a:ext uri="{0D108BD9-81ED-4DB2-BD59-A6C34878D82A}">
                    <a16:rowId xmlns:a16="http://schemas.microsoft.com/office/drawing/2014/main" val="10015"/>
                  </a:ext>
                </a:extLst>
              </a:tr>
            </a:tbl>
          </a:graphicData>
        </a:graphic>
      </p:graphicFrame>
      <p:sp>
        <p:nvSpPr>
          <p:cNvPr id="8" name="TextBox 5"/>
          <p:cNvSpPr txBox="1"/>
          <p:nvPr/>
        </p:nvSpPr>
        <p:spPr>
          <a:xfrm>
            <a:off x="1111111" y="6025766"/>
            <a:ext cx="490551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100" dirty="0" smtClean="0">
                <a:solidFill>
                  <a:srgbClr val="363636"/>
                </a:solidFill>
                <a:latin typeface="Arial" charset="0"/>
                <a:cs typeface="Arial" charset="0"/>
              </a:rPr>
              <a:t>*Secondary to respiratory infection. PPE, palmar-plantar erythrodysesthesia</a:t>
            </a:r>
          </a:p>
        </p:txBody>
      </p:sp>
    </p:spTree>
    <p:extLst>
      <p:ext uri="{BB962C8B-B14F-4D97-AF65-F5344CB8AC3E}">
        <p14:creationId xmlns:p14="http://schemas.microsoft.com/office/powerpoint/2010/main" val="3785012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sz="1600" dirty="0" smtClean="0"/>
              <a:t>11515</a:t>
            </a:r>
            <a:r>
              <a:rPr lang="en-GB" sz="1600" dirty="0"/>
              <a:t>: IMMUNOSARC: A collaborative Spanish (GEIS) and Italian (ISG) Sarcoma Groups phase I/II trial of sunitinib plus nivolumab in selected bone and soft tissue sarcoma subtypes—Results of the phase I </a:t>
            </a:r>
            <a:r>
              <a:rPr lang="en-GB" sz="1600" dirty="0" smtClean="0"/>
              <a:t>part – </a:t>
            </a:r>
            <a:r>
              <a:rPr lang="en-GB" sz="1600" dirty="0" err="1" smtClean="0"/>
              <a:t>Broto</a:t>
            </a:r>
            <a:r>
              <a:rPr lang="en-GB" sz="1600" dirty="0" smtClean="0"/>
              <a:t> JM, et al</a:t>
            </a:r>
            <a:endParaRPr lang="en-GB" sz="1600" dirty="0"/>
          </a:p>
        </p:txBody>
      </p:sp>
      <p:sp>
        <p:nvSpPr>
          <p:cNvPr id="3" name="Content Placeholder 2"/>
          <p:cNvSpPr>
            <a:spLocks noGrp="1"/>
          </p:cNvSpPr>
          <p:nvPr>
            <p:ph idx="1"/>
          </p:nvPr>
        </p:nvSpPr>
        <p:spPr/>
        <p:txBody>
          <a:bodyPr/>
          <a:lstStyle/>
          <a:p>
            <a:pPr marL="0" indent="0">
              <a:buNone/>
            </a:pPr>
            <a:r>
              <a:rPr lang="en-US" b="1" dirty="0" smtClean="0">
                <a:solidFill>
                  <a:schemeClr val="bg1"/>
                </a:solidFill>
              </a:rPr>
              <a:t>CONCLUSIONS</a:t>
            </a:r>
            <a:endParaRPr lang="en-US" b="1" dirty="0">
              <a:solidFill>
                <a:schemeClr val="bg1"/>
              </a:solidFill>
            </a:endParaRPr>
          </a:p>
          <a:p>
            <a:r>
              <a:rPr lang="en-GB" dirty="0" smtClean="0"/>
              <a:t>In patients with advanced sarcoma, sunitinib combined with nivolumab had a manageable safety profile </a:t>
            </a:r>
          </a:p>
          <a:p>
            <a:r>
              <a:rPr lang="en-GB" dirty="0" smtClean="0"/>
              <a:t>Sunitinib + nivolumab induced responses in several types of sarcoma </a:t>
            </a:r>
          </a:p>
          <a:p>
            <a:r>
              <a:rPr lang="en-GB" dirty="0" smtClean="0"/>
              <a:t>The </a:t>
            </a:r>
            <a:r>
              <a:rPr lang="en-GB" dirty="0"/>
              <a:t>recommended </a:t>
            </a:r>
            <a:r>
              <a:rPr lang="en-GB" dirty="0" smtClean="0"/>
              <a:t>phase 2 dose is sunitinib 25 g/day + nivolumab 3 mg/kg q2w</a:t>
            </a:r>
            <a:endParaRPr lang="en-GB" dirty="0"/>
          </a:p>
        </p:txBody>
      </p:sp>
      <p:sp>
        <p:nvSpPr>
          <p:cNvPr id="4" name="Text Box 4"/>
          <p:cNvSpPr txBox="1">
            <a:spLocks noChangeArrowheads="1"/>
          </p:cNvSpPr>
          <p:nvPr/>
        </p:nvSpPr>
        <p:spPr bwMode="auto">
          <a:xfrm>
            <a:off x="5096713" y="6474897"/>
            <a:ext cx="382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Broto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JM,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11515</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159711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11503</a:t>
            </a:r>
            <a:r>
              <a:rPr lang="en-GB" dirty="0"/>
              <a:t>: Anlotinib for metastasis soft tissue sarcoma: A randomized, double-blind, placebo-controlled and multi-</a:t>
            </a:r>
            <a:r>
              <a:rPr lang="en-GB" dirty="0" err="1"/>
              <a:t>centered</a:t>
            </a:r>
            <a:r>
              <a:rPr lang="en-GB" dirty="0"/>
              <a:t> clinical </a:t>
            </a:r>
            <a:r>
              <a:rPr lang="en-GB" dirty="0" smtClean="0"/>
              <a:t>trial </a:t>
            </a:r>
            <a:br>
              <a:rPr lang="en-GB" dirty="0" smtClean="0"/>
            </a:br>
            <a:r>
              <a:rPr lang="en-GB" dirty="0" smtClean="0"/>
              <a:t>– Chi Y,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a:t>
            </a:r>
          </a:p>
          <a:p>
            <a:pPr marL="0" indent="0">
              <a:buNone/>
            </a:pPr>
            <a:endParaRPr lang="en-GB" dirty="0"/>
          </a:p>
        </p:txBody>
      </p:sp>
      <p:sp>
        <p:nvSpPr>
          <p:cNvPr id="4" name="Text Box 4"/>
          <p:cNvSpPr txBox="1">
            <a:spLocks noChangeArrowheads="1"/>
          </p:cNvSpPr>
          <p:nvPr/>
        </p:nvSpPr>
        <p:spPr bwMode="auto">
          <a:xfrm>
            <a:off x="5374610" y="6474897"/>
            <a:ext cx="35487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Chi Y,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11503</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26321794"/>
              </p:ext>
            </p:extLst>
          </p:nvPr>
        </p:nvGraphicFramePr>
        <p:xfrm>
          <a:off x="243371" y="4683817"/>
          <a:ext cx="4339983" cy="1259840"/>
        </p:xfrm>
        <a:graphic>
          <a:graphicData uri="http://schemas.openxmlformats.org/drawingml/2006/table">
            <a:tbl>
              <a:tblPr firstRow="1" bandRow="1">
                <a:tableStyleId>{69012ECD-51FC-41F1-AA8D-1B2483CD663E}</a:tableStyleId>
              </a:tblPr>
              <a:tblGrid>
                <a:gridCol w="1031247">
                  <a:extLst>
                    <a:ext uri="{9D8B030D-6E8A-4147-A177-3AD203B41FA5}">
                      <a16:colId xmlns:a16="http://schemas.microsoft.com/office/drawing/2014/main" val="20000"/>
                    </a:ext>
                  </a:extLst>
                </a:gridCol>
                <a:gridCol w="2200102">
                  <a:extLst>
                    <a:ext uri="{9D8B030D-6E8A-4147-A177-3AD203B41FA5}">
                      <a16:colId xmlns:a16="http://schemas.microsoft.com/office/drawing/2014/main" val="20001"/>
                    </a:ext>
                  </a:extLst>
                </a:gridCol>
                <a:gridCol w="1108634">
                  <a:extLst>
                    <a:ext uri="{9D8B030D-6E8A-4147-A177-3AD203B41FA5}">
                      <a16:colId xmlns:a16="http://schemas.microsoft.com/office/drawing/2014/main" val="20002"/>
                    </a:ext>
                  </a:extLst>
                </a:gridCol>
              </a:tblGrid>
              <a:tr h="370840">
                <a:tc>
                  <a:txBody>
                    <a:bodyPr/>
                    <a:lstStyle/>
                    <a:p>
                      <a:endParaRPr lang="en-GB" sz="1400" dirty="0"/>
                    </a:p>
                  </a:txBody>
                  <a:tcPr anchor="ctr"/>
                </a:tc>
                <a:tc>
                  <a:txBody>
                    <a:bodyPr/>
                    <a:lstStyle/>
                    <a:p>
                      <a:pPr algn="ctr"/>
                      <a:r>
                        <a:rPr lang="en-GB" sz="1400" dirty="0" smtClean="0">
                          <a:solidFill>
                            <a:schemeClr val="tx2"/>
                          </a:solidFill>
                        </a:rPr>
                        <a:t>Median PFS, </a:t>
                      </a:r>
                      <a:br>
                        <a:rPr lang="en-GB" sz="1400" dirty="0" smtClean="0">
                          <a:solidFill>
                            <a:schemeClr val="tx2"/>
                          </a:solidFill>
                        </a:rPr>
                      </a:br>
                      <a:r>
                        <a:rPr lang="en-GB" sz="1400" dirty="0" smtClean="0">
                          <a:solidFill>
                            <a:schemeClr val="tx2"/>
                          </a:solidFill>
                        </a:rPr>
                        <a:t>months (95%CI)</a:t>
                      </a:r>
                      <a:endParaRPr lang="en-GB" sz="1400" dirty="0">
                        <a:solidFill>
                          <a:schemeClr val="tx2"/>
                        </a:solidFill>
                      </a:endParaRPr>
                    </a:p>
                  </a:txBody>
                  <a:tcPr anchor="ctr"/>
                </a:tc>
                <a:tc>
                  <a:txBody>
                    <a:bodyPr/>
                    <a:lstStyle/>
                    <a:p>
                      <a:pPr algn="ctr"/>
                      <a:r>
                        <a:rPr lang="en-GB" sz="1400" dirty="0" smtClean="0">
                          <a:solidFill>
                            <a:schemeClr val="tx2"/>
                          </a:solidFill>
                        </a:rPr>
                        <a:t>HR; </a:t>
                      </a:r>
                      <a:br>
                        <a:rPr lang="en-GB" sz="1400" dirty="0" smtClean="0">
                          <a:solidFill>
                            <a:schemeClr val="tx2"/>
                          </a:solidFill>
                        </a:rPr>
                      </a:b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sz="1400" dirty="0" smtClean="0"/>
                        <a:t>Anlotinib</a:t>
                      </a:r>
                      <a:endParaRPr lang="en-GB" sz="1400" dirty="0"/>
                    </a:p>
                  </a:txBody>
                  <a:tcPr anchor="ctr"/>
                </a:tc>
                <a:tc>
                  <a:txBody>
                    <a:bodyPr/>
                    <a:lstStyle/>
                    <a:p>
                      <a:pPr algn="ctr"/>
                      <a:r>
                        <a:rPr lang="en-GB" sz="1400" dirty="0" smtClean="0"/>
                        <a:t>6.27</a:t>
                      </a:r>
                      <a:r>
                        <a:rPr lang="en-GB" sz="1400" baseline="0" dirty="0" smtClean="0"/>
                        <a:t> (</a:t>
                      </a:r>
                      <a:r>
                        <a:rPr lang="en-GB" sz="1400" dirty="0" smtClean="0"/>
                        <a:t>4.30</a:t>
                      </a:r>
                      <a:r>
                        <a:rPr lang="en-GB" sz="1400" baseline="0" dirty="0" smtClean="0"/>
                        <a:t>, 8.40)</a:t>
                      </a:r>
                      <a:endParaRPr lang="en-GB" sz="140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 0.33; &lt;0.0001</a:t>
                      </a:r>
                    </a:p>
                  </a:txBody>
                  <a:tcPr anchor="ctr"/>
                </a:tc>
                <a:extLst>
                  <a:ext uri="{0D108BD9-81ED-4DB2-BD59-A6C34878D82A}">
                    <a16:rowId xmlns:a16="http://schemas.microsoft.com/office/drawing/2014/main" val="10001"/>
                  </a:ext>
                </a:extLst>
              </a:tr>
              <a:tr h="370840">
                <a:tc>
                  <a:txBody>
                    <a:bodyPr/>
                    <a:lstStyle/>
                    <a:p>
                      <a:r>
                        <a:rPr lang="en-GB" sz="1400" dirty="0" smtClean="0"/>
                        <a:t>Placebo</a:t>
                      </a:r>
                      <a:endParaRPr lang="en-GB" sz="1400" dirty="0"/>
                    </a:p>
                  </a:txBody>
                  <a:tcPr anchor="ctr"/>
                </a:tc>
                <a:tc>
                  <a:txBody>
                    <a:bodyPr/>
                    <a:lstStyle/>
                    <a:p>
                      <a:pPr algn="ctr"/>
                      <a:r>
                        <a:rPr lang="en-GB" sz="1400" dirty="0" smtClean="0"/>
                        <a:t>1.47</a:t>
                      </a:r>
                      <a:r>
                        <a:rPr lang="en-GB" sz="1400" baseline="0" dirty="0" smtClean="0"/>
                        <a:t> </a:t>
                      </a:r>
                      <a:r>
                        <a:rPr lang="en-GB" sz="1400" dirty="0" smtClean="0"/>
                        <a:t>(1.43</a:t>
                      </a:r>
                      <a:r>
                        <a:rPr lang="en-GB" sz="1400" baseline="0" dirty="0" smtClean="0"/>
                        <a:t>, 1.57)</a:t>
                      </a:r>
                      <a:endParaRPr lang="en-GB" sz="1400" dirty="0"/>
                    </a:p>
                  </a:txBody>
                  <a:tcPr/>
                </a:tc>
                <a:tc vMerge="1">
                  <a:txBody>
                    <a:bodyPr/>
                    <a:lstStyle/>
                    <a:p>
                      <a:pPr algn="ctr"/>
                      <a:endParaRPr lang="en-GB" sz="1600" dirty="0"/>
                    </a:p>
                  </a:txBody>
                  <a:tcPr/>
                </a:tc>
                <a:extLst>
                  <a:ext uri="{0D108BD9-81ED-4DB2-BD59-A6C34878D82A}">
                    <a16:rowId xmlns:a16="http://schemas.microsoft.com/office/drawing/2014/main" val="10002"/>
                  </a:ext>
                </a:extLst>
              </a:tr>
            </a:tbl>
          </a:graphicData>
        </a:graphic>
      </p:graphicFrame>
      <p:sp>
        <p:nvSpPr>
          <p:cNvPr id="16" name="TextBox 15"/>
          <p:cNvSpPr txBox="1"/>
          <p:nvPr/>
        </p:nvSpPr>
        <p:spPr>
          <a:xfrm>
            <a:off x="1632875" y="1744848"/>
            <a:ext cx="1574154"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(FAS)</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p:cNvSpPr txBox="1"/>
          <p:nvPr/>
        </p:nvSpPr>
        <p:spPr>
          <a:xfrm>
            <a:off x="6183682" y="1744848"/>
            <a:ext cx="1574154"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PFS (PP)</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49" name="TextBox 248">
            <a:extLst>
              <a:ext uri="{FF2B5EF4-FFF2-40B4-BE49-F238E27FC236}">
                <a16:creationId xmlns:a16="http://schemas.microsoft.com/office/drawing/2014/main" id="{B5BD8982-A36C-4E03-9B7D-1EBF25767A78}"/>
              </a:ext>
            </a:extLst>
          </p:cNvPr>
          <p:cNvSpPr txBox="1"/>
          <p:nvPr/>
        </p:nvSpPr>
        <p:spPr>
          <a:xfrm rot="16200000">
            <a:off x="-718127" y="2934401"/>
            <a:ext cx="210346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Progression-free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survival, %</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50" name="TextBox 249">
            <a:extLst>
              <a:ext uri="{FF2B5EF4-FFF2-40B4-BE49-F238E27FC236}">
                <a16:creationId xmlns:a16="http://schemas.microsoft.com/office/drawing/2014/main" id="{CA638CA5-F9C1-4153-B799-30C2DE52522C}"/>
              </a:ext>
            </a:extLst>
          </p:cNvPr>
          <p:cNvSpPr txBox="1"/>
          <p:nvPr/>
        </p:nvSpPr>
        <p:spPr>
          <a:xfrm>
            <a:off x="2182741" y="4389327"/>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Time, months</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51" name="TextBox 250">
            <a:extLst>
              <a:ext uri="{FF2B5EF4-FFF2-40B4-BE49-F238E27FC236}">
                <a16:creationId xmlns:a16="http://schemas.microsoft.com/office/drawing/2014/main" id="{92FC0B47-C00D-4D5C-8C29-E3ABFF347075}"/>
              </a:ext>
            </a:extLst>
          </p:cNvPr>
          <p:cNvSpPr txBox="1"/>
          <p:nvPr/>
        </p:nvSpPr>
        <p:spPr>
          <a:xfrm>
            <a:off x="894122"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a:t>
            </a:r>
          </a:p>
        </p:txBody>
      </p:sp>
      <p:sp>
        <p:nvSpPr>
          <p:cNvPr id="252" name="TextBox 251">
            <a:extLst>
              <a:ext uri="{FF2B5EF4-FFF2-40B4-BE49-F238E27FC236}">
                <a16:creationId xmlns:a16="http://schemas.microsoft.com/office/drawing/2014/main" id="{9D384099-CA77-4A3C-9A0F-779675AA3442}"/>
              </a:ext>
            </a:extLst>
          </p:cNvPr>
          <p:cNvSpPr txBox="1"/>
          <p:nvPr/>
        </p:nvSpPr>
        <p:spPr>
          <a:xfrm>
            <a:off x="2156654"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9</a:t>
            </a:r>
          </a:p>
        </p:txBody>
      </p:sp>
      <p:sp>
        <p:nvSpPr>
          <p:cNvPr id="253" name="TextBox 252">
            <a:extLst>
              <a:ext uri="{FF2B5EF4-FFF2-40B4-BE49-F238E27FC236}">
                <a16:creationId xmlns:a16="http://schemas.microsoft.com/office/drawing/2014/main" id="{A864D682-9BC2-4207-B189-53D86444AB7D}"/>
              </a:ext>
            </a:extLst>
          </p:cNvPr>
          <p:cNvSpPr txBox="1"/>
          <p:nvPr/>
        </p:nvSpPr>
        <p:spPr>
          <a:xfrm>
            <a:off x="2577498"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12</a:t>
            </a:r>
          </a:p>
        </p:txBody>
      </p:sp>
      <p:sp>
        <p:nvSpPr>
          <p:cNvPr id="254" name="TextBox 253">
            <a:extLst>
              <a:ext uri="{FF2B5EF4-FFF2-40B4-BE49-F238E27FC236}">
                <a16:creationId xmlns:a16="http://schemas.microsoft.com/office/drawing/2014/main" id="{5B3F476A-0501-423B-816F-C8D15690B071}"/>
              </a:ext>
            </a:extLst>
          </p:cNvPr>
          <p:cNvSpPr txBox="1"/>
          <p:nvPr/>
        </p:nvSpPr>
        <p:spPr>
          <a:xfrm>
            <a:off x="2998342"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15</a:t>
            </a:r>
          </a:p>
        </p:txBody>
      </p:sp>
      <p:sp>
        <p:nvSpPr>
          <p:cNvPr id="255" name="TextBox 254">
            <a:extLst>
              <a:ext uri="{FF2B5EF4-FFF2-40B4-BE49-F238E27FC236}">
                <a16:creationId xmlns:a16="http://schemas.microsoft.com/office/drawing/2014/main" id="{B0E923B6-C717-42EF-AF11-AF23505B12FF}"/>
              </a:ext>
            </a:extLst>
          </p:cNvPr>
          <p:cNvSpPr txBox="1"/>
          <p:nvPr/>
        </p:nvSpPr>
        <p:spPr>
          <a:xfrm>
            <a:off x="3419186"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18</a:t>
            </a:r>
          </a:p>
        </p:txBody>
      </p:sp>
      <p:sp>
        <p:nvSpPr>
          <p:cNvPr id="256" name="TextBox 255">
            <a:extLst>
              <a:ext uri="{FF2B5EF4-FFF2-40B4-BE49-F238E27FC236}">
                <a16:creationId xmlns:a16="http://schemas.microsoft.com/office/drawing/2014/main" id="{4E448A97-D385-47F2-A0C9-7C360DC410A9}"/>
              </a:ext>
            </a:extLst>
          </p:cNvPr>
          <p:cNvSpPr txBox="1"/>
          <p:nvPr/>
        </p:nvSpPr>
        <p:spPr>
          <a:xfrm>
            <a:off x="3840030"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21</a:t>
            </a:r>
          </a:p>
        </p:txBody>
      </p:sp>
      <p:sp>
        <p:nvSpPr>
          <p:cNvPr id="257" name="TextBox 256">
            <a:extLst>
              <a:ext uri="{FF2B5EF4-FFF2-40B4-BE49-F238E27FC236}">
                <a16:creationId xmlns:a16="http://schemas.microsoft.com/office/drawing/2014/main" id="{0C2258B1-6F5B-4140-83ED-5E210C683D20}"/>
              </a:ext>
            </a:extLst>
          </p:cNvPr>
          <p:cNvSpPr txBox="1"/>
          <p:nvPr/>
        </p:nvSpPr>
        <p:spPr>
          <a:xfrm>
            <a:off x="4260870"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24</a:t>
            </a:r>
          </a:p>
        </p:txBody>
      </p:sp>
      <p:sp>
        <p:nvSpPr>
          <p:cNvPr id="258" name="Freeform: Shape 27">
            <a:extLst>
              <a:ext uri="{FF2B5EF4-FFF2-40B4-BE49-F238E27FC236}">
                <a16:creationId xmlns:a16="http://schemas.microsoft.com/office/drawing/2014/main" id="{9AFBB3B2-3255-4E57-83DA-36D6E7B9E1B2}"/>
              </a:ext>
            </a:extLst>
          </p:cNvPr>
          <p:cNvSpPr/>
          <p:nvPr/>
        </p:nvSpPr>
        <p:spPr>
          <a:xfrm>
            <a:off x="981179" y="2051930"/>
            <a:ext cx="3513428" cy="2041939"/>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a:ea typeface="+mn-ea"/>
              <a:cs typeface="Arial"/>
            </a:endParaRPr>
          </a:p>
        </p:txBody>
      </p:sp>
      <p:cxnSp>
        <p:nvCxnSpPr>
          <p:cNvPr id="259" name="Straight Connector 258">
            <a:extLst>
              <a:ext uri="{FF2B5EF4-FFF2-40B4-BE49-F238E27FC236}">
                <a16:creationId xmlns:a16="http://schemas.microsoft.com/office/drawing/2014/main" id="{6F2CDB66-A22D-4BF3-BE6D-C52F155516CF}"/>
              </a:ext>
            </a:extLst>
          </p:cNvPr>
          <p:cNvCxnSpPr>
            <a:cxnSpLocks/>
          </p:cNvCxnSpPr>
          <p:nvPr/>
        </p:nvCxnSpPr>
        <p:spPr>
          <a:xfrm>
            <a:off x="982086"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0" name="Straight Connector 259">
            <a:extLst>
              <a:ext uri="{FF2B5EF4-FFF2-40B4-BE49-F238E27FC236}">
                <a16:creationId xmlns:a16="http://schemas.microsoft.com/office/drawing/2014/main" id="{37842344-E3F3-4A3F-99C0-379688459228}"/>
              </a:ext>
            </a:extLst>
          </p:cNvPr>
          <p:cNvCxnSpPr>
            <a:cxnSpLocks/>
          </p:cNvCxnSpPr>
          <p:nvPr/>
        </p:nvCxnSpPr>
        <p:spPr>
          <a:xfrm>
            <a:off x="2244618"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a:extLst>
              <a:ext uri="{FF2B5EF4-FFF2-40B4-BE49-F238E27FC236}">
                <a16:creationId xmlns:a16="http://schemas.microsoft.com/office/drawing/2014/main" id="{B64E46A6-9187-4E93-94F9-0EA54051296E}"/>
              </a:ext>
            </a:extLst>
          </p:cNvPr>
          <p:cNvCxnSpPr>
            <a:cxnSpLocks/>
          </p:cNvCxnSpPr>
          <p:nvPr/>
        </p:nvCxnSpPr>
        <p:spPr>
          <a:xfrm>
            <a:off x="2665462"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a:extLst>
              <a:ext uri="{FF2B5EF4-FFF2-40B4-BE49-F238E27FC236}">
                <a16:creationId xmlns:a16="http://schemas.microsoft.com/office/drawing/2014/main" id="{763AD18D-F529-4DBE-9D7A-003EBD4B8997}"/>
              </a:ext>
            </a:extLst>
          </p:cNvPr>
          <p:cNvCxnSpPr>
            <a:cxnSpLocks/>
          </p:cNvCxnSpPr>
          <p:nvPr/>
        </p:nvCxnSpPr>
        <p:spPr>
          <a:xfrm>
            <a:off x="3086306"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a:extLst>
              <a:ext uri="{FF2B5EF4-FFF2-40B4-BE49-F238E27FC236}">
                <a16:creationId xmlns:a16="http://schemas.microsoft.com/office/drawing/2014/main" id="{3763F08A-21F6-481B-A10D-BCE4C7A1684C}"/>
              </a:ext>
            </a:extLst>
          </p:cNvPr>
          <p:cNvCxnSpPr>
            <a:cxnSpLocks/>
          </p:cNvCxnSpPr>
          <p:nvPr/>
        </p:nvCxnSpPr>
        <p:spPr>
          <a:xfrm>
            <a:off x="3507150"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9120A7ED-1A35-4682-8F78-79B6071B0BCA}"/>
              </a:ext>
            </a:extLst>
          </p:cNvPr>
          <p:cNvCxnSpPr>
            <a:cxnSpLocks/>
          </p:cNvCxnSpPr>
          <p:nvPr/>
        </p:nvCxnSpPr>
        <p:spPr>
          <a:xfrm>
            <a:off x="3927994"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a:extLst>
              <a:ext uri="{FF2B5EF4-FFF2-40B4-BE49-F238E27FC236}">
                <a16:creationId xmlns:a16="http://schemas.microsoft.com/office/drawing/2014/main" id="{B9AEFEB3-4453-489B-9F06-AA3A0E9F40DD}"/>
              </a:ext>
            </a:extLst>
          </p:cNvPr>
          <p:cNvCxnSpPr>
            <a:cxnSpLocks/>
          </p:cNvCxnSpPr>
          <p:nvPr/>
        </p:nvCxnSpPr>
        <p:spPr>
          <a:xfrm rot="5400000">
            <a:off x="921326" y="404887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6" name="Straight Connector 265">
            <a:extLst>
              <a:ext uri="{FF2B5EF4-FFF2-40B4-BE49-F238E27FC236}">
                <a16:creationId xmlns:a16="http://schemas.microsoft.com/office/drawing/2014/main" id="{62E9EB9E-7328-4CA7-8378-7AD12FA55693}"/>
              </a:ext>
            </a:extLst>
          </p:cNvPr>
          <p:cNvCxnSpPr>
            <a:cxnSpLocks/>
          </p:cNvCxnSpPr>
          <p:nvPr/>
        </p:nvCxnSpPr>
        <p:spPr>
          <a:xfrm rot="5400000">
            <a:off x="921326" y="302789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7" name="Straight Connector 266">
            <a:extLst>
              <a:ext uri="{FF2B5EF4-FFF2-40B4-BE49-F238E27FC236}">
                <a16:creationId xmlns:a16="http://schemas.microsoft.com/office/drawing/2014/main" id="{C5B010A7-D5F2-4B31-AF6E-0EF54F1DE85F}"/>
              </a:ext>
            </a:extLst>
          </p:cNvPr>
          <p:cNvCxnSpPr>
            <a:cxnSpLocks/>
          </p:cNvCxnSpPr>
          <p:nvPr/>
        </p:nvCxnSpPr>
        <p:spPr>
          <a:xfrm rot="5400000">
            <a:off x="921326" y="200692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8" name="TextBox 267">
            <a:extLst>
              <a:ext uri="{FF2B5EF4-FFF2-40B4-BE49-F238E27FC236}">
                <a16:creationId xmlns:a16="http://schemas.microsoft.com/office/drawing/2014/main" id="{79D1DD20-D2DD-4EF7-9D0E-BCE60C71AF9B}"/>
              </a:ext>
            </a:extLst>
          </p:cNvPr>
          <p:cNvSpPr txBox="1"/>
          <p:nvPr/>
        </p:nvSpPr>
        <p:spPr>
          <a:xfrm>
            <a:off x="537434" y="3999979"/>
            <a:ext cx="298160"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0.00</a:t>
            </a:r>
          </a:p>
        </p:txBody>
      </p:sp>
      <p:sp>
        <p:nvSpPr>
          <p:cNvPr id="269" name="TextBox 268">
            <a:extLst>
              <a:ext uri="{FF2B5EF4-FFF2-40B4-BE49-F238E27FC236}">
                <a16:creationId xmlns:a16="http://schemas.microsoft.com/office/drawing/2014/main" id="{857F68A8-6886-4EB8-8852-92F1874425E5}"/>
              </a:ext>
            </a:extLst>
          </p:cNvPr>
          <p:cNvSpPr txBox="1"/>
          <p:nvPr/>
        </p:nvSpPr>
        <p:spPr>
          <a:xfrm>
            <a:off x="537435" y="2979788"/>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0.50</a:t>
            </a:r>
          </a:p>
        </p:txBody>
      </p:sp>
      <p:sp>
        <p:nvSpPr>
          <p:cNvPr id="270" name="TextBox 269">
            <a:extLst>
              <a:ext uri="{FF2B5EF4-FFF2-40B4-BE49-F238E27FC236}">
                <a16:creationId xmlns:a16="http://schemas.microsoft.com/office/drawing/2014/main" id="{32071164-BA9F-459E-BA5C-D881FB672658}"/>
              </a:ext>
            </a:extLst>
          </p:cNvPr>
          <p:cNvSpPr txBox="1"/>
          <p:nvPr/>
        </p:nvSpPr>
        <p:spPr>
          <a:xfrm>
            <a:off x="537435" y="1959596"/>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1.00</a:t>
            </a:r>
          </a:p>
        </p:txBody>
      </p:sp>
      <p:cxnSp>
        <p:nvCxnSpPr>
          <p:cNvPr id="271" name="Straight Connector 270">
            <a:extLst>
              <a:ext uri="{FF2B5EF4-FFF2-40B4-BE49-F238E27FC236}">
                <a16:creationId xmlns:a16="http://schemas.microsoft.com/office/drawing/2014/main" id="{B0AA1572-189D-4591-AE26-4291785C7615}"/>
              </a:ext>
            </a:extLst>
          </p:cNvPr>
          <p:cNvCxnSpPr>
            <a:cxnSpLocks/>
          </p:cNvCxnSpPr>
          <p:nvPr/>
        </p:nvCxnSpPr>
        <p:spPr>
          <a:xfrm rot="5400000">
            <a:off x="921326" y="25174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2" name="TextBox 271">
            <a:extLst>
              <a:ext uri="{FF2B5EF4-FFF2-40B4-BE49-F238E27FC236}">
                <a16:creationId xmlns:a16="http://schemas.microsoft.com/office/drawing/2014/main" id="{2A777CAE-5234-4C7D-9DB0-AADFD07829DD}"/>
              </a:ext>
            </a:extLst>
          </p:cNvPr>
          <p:cNvSpPr txBox="1"/>
          <p:nvPr/>
        </p:nvSpPr>
        <p:spPr>
          <a:xfrm>
            <a:off x="537435" y="2469692"/>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0.75</a:t>
            </a:r>
          </a:p>
        </p:txBody>
      </p:sp>
      <p:cxnSp>
        <p:nvCxnSpPr>
          <p:cNvPr id="273" name="Straight Connector 272">
            <a:extLst>
              <a:ext uri="{FF2B5EF4-FFF2-40B4-BE49-F238E27FC236}">
                <a16:creationId xmlns:a16="http://schemas.microsoft.com/office/drawing/2014/main" id="{FC5366E0-246D-4FB5-A708-5807E969C726}"/>
              </a:ext>
            </a:extLst>
          </p:cNvPr>
          <p:cNvCxnSpPr>
            <a:cxnSpLocks/>
          </p:cNvCxnSpPr>
          <p:nvPr/>
        </p:nvCxnSpPr>
        <p:spPr>
          <a:xfrm rot="5400000">
            <a:off x="921326" y="353838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4" name="TextBox 273">
            <a:extLst>
              <a:ext uri="{FF2B5EF4-FFF2-40B4-BE49-F238E27FC236}">
                <a16:creationId xmlns:a16="http://schemas.microsoft.com/office/drawing/2014/main" id="{0ED64418-FFE3-4053-B82A-23962A45FB35}"/>
              </a:ext>
            </a:extLst>
          </p:cNvPr>
          <p:cNvSpPr txBox="1"/>
          <p:nvPr/>
        </p:nvSpPr>
        <p:spPr>
          <a:xfrm>
            <a:off x="537435" y="3489884"/>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0.25</a:t>
            </a:r>
          </a:p>
        </p:txBody>
      </p:sp>
      <p:sp>
        <p:nvSpPr>
          <p:cNvPr id="275" name="TextBox 274">
            <a:extLst>
              <a:ext uri="{FF2B5EF4-FFF2-40B4-BE49-F238E27FC236}">
                <a16:creationId xmlns:a16="http://schemas.microsoft.com/office/drawing/2014/main" id="{26D76648-96BA-4FE3-8532-FC4C47E4A9C9}"/>
              </a:ext>
            </a:extLst>
          </p:cNvPr>
          <p:cNvSpPr txBox="1"/>
          <p:nvPr/>
        </p:nvSpPr>
        <p:spPr>
          <a:xfrm>
            <a:off x="1314966"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3</a:t>
            </a:r>
          </a:p>
        </p:txBody>
      </p:sp>
      <p:cxnSp>
        <p:nvCxnSpPr>
          <p:cNvPr id="276" name="Straight Connector 275">
            <a:extLst>
              <a:ext uri="{FF2B5EF4-FFF2-40B4-BE49-F238E27FC236}">
                <a16:creationId xmlns:a16="http://schemas.microsoft.com/office/drawing/2014/main" id="{D09A5B53-9073-4A3C-9140-0BB3AB907F0B}"/>
              </a:ext>
            </a:extLst>
          </p:cNvPr>
          <p:cNvCxnSpPr>
            <a:cxnSpLocks/>
          </p:cNvCxnSpPr>
          <p:nvPr/>
        </p:nvCxnSpPr>
        <p:spPr>
          <a:xfrm>
            <a:off x="1402930"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7" name="TextBox 276">
            <a:extLst>
              <a:ext uri="{FF2B5EF4-FFF2-40B4-BE49-F238E27FC236}">
                <a16:creationId xmlns:a16="http://schemas.microsoft.com/office/drawing/2014/main" id="{451153D5-A13C-4066-92CD-5DF180BBF516}"/>
              </a:ext>
            </a:extLst>
          </p:cNvPr>
          <p:cNvSpPr txBox="1"/>
          <p:nvPr/>
        </p:nvSpPr>
        <p:spPr>
          <a:xfrm>
            <a:off x="1735810" y="42206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6</a:t>
            </a:r>
          </a:p>
        </p:txBody>
      </p:sp>
      <p:cxnSp>
        <p:nvCxnSpPr>
          <p:cNvPr id="278" name="Straight Connector 277">
            <a:extLst>
              <a:ext uri="{FF2B5EF4-FFF2-40B4-BE49-F238E27FC236}">
                <a16:creationId xmlns:a16="http://schemas.microsoft.com/office/drawing/2014/main" id="{9294B1F6-699D-409C-92C0-C804620650EB}"/>
              </a:ext>
            </a:extLst>
          </p:cNvPr>
          <p:cNvCxnSpPr>
            <a:cxnSpLocks/>
          </p:cNvCxnSpPr>
          <p:nvPr/>
        </p:nvCxnSpPr>
        <p:spPr>
          <a:xfrm>
            <a:off x="1823774" y="4101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9" name="TextBox 278">
            <a:extLst>
              <a:ext uri="{FF2B5EF4-FFF2-40B4-BE49-F238E27FC236}">
                <a16:creationId xmlns:a16="http://schemas.microsoft.com/office/drawing/2014/main" id="{DF0E144A-9F7C-4C30-8E49-2C02715A5E53}"/>
              </a:ext>
            </a:extLst>
          </p:cNvPr>
          <p:cNvSpPr txBox="1"/>
          <p:nvPr/>
        </p:nvSpPr>
        <p:spPr>
          <a:xfrm>
            <a:off x="3349618" y="2049482"/>
            <a:ext cx="848309"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Anlotinib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363636"/>
                </a:solidFill>
                <a:effectLst/>
                <a:uLnTx/>
                <a:uFillTx/>
                <a:latin typeface="Arial" charset="0"/>
                <a:ea typeface="+mn-ea"/>
                <a:cs typeface="Arial" charset="0"/>
              </a:rPr>
              <a:t>Placebo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363636"/>
                </a:solidFill>
                <a:effectLst/>
                <a:uLnTx/>
                <a:uFillTx/>
                <a:latin typeface="Arial" charset="0"/>
                <a:ea typeface="+mn-ea"/>
                <a:cs typeface="Arial" charset="0"/>
              </a:rPr>
              <a:t>Censored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cxnSp>
        <p:nvCxnSpPr>
          <p:cNvPr id="280" name="Straight Connector 279">
            <a:extLst>
              <a:ext uri="{FF2B5EF4-FFF2-40B4-BE49-F238E27FC236}">
                <a16:creationId xmlns:a16="http://schemas.microsoft.com/office/drawing/2014/main" id="{CD7C03F9-32D1-4395-AC9B-4366BA3EB7E0}"/>
              </a:ext>
            </a:extLst>
          </p:cNvPr>
          <p:cNvCxnSpPr>
            <a:cxnSpLocks/>
          </p:cNvCxnSpPr>
          <p:nvPr/>
        </p:nvCxnSpPr>
        <p:spPr>
          <a:xfrm>
            <a:off x="3151327" y="2185922"/>
            <a:ext cx="185737"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1" name="Straight Connector 280">
            <a:extLst>
              <a:ext uri="{FF2B5EF4-FFF2-40B4-BE49-F238E27FC236}">
                <a16:creationId xmlns:a16="http://schemas.microsoft.com/office/drawing/2014/main" id="{31D65529-69F8-47D4-BEE3-EEBE5039CA70}"/>
              </a:ext>
            </a:extLst>
          </p:cNvPr>
          <p:cNvCxnSpPr>
            <a:cxnSpLocks/>
          </p:cNvCxnSpPr>
          <p:nvPr/>
        </p:nvCxnSpPr>
        <p:spPr>
          <a:xfrm>
            <a:off x="3151327" y="2372647"/>
            <a:ext cx="185737"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282" name="Group 281">
            <a:extLst>
              <a:ext uri="{FF2B5EF4-FFF2-40B4-BE49-F238E27FC236}">
                <a16:creationId xmlns:a16="http://schemas.microsoft.com/office/drawing/2014/main" id="{F814927B-EA18-4558-8C20-AF2F395568B9}"/>
              </a:ext>
            </a:extLst>
          </p:cNvPr>
          <p:cNvGrpSpPr/>
          <p:nvPr/>
        </p:nvGrpSpPr>
        <p:grpSpPr>
          <a:xfrm>
            <a:off x="3189169" y="2508975"/>
            <a:ext cx="110052" cy="110052"/>
            <a:chOff x="7646175" y="2248907"/>
            <a:chExt cx="130988" cy="130988"/>
          </a:xfrm>
        </p:grpSpPr>
        <p:cxnSp>
          <p:nvCxnSpPr>
            <p:cNvPr id="357" name="Straight Connector 356">
              <a:extLst>
                <a:ext uri="{FF2B5EF4-FFF2-40B4-BE49-F238E27FC236}">
                  <a16:creationId xmlns:a16="http://schemas.microsoft.com/office/drawing/2014/main" id="{A8314533-A686-4E2B-BF62-4FD08908FCCE}"/>
                </a:ext>
              </a:extLst>
            </p:cNvPr>
            <p:cNvCxnSpPr>
              <a:cxnSpLocks/>
            </p:cNvCxnSpPr>
            <p:nvPr/>
          </p:nvCxnSpPr>
          <p:spPr>
            <a:xfrm>
              <a:off x="7646175" y="2314401"/>
              <a:ext cx="130988"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a:extLst>
                <a:ext uri="{FF2B5EF4-FFF2-40B4-BE49-F238E27FC236}">
                  <a16:creationId xmlns:a16="http://schemas.microsoft.com/office/drawing/2014/main" id="{7F3F1721-DC01-4520-8C99-1547767908C9}"/>
                </a:ext>
              </a:extLst>
            </p:cNvPr>
            <p:cNvCxnSpPr>
              <a:cxnSpLocks/>
            </p:cNvCxnSpPr>
            <p:nvPr/>
          </p:nvCxnSpPr>
          <p:spPr>
            <a:xfrm rot="5400000">
              <a:off x="7646175" y="2314401"/>
              <a:ext cx="130988"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283" name="Group 282">
            <a:extLst>
              <a:ext uri="{FF2B5EF4-FFF2-40B4-BE49-F238E27FC236}">
                <a16:creationId xmlns:a16="http://schemas.microsoft.com/office/drawing/2014/main" id="{9D473A51-0DDD-4CF9-8BEA-24A5740E9B34}"/>
              </a:ext>
            </a:extLst>
          </p:cNvPr>
          <p:cNvGrpSpPr/>
          <p:nvPr/>
        </p:nvGrpSpPr>
        <p:grpSpPr>
          <a:xfrm>
            <a:off x="990060" y="2052868"/>
            <a:ext cx="2124214" cy="1829694"/>
            <a:chOff x="990060" y="1858468"/>
            <a:chExt cx="2124214" cy="1829694"/>
          </a:xfrm>
        </p:grpSpPr>
        <p:sp>
          <p:nvSpPr>
            <p:cNvPr id="334" name="Freeform: Shape 6187">
              <a:extLst>
                <a:ext uri="{FF2B5EF4-FFF2-40B4-BE49-F238E27FC236}">
                  <a16:creationId xmlns:a16="http://schemas.microsoft.com/office/drawing/2014/main" id="{081E7DFA-0776-4156-841B-957170A98F2F}"/>
                </a:ext>
              </a:extLst>
            </p:cNvPr>
            <p:cNvSpPr/>
            <p:nvPr/>
          </p:nvSpPr>
          <p:spPr>
            <a:xfrm>
              <a:off x="990060" y="1858468"/>
              <a:ext cx="2114506" cy="1790856"/>
            </a:xfrm>
            <a:custGeom>
              <a:avLst/>
              <a:gdLst>
                <a:gd name="connsiteX0" fmla="*/ 7144 w 1866900"/>
                <a:gd name="connsiteY0" fmla="*/ 7144 h 1581150"/>
                <a:gd name="connsiteX1" fmla="*/ 128111 w 1866900"/>
                <a:gd name="connsiteY1" fmla="*/ 7144 h 1581150"/>
                <a:gd name="connsiteX2" fmla="*/ 128111 w 1866900"/>
                <a:gd name="connsiteY2" fmla="*/ 26194 h 1581150"/>
                <a:gd name="connsiteX3" fmla="*/ 139541 w 1866900"/>
                <a:gd name="connsiteY3" fmla="*/ 26194 h 1581150"/>
                <a:gd name="connsiteX4" fmla="*/ 139541 w 1866900"/>
                <a:gd name="connsiteY4" fmla="*/ 61436 h 1581150"/>
                <a:gd name="connsiteX5" fmla="*/ 151924 w 1866900"/>
                <a:gd name="connsiteY5" fmla="*/ 61436 h 1581150"/>
                <a:gd name="connsiteX6" fmla="*/ 151924 w 1866900"/>
                <a:gd name="connsiteY6" fmla="*/ 119539 h 1581150"/>
                <a:gd name="connsiteX7" fmla="*/ 164306 w 1866900"/>
                <a:gd name="connsiteY7" fmla="*/ 119539 h 1581150"/>
                <a:gd name="connsiteX8" fmla="*/ 164306 w 1866900"/>
                <a:gd name="connsiteY8" fmla="*/ 165259 h 1581150"/>
                <a:gd name="connsiteX9" fmla="*/ 177641 w 1866900"/>
                <a:gd name="connsiteY9" fmla="*/ 165259 h 1581150"/>
                <a:gd name="connsiteX10" fmla="*/ 177641 w 1866900"/>
                <a:gd name="connsiteY10" fmla="*/ 220504 h 1581150"/>
                <a:gd name="connsiteX11" fmla="*/ 196691 w 1866900"/>
                <a:gd name="connsiteY11" fmla="*/ 220504 h 1581150"/>
                <a:gd name="connsiteX12" fmla="*/ 196691 w 1866900"/>
                <a:gd name="connsiteY12" fmla="*/ 381476 h 1581150"/>
                <a:gd name="connsiteX13" fmla="*/ 207169 w 1866900"/>
                <a:gd name="connsiteY13" fmla="*/ 381476 h 1581150"/>
                <a:gd name="connsiteX14" fmla="*/ 207169 w 1866900"/>
                <a:gd name="connsiteY14" fmla="*/ 819626 h 1581150"/>
                <a:gd name="connsiteX15" fmla="*/ 215741 w 1866900"/>
                <a:gd name="connsiteY15" fmla="*/ 819626 h 1581150"/>
                <a:gd name="connsiteX16" fmla="*/ 215741 w 1866900"/>
                <a:gd name="connsiteY16" fmla="*/ 939641 h 1581150"/>
                <a:gd name="connsiteX17" fmla="*/ 227171 w 1866900"/>
                <a:gd name="connsiteY17" fmla="*/ 939641 h 1581150"/>
                <a:gd name="connsiteX18" fmla="*/ 227171 w 1866900"/>
                <a:gd name="connsiteY18" fmla="*/ 1070134 h 1581150"/>
                <a:gd name="connsiteX19" fmla="*/ 266224 w 1866900"/>
                <a:gd name="connsiteY19" fmla="*/ 1070134 h 1581150"/>
                <a:gd name="connsiteX20" fmla="*/ 266224 w 1866900"/>
                <a:gd name="connsiteY20" fmla="*/ 1125379 h 1581150"/>
                <a:gd name="connsiteX21" fmla="*/ 357664 w 1866900"/>
                <a:gd name="connsiteY21" fmla="*/ 1125379 h 1581150"/>
                <a:gd name="connsiteX22" fmla="*/ 357664 w 1866900"/>
                <a:gd name="connsiteY22" fmla="*/ 1137761 h 1581150"/>
                <a:gd name="connsiteX23" fmla="*/ 380524 w 1866900"/>
                <a:gd name="connsiteY23" fmla="*/ 1137761 h 1581150"/>
                <a:gd name="connsiteX24" fmla="*/ 380524 w 1866900"/>
                <a:gd name="connsiteY24" fmla="*/ 1240631 h 1581150"/>
                <a:gd name="connsiteX25" fmla="*/ 391954 w 1866900"/>
                <a:gd name="connsiteY25" fmla="*/ 1240631 h 1581150"/>
                <a:gd name="connsiteX26" fmla="*/ 391954 w 1866900"/>
                <a:gd name="connsiteY26" fmla="*/ 1303496 h 1581150"/>
                <a:gd name="connsiteX27" fmla="*/ 552926 w 1866900"/>
                <a:gd name="connsiteY27" fmla="*/ 1303496 h 1581150"/>
                <a:gd name="connsiteX28" fmla="*/ 552926 w 1866900"/>
                <a:gd name="connsiteY28" fmla="*/ 1352074 h 1581150"/>
                <a:gd name="connsiteX29" fmla="*/ 566261 w 1866900"/>
                <a:gd name="connsiteY29" fmla="*/ 1352074 h 1581150"/>
                <a:gd name="connsiteX30" fmla="*/ 566261 w 1866900"/>
                <a:gd name="connsiteY30" fmla="*/ 1420654 h 1581150"/>
                <a:gd name="connsiteX31" fmla="*/ 716756 w 1866900"/>
                <a:gd name="connsiteY31" fmla="*/ 1420654 h 1581150"/>
                <a:gd name="connsiteX32" fmla="*/ 716756 w 1866900"/>
                <a:gd name="connsiteY32" fmla="*/ 1457801 h 1581150"/>
                <a:gd name="connsiteX33" fmla="*/ 751999 w 1866900"/>
                <a:gd name="connsiteY33" fmla="*/ 1457801 h 1581150"/>
                <a:gd name="connsiteX34" fmla="*/ 751999 w 1866900"/>
                <a:gd name="connsiteY34" fmla="*/ 1505426 h 1581150"/>
                <a:gd name="connsiteX35" fmla="*/ 1057751 w 1866900"/>
                <a:gd name="connsiteY35" fmla="*/ 1505426 h 1581150"/>
                <a:gd name="connsiteX36" fmla="*/ 1057751 w 1866900"/>
                <a:gd name="connsiteY36" fmla="*/ 1580674 h 1581150"/>
                <a:gd name="connsiteX37" fmla="*/ 1863566 w 1866900"/>
                <a:gd name="connsiteY37" fmla="*/ 1580674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6900" h="1581150">
                  <a:moveTo>
                    <a:pt x="7144" y="7144"/>
                  </a:moveTo>
                  <a:lnTo>
                    <a:pt x="128111" y="7144"/>
                  </a:lnTo>
                  <a:lnTo>
                    <a:pt x="128111" y="26194"/>
                  </a:lnTo>
                  <a:lnTo>
                    <a:pt x="139541" y="26194"/>
                  </a:lnTo>
                  <a:lnTo>
                    <a:pt x="139541" y="61436"/>
                  </a:lnTo>
                  <a:lnTo>
                    <a:pt x="151924" y="61436"/>
                  </a:lnTo>
                  <a:lnTo>
                    <a:pt x="151924" y="119539"/>
                  </a:lnTo>
                  <a:lnTo>
                    <a:pt x="164306" y="119539"/>
                  </a:lnTo>
                  <a:lnTo>
                    <a:pt x="164306" y="165259"/>
                  </a:lnTo>
                  <a:lnTo>
                    <a:pt x="177641" y="165259"/>
                  </a:lnTo>
                  <a:lnTo>
                    <a:pt x="177641" y="220504"/>
                  </a:lnTo>
                  <a:lnTo>
                    <a:pt x="196691" y="220504"/>
                  </a:lnTo>
                  <a:lnTo>
                    <a:pt x="196691" y="381476"/>
                  </a:lnTo>
                  <a:lnTo>
                    <a:pt x="207169" y="381476"/>
                  </a:lnTo>
                  <a:lnTo>
                    <a:pt x="207169" y="819626"/>
                  </a:lnTo>
                  <a:lnTo>
                    <a:pt x="215741" y="819626"/>
                  </a:lnTo>
                  <a:lnTo>
                    <a:pt x="215741" y="939641"/>
                  </a:lnTo>
                  <a:lnTo>
                    <a:pt x="227171" y="939641"/>
                  </a:lnTo>
                  <a:lnTo>
                    <a:pt x="227171" y="1070134"/>
                  </a:lnTo>
                  <a:lnTo>
                    <a:pt x="266224" y="1070134"/>
                  </a:lnTo>
                  <a:lnTo>
                    <a:pt x="266224" y="1125379"/>
                  </a:lnTo>
                  <a:lnTo>
                    <a:pt x="357664" y="1125379"/>
                  </a:lnTo>
                  <a:lnTo>
                    <a:pt x="357664" y="1137761"/>
                  </a:lnTo>
                  <a:lnTo>
                    <a:pt x="380524" y="1137761"/>
                  </a:lnTo>
                  <a:lnTo>
                    <a:pt x="380524" y="1240631"/>
                  </a:lnTo>
                  <a:lnTo>
                    <a:pt x="391954" y="1240631"/>
                  </a:lnTo>
                  <a:lnTo>
                    <a:pt x="391954" y="1303496"/>
                  </a:lnTo>
                  <a:lnTo>
                    <a:pt x="552926" y="1303496"/>
                  </a:lnTo>
                  <a:lnTo>
                    <a:pt x="552926" y="1352074"/>
                  </a:lnTo>
                  <a:lnTo>
                    <a:pt x="566261" y="1352074"/>
                  </a:lnTo>
                  <a:lnTo>
                    <a:pt x="566261" y="1420654"/>
                  </a:lnTo>
                  <a:lnTo>
                    <a:pt x="716756" y="1420654"/>
                  </a:lnTo>
                  <a:lnTo>
                    <a:pt x="716756" y="1457801"/>
                  </a:lnTo>
                  <a:lnTo>
                    <a:pt x="751999" y="1457801"/>
                  </a:lnTo>
                  <a:lnTo>
                    <a:pt x="751999" y="1505426"/>
                  </a:lnTo>
                  <a:lnTo>
                    <a:pt x="1057751" y="1505426"/>
                  </a:lnTo>
                  <a:lnTo>
                    <a:pt x="1057751" y="1580674"/>
                  </a:lnTo>
                  <a:lnTo>
                    <a:pt x="1863566" y="1580674"/>
                  </a:lnTo>
                </a:path>
              </a:pathLst>
            </a:custGeom>
            <a:noFill/>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5" name="Freeform: Shape 6188">
              <a:extLst>
                <a:ext uri="{FF2B5EF4-FFF2-40B4-BE49-F238E27FC236}">
                  <a16:creationId xmlns:a16="http://schemas.microsoft.com/office/drawing/2014/main" id="{CA108BEA-B103-4CC2-BBAA-C691DB085277}"/>
                </a:ext>
              </a:extLst>
            </p:cNvPr>
            <p:cNvSpPr/>
            <p:nvPr/>
          </p:nvSpPr>
          <p:spPr>
            <a:xfrm>
              <a:off x="3066806" y="3601856"/>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6" name="Freeform: Shape 6189">
              <a:extLst>
                <a:ext uri="{FF2B5EF4-FFF2-40B4-BE49-F238E27FC236}">
                  <a16:creationId xmlns:a16="http://schemas.microsoft.com/office/drawing/2014/main" id="{79C1FA34-B265-4186-BD80-9EF7F5C31F2D}"/>
                </a:ext>
              </a:extLst>
            </p:cNvPr>
            <p:cNvSpPr/>
            <p:nvPr/>
          </p:nvSpPr>
          <p:spPr>
            <a:xfrm>
              <a:off x="3027968" y="3640694"/>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7" name="Freeform: Shape 6190">
              <a:extLst>
                <a:ext uri="{FF2B5EF4-FFF2-40B4-BE49-F238E27FC236}">
                  <a16:creationId xmlns:a16="http://schemas.microsoft.com/office/drawing/2014/main" id="{96EEF229-5D50-4589-B6FA-1284065C663B}"/>
                </a:ext>
              </a:extLst>
            </p:cNvPr>
            <p:cNvSpPr/>
            <p:nvPr/>
          </p:nvSpPr>
          <p:spPr>
            <a:xfrm>
              <a:off x="2677349" y="3601856"/>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8" name="Freeform: Shape 6191">
              <a:extLst>
                <a:ext uri="{FF2B5EF4-FFF2-40B4-BE49-F238E27FC236}">
                  <a16:creationId xmlns:a16="http://schemas.microsoft.com/office/drawing/2014/main" id="{1B587735-656A-4BAE-8BF3-BAA6D5A954EA}"/>
                </a:ext>
              </a:extLst>
            </p:cNvPr>
            <p:cNvSpPr/>
            <p:nvPr/>
          </p:nvSpPr>
          <p:spPr>
            <a:xfrm>
              <a:off x="2638511" y="3640694"/>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9" name="Freeform: Shape 6192">
              <a:extLst>
                <a:ext uri="{FF2B5EF4-FFF2-40B4-BE49-F238E27FC236}">
                  <a16:creationId xmlns:a16="http://schemas.microsoft.com/office/drawing/2014/main" id="{02680736-A136-498B-B1F8-326B35828A92}"/>
                </a:ext>
              </a:extLst>
            </p:cNvPr>
            <p:cNvSpPr/>
            <p:nvPr/>
          </p:nvSpPr>
          <p:spPr>
            <a:xfrm>
              <a:off x="2074283" y="3515550"/>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0" name="Freeform: Shape 6193">
              <a:extLst>
                <a:ext uri="{FF2B5EF4-FFF2-40B4-BE49-F238E27FC236}">
                  <a16:creationId xmlns:a16="http://schemas.microsoft.com/office/drawing/2014/main" id="{77133962-EA26-4129-B753-42A0CC2ACDB6}"/>
                </a:ext>
              </a:extLst>
            </p:cNvPr>
            <p:cNvSpPr/>
            <p:nvPr/>
          </p:nvSpPr>
          <p:spPr>
            <a:xfrm>
              <a:off x="2035445" y="3555466"/>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1" name="Freeform: Shape 6194">
              <a:extLst>
                <a:ext uri="{FF2B5EF4-FFF2-40B4-BE49-F238E27FC236}">
                  <a16:creationId xmlns:a16="http://schemas.microsoft.com/office/drawing/2014/main" id="{B48A00EF-2008-4522-97C9-EC92E958BF81}"/>
                </a:ext>
              </a:extLst>
            </p:cNvPr>
            <p:cNvSpPr/>
            <p:nvPr/>
          </p:nvSpPr>
          <p:spPr>
            <a:xfrm>
              <a:off x="2003080" y="3515550"/>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2" name="Freeform: Shape 6195">
              <a:extLst>
                <a:ext uri="{FF2B5EF4-FFF2-40B4-BE49-F238E27FC236}">
                  <a16:creationId xmlns:a16="http://schemas.microsoft.com/office/drawing/2014/main" id="{012E4D7C-8CAC-44FC-9E87-8A7F1FA4103E}"/>
                </a:ext>
              </a:extLst>
            </p:cNvPr>
            <p:cNvSpPr/>
            <p:nvPr/>
          </p:nvSpPr>
          <p:spPr>
            <a:xfrm>
              <a:off x="1963164" y="3555466"/>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3" name="Freeform: Shape 6196">
              <a:extLst>
                <a:ext uri="{FF2B5EF4-FFF2-40B4-BE49-F238E27FC236}">
                  <a16:creationId xmlns:a16="http://schemas.microsoft.com/office/drawing/2014/main" id="{5593ACA8-20E8-4B48-A0BC-6DC6ACA39AC0}"/>
                </a:ext>
              </a:extLst>
            </p:cNvPr>
            <p:cNvSpPr/>
            <p:nvPr/>
          </p:nvSpPr>
          <p:spPr>
            <a:xfrm>
              <a:off x="1612544" y="3341857"/>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4" name="Freeform: Shape 6197">
              <a:extLst>
                <a:ext uri="{FF2B5EF4-FFF2-40B4-BE49-F238E27FC236}">
                  <a16:creationId xmlns:a16="http://schemas.microsoft.com/office/drawing/2014/main" id="{F2E8DB32-BE1D-4C79-958C-B69F28D00685}"/>
                </a:ext>
              </a:extLst>
            </p:cNvPr>
            <p:cNvSpPr/>
            <p:nvPr/>
          </p:nvSpPr>
          <p:spPr>
            <a:xfrm>
              <a:off x="1573706" y="3380695"/>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5" name="Freeform: Shape 6198">
              <a:extLst>
                <a:ext uri="{FF2B5EF4-FFF2-40B4-BE49-F238E27FC236}">
                  <a16:creationId xmlns:a16="http://schemas.microsoft.com/office/drawing/2014/main" id="{FD66D281-5669-4497-A7B3-4953112BEBC3}"/>
                </a:ext>
              </a:extLst>
            </p:cNvPr>
            <p:cNvSpPr/>
            <p:nvPr/>
          </p:nvSpPr>
          <p:spPr>
            <a:xfrm>
              <a:off x="1439931" y="3286838"/>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6" name="Freeform: Shape 6199">
              <a:extLst>
                <a:ext uri="{FF2B5EF4-FFF2-40B4-BE49-F238E27FC236}">
                  <a16:creationId xmlns:a16="http://schemas.microsoft.com/office/drawing/2014/main" id="{8C1CB847-6D11-4D96-A789-E75FE35A0EE5}"/>
                </a:ext>
              </a:extLst>
            </p:cNvPr>
            <p:cNvSpPr/>
            <p:nvPr/>
          </p:nvSpPr>
          <p:spPr>
            <a:xfrm>
              <a:off x="1401093" y="3326754"/>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7" name="Freeform: Shape 6200">
              <a:extLst>
                <a:ext uri="{FF2B5EF4-FFF2-40B4-BE49-F238E27FC236}">
                  <a16:creationId xmlns:a16="http://schemas.microsoft.com/office/drawing/2014/main" id="{42150458-AD5E-448C-9BB9-E04A2FB389BC}"/>
                </a:ext>
              </a:extLst>
            </p:cNvPr>
            <p:cNvSpPr/>
            <p:nvPr/>
          </p:nvSpPr>
          <p:spPr>
            <a:xfrm>
              <a:off x="1421592" y="3217793"/>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8" name="Freeform: Shape 6201">
              <a:extLst>
                <a:ext uri="{FF2B5EF4-FFF2-40B4-BE49-F238E27FC236}">
                  <a16:creationId xmlns:a16="http://schemas.microsoft.com/office/drawing/2014/main" id="{CCE181DE-A444-4565-9FB6-3F61191E3B39}"/>
                </a:ext>
              </a:extLst>
            </p:cNvPr>
            <p:cNvSpPr/>
            <p:nvPr/>
          </p:nvSpPr>
          <p:spPr>
            <a:xfrm>
              <a:off x="1381674" y="3256631"/>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9" name="Freeform: Shape 6202">
              <a:extLst>
                <a:ext uri="{FF2B5EF4-FFF2-40B4-BE49-F238E27FC236}">
                  <a16:creationId xmlns:a16="http://schemas.microsoft.com/office/drawing/2014/main" id="{A1E82077-18A5-4CD9-AF50-356EA4A89718}"/>
                </a:ext>
              </a:extLst>
            </p:cNvPr>
            <p:cNvSpPr/>
            <p:nvPr/>
          </p:nvSpPr>
          <p:spPr>
            <a:xfrm>
              <a:off x="1384911" y="3087254"/>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0" name="Freeform: Shape 6203">
              <a:extLst>
                <a:ext uri="{FF2B5EF4-FFF2-40B4-BE49-F238E27FC236}">
                  <a16:creationId xmlns:a16="http://schemas.microsoft.com/office/drawing/2014/main" id="{61533F6C-78C0-4930-93BF-6826085121E2}"/>
                </a:ext>
              </a:extLst>
            </p:cNvPr>
            <p:cNvSpPr/>
            <p:nvPr/>
          </p:nvSpPr>
          <p:spPr>
            <a:xfrm>
              <a:off x="1346074" y="3127171"/>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1" name="Freeform: Shape 6204">
              <a:extLst>
                <a:ext uri="{FF2B5EF4-FFF2-40B4-BE49-F238E27FC236}">
                  <a16:creationId xmlns:a16="http://schemas.microsoft.com/office/drawing/2014/main" id="{0FE6711B-FCB3-46CF-8585-F9F833FECEC9}"/>
                </a:ext>
              </a:extLst>
            </p:cNvPr>
            <p:cNvSpPr/>
            <p:nvPr/>
          </p:nvSpPr>
          <p:spPr>
            <a:xfrm>
              <a:off x="1228481" y="2870410"/>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2" name="Freeform: Shape 6205">
              <a:extLst>
                <a:ext uri="{FF2B5EF4-FFF2-40B4-BE49-F238E27FC236}">
                  <a16:creationId xmlns:a16="http://schemas.microsoft.com/office/drawing/2014/main" id="{7BB9B4F9-7E17-460E-BBA8-018E348293D4}"/>
                </a:ext>
              </a:extLst>
            </p:cNvPr>
            <p:cNvSpPr/>
            <p:nvPr/>
          </p:nvSpPr>
          <p:spPr>
            <a:xfrm>
              <a:off x="1189643" y="2909248"/>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3" name="Freeform: Shape 6206">
              <a:extLst>
                <a:ext uri="{FF2B5EF4-FFF2-40B4-BE49-F238E27FC236}">
                  <a16:creationId xmlns:a16="http://schemas.microsoft.com/office/drawing/2014/main" id="{407F64E1-3535-4B2A-9C83-77B387021F43}"/>
                </a:ext>
              </a:extLst>
            </p:cNvPr>
            <p:cNvSpPr/>
            <p:nvPr/>
          </p:nvSpPr>
          <p:spPr>
            <a:xfrm>
              <a:off x="1210141" y="2237137"/>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4" name="Freeform: Shape 6207">
              <a:extLst>
                <a:ext uri="{FF2B5EF4-FFF2-40B4-BE49-F238E27FC236}">
                  <a16:creationId xmlns:a16="http://schemas.microsoft.com/office/drawing/2014/main" id="{365D7566-981B-4E27-9D97-EF4A51252401}"/>
                </a:ext>
              </a:extLst>
            </p:cNvPr>
            <p:cNvSpPr/>
            <p:nvPr/>
          </p:nvSpPr>
          <p:spPr>
            <a:xfrm>
              <a:off x="1171303" y="2277054"/>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5" name="Freeform: Shape 6208">
              <a:extLst>
                <a:ext uri="{FF2B5EF4-FFF2-40B4-BE49-F238E27FC236}">
                  <a16:creationId xmlns:a16="http://schemas.microsoft.com/office/drawing/2014/main" id="{44DB10D7-8714-4D42-AD56-7546ABD6A5D7}"/>
                </a:ext>
              </a:extLst>
            </p:cNvPr>
            <p:cNvSpPr/>
            <p:nvPr/>
          </p:nvSpPr>
          <p:spPr>
            <a:xfrm>
              <a:off x="2088308" y="3515550"/>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6" name="Freeform: Shape 6209">
              <a:extLst>
                <a:ext uri="{FF2B5EF4-FFF2-40B4-BE49-F238E27FC236}">
                  <a16:creationId xmlns:a16="http://schemas.microsoft.com/office/drawing/2014/main" id="{DB2109ED-822C-46D1-AFA9-A9382FD8D2B9}"/>
                </a:ext>
              </a:extLst>
            </p:cNvPr>
            <p:cNvSpPr/>
            <p:nvPr/>
          </p:nvSpPr>
          <p:spPr>
            <a:xfrm>
              <a:off x="2048391" y="3555466"/>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284" name="Group 283">
            <a:extLst>
              <a:ext uri="{FF2B5EF4-FFF2-40B4-BE49-F238E27FC236}">
                <a16:creationId xmlns:a16="http://schemas.microsoft.com/office/drawing/2014/main" id="{29132C02-729D-4233-ACD3-DE605D8E5384}"/>
              </a:ext>
            </a:extLst>
          </p:cNvPr>
          <p:cNvGrpSpPr/>
          <p:nvPr/>
        </p:nvGrpSpPr>
        <p:grpSpPr>
          <a:xfrm>
            <a:off x="982507" y="2015108"/>
            <a:ext cx="3071429" cy="1659239"/>
            <a:chOff x="982507" y="1820708"/>
            <a:chExt cx="3071429" cy="1659239"/>
          </a:xfrm>
        </p:grpSpPr>
        <p:sp>
          <p:nvSpPr>
            <p:cNvPr id="285" name="Freeform: Shape 11">
              <a:extLst>
                <a:ext uri="{FF2B5EF4-FFF2-40B4-BE49-F238E27FC236}">
                  <a16:creationId xmlns:a16="http://schemas.microsoft.com/office/drawing/2014/main" id="{70E72D4F-660D-4361-97A7-1D1253A49897}"/>
                </a:ext>
              </a:extLst>
            </p:cNvPr>
            <p:cNvSpPr/>
            <p:nvPr/>
          </p:nvSpPr>
          <p:spPr>
            <a:xfrm>
              <a:off x="1000848" y="1859546"/>
              <a:ext cx="3053088" cy="1585879"/>
            </a:xfrm>
            <a:custGeom>
              <a:avLst/>
              <a:gdLst>
                <a:gd name="connsiteX0" fmla="*/ 7144 w 2695575"/>
                <a:gd name="connsiteY0" fmla="*/ 7144 h 1400175"/>
                <a:gd name="connsiteX1" fmla="*/ 158591 w 2695575"/>
                <a:gd name="connsiteY1" fmla="*/ 7144 h 1400175"/>
                <a:gd name="connsiteX2" fmla="*/ 158591 w 2695575"/>
                <a:gd name="connsiteY2" fmla="*/ 23336 h 1400175"/>
                <a:gd name="connsiteX3" fmla="*/ 187166 w 2695575"/>
                <a:gd name="connsiteY3" fmla="*/ 23336 h 1400175"/>
                <a:gd name="connsiteX4" fmla="*/ 187166 w 2695575"/>
                <a:gd name="connsiteY4" fmla="*/ 99536 h 1400175"/>
                <a:gd name="connsiteX5" fmla="*/ 195739 w 2695575"/>
                <a:gd name="connsiteY5" fmla="*/ 99536 h 1400175"/>
                <a:gd name="connsiteX6" fmla="*/ 195739 w 2695575"/>
                <a:gd name="connsiteY6" fmla="*/ 208121 h 1400175"/>
                <a:gd name="connsiteX7" fmla="*/ 205264 w 2695575"/>
                <a:gd name="connsiteY7" fmla="*/ 208121 h 1400175"/>
                <a:gd name="connsiteX8" fmla="*/ 205264 w 2695575"/>
                <a:gd name="connsiteY8" fmla="*/ 330994 h 1400175"/>
                <a:gd name="connsiteX9" fmla="*/ 217646 w 2695575"/>
                <a:gd name="connsiteY9" fmla="*/ 330994 h 1400175"/>
                <a:gd name="connsiteX10" fmla="*/ 217646 w 2695575"/>
                <a:gd name="connsiteY10" fmla="*/ 373856 h 1400175"/>
                <a:gd name="connsiteX11" fmla="*/ 230029 w 2695575"/>
                <a:gd name="connsiteY11" fmla="*/ 373856 h 1400175"/>
                <a:gd name="connsiteX12" fmla="*/ 230029 w 2695575"/>
                <a:gd name="connsiteY12" fmla="*/ 394811 h 1400175"/>
                <a:gd name="connsiteX13" fmla="*/ 267176 w 2695575"/>
                <a:gd name="connsiteY13" fmla="*/ 394811 h 1400175"/>
                <a:gd name="connsiteX14" fmla="*/ 267176 w 2695575"/>
                <a:gd name="connsiteY14" fmla="*/ 409099 h 1400175"/>
                <a:gd name="connsiteX15" fmla="*/ 294799 w 2695575"/>
                <a:gd name="connsiteY15" fmla="*/ 409099 h 1400175"/>
                <a:gd name="connsiteX16" fmla="*/ 294799 w 2695575"/>
                <a:gd name="connsiteY16" fmla="*/ 423386 h 1400175"/>
                <a:gd name="connsiteX17" fmla="*/ 360521 w 2695575"/>
                <a:gd name="connsiteY17" fmla="*/ 423386 h 1400175"/>
                <a:gd name="connsiteX18" fmla="*/ 360521 w 2695575"/>
                <a:gd name="connsiteY18" fmla="*/ 437674 h 1400175"/>
                <a:gd name="connsiteX19" fmla="*/ 370046 w 2695575"/>
                <a:gd name="connsiteY19" fmla="*/ 437674 h 1400175"/>
                <a:gd name="connsiteX20" fmla="*/ 370046 w 2695575"/>
                <a:gd name="connsiteY20" fmla="*/ 526256 h 1400175"/>
                <a:gd name="connsiteX21" fmla="*/ 383381 w 2695575"/>
                <a:gd name="connsiteY21" fmla="*/ 526256 h 1400175"/>
                <a:gd name="connsiteX22" fmla="*/ 383381 w 2695575"/>
                <a:gd name="connsiteY22" fmla="*/ 545306 h 1400175"/>
                <a:gd name="connsiteX23" fmla="*/ 396716 w 2695575"/>
                <a:gd name="connsiteY23" fmla="*/ 545306 h 1400175"/>
                <a:gd name="connsiteX24" fmla="*/ 396716 w 2695575"/>
                <a:gd name="connsiteY24" fmla="*/ 571976 h 1400175"/>
                <a:gd name="connsiteX25" fmla="*/ 408146 w 2695575"/>
                <a:gd name="connsiteY25" fmla="*/ 571976 h 1400175"/>
                <a:gd name="connsiteX26" fmla="*/ 408146 w 2695575"/>
                <a:gd name="connsiteY26" fmla="*/ 600551 h 1400175"/>
                <a:gd name="connsiteX27" fmla="*/ 432911 w 2695575"/>
                <a:gd name="connsiteY27" fmla="*/ 600551 h 1400175"/>
                <a:gd name="connsiteX28" fmla="*/ 432911 w 2695575"/>
                <a:gd name="connsiteY28" fmla="*/ 609124 h 1400175"/>
                <a:gd name="connsiteX29" fmla="*/ 446246 w 2695575"/>
                <a:gd name="connsiteY29" fmla="*/ 609124 h 1400175"/>
                <a:gd name="connsiteX30" fmla="*/ 446246 w 2695575"/>
                <a:gd name="connsiteY30" fmla="*/ 626269 h 1400175"/>
                <a:gd name="connsiteX31" fmla="*/ 533876 w 2695575"/>
                <a:gd name="connsiteY31" fmla="*/ 626269 h 1400175"/>
                <a:gd name="connsiteX32" fmla="*/ 533876 w 2695575"/>
                <a:gd name="connsiteY32" fmla="*/ 689134 h 1400175"/>
                <a:gd name="connsiteX33" fmla="*/ 551021 w 2695575"/>
                <a:gd name="connsiteY33" fmla="*/ 689134 h 1400175"/>
                <a:gd name="connsiteX34" fmla="*/ 551021 w 2695575"/>
                <a:gd name="connsiteY34" fmla="*/ 714851 h 1400175"/>
                <a:gd name="connsiteX35" fmla="*/ 560546 w 2695575"/>
                <a:gd name="connsiteY35" fmla="*/ 714851 h 1400175"/>
                <a:gd name="connsiteX36" fmla="*/ 560546 w 2695575"/>
                <a:gd name="connsiteY36" fmla="*/ 748189 h 1400175"/>
                <a:gd name="connsiteX37" fmla="*/ 611981 w 2695575"/>
                <a:gd name="connsiteY37" fmla="*/ 748189 h 1400175"/>
                <a:gd name="connsiteX38" fmla="*/ 611981 w 2695575"/>
                <a:gd name="connsiteY38" fmla="*/ 758666 h 1400175"/>
                <a:gd name="connsiteX39" fmla="*/ 715804 w 2695575"/>
                <a:gd name="connsiteY39" fmla="*/ 758666 h 1400175"/>
                <a:gd name="connsiteX40" fmla="*/ 715804 w 2695575"/>
                <a:gd name="connsiteY40" fmla="*/ 778669 h 1400175"/>
                <a:gd name="connsiteX41" fmla="*/ 726281 w 2695575"/>
                <a:gd name="connsiteY41" fmla="*/ 778669 h 1400175"/>
                <a:gd name="connsiteX42" fmla="*/ 726281 w 2695575"/>
                <a:gd name="connsiteY42" fmla="*/ 821531 h 1400175"/>
                <a:gd name="connsiteX43" fmla="*/ 749141 w 2695575"/>
                <a:gd name="connsiteY43" fmla="*/ 821531 h 1400175"/>
                <a:gd name="connsiteX44" fmla="*/ 749141 w 2695575"/>
                <a:gd name="connsiteY44" fmla="*/ 847249 h 1400175"/>
                <a:gd name="connsiteX45" fmla="*/ 800576 w 2695575"/>
                <a:gd name="connsiteY45" fmla="*/ 847249 h 1400175"/>
                <a:gd name="connsiteX46" fmla="*/ 800576 w 2695575"/>
                <a:gd name="connsiteY46" fmla="*/ 872014 h 1400175"/>
                <a:gd name="connsiteX47" fmla="*/ 864394 w 2695575"/>
                <a:gd name="connsiteY47" fmla="*/ 872014 h 1400175"/>
                <a:gd name="connsiteX48" fmla="*/ 864394 w 2695575"/>
                <a:gd name="connsiteY48" fmla="*/ 891064 h 1400175"/>
                <a:gd name="connsiteX49" fmla="*/ 892016 w 2695575"/>
                <a:gd name="connsiteY49" fmla="*/ 891064 h 1400175"/>
                <a:gd name="connsiteX50" fmla="*/ 892016 w 2695575"/>
                <a:gd name="connsiteY50" fmla="*/ 936784 h 1400175"/>
                <a:gd name="connsiteX51" fmla="*/ 914876 w 2695575"/>
                <a:gd name="connsiteY51" fmla="*/ 936784 h 1400175"/>
                <a:gd name="connsiteX52" fmla="*/ 914876 w 2695575"/>
                <a:gd name="connsiteY52" fmla="*/ 950119 h 1400175"/>
                <a:gd name="connsiteX53" fmla="*/ 940594 w 2695575"/>
                <a:gd name="connsiteY53" fmla="*/ 950119 h 1400175"/>
                <a:gd name="connsiteX54" fmla="*/ 940594 w 2695575"/>
                <a:gd name="connsiteY54" fmla="*/ 966311 h 1400175"/>
                <a:gd name="connsiteX55" fmla="*/ 1067276 w 2695575"/>
                <a:gd name="connsiteY55" fmla="*/ 966311 h 1400175"/>
                <a:gd name="connsiteX56" fmla="*/ 1067276 w 2695575"/>
                <a:gd name="connsiteY56" fmla="*/ 1012031 h 1400175"/>
                <a:gd name="connsiteX57" fmla="*/ 1117759 w 2695575"/>
                <a:gd name="connsiteY57" fmla="*/ 1012031 h 1400175"/>
                <a:gd name="connsiteX58" fmla="*/ 1117759 w 2695575"/>
                <a:gd name="connsiteY58" fmla="*/ 1040606 h 1400175"/>
                <a:gd name="connsiteX59" fmla="*/ 1132999 w 2695575"/>
                <a:gd name="connsiteY59" fmla="*/ 1040606 h 1400175"/>
                <a:gd name="connsiteX60" fmla="*/ 1132999 w 2695575"/>
                <a:gd name="connsiteY60" fmla="*/ 1067276 h 1400175"/>
                <a:gd name="connsiteX61" fmla="*/ 1146334 w 2695575"/>
                <a:gd name="connsiteY61" fmla="*/ 1067276 h 1400175"/>
                <a:gd name="connsiteX62" fmla="*/ 1146334 w 2695575"/>
                <a:gd name="connsiteY62" fmla="*/ 1088231 h 1400175"/>
                <a:gd name="connsiteX63" fmla="*/ 1250156 w 2695575"/>
                <a:gd name="connsiteY63" fmla="*/ 1088231 h 1400175"/>
                <a:gd name="connsiteX64" fmla="*/ 1250156 w 2695575"/>
                <a:gd name="connsiteY64" fmla="*/ 1104424 h 1400175"/>
                <a:gd name="connsiteX65" fmla="*/ 1276826 w 2695575"/>
                <a:gd name="connsiteY65" fmla="*/ 1104424 h 1400175"/>
                <a:gd name="connsiteX66" fmla="*/ 1276826 w 2695575"/>
                <a:gd name="connsiteY66" fmla="*/ 1132999 h 1400175"/>
                <a:gd name="connsiteX67" fmla="*/ 1321594 w 2695575"/>
                <a:gd name="connsiteY67" fmla="*/ 1132999 h 1400175"/>
                <a:gd name="connsiteX68" fmla="*/ 1321594 w 2695575"/>
                <a:gd name="connsiteY68" fmla="*/ 1162526 h 1400175"/>
                <a:gd name="connsiteX69" fmla="*/ 1443514 w 2695575"/>
                <a:gd name="connsiteY69" fmla="*/ 1162526 h 1400175"/>
                <a:gd name="connsiteX70" fmla="*/ 1443514 w 2695575"/>
                <a:gd name="connsiteY70" fmla="*/ 1194911 h 1400175"/>
                <a:gd name="connsiteX71" fmla="*/ 1609249 w 2695575"/>
                <a:gd name="connsiteY71" fmla="*/ 1194911 h 1400175"/>
                <a:gd name="connsiteX72" fmla="*/ 1609249 w 2695575"/>
                <a:gd name="connsiteY72" fmla="*/ 1223486 h 1400175"/>
                <a:gd name="connsiteX73" fmla="*/ 1753076 w 2695575"/>
                <a:gd name="connsiteY73" fmla="*/ 1223486 h 1400175"/>
                <a:gd name="connsiteX74" fmla="*/ 1753076 w 2695575"/>
                <a:gd name="connsiteY74" fmla="*/ 1257776 h 1400175"/>
                <a:gd name="connsiteX75" fmla="*/ 1938814 w 2695575"/>
                <a:gd name="connsiteY75" fmla="*/ 1257776 h 1400175"/>
                <a:gd name="connsiteX76" fmla="*/ 1938814 w 2695575"/>
                <a:gd name="connsiteY76" fmla="*/ 1281589 h 1400175"/>
                <a:gd name="connsiteX77" fmla="*/ 1954054 w 2695575"/>
                <a:gd name="connsiteY77" fmla="*/ 1281589 h 1400175"/>
                <a:gd name="connsiteX78" fmla="*/ 1954054 w 2695575"/>
                <a:gd name="connsiteY78" fmla="*/ 1302544 h 1400175"/>
                <a:gd name="connsiteX79" fmla="*/ 1969294 w 2695575"/>
                <a:gd name="connsiteY79" fmla="*/ 1302544 h 1400175"/>
                <a:gd name="connsiteX80" fmla="*/ 1969294 w 2695575"/>
                <a:gd name="connsiteY80" fmla="*/ 1335881 h 1400175"/>
                <a:gd name="connsiteX81" fmla="*/ 2292191 w 2695575"/>
                <a:gd name="connsiteY81" fmla="*/ 1335881 h 1400175"/>
                <a:gd name="connsiteX82" fmla="*/ 2292191 w 2695575"/>
                <a:gd name="connsiteY82" fmla="*/ 1395889 h 1400175"/>
                <a:gd name="connsiteX83" fmla="*/ 2688431 w 2695575"/>
                <a:gd name="connsiteY83" fmla="*/ 1395889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695575" h="1400175">
                  <a:moveTo>
                    <a:pt x="7144" y="7144"/>
                  </a:moveTo>
                  <a:lnTo>
                    <a:pt x="158591" y="7144"/>
                  </a:lnTo>
                  <a:lnTo>
                    <a:pt x="158591" y="23336"/>
                  </a:lnTo>
                  <a:lnTo>
                    <a:pt x="187166" y="23336"/>
                  </a:lnTo>
                  <a:lnTo>
                    <a:pt x="187166" y="99536"/>
                  </a:lnTo>
                  <a:lnTo>
                    <a:pt x="195739" y="99536"/>
                  </a:lnTo>
                  <a:lnTo>
                    <a:pt x="195739" y="208121"/>
                  </a:lnTo>
                  <a:lnTo>
                    <a:pt x="205264" y="208121"/>
                  </a:lnTo>
                  <a:lnTo>
                    <a:pt x="205264" y="330994"/>
                  </a:lnTo>
                  <a:lnTo>
                    <a:pt x="217646" y="330994"/>
                  </a:lnTo>
                  <a:lnTo>
                    <a:pt x="217646" y="373856"/>
                  </a:lnTo>
                  <a:lnTo>
                    <a:pt x="230029" y="373856"/>
                  </a:lnTo>
                  <a:lnTo>
                    <a:pt x="230029" y="394811"/>
                  </a:lnTo>
                  <a:lnTo>
                    <a:pt x="267176" y="394811"/>
                  </a:lnTo>
                  <a:lnTo>
                    <a:pt x="267176" y="409099"/>
                  </a:lnTo>
                  <a:lnTo>
                    <a:pt x="294799" y="409099"/>
                  </a:lnTo>
                  <a:lnTo>
                    <a:pt x="294799" y="423386"/>
                  </a:lnTo>
                  <a:lnTo>
                    <a:pt x="360521" y="423386"/>
                  </a:lnTo>
                  <a:lnTo>
                    <a:pt x="360521" y="437674"/>
                  </a:lnTo>
                  <a:lnTo>
                    <a:pt x="370046" y="437674"/>
                  </a:lnTo>
                  <a:lnTo>
                    <a:pt x="370046" y="526256"/>
                  </a:lnTo>
                  <a:lnTo>
                    <a:pt x="383381" y="526256"/>
                  </a:lnTo>
                  <a:lnTo>
                    <a:pt x="383381" y="545306"/>
                  </a:lnTo>
                  <a:lnTo>
                    <a:pt x="396716" y="545306"/>
                  </a:lnTo>
                  <a:lnTo>
                    <a:pt x="396716" y="571976"/>
                  </a:lnTo>
                  <a:lnTo>
                    <a:pt x="408146" y="571976"/>
                  </a:lnTo>
                  <a:lnTo>
                    <a:pt x="408146" y="600551"/>
                  </a:lnTo>
                  <a:lnTo>
                    <a:pt x="432911" y="600551"/>
                  </a:lnTo>
                  <a:lnTo>
                    <a:pt x="432911" y="609124"/>
                  </a:lnTo>
                  <a:lnTo>
                    <a:pt x="446246" y="609124"/>
                  </a:lnTo>
                  <a:lnTo>
                    <a:pt x="446246" y="626269"/>
                  </a:lnTo>
                  <a:lnTo>
                    <a:pt x="533876" y="626269"/>
                  </a:lnTo>
                  <a:lnTo>
                    <a:pt x="533876" y="689134"/>
                  </a:lnTo>
                  <a:lnTo>
                    <a:pt x="551021" y="689134"/>
                  </a:lnTo>
                  <a:lnTo>
                    <a:pt x="551021" y="714851"/>
                  </a:lnTo>
                  <a:lnTo>
                    <a:pt x="560546" y="714851"/>
                  </a:lnTo>
                  <a:lnTo>
                    <a:pt x="560546" y="748189"/>
                  </a:lnTo>
                  <a:lnTo>
                    <a:pt x="611981" y="748189"/>
                  </a:lnTo>
                  <a:lnTo>
                    <a:pt x="611981" y="758666"/>
                  </a:lnTo>
                  <a:lnTo>
                    <a:pt x="715804" y="758666"/>
                  </a:lnTo>
                  <a:lnTo>
                    <a:pt x="715804" y="778669"/>
                  </a:lnTo>
                  <a:lnTo>
                    <a:pt x="726281" y="778669"/>
                  </a:lnTo>
                  <a:lnTo>
                    <a:pt x="726281" y="821531"/>
                  </a:lnTo>
                  <a:lnTo>
                    <a:pt x="749141" y="821531"/>
                  </a:lnTo>
                  <a:lnTo>
                    <a:pt x="749141" y="847249"/>
                  </a:lnTo>
                  <a:lnTo>
                    <a:pt x="800576" y="847249"/>
                  </a:lnTo>
                  <a:lnTo>
                    <a:pt x="800576" y="872014"/>
                  </a:lnTo>
                  <a:lnTo>
                    <a:pt x="864394" y="872014"/>
                  </a:lnTo>
                  <a:lnTo>
                    <a:pt x="864394" y="891064"/>
                  </a:lnTo>
                  <a:lnTo>
                    <a:pt x="892016" y="891064"/>
                  </a:lnTo>
                  <a:lnTo>
                    <a:pt x="892016" y="936784"/>
                  </a:lnTo>
                  <a:lnTo>
                    <a:pt x="914876" y="936784"/>
                  </a:lnTo>
                  <a:lnTo>
                    <a:pt x="914876" y="950119"/>
                  </a:lnTo>
                  <a:lnTo>
                    <a:pt x="940594" y="950119"/>
                  </a:lnTo>
                  <a:lnTo>
                    <a:pt x="940594" y="966311"/>
                  </a:lnTo>
                  <a:lnTo>
                    <a:pt x="1067276" y="966311"/>
                  </a:lnTo>
                  <a:lnTo>
                    <a:pt x="1067276" y="1012031"/>
                  </a:lnTo>
                  <a:lnTo>
                    <a:pt x="1117759" y="1012031"/>
                  </a:lnTo>
                  <a:lnTo>
                    <a:pt x="1117759" y="1040606"/>
                  </a:lnTo>
                  <a:lnTo>
                    <a:pt x="1132999" y="1040606"/>
                  </a:lnTo>
                  <a:lnTo>
                    <a:pt x="1132999" y="1067276"/>
                  </a:lnTo>
                  <a:lnTo>
                    <a:pt x="1146334" y="1067276"/>
                  </a:lnTo>
                  <a:lnTo>
                    <a:pt x="1146334" y="1088231"/>
                  </a:lnTo>
                  <a:lnTo>
                    <a:pt x="1250156" y="1088231"/>
                  </a:lnTo>
                  <a:lnTo>
                    <a:pt x="1250156" y="1104424"/>
                  </a:lnTo>
                  <a:lnTo>
                    <a:pt x="1276826" y="1104424"/>
                  </a:lnTo>
                  <a:lnTo>
                    <a:pt x="1276826" y="1132999"/>
                  </a:lnTo>
                  <a:lnTo>
                    <a:pt x="1321594" y="1132999"/>
                  </a:lnTo>
                  <a:lnTo>
                    <a:pt x="1321594" y="1162526"/>
                  </a:lnTo>
                  <a:lnTo>
                    <a:pt x="1443514" y="1162526"/>
                  </a:lnTo>
                  <a:lnTo>
                    <a:pt x="1443514" y="1194911"/>
                  </a:lnTo>
                  <a:lnTo>
                    <a:pt x="1609249" y="1194911"/>
                  </a:lnTo>
                  <a:lnTo>
                    <a:pt x="1609249" y="1223486"/>
                  </a:lnTo>
                  <a:lnTo>
                    <a:pt x="1753076" y="1223486"/>
                  </a:lnTo>
                  <a:lnTo>
                    <a:pt x="1753076" y="1257776"/>
                  </a:lnTo>
                  <a:lnTo>
                    <a:pt x="1938814" y="1257776"/>
                  </a:lnTo>
                  <a:lnTo>
                    <a:pt x="1938814" y="1281589"/>
                  </a:lnTo>
                  <a:lnTo>
                    <a:pt x="1954054" y="1281589"/>
                  </a:lnTo>
                  <a:lnTo>
                    <a:pt x="1954054" y="1302544"/>
                  </a:lnTo>
                  <a:lnTo>
                    <a:pt x="1969294" y="1302544"/>
                  </a:lnTo>
                  <a:lnTo>
                    <a:pt x="1969294" y="1335881"/>
                  </a:lnTo>
                  <a:lnTo>
                    <a:pt x="2292191" y="1335881"/>
                  </a:lnTo>
                  <a:lnTo>
                    <a:pt x="2292191" y="1395889"/>
                  </a:lnTo>
                  <a:lnTo>
                    <a:pt x="2688431" y="1395889"/>
                  </a:lnTo>
                </a:path>
              </a:pathLst>
            </a:custGeom>
            <a:noFill/>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6" name="Freeform: Shape 249">
              <a:extLst>
                <a:ext uri="{FF2B5EF4-FFF2-40B4-BE49-F238E27FC236}">
                  <a16:creationId xmlns:a16="http://schemas.microsoft.com/office/drawing/2014/main" id="{6A469998-2557-4F90-901E-77AB531B174D}"/>
                </a:ext>
              </a:extLst>
            </p:cNvPr>
            <p:cNvSpPr/>
            <p:nvPr/>
          </p:nvSpPr>
          <p:spPr>
            <a:xfrm>
              <a:off x="3963314" y="3393641"/>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7" name="Freeform: Shape 250">
              <a:extLst>
                <a:ext uri="{FF2B5EF4-FFF2-40B4-BE49-F238E27FC236}">
                  <a16:creationId xmlns:a16="http://schemas.microsoft.com/office/drawing/2014/main" id="{4867F95B-25E1-4862-B83C-07CA9F67C6CB}"/>
                </a:ext>
              </a:extLst>
            </p:cNvPr>
            <p:cNvSpPr/>
            <p:nvPr/>
          </p:nvSpPr>
          <p:spPr>
            <a:xfrm>
              <a:off x="3923397" y="343247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8" name="Freeform: Shape 251">
              <a:extLst>
                <a:ext uri="{FF2B5EF4-FFF2-40B4-BE49-F238E27FC236}">
                  <a16:creationId xmlns:a16="http://schemas.microsoft.com/office/drawing/2014/main" id="{5BC4D9D9-BE2F-4748-8FCC-03DEFD6DD628}"/>
                </a:ext>
              </a:extLst>
            </p:cNvPr>
            <p:cNvSpPr/>
            <p:nvPr/>
          </p:nvSpPr>
          <p:spPr>
            <a:xfrm>
              <a:off x="4002152" y="3393641"/>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89" name="Freeform: Shape 252">
              <a:extLst>
                <a:ext uri="{FF2B5EF4-FFF2-40B4-BE49-F238E27FC236}">
                  <a16:creationId xmlns:a16="http://schemas.microsoft.com/office/drawing/2014/main" id="{66AF6B71-58E3-4512-9B26-E0E7C2F50DFE}"/>
                </a:ext>
              </a:extLst>
            </p:cNvPr>
            <p:cNvSpPr/>
            <p:nvPr/>
          </p:nvSpPr>
          <p:spPr>
            <a:xfrm>
              <a:off x="3963314" y="3432479"/>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0" name="Freeform: Shape 253">
              <a:extLst>
                <a:ext uri="{FF2B5EF4-FFF2-40B4-BE49-F238E27FC236}">
                  <a16:creationId xmlns:a16="http://schemas.microsoft.com/office/drawing/2014/main" id="{99CF3005-E158-4AEA-912D-FCA1CAACAEDF}"/>
                </a:ext>
              </a:extLst>
            </p:cNvPr>
            <p:cNvSpPr/>
            <p:nvPr/>
          </p:nvSpPr>
          <p:spPr>
            <a:xfrm>
              <a:off x="3773440" y="3393641"/>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1" name="Freeform: Shape 254">
              <a:extLst>
                <a:ext uri="{FF2B5EF4-FFF2-40B4-BE49-F238E27FC236}">
                  <a16:creationId xmlns:a16="http://schemas.microsoft.com/office/drawing/2014/main" id="{B29DA74C-4586-4A0F-9C83-85752DCD9BE1}"/>
                </a:ext>
              </a:extLst>
            </p:cNvPr>
            <p:cNvSpPr/>
            <p:nvPr/>
          </p:nvSpPr>
          <p:spPr>
            <a:xfrm>
              <a:off x="3734602" y="343247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2" name="Freeform: Shape 6143">
              <a:extLst>
                <a:ext uri="{FF2B5EF4-FFF2-40B4-BE49-F238E27FC236}">
                  <a16:creationId xmlns:a16="http://schemas.microsoft.com/office/drawing/2014/main" id="{37C600BB-F40C-4B93-9F39-1CC7DDD9621E}"/>
                </a:ext>
              </a:extLst>
            </p:cNvPr>
            <p:cNvSpPr/>
            <p:nvPr/>
          </p:nvSpPr>
          <p:spPr>
            <a:xfrm>
              <a:off x="3592197" y="3393641"/>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3" name="Freeform: Shape 6144">
              <a:extLst>
                <a:ext uri="{FF2B5EF4-FFF2-40B4-BE49-F238E27FC236}">
                  <a16:creationId xmlns:a16="http://schemas.microsoft.com/office/drawing/2014/main" id="{1BA9B788-0B4C-46B8-BF24-5B459F5592B1}"/>
                </a:ext>
              </a:extLst>
            </p:cNvPr>
            <p:cNvSpPr/>
            <p:nvPr/>
          </p:nvSpPr>
          <p:spPr>
            <a:xfrm>
              <a:off x="3553359" y="343247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4" name="Freeform: Shape 6145">
              <a:extLst>
                <a:ext uri="{FF2B5EF4-FFF2-40B4-BE49-F238E27FC236}">
                  <a16:creationId xmlns:a16="http://schemas.microsoft.com/office/drawing/2014/main" id="{D4C3BBE4-FC43-4A54-9EE7-E1677D39E292}"/>
                </a:ext>
              </a:extLst>
            </p:cNvPr>
            <p:cNvSpPr/>
            <p:nvPr/>
          </p:nvSpPr>
          <p:spPr>
            <a:xfrm>
              <a:off x="3367800" y="3324596"/>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5" name="Freeform: Shape 6146">
              <a:extLst>
                <a:ext uri="{FF2B5EF4-FFF2-40B4-BE49-F238E27FC236}">
                  <a16:creationId xmlns:a16="http://schemas.microsoft.com/office/drawing/2014/main" id="{75DF6093-3845-47E9-9897-85C242F8E266}"/>
                </a:ext>
              </a:extLst>
            </p:cNvPr>
            <p:cNvSpPr/>
            <p:nvPr/>
          </p:nvSpPr>
          <p:spPr>
            <a:xfrm>
              <a:off x="3328962" y="3364513"/>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6" name="Freeform: Shape 6147">
              <a:extLst>
                <a:ext uri="{FF2B5EF4-FFF2-40B4-BE49-F238E27FC236}">
                  <a16:creationId xmlns:a16="http://schemas.microsoft.com/office/drawing/2014/main" id="{200C9F59-12F5-4497-80E6-AF99BE611E39}"/>
                </a:ext>
              </a:extLst>
            </p:cNvPr>
            <p:cNvSpPr/>
            <p:nvPr/>
          </p:nvSpPr>
          <p:spPr>
            <a:xfrm>
              <a:off x="3385062" y="3324596"/>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7" name="Freeform: Shape 6150">
              <a:extLst>
                <a:ext uri="{FF2B5EF4-FFF2-40B4-BE49-F238E27FC236}">
                  <a16:creationId xmlns:a16="http://schemas.microsoft.com/office/drawing/2014/main" id="{87C703BA-41A4-42D0-8783-021A88E78C7B}"/>
                </a:ext>
              </a:extLst>
            </p:cNvPr>
            <p:cNvSpPr/>
            <p:nvPr/>
          </p:nvSpPr>
          <p:spPr>
            <a:xfrm>
              <a:off x="3345144" y="3364513"/>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8" name="Freeform: Shape 6151">
              <a:extLst>
                <a:ext uri="{FF2B5EF4-FFF2-40B4-BE49-F238E27FC236}">
                  <a16:creationId xmlns:a16="http://schemas.microsoft.com/office/drawing/2014/main" id="{3BFC48BE-626E-4A80-9E14-D980E326934E}"/>
                </a:ext>
              </a:extLst>
            </p:cNvPr>
            <p:cNvSpPr/>
            <p:nvPr/>
          </p:nvSpPr>
          <p:spPr>
            <a:xfrm>
              <a:off x="3241577" y="3324596"/>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99" name="Freeform: Shape 6152">
              <a:extLst>
                <a:ext uri="{FF2B5EF4-FFF2-40B4-BE49-F238E27FC236}">
                  <a16:creationId xmlns:a16="http://schemas.microsoft.com/office/drawing/2014/main" id="{1E6589A9-298B-44A7-9B03-2977E09941C1}"/>
                </a:ext>
              </a:extLst>
            </p:cNvPr>
            <p:cNvSpPr/>
            <p:nvPr/>
          </p:nvSpPr>
          <p:spPr>
            <a:xfrm>
              <a:off x="3201661" y="3364513"/>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0" name="Freeform: Shape 6153">
              <a:extLst>
                <a:ext uri="{FF2B5EF4-FFF2-40B4-BE49-F238E27FC236}">
                  <a16:creationId xmlns:a16="http://schemas.microsoft.com/office/drawing/2014/main" id="{45728599-DE2C-40AE-8887-E9787E763EAB}"/>
                </a:ext>
              </a:extLst>
            </p:cNvPr>
            <p:cNvSpPr/>
            <p:nvPr/>
          </p:nvSpPr>
          <p:spPr>
            <a:xfrm>
              <a:off x="3010707" y="3237212"/>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1" name="Freeform: Shape 6154">
              <a:extLst>
                <a:ext uri="{FF2B5EF4-FFF2-40B4-BE49-F238E27FC236}">
                  <a16:creationId xmlns:a16="http://schemas.microsoft.com/office/drawing/2014/main" id="{FB18EC88-CEBE-4013-BD52-850D32049F68}"/>
                </a:ext>
              </a:extLst>
            </p:cNvPr>
            <p:cNvSpPr/>
            <p:nvPr/>
          </p:nvSpPr>
          <p:spPr>
            <a:xfrm>
              <a:off x="2971869" y="327604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2" name="Freeform: Shape 6155">
              <a:extLst>
                <a:ext uri="{FF2B5EF4-FFF2-40B4-BE49-F238E27FC236}">
                  <a16:creationId xmlns:a16="http://schemas.microsoft.com/office/drawing/2014/main" id="{A494A291-B4D0-4684-953B-CA824528535B}"/>
                </a:ext>
              </a:extLst>
            </p:cNvPr>
            <p:cNvSpPr/>
            <p:nvPr/>
          </p:nvSpPr>
          <p:spPr>
            <a:xfrm>
              <a:off x="2822991" y="3197294"/>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3" name="Freeform: Shape 6156">
              <a:extLst>
                <a:ext uri="{FF2B5EF4-FFF2-40B4-BE49-F238E27FC236}">
                  <a16:creationId xmlns:a16="http://schemas.microsoft.com/office/drawing/2014/main" id="{ACBD5A2B-7851-43A9-937F-519F107B9CB0}"/>
                </a:ext>
              </a:extLst>
            </p:cNvPr>
            <p:cNvSpPr/>
            <p:nvPr/>
          </p:nvSpPr>
          <p:spPr>
            <a:xfrm>
              <a:off x="2784153" y="3237212"/>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4" name="Freeform: Shape 6157">
              <a:extLst>
                <a:ext uri="{FF2B5EF4-FFF2-40B4-BE49-F238E27FC236}">
                  <a16:creationId xmlns:a16="http://schemas.microsoft.com/office/drawing/2014/main" id="{B8A45D26-77E3-40A5-92C0-4638ED28A1F0}"/>
                </a:ext>
              </a:extLst>
            </p:cNvPr>
            <p:cNvSpPr/>
            <p:nvPr/>
          </p:nvSpPr>
          <p:spPr>
            <a:xfrm>
              <a:off x="2606147" y="3129329"/>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5" name="Freeform: Shape 6158">
              <a:extLst>
                <a:ext uri="{FF2B5EF4-FFF2-40B4-BE49-F238E27FC236}">
                  <a16:creationId xmlns:a16="http://schemas.microsoft.com/office/drawing/2014/main" id="{A4F56F0F-9458-42D7-85A8-3A1BA6F3D551}"/>
                </a:ext>
              </a:extLst>
            </p:cNvPr>
            <p:cNvSpPr/>
            <p:nvPr/>
          </p:nvSpPr>
          <p:spPr>
            <a:xfrm>
              <a:off x="2567309" y="3168167"/>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6" name="Freeform: Shape 6159">
              <a:extLst>
                <a:ext uri="{FF2B5EF4-FFF2-40B4-BE49-F238E27FC236}">
                  <a16:creationId xmlns:a16="http://schemas.microsoft.com/office/drawing/2014/main" id="{A19A32DE-9A04-44F7-A77E-097EFAF2A76D}"/>
                </a:ext>
              </a:extLst>
            </p:cNvPr>
            <p:cNvSpPr/>
            <p:nvPr/>
          </p:nvSpPr>
          <p:spPr>
            <a:xfrm>
              <a:off x="2408720" y="3061362"/>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7" name="Freeform: Shape 6160">
              <a:extLst>
                <a:ext uri="{FF2B5EF4-FFF2-40B4-BE49-F238E27FC236}">
                  <a16:creationId xmlns:a16="http://schemas.microsoft.com/office/drawing/2014/main" id="{E7398F4A-FE5C-4183-966E-567CD9873C2F}"/>
                </a:ext>
              </a:extLst>
            </p:cNvPr>
            <p:cNvSpPr/>
            <p:nvPr/>
          </p:nvSpPr>
          <p:spPr>
            <a:xfrm>
              <a:off x="2369882" y="3100200"/>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8" name="Freeform: Shape 6161">
              <a:extLst>
                <a:ext uri="{FF2B5EF4-FFF2-40B4-BE49-F238E27FC236}">
                  <a16:creationId xmlns:a16="http://schemas.microsoft.com/office/drawing/2014/main" id="{3CBCFAA2-F8AC-4C50-888C-8B0D718D8412}"/>
                </a:ext>
              </a:extLst>
            </p:cNvPr>
            <p:cNvSpPr/>
            <p:nvPr/>
          </p:nvSpPr>
          <p:spPr>
            <a:xfrm>
              <a:off x="2391459" y="3044101"/>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09" name="Freeform: Shape 6162">
              <a:extLst>
                <a:ext uri="{FF2B5EF4-FFF2-40B4-BE49-F238E27FC236}">
                  <a16:creationId xmlns:a16="http://schemas.microsoft.com/office/drawing/2014/main" id="{64355967-7127-4F7E-9056-A2A744E195C1}"/>
                </a:ext>
              </a:extLst>
            </p:cNvPr>
            <p:cNvSpPr/>
            <p:nvPr/>
          </p:nvSpPr>
          <p:spPr>
            <a:xfrm>
              <a:off x="2352621" y="3084018"/>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0" name="Freeform: Shape 6163">
              <a:extLst>
                <a:ext uri="{FF2B5EF4-FFF2-40B4-BE49-F238E27FC236}">
                  <a16:creationId xmlns:a16="http://schemas.microsoft.com/office/drawing/2014/main" id="{FD464DE1-9A84-40FA-8CD4-AEB6D777C38D}"/>
                </a:ext>
              </a:extLst>
            </p:cNvPr>
            <p:cNvSpPr/>
            <p:nvPr/>
          </p:nvSpPr>
          <p:spPr>
            <a:xfrm>
              <a:off x="2375277" y="3044101"/>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1" name="Freeform: Shape 6164">
              <a:extLst>
                <a:ext uri="{FF2B5EF4-FFF2-40B4-BE49-F238E27FC236}">
                  <a16:creationId xmlns:a16="http://schemas.microsoft.com/office/drawing/2014/main" id="{4502BCBD-DAFD-48AE-BDFD-702D91202BF0}"/>
                </a:ext>
              </a:extLst>
            </p:cNvPr>
            <p:cNvSpPr/>
            <p:nvPr/>
          </p:nvSpPr>
          <p:spPr>
            <a:xfrm>
              <a:off x="2336439" y="3084018"/>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2" name="Freeform: Shape 6165">
              <a:extLst>
                <a:ext uri="{FF2B5EF4-FFF2-40B4-BE49-F238E27FC236}">
                  <a16:creationId xmlns:a16="http://schemas.microsoft.com/office/drawing/2014/main" id="{91A08EED-A239-4CF6-9DA7-92FC7190A226}"/>
                </a:ext>
              </a:extLst>
            </p:cNvPr>
            <p:cNvSpPr/>
            <p:nvPr/>
          </p:nvSpPr>
          <p:spPr>
            <a:xfrm>
              <a:off x="2246896" y="2957794"/>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3" name="Freeform: Shape 6166">
              <a:extLst>
                <a:ext uri="{FF2B5EF4-FFF2-40B4-BE49-F238E27FC236}">
                  <a16:creationId xmlns:a16="http://schemas.microsoft.com/office/drawing/2014/main" id="{70B03A75-0BC2-488A-A2FC-3A308F829B40}"/>
                </a:ext>
              </a:extLst>
            </p:cNvPr>
            <p:cNvSpPr/>
            <p:nvPr/>
          </p:nvSpPr>
          <p:spPr>
            <a:xfrm>
              <a:off x="2208058" y="2997712"/>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4" name="Freeform: Shape 6167">
              <a:extLst>
                <a:ext uri="{FF2B5EF4-FFF2-40B4-BE49-F238E27FC236}">
                  <a16:creationId xmlns:a16="http://schemas.microsoft.com/office/drawing/2014/main" id="{1D1A3E23-DCD8-43E5-AD2B-D0761A4EA57A}"/>
                </a:ext>
              </a:extLst>
            </p:cNvPr>
            <p:cNvSpPr/>
            <p:nvPr/>
          </p:nvSpPr>
          <p:spPr>
            <a:xfrm>
              <a:off x="2201585" y="2957794"/>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5" name="Freeform: Shape 6168">
              <a:extLst>
                <a:ext uri="{FF2B5EF4-FFF2-40B4-BE49-F238E27FC236}">
                  <a16:creationId xmlns:a16="http://schemas.microsoft.com/office/drawing/2014/main" id="{8ABEEBEB-C3F2-4881-B76E-A4EE74563083}"/>
                </a:ext>
              </a:extLst>
            </p:cNvPr>
            <p:cNvSpPr/>
            <p:nvPr/>
          </p:nvSpPr>
          <p:spPr>
            <a:xfrm>
              <a:off x="2162747" y="2997712"/>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6" name="Freeform: Shape 6169">
              <a:extLst>
                <a:ext uri="{FF2B5EF4-FFF2-40B4-BE49-F238E27FC236}">
                  <a16:creationId xmlns:a16="http://schemas.microsoft.com/office/drawing/2014/main" id="{56FDC4A8-4E83-4F72-8EFA-74824B21FD78}"/>
                </a:ext>
              </a:extLst>
            </p:cNvPr>
            <p:cNvSpPr/>
            <p:nvPr/>
          </p:nvSpPr>
          <p:spPr>
            <a:xfrm>
              <a:off x="1684826" y="2666510"/>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7" name="Freeform: Shape 6170">
              <a:extLst>
                <a:ext uri="{FF2B5EF4-FFF2-40B4-BE49-F238E27FC236}">
                  <a16:creationId xmlns:a16="http://schemas.microsoft.com/office/drawing/2014/main" id="{439ED88D-60F5-46ED-A250-3F068B211A85}"/>
                </a:ext>
              </a:extLst>
            </p:cNvPr>
            <p:cNvSpPr/>
            <p:nvPr/>
          </p:nvSpPr>
          <p:spPr>
            <a:xfrm>
              <a:off x="1645988" y="2706428"/>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8" name="Freeform: Shape 6171">
              <a:extLst>
                <a:ext uri="{FF2B5EF4-FFF2-40B4-BE49-F238E27FC236}">
                  <a16:creationId xmlns:a16="http://schemas.microsoft.com/office/drawing/2014/main" id="{C32C9014-77F0-4991-977D-CAAEA996E81B}"/>
                </a:ext>
              </a:extLst>
            </p:cNvPr>
            <p:cNvSpPr/>
            <p:nvPr/>
          </p:nvSpPr>
          <p:spPr>
            <a:xfrm>
              <a:off x="1597440" y="2553234"/>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19" name="Freeform: Shape 6172">
              <a:extLst>
                <a:ext uri="{FF2B5EF4-FFF2-40B4-BE49-F238E27FC236}">
                  <a16:creationId xmlns:a16="http://schemas.microsoft.com/office/drawing/2014/main" id="{68C41F51-F3B0-4EC3-97A6-794258164E55}"/>
                </a:ext>
              </a:extLst>
            </p:cNvPr>
            <p:cNvSpPr/>
            <p:nvPr/>
          </p:nvSpPr>
          <p:spPr>
            <a:xfrm>
              <a:off x="1557524" y="2593150"/>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0" name="Freeform: Shape 6173">
              <a:extLst>
                <a:ext uri="{FF2B5EF4-FFF2-40B4-BE49-F238E27FC236}">
                  <a16:creationId xmlns:a16="http://schemas.microsoft.com/office/drawing/2014/main" id="{0B796E8D-655F-47B8-A82B-6214B121DD57}"/>
                </a:ext>
              </a:extLst>
            </p:cNvPr>
            <p:cNvSpPr/>
            <p:nvPr/>
          </p:nvSpPr>
          <p:spPr>
            <a:xfrm>
              <a:off x="1409724" y="2361202"/>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1" name="Freeform: Shape 6174">
              <a:extLst>
                <a:ext uri="{FF2B5EF4-FFF2-40B4-BE49-F238E27FC236}">
                  <a16:creationId xmlns:a16="http://schemas.microsoft.com/office/drawing/2014/main" id="{E93CD779-03B0-432B-9B09-2F45F61DB4E2}"/>
                </a:ext>
              </a:extLst>
            </p:cNvPr>
            <p:cNvSpPr/>
            <p:nvPr/>
          </p:nvSpPr>
          <p:spPr>
            <a:xfrm>
              <a:off x="1370886" y="240111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2" name="Freeform: Shape 6175">
              <a:extLst>
                <a:ext uri="{FF2B5EF4-FFF2-40B4-BE49-F238E27FC236}">
                  <a16:creationId xmlns:a16="http://schemas.microsoft.com/office/drawing/2014/main" id="{CF95102E-48ED-478E-A52A-C6E254F62250}"/>
                </a:ext>
              </a:extLst>
            </p:cNvPr>
            <p:cNvSpPr/>
            <p:nvPr/>
          </p:nvSpPr>
          <p:spPr>
            <a:xfrm>
              <a:off x="1021345" y="1820708"/>
              <a:ext cx="10788" cy="86306"/>
            </a:xfrm>
            <a:custGeom>
              <a:avLst/>
              <a:gdLst>
                <a:gd name="connsiteX0" fmla="*/ 7144 w 9525"/>
                <a:gd name="connsiteY0" fmla="*/ 7144 h 76200"/>
                <a:gd name="connsiteX1" fmla="*/ 7144 w 9525"/>
                <a:gd name="connsiteY1" fmla="*/ 76676 h 76200"/>
              </a:gdLst>
              <a:ahLst/>
              <a:cxnLst>
                <a:cxn ang="0">
                  <a:pos x="connsiteX0" y="connsiteY0"/>
                </a:cxn>
                <a:cxn ang="0">
                  <a:pos x="connsiteX1" y="connsiteY1"/>
                </a:cxn>
              </a:cxnLst>
              <a:rect l="l" t="t" r="r" b="b"/>
              <a:pathLst>
                <a:path w="9525" h="76200">
                  <a:moveTo>
                    <a:pt x="7144" y="7144"/>
                  </a:moveTo>
                  <a:lnTo>
                    <a:pt x="7144" y="76676"/>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3" name="Freeform: Shape 6176">
              <a:extLst>
                <a:ext uri="{FF2B5EF4-FFF2-40B4-BE49-F238E27FC236}">
                  <a16:creationId xmlns:a16="http://schemas.microsoft.com/office/drawing/2014/main" id="{B33D7F7A-C11B-4913-895C-33B304C3F0AE}"/>
                </a:ext>
              </a:extLst>
            </p:cNvPr>
            <p:cNvSpPr/>
            <p:nvPr/>
          </p:nvSpPr>
          <p:spPr>
            <a:xfrm>
              <a:off x="982507" y="1859546"/>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4" name="Freeform: Shape 6177">
              <a:extLst>
                <a:ext uri="{FF2B5EF4-FFF2-40B4-BE49-F238E27FC236}">
                  <a16:creationId xmlns:a16="http://schemas.microsoft.com/office/drawing/2014/main" id="{C8A3B9C9-5D4B-4835-BBAD-A5BC0DBCEAE2}"/>
                </a:ext>
              </a:extLst>
            </p:cNvPr>
            <p:cNvSpPr/>
            <p:nvPr/>
          </p:nvSpPr>
          <p:spPr>
            <a:xfrm>
              <a:off x="1179934" y="1839049"/>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5" name="Freeform: Shape 6178">
              <a:extLst>
                <a:ext uri="{FF2B5EF4-FFF2-40B4-BE49-F238E27FC236}">
                  <a16:creationId xmlns:a16="http://schemas.microsoft.com/office/drawing/2014/main" id="{3DD3504F-D451-4EE6-8AB1-A8D591B56EB2}"/>
                </a:ext>
              </a:extLst>
            </p:cNvPr>
            <p:cNvSpPr/>
            <p:nvPr/>
          </p:nvSpPr>
          <p:spPr>
            <a:xfrm>
              <a:off x="1141096" y="1877887"/>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6" name="Freeform: Shape 6179">
              <a:extLst>
                <a:ext uri="{FF2B5EF4-FFF2-40B4-BE49-F238E27FC236}">
                  <a16:creationId xmlns:a16="http://schemas.microsoft.com/office/drawing/2014/main" id="{E8BE9B79-B61B-4B18-95E6-B97B2A10EF0D}"/>
                </a:ext>
              </a:extLst>
            </p:cNvPr>
            <p:cNvSpPr/>
            <p:nvPr/>
          </p:nvSpPr>
          <p:spPr>
            <a:xfrm>
              <a:off x="1213377" y="1942617"/>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7" name="Freeform: Shape 6180">
              <a:extLst>
                <a:ext uri="{FF2B5EF4-FFF2-40B4-BE49-F238E27FC236}">
                  <a16:creationId xmlns:a16="http://schemas.microsoft.com/office/drawing/2014/main" id="{6C728B22-F552-4B86-A92F-E8DFAA15FE58}"/>
                </a:ext>
              </a:extLst>
            </p:cNvPr>
            <p:cNvSpPr/>
            <p:nvPr/>
          </p:nvSpPr>
          <p:spPr>
            <a:xfrm>
              <a:off x="1174539" y="1981455"/>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8" name="Freeform: Shape 6181">
              <a:extLst>
                <a:ext uri="{FF2B5EF4-FFF2-40B4-BE49-F238E27FC236}">
                  <a16:creationId xmlns:a16="http://schemas.microsoft.com/office/drawing/2014/main" id="{0C3ED054-A0CB-432A-B9BA-601F1C19A958}"/>
                </a:ext>
              </a:extLst>
            </p:cNvPr>
            <p:cNvSpPr/>
            <p:nvPr/>
          </p:nvSpPr>
          <p:spPr>
            <a:xfrm>
              <a:off x="1218772" y="2048342"/>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29" name="Freeform: Shape 6182">
              <a:extLst>
                <a:ext uri="{FF2B5EF4-FFF2-40B4-BE49-F238E27FC236}">
                  <a16:creationId xmlns:a16="http://schemas.microsoft.com/office/drawing/2014/main" id="{131C0686-F2C8-4627-B393-15FFF2B01A57}"/>
                </a:ext>
              </a:extLst>
            </p:cNvPr>
            <p:cNvSpPr/>
            <p:nvPr/>
          </p:nvSpPr>
          <p:spPr>
            <a:xfrm>
              <a:off x="1179934" y="2087180"/>
              <a:ext cx="86306" cy="10788"/>
            </a:xfrm>
            <a:custGeom>
              <a:avLst/>
              <a:gdLst>
                <a:gd name="connsiteX0" fmla="*/ 75724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5724"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0" name="Freeform: Shape 6183">
              <a:extLst>
                <a:ext uri="{FF2B5EF4-FFF2-40B4-BE49-F238E27FC236}">
                  <a16:creationId xmlns:a16="http://schemas.microsoft.com/office/drawing/2014/main" id="{B469E74D-5DBE-45FF-BF57-434EC96E1F7F}"/>
                </a:ext>
              </a:extLst>
            </p:cNvPr>
            <p:cNvSpPr/>
            <p:nvPr/>
          </p:nvSpPr>
          <p:spPr>
            <a:xfrm>
              <a:off x="1412961" y="2398961"/>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1" name="Freeform: Shape 6184">
              <a:extLst>
                <a:ext uri="{FF2B5EF4-FFF2-40B4-BE49-F238E27FC236}">
                  <a16:creationId xmlns:a16="http://schemas.microsoft.com/office/drawing/2014/main" id="{0667AC8A-E27B-4322-A6BB-84B129893A54}"/>
                </a:ext>
              </a:extLst>
            </p:cNvPr>
            <p:cNvSpPr/>
            <p:nvPr/>
          </p:nvSpPr>
          <p:spPr>
            <a:xfrm>
              <a:off x="1373044" y="243779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2" name="Freeform: Shape 6185">
              <a:extLst>
                <a:ext uri="{FF2B5EF4-FFF2-40B4-BE49-F238E27FC236}">
                  <a16:creationId xmlns:a16="http://schemas.microsoft.com/office/drawing/2014/main" id="{E6B109E4-0126-4540-BA99-56A42A2C8EC8}"/>
                </a:ext>
              </a:extLst>
            </p:cNvPr>
            <p:cNvSpPr/>
            <p:nvPr/>
          </p:nvSpPr>
          <p:spPr>
            <a:xfrm>
              <a:off x="3053860" y="3237212"/>
              <a:ext cx="10788" cy="86306"/>
            </a:xfrm>
            <a:custGeom>
              <a:avLst/>
              <a:gdLst>
                <a:gd name="connsiteX0" fmla="*/ 7144 w 9525"/>
                <a:gd name="connsiteY0" fmla="*/ 7144 h 76200"/>
                <a:gd name="connsiteX1" fmla="*/ 7144 w 9525"/>
                <a:gd name="connsiteY1" fmla="*/ 75724 h 76200"/>
              </a:gdLst>
              <a:ahLst/>
              <a:cxnLst>
                <a:cxn ang="0">
                  <a:pos x="connsiteX0" y="connsiteY0"/>
                </a:cxn>
                <a:cxn ang="0">
                  <a:pos x="connsiteX1" y="connsiteY1"/>
                </a:cxn>
              </a:cxnLst>
              <a:rect l="l" t="t" r="r" b="b"/>
              <a:pathLst>
                <a:path w="9525" h="76200">
                  <a:moveTo>
                    <a:pt x="7144" y="7144"/>
                  </a:moveTo>
                  <a:lnTo>
                    <a:pt x="7144" y="7572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33" name="Freeform: Shape 6186">
              <a:extLst>
                <a:ext uri="{FF2B5EF4-FFF2-40B4-BE49-F238E27FC236}">
                  <a16:creationId xmlns:a16="http://schemas.microsoft.com/office/drawing/2014/main" id="{372ACAE7-0BFC-4046-A7EA-6974235814FA}"/>
                </a:ext>
              </a:extLst>
            </p:cNvPr>
            <p:cNvSpPr/>
            <p:nvPr/>
          </p:nvSpPr>
          <p:spPr>
            <a:xfrm>
              <a:off x="3013944" y="3276049"/>
              <a:ext cx="86306" cy="10788"/>
            </a:xfrm>
            <a:custGeom>
              <a:avLst/>
              <a:gdLst>
                <a:gd name="connsiteX0" fmla="*/ 7667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667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359" name="Group 358"/>
          <p:cNvGrpSpPr/>
          <p:nvPr/>
        </p:nvGrpSpPr>
        <p:grpSpPr>
          <a:xfrm>
            <a:off x="4348834" y="1959596"/>
            <a:ext cx="4527273" cy="2706730"/>
            <a:chOff x="4348834" y="1765196"/>
            <a:chExt cx="4527273" cy="2706730"/>
          </a:xfrm>
        </p:grpSpPr>
        <p:cxnSp>
          <p:nvCxnSpPr>
            <p:cNvPr id="360" name="Straight Connector 359">
              <a:extLst>
                <a:ext uri="{FF2B5EF4-FFF2-40B4-BE49-F238E27FC236}">
                  <a16:creationId xmlns:a16="http://schemas.microsoft.com/office/drawing/2014/main" id="{BFFCEFD3-585B-4F40-A7A3-83616FDB6066}"/>
                </a:ext>
              </a:extLst>
            </p:cNvPr>
            <p:cNvCxnSpPr>
              <a:cxnSpLocks/>
            </p:cNvCxnSpPr>
            <p:nvPr/>
          </p:nvCxnSpPr>
          <p:spPr>
            <a:xfrm>
              <a:off x="4348834"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61" name="TextBox 360">
              <a:extLst>
                <a:ext uri="{FF2B5EF4-FFF2-40B4-BE49-F238E27FC236}">
                  <a16:creationId xmlns:a16="http://schemas.microsoft.com/office/drawing/2014/main" id="{F953DBA1-52AE-4572-AE62-899CD6CB3F51}"/>
                </a:ext>
              </a:extLst>
            </p:cNvPr>
            <p:cNvSpPr txBox="1"/>
            <p:nvPr/>
          </p:nvSpPr>
          <p:spPr>
            <a:xfrm rot="16200000">
              <a:off x="3663375" y="2740000"/>
              <a:ext cx="2103461"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Progression-free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survival, %</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62" name="TextBox 361">
              <a:extLst>
                <a:ext uri="{FF2B5EF4-FFF2-40B4-BE49-F238E27FC236}">
                  <a16:creationId xmlns:a16="http://schemas.microsoft.com/office/drawing/2014/main" id="{9D354253-FB3D-44A0-81F7-831C8F6541D4}"/>
                </a:ext>
              </a:extLst>
            </p:cNvPr>
            <p:cNvSpPr txBox="1"/>
            <p:nvPr/>
          </p:nvSpPr>
          <p:spPr>
            <a:xfrm>
              <a:off x="6564240" y="4194927"/>
              <a:ext cx="111030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Time, months</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63" name="TextBox 362">
              <a:extLst>
                <a:ext uri="{FF2B5EF4-FFF2-40B4-BE49-F238E27FC236}">
                  <a16:creationId xmlns:a16="http://schemas.microsoft.com/office/drawing/2014/main" id="{EB577175-205E-4F95-83B1-6F4E4524DC69}"/>
                </a:ext>
              </a:extLst>
            </p:cNvPr>
            <p:cNvSpPr txBox="1"/>
            <p:nvPr/>
          </p:nvSpPr>
          <p:spPr>
            <a:xfrm>
              <a:off x="5275622"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a:t>
              </a:r>
            </a:p>
          </p:txBody>
        </p:sp>
        <p:sp>
          <p:nvSpPr>
            <p:cNvPr id="364" name="TextBox 363">
              <a:extLst>
                <a:ext uri="{FF2B5EF4-FFF2-40B4-BE49-F238E27FC236}">
                  <a16:creationId xmlns:a16="http://schemas.microsoft.com/office/drawing/2014/main" id="{0E8E742B-652C-4996-B64F-44B3D82B82BB}"/>
                </a:ext>
              </a:extLst>
            </p:cNvPr>
            <p:cNvSpPr txBox="1"/>
            <p:nvPr/>
          </p:nvSpPr>
          <p:spPr>
            <a:xfrm>
              <a:off x="5696465"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3</a:t>
              </a:r>
            </a:p>
          </p:txBody>
        </p:sp>
        <p:sp>
          <p:nvSpPr>
            <p:cNvPr id="365" name="TextBox 364">
              <a:extLst>
                <a:ext uri="{FF2B5EF4-FFF2-40B4-BE49-F238E27FC236}">
                  <a16:creationId xmlns:a16="http://schemas.microsoft.com/office/drawing/2014/main" id="{C5B9007F-5CD3-4C77-B758-1C6C7F276B8F}"/>
                </a:ext>
              </a:extLst>
            </p:cNvPr>
            <p:cNvSpPr txBox="1"/>
            <p:nvPr/>
          </p:nvSpPr>
          <p:spPr>
            <a:xfrm>
              <a:off x="6958997"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12</a:t>
              </a:r>
            </a:p>
          </p:txBody>
        </p:sp>
        <p:sp>
          <p:nvSpPr>
            <p:cNvPr id="366" name="TextBox 365">
              <a:extLst>
                <a:ext uri="{FF2B5EF4-FFF2-40B4-BE49-F238E27FC236}">
                  <a16:creationId xmlns:a16="http://schemas.microsoft.com/office/drawing/2014/main" id="{6FADC951-19E2-45D5-8C1D-4E380E83243E}"/>
                </a:ext>
              </a:extLst>
            </p:cNvPr>
            <p:cNvSpPr txBox="1"/>
            <p:nvPr/>
          </p:nvSpPr>
          <p:spPr>
            <a:xfrm>
              <a:off x="7379841"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15</a:t>
              </a:r>
            </a:p>
          </p:txBody>
        </p:sp>
        <p:sp>
          <p:nvSpPr>
            <p:cNvPr id="367" name="TextBox 366">
              <a:extLst>
                <a:ext uri="{FF2B5EF4-FFF2-40B4-BE49-F238E27FC236}">
                  <a16:creationId xmlns:a16="http://schemas.microsoft.com/office/drawing/2014/main" id="{0EE9FA8E-1148-4F34-8CE7-BBC6420DCC35}"/>
                </a:ext>
              </a:extLst>
            </p:cNvPr>
            <p:cNvSpPr txBox="1"/>
            <p:nvPr/>
          </p:nvSpPr>
          <p:spPr>
            <a:xfrm>
              <a:off x="7800685"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18</a:t>
              </a:r>
            </a:p>
          </p:txBody>
        </p:sp>
        <p:sp>
          <p:nvSpPr>
            <p:cNvPr id="368" name="TextBox 367">
              <a:extLst>
                <a:ext uri="{FF2B5EF4-FFF2-40B4-BE49-F238E27FC236}">
                  <a16:creationId xmlns:a16="http://schemas.microsoft.com/office/drawing/2014/main" id="{8D49A5FC-7B83-4CE8-8830-B067BF58D8B1}"/>
                </a:ext>
              </a:extLst>
            </p:cNvPr>
            <p:cNvSpPr txBox="1"/>
            <p:nvPr/>
          </p:nvSpPr>
          <p:spPr>
            <a:xfrm>
              <a:off x="8221529"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21</a:t>
              </a:r>
            </a:p>
          </p:txBody>
        </p:sp>
        <p:sp>
          <p:nvSpPr>
            <p:cNvPr id="369" name="TextBox 368">
              <a:extLst>
                <a:ext uri="{FF2B5EF4-FFF2-40B4-BE49-F238E27FC236}">
                  <a16:creationId xmlns:a16="http://schemas.microsoft.com/office/drawing/2014/main" id="{8EBDA620-EF05-4DD5-B831-EAD5E93C60F3}"/>
                </a:ext>
              </a:extLst>
            </p:cNvPr>
            <p:cNvSpPr txBox="1"/>
            <p:nvPr/>
          </p:nvSpPr>
          <p:spPr>
            <a:xfrm>
              <a:off x="8642370"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24</a:t>
              </a:r>
            </a:p>
          </p:txBody>
        </p:sp>
        <p:sp>
          <p:nvSpPr>
            <p:cNvPr id="370" name="Freeform: Shape 147">
              <a:extLst>
                <a:ext uri="{FF2B5EF4-FFF2-40B4-BE49-F238E27FC236}">
                  <a16:creationId xmlns:a16="http://schemas.microsoft.com/office/drawing/2014/main" id="{29CAEBDF-7B1D-4DAA-BB21-681663D0FE72}"/>
                </a:ext>
              </a:extLst>
            </p:cNvPr>
            <p:cNvSpPr/>
            <p:nvPr/>
          </p:nvSpPr>
          <p:spPr>
            <a:xfrm>
              <a:off x="5362679" y="1857530"/>
              <a:ext cx="3513428" cy="2041939"/>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a:ea typeface="+mn-ea"/>
                <a:cs typeface="Arial"/>
              </a:endParaRPr>
            </a:p>
          </p:txBody>
        </p:sp>
        <p:cxnSp>
          <p:nvCxnSpPr>
            <p:cNvPr id="371" name="Straight Connector 370">
              <a:extLst>
                <a:ext uri="{FF2B5EF4-FFF2-40B4-BE49-F238E27FC236}">
                  <a16:creationId xmlns:a16="http://schemas.microsoft.com/office/drawing/2014/main" id="{26DB6DF0-E670-46B7-8760-D81140AE32CE}"/>
                </a:ext>
              </a:extLst>
            </p:cNvPr>
            <p:cNvCxnSpPr>
              <a:cxnSpLocks/>
            </p:cNvCxnSpPr>
            <p:nvPr/>
          </p:nvCxnSpPr>
          <p:spPr>
            <a:xfrm>
              <a:off x="5363586"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2" name="Straight Connector 371">
              <a:extLst>
                <a:ext uri="{FF2B5EF4-FFF2-40B4-BE49-F238E27FC236}">
                  <a16:creationId xmlns:a16="http://schemas.microsoft.com/office/drawing/2014/main" id="{C16972A2-F9D9-435B-8BA4-BF7490A71DE5}"/>
                </a:ext>
              </a:extLst>
            </p:cNvPr>
            <p:cNvCxnSpPr>
              <a:cxnSpLocks/>
            </p:cNvCxnSpPr>
            <p:nvPr/>
          </p:nvCxnSpPr>
          <p:spPr>
            <a:xfrm>
              <a:off x="5784429"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3" name="Straight Connector 372">
              <a:extLst>
                <a:ext uri="{FF2B5EF4-FFF2-40B4-BE49-F238E27FC236}">
                  <a16:creationId xmlns:a16="http://schemas.microsoft.com/office/drawing/2014/main" id="{C73F8CD5-2542-4AD6-9C33-659ED8B6A920}"/>
                </a:ext>
              </a:extLst>
            </p:cNvPr>
            <p:cNvCxnSpPr>
              <a:cxnSpLocks/>
            </p:cNvCxnSpPr>
            <p:nvPr/>
          </p:nvCxnSpPr>
          <p:spPr>
            <a:xfrm>
              <a:off x="7046961"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4" name="Straight Connector 373">
              <a:extLst>
                <a:ext uri="{FF2B5EF4-FFF2-40B4-BE49-F238E27FC236}">
                  <a16:creationId xmlns:a16="http://schemas.microsoft.com/office/drawing/2014/main" id="{2919214C-6855-426C-BE2C-129FF084B42E}"/>
                </a:ext>
              </a:extLst>
            </p:cNvPr>
            <p:cNvCxnSpPr>
              <a:cxnSpLocks/>
            </p:cNvCxnSpPr>
            <p:nvPr/>
          </p:nvCxnSpPr>
          <p:spPr>
            <a:xfrm>
              <a:off x="7467805"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5" name="Straight Connector 374">
              <a:extLst>
                <a:ext uri="{FF2B5EF4-FFF2-40B4-BE49-F238E27FC236}">
                  <a16:creationId xmlns:a16="http://schemas.microsoft.com/office/drawing/2014/main" id="{6D2E283A-BA52-43B9-8B9F-0D4D2A8995C1}"/>
                </a:ext>
              </a:extLst>
            </p:cNvPr>
            <p:cNvCxnSpPr>
              <a:cxnSpLocks/>
            </p:cNvCxnSpPr>
            <p:nvPr/>
          </p:nvCxnSpPr>
          <p:spPr>
            <a:xfrm>
              <a:off x="7888649"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6" name="Straight Connector 375">
              <a:extLst>
                <a:ext uri="{FF2B5EF4-FFF2-40B4-BE49-F238E27FC236}">
                  <a16:creationId xmlns:a16="http://schemas.microsoft.com/office/drawing/2014/main" id="{DA03C7AE-5E41-41B5-BEF5-327BCD6A1A40}"/>
                </a:ext>
              </a:extLst>
            </p:cNvPr>
            <p:cNvCxnSpPr>
              <a:cxnSpLocks/>
            </p:cNvCxnSpPr>
            <p:nvPr/>
          </p:nvCxnSpPr>
          <p:spPr>
            <a:xfrm>
              <a:off x="8309493"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7" name="Straight Connector 376">
              <a:extLst>
                <a:ext uri="{FF2B5EF4-FFF2-40B4-BE49-F238E27FC236}">
                  <a16:creationId xmlns:a16="http://schemas.microsoft.com/office/drawing/2014/main" id="{0EE3F88A-359F-4761-BD51-97DA0B41A4CA}"/>
                </a:ext>
              </a:extLst>
            </p:cNvPr>
            <p:cNvCxnSpPr>
              <a:cxnSpLocks/>
            </p:cNvCxnSpPr>
            <p:nvPr/>
          </p:nvCxnSpPr>
          <p:spPr>
            <a:xfrm>
              <a:off x="8730334"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8" name="Straight Connector 377">
              <a:extLst>
                <a:ext uri="{FF2B5EF4-FFF2-40B4-BE49-F238E27FC236}">
                  <a16:creationId xmlns:a16="http://schemas.microsoft.com/office/drawing/2014/main" id="{70CBE568-D43C-4E06-83B8-02DB09DA52C1}"/>
                </a:ext>
              </a:extLst>
            </p:cNvPr>
            <p:cNvCxnSpPr>
              <a:cxnSpLocks/>
            </p:cNvCxnSpPr>
            <p:nvPr/>
          </p:nvCxnSpPr>
          <p:spPr>
            <a:xfrm rot="5400000">
              <a:off x="5302826" y="385447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9" name="Straight Connector 378">
              <a:extLst>
                <a:ext uri="{FF2B5EF4-FFF2-40B4-BE49-F238E27FC236}">
                  <a16:creationId xmlns:a16="http://schemas.microsoft.com/office/drawing/2014/main" id="{F36CC8E5-D338-4E49-A4F4-B734DDB93DE2}"/>
                </a:ext>
              </a:extLst>
            </p:cNvPr>
            <p:cNvCxnSpPr>
              <a:cxnSpLocks/>
            </p:cNvCxnSpPr>
            <p:nvPr/>
          </p:nvCxnSpPr>
          <p:spPr>
            <a:xfrm rot="5400000">
              <a:off x="5302826" y="283349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0" name="Straight Connector 379">
              <a:extLst>
                <a:ext uri="{FF2B5EF4-FFF2-40B4-BE49-F238E27FC236}">
                  <a16:creationId xmlns:a16="http://schemas.microsoft.com/office/drawing/2014/main" id="{AD58EF08-8F0A-4CA2-95A5-09BC6673290E}"/>
                </a:ext>
              </a:extLst>
            </p:cNvPr>
            <p:cNvCxnSpPr>
              <a:cxnSpLocks/>
            </p:cNvCxnSpPr>
            <p:nvPr/>
          </p:nvCxnSpPr>
          <p:spPr>
            <a:xfrm rot="5400000">
              <a:off x="5302826" y="181252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1" name="TextBox 380">
              <a:extLst>
                <a:ext uri="{FF2B5EF4-FFF2-40B4-BE49-F238E27FC236}">
                  <a16:creationId xmlns:a16="http://schemas.microsoft.com/office/drawing/2014/main" id="{7E6D1803-3A60-4423-9068-CE6D61C26599}"/>
                </a:ext>
              </a:extLst>
            </p:cNvPr>
            <p:cNvSpPr txBox="1"/>
            <p:nvPr/>
          </p:nvSpPr>
          <p:spPr>
            <a:xfrm>
              <a:off x="4918935" y="3805579"/>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0.00</a:t>
              </a:r>
            </a:p>
          </p:txBody>
        </p:sp>
        <p:sp>
          <p:nvSpPr>
            <p:cNvPr id="382" name="TextBox 381">
              <a:extLst>
                <a:ext uri="{FF2B5EF4-FFF2-40B4-BE49-F238E27FC236}">
                  <a16:creationId xmlns:a16="http://schemas.microsoft.com/office/drawing/2014/main" id="{EF076F1B-6071-4B01-8CD9-EBBF762707CA}"/>
                </a:ext>
              </a:extLst>
            </p:cNvPr>
            <p:cNvSpPr txBox="1"/>
            <p:nvPr/>
          </p:nvSpPr>
          <p:spPr>
            <a:xfrm>
              <a:off x="4918935" y="2785388"/>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0.50</a:t>
              </a:r>
            </a:p>
          </p:txBody>
        </p:sp>
        <p:sp>
          <p:nvSpPr>
            <p:cNvPr id="383" name="TextBox 382">
              <a:extLst>
                <a:ext uri="{FF2B5EF4-FFF2-40B4-BE49-F238E27FC236}">
                  <a16:creationId xmlns:a16="http://schemas.microsoft.com/office/drawing/2014/main" id="{B4246A27-CED0-4535-A756-B155F1526E27}"/>
                </a:ext>
              </a:extLst>
            </p:cNvPr>
            <p:cNvSpPr txBox="1"/>
            <p:nvPr/>
          </p:nvSpPr>
          <p:spPr>
            <a:xfrm>
              <a:off x="4918935" y="1765196"/>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1.00</a:t>
              </a:r>
            </a:p>
          </p:txBody>
        </p:sp>
        <p:sp>
          <p:nvSpPr>
            <p:cNvPr id="384" name="TextBox 383">
              <a:extLst>
                <a:ext uri="{FF2B5EF4-FFF2-40B4-BE49-F238E27FC236}">
                  <a16:creationId xmlns:a16="http://schemas.microsoft.com/office/drawing/2014/main" id="{4259A478-0D83-4EC3-B7A5-DF6A0D1BBB6C}"/>
                </a:ext>
              </a:extLst>
            </p:cNvPr>
            <p:cNvSpPr txBox="1"/>
            <p:nvPr/>
          </p:nvSpPr>
          <p:spPr>
            <a:xfrm>
              <a:off x="7859706" y="1855082"/>
              <a:ext cx="848309" cy="646331"/>
            </a:xfrm>
            <a:prstGeom prst="rect">
              <a:avLst/>
            </a:prstGeom>
            <a:noFill/>
          </p:spPr>
          <p:txBody>
            <a:bodyPr wrap="none" rtlCol="0">
              <a:spAutoFit/>
            </a:bodyPr>
            <a:lstStyle/>
            <a:p>
              <a:pPr lvl="0">
                <a:defRPr/>
              </a:pPr>
              <a:r>
                <a:rPr lang="en-GB" sz="1200" dirty="0">
                  <a:solidFill>
                    <a:srgbClr val="363636"/>
                  </a:solidFill>
                </a:rPr>
                <a:t>Anlotinib</a:t>
              </a:r>
            </a:p>
            <a:p>
              <a:pPr lvl="0">
                <a:defRPr/>
              </a:pPr>
              <a:r>
                <a:rPr lang="en-US" sz="1200" dirty="0">
                  <a:solidFill>
                    <a:srgbClr val="363636"/>
                  </a:solidFill>
                </a:rPr>
                <a:t>Placebo</a:t>
              </a:r>
              <a:endParaRPr lang="en-GB" sz="1200" dirty="0">
                <a:solidFill>
                  <a:srgbClr val="363636"/>
                </a:solidFill>
              </a:endParaRPr>
            </a:p>
            <a:p>
              <a:pPr lvl="0">
                <a:defRPr/>
              </a:pPr>
              <a:r>
                <a:rPr lang="en-US" sz="1200" dirty="0">
                  <a:solidFill>
                    <a:srgbClr val="363636"/>
                  </a:solidFill>
                </a:rPr>
                <a:t>Censored</a:t>
              </a:r>
              <a:endParaRPr lang="en-GB" sz="1200" dirty="0">
                <a:solidFill>
                  <a:srgbClr val="363636"/>
                </a:solidFill>
              </a:endParaRPr>
            </a:p>
          </p:txBody>
        </p:sp>
        <p:cxnSp>
          <p:nvCxnSpPr>
            <p:cNvPr id="385" name="Straight Connector 384">
              <a:extLst>
                <a:ext uri="{FF2B5EF4-FFF2-40B4-BE49-F238E27FC236}">
                  <a16:creationId xmlns:a16="http://schemas.microsoft.com/office/drawing/2014/main" id="{E10EC4FA-9FE6-4156-A19A-3E9A6731B521}"/>
                </a:ext>
              </a:extLst>
            </p:cNvPr>
            <p:cNvCxnSpPr>
              <a:cxnSpLocks/>
            </p:cNvCxnSpPr>
            <p:nvPr/>
          </p:nvCxnSpPr>
          <p:spPr>
            <a:xfrm>
              <a:off x="7661415" y="1991522"/>
              <a:ext cx="185737"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6" name="Straight Connector 385">
              <a:extLst>
                <a:ext uri="{FF2B5EF4-FFF2-40B4-BE49-F238E27FC236}">
                  <a16:creationId xmlns:a16="http://schemas.microsoft.com/office/drawing/2014/main" id="{40573728-7377-4229-93FA-0EF5ABF0F37A}"/>
                </a:ext>
              </a:extLst>
            </p:cNvPr>
            <p:cNvCxnSpPr>
              <a:cxnSpLocks/>
            </p:cNvCxnSpPr>
            <p:nvPr/>
          </p:nvCxnSpPr>
          <p:spPr>
            <a:xfrm>
              <a:off x="7661415" y="2178247"/>
              <a:ext cx="185737"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7" name="TextBox 386">
              <a:extLst>
                <a:ext uri="{FF2B5EF4-FFF2-40B4-BE49-F238E27FC236}">
                  <a16:creationId xmlns:a16="http://schemas.microsoft.com/office/drawing/2014/main" id="{B948C61B-4D91-41D6-91BF-544DAE15BF0A}"/>
                </a:ext>
              </a:extLst>
            </p:cNvPr>
            <p:cNvSpPr txBox="1"/>
            <p:nvPr/>
          </p:nvSpPr>
          <p:spPr>
            <a:xfrm>
              <a:off x="6117309"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6</a:t>
              </a:r>
            </a:p>
          </p:txBody>
        </p:sp>
        <p:cxnSp>
          <p:nvCxnSpPr>
            <p:cNvPr id="388" name="Straight Connector 387">
              <a:extLst>
                <a:ext uri="{FF2B5EF4-FFF2-40B4-BE49-F238E27FC236}">
                  <a16:creationId xmlns:a16="http://schemas.microsoft.com/office/drawing/2014/main" id="{78D767AE-BD6E-4214-B42E-E5A1AFCDA78E}"/>
                </a:ext>
              </a:extLst>
            </p:cNvPr>
            <p:cNvCxnSpPr>
              <a:cxnSpLocks/>
            </p:cNvCxnSpPr>
            <p:nvPr/>
          </p:nvCxnSpPr>
          <p:spPr>
            <a:xfrm>
              <a:off x="6205273"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9" name="TextBox 388">
              <a:extLst>
                <a:ext uri="{FF2B5EF4-FFF2-40B4-BE49-F238E27FC236}">
                  <a16:creationId xmlns:a16="http://schemas.microsoft.com/office/drawing/2014/main" id="{CDC42CB7-BCCC-424C-93D8-DE4FAA1E3F8A}"/>
                </a:ext>
              </a:extLst>
            </p:cNvPr>
            <p:cNvSpPr txBox="1"/>
            <p:nvPr/>
          </p:nvSpPr>
          <p:spPr>
            <a:xfrm>
              <a:off x="6538153" y="4026290"/>
              <a:ext cx="175928" cy="234193"/>
            </a:xfrm>
            <a:prstGeom prst="rect">
              <a:avLst/>
            </a:prstGeom>
            <a:noFill/>
          </p:spPr>
          <p:txBody>
            <a:bodyPr wrap="none" lIns="0" tIns="0" rIns="0" bIns="0"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9</a:t>
              </a:r>
            </a:p>
          </p:txBody>
        </p:sp>
        <p:cxnSp>
          <p:nvCxnSpPr>
            <p:cNvPr id="390" name="Straight Connector 389">
              <a:extLst>
                <a:ext uri="{FF2B5EF4-FFF2-40B4-BE49-F238E27FC236}">
                  <a16:creationId xmlns:a16="http://schemas.microsoft.com/office/drawing/2014/main" id="{1C72988C-8C45-4CFD-8242-0CF66D1A1C80}"/>
                </a:ext>
              </a:extLst>
            </p:cNvPr>
            <p:cNvCxnSpPr>
              <a:cxnSpLocks/>
            </p:cNvCxnSpPr>
            <p:nvPr/>
          </p:nvCxnSpPr>
          <p:spPr>
            <a:xfrm>
              <a:off x="6626117" y="39066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1" name="Straight Connector 390">
              <a:extLst>
                <a:ext uri="{FF2B5EF4-FFF2-40B4-BE49-F238E27FC236}">
                  <a16:creationId xmlns:a16="http://schemas.microsoft.com/office/drawing/2014/main" id="{62EC8511-F593-4246-8AEB-66EC03E8E153}"/>
                </a:ext>
              </a:extLst>
            </p:cNvPr>
            <p:cNvCxnSpPr>
              <a:cxnSpLocks/>
            </p:cNvCxnSpPr>
            <p:nvPr/>
          </p:nvCxnSpPr>
          <p:spPr>
            <a:xfrm rot="5400000">
              <a:off x="5302826" y="232301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2" name="TextBox 391">
              <a:extLst>
                <a:ext uri="{FF2B5EF4-FFF2-40B4-BE49-F238E27FC236}">
                  <a16:creationId xmlns:a16="http://schemas.microsoft.com/office/drawing/2014/main" id="{7B9614D8-30C1-41D5-90D0-8D0DC527D1DE}"/>
                </a:ext>
              </a:extLst>
            </p:cNvPr>
            <p:cNvSpPr txBox="1"/>
            <p:nvPr/>
          </p:nvSpPr>
          <p:spPr>
            <a:xfrm>
              <a:off x="4918935" y="2275292"/>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0.75</a:t>
              </a:r>
            </a:p>
          </p:txBody>
        </p:sp>
        <p:cxnSp>
          <p:nvCxnSpPr>
            <p:cNvPr id="393" name="Straight Connector 392">
              <a:extLst>
                <a:ext uri="{FF2B5EF4-FFF2-40B4-BE49-F238E27FC236}">
                  <a16:creationId xmlns:a16="http://schemas.microsoft.com/office/drawing/2014/main" id="{AB2CE75E-CF1A-4233-ACB2-2D7BA21C0CA8}"/>
                </a:ext>
              </a:extLst>
            </p:cNvPr>
            <p:cNvCxnSpPr>
              <a:cxnSpLocks/>
            </p:cNvCxnSpPr>
            <p:nvPr/>
          </p:nvCxnSpPr>
          <p:spPr>
            <a:xfrm rot="5400000">
              <a:off x="5302826" y="334398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4" name="TextBox 393">
              <a:extLst>
                <a:ext uri="{FF2B5EF4-FFF2-40B4-BE49-F238E27FC236}">
                  <a16:creationId xmlns:a16="http://schemas.microsoft.com/office/drawing/2014/main" id="{370EA200-55ED-45B0-A0BE-547D82CE5665}"/>
                </a:ext>
              </a:extLst>
            </p:cNvPr>
            <p:cNvSpPr txBox="1"/>
            <p:nvPr/>
          </p:nvSpPr>
          <p:spPr>
            <a:xfrm>
              <a:off x="4918935" y="3295484"/>
              <a:ext cx="298159" cy="184666"/>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0.25</a:t>
              </a:r>
            </a:p>
          </p:txBody>
        </p:sp>
        <p:grpSp>
          <p:nvGrpSpPr>
            <p:cNvPr id="395" name="Group 394">
              <a:extLst>
                <a:ext uri="{FF2B5EF4-FFF2-40B4-BE49-F238E27FC236}">
                  <a16:creationId xmlns:a16="http://schemas.microsoft.com/office/drawing/2014/main" id="{7522283C-D26D-4CD5-A102-F92D1307B8E6}"/>
                </a:ext>
              </a:extLst>
            </p:cNvPr>
            <p:cNvGrpSpPr/>
            <p:nvPr/>
          </p:nvGrpSpPr>
          <p:grpSpPr>
            <a:xfrm>
              <a:off x="7699257" y="2314575"/>
              <a:ext cx="110052" cy="110052"/>
              <a:chOff x="7646175" y="2248907"/>
              <a:chExt cx="130988" cy="130988"/>
            </a:xfrm>
          </p:grpSpPr>
          <p:cxnSp>
            <p:nvCxnSpPr>
              <p:cNvPr id="474" name="Straight Connector 473">
                <a:extLst>
                  <a:ext uri="{FF2B5EF4-FFF2-40B4-BE49-F238E27FC236}">
                    <a16:creationId xmlns:a16="http://schemas.microsoft.com/office/drawing/2014/main" id="{07AF7DE3-5201-47C2-B6DA-E6D4A3860C54}"/>
                  </a:ext>
                </a:extLst>
              </p:cNvPr>
              <p:cNvCxnSpPr>
                <a:cxnSpLocks/>
              </p:cNvCxnSpPr>
              <p:nvPr/>
            </p:nvCxnSpPr>
            <p:spPr>
              <a:xfrm>
                <a:off x="7646175" y="2314401"/>
                <a:ext cx="130988"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5" name="Straight Connector 474">
                <a:extLst>
                  <a:ext uri="{FF2B5EF4-FFF2-40B4-BE49-F238E27FC236}">
                    <a16:creationId xmlns:a16="http://schemas.microsoft.com/office/drawing/2014/main" id="{5262F3A4-6ECC-4A89-82F2-9EBCD284DAF1}"/>
                  </a:ext>
                </a:extLst>
              </p:cNvPr>
              <p:cNvCxnSpPr>
                <a:cxnSpLocks/>
              </p:cNvCxnSpPr>
              <p:nvPr/>
            </p:nvCxnSpPr>
            <p:spPr>
              <a:xfrm rot="5400000">
                <a:off x="7646175" y="2314401"/>
                <a:ext cx="130988"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396" name="Group 395">
              <a:extLst>
                <a:ext uri="{FF2B5EF4-FFF2-40B4-BE49-F238E27FC236}">
                  <a16:creationId xmlns:a16="http://schemas.microsoft.com/office/drawing/2014/main" id="{C8205A4C-1CD8-4169-90B3-5B0E692A473E}"/>
                </a:ext>
              </a:extLst>
            </p:cNvPr>
            <p:cNvGrpSpPr/>
            <p:nvPr/>
          </p:nvGrpSpPr>
          <p:grpSpPr>
            <a:xfrm>
              <a:off x="5371022" y="1858151"/>
              <a:ext cx="2123648" cy="1822560"/>
              <a:chOff x="5371022" y="1858151"/>
              <a:chExt cx="2123648" cy="1822560"/>
            </a:xfrm>
          </p:grpSpPr>
          <p:sp>
            <p:nvSpPr>
              <p:cNvPr id="453" name="Freeform 60">
                <a:extLst>
                  <a:ext uri="{FF2B5EF4-FFF2-40B4-BE49-F238E27FC236}">
                    <a16:creationId xmlns:a16="http://schemas.microsoft.com/office/drawing/2014/main" id="{1CEA86F1-9D28-4020-A619-C9B0C9050CA1}"/>
                  </a:ext>
                </a:extLst>
              </p:cNvPr>
              <p:cNvSpPr>
                <a:spLocks/>
              </p:cNvSpPr>
              <p:nvPr/>
            </p:nvSpPr>
            <p:spPr bwMode="auto">
              <a:xfrm>
                <a:off x="5371022" y="1858151"/>
                <a:ext cx="2121358" cy="1783635"/>
              </a:xfrm>
              <a:custGeom>
                <a:avLst/>
                <a:gdLst>
                  <a:gd name="T0" fmla="*/ 0 w 1853"/>
                  <a:gd name="T1" fmla="*/ 0 h 1558"/>
                  <a:gd name="T2" fmla="*/ 123 w 1853"/>
                  <a:gd name="T3" fmla="*/ 0 h 1558"/>
                  <a:gd name="T4" fmla="*/ 123 w 1853"/>
                  <a:gd name="T5" fmla="*/ 26 h 1558"/>
                  <a:gd name="T6" fmla="*/ 130 w 1853"/>
                  <a:gd name="T7" fmla="*/ 26 h 1558"/>
                  <a:gd name="T8" fmla="*/ 130 w 1853"/>
                  <a:gd name="T9" fmla="*/ 57 h 1558"/>
                  <a:gd name="T10" fmla="*/ 141 w 1853"/>
                  <a:gd name="T11" fmla="*/ 57 h 1558"/>
                  <a:gd name="T12" fmla="*/ 141 w 1853"/>
                  <a:gd name="T13" fmla="*/ 111 h 1558"/>
                  <a:gd name="T14" fmla="*/ 153 w 1853"/>
                  <a:gd name="T15" fmla="*/ 111 h 1558"/>
                  <a:gd name="T16" fmla="*/ 153 w 1853"/>
                  <a:gd name="T17" fmla="*/ 151 h 1558"/>
                  <a:gd name="T18" fmla="*/ 165 w 1853"/>
                  <a:gd name="T19" fmla="*/ 151 h 1558"/>
                  <a:gd name="T20" fmla="*/ 165 w 1853"/>
                  <a:gd name="T21" fmla="*/ 210 h 1558"/>
                  <a:gd name="T22" fmla="*/ 186 w 1853"/>
                  <a:gd name="T23" fmla="*/ 210 h 1558"/>
                  <a:gd name="T24" fmla="*/ 186 w 1853"/>
                  <a:gd name="T25" fmla="*/ 364 h 1558"/>
                  <a:gd name="T26" fmla="*/ 198 w 1853"/>
                  <a:gd name="T27" fmla="*/ 364 h 1558"/>
                  <a:gd name="T28" fmla="*/ 198 w 1853"/>
                  <a:gd name="T29" fmla="*/ 805 h 1558"/>
                  <a:gd name="T30" fmla="*/ 203 w 1853"/>
                  <a:gd name="T31" fmla="*/ 805 h 1558"/>
                  <a:gd name="T32" fmla="*/ 203 w 1853"/>
                  <a:gd name="T33" fmla="*/ 923 h 1558"/>
                  <a:gd name="T34" fmla="*/ 217 w 1853"/>
                  <a:gd name="T35" fmla="*/ 923 h 1558"/>
                  <a:gd name="T36" fmla="*/ 217 w 1853"/>
                  <a:gd name="T37" fmla="*/ 1053 h 1558"/>
                  <a:gd name="T38" fmla="*/ 252 w 1853"/>
                  <a:gd name="T39" fmla="*/ 1053 h 1558"/>
                  <a:gd name="T40" fmla="*/ 252 w 1853"/>
                  <a:gd name="T41" fmla="*/ 1105 h 1558"/>
                  <a:gd name="T42" fmla="*/ 368 w 1853"/>
                  <a:gd name="T43" fmla="*/ 1105 h 1558"/>
                  <a:gd name="T44" fmla="*/ 368 w 1853"/>
                  <a:gd name="T45" fmla="*/ 1219 h 1558"/>
                  <a:gd name="T46" fmla="*/ 382 w 1853"/>
                  <a:gd name="T47" fmla="*/ 1219 h 1558"/>
                  <a:gd name="T48" fmla="*/ 382 w 1853"/>
                  <a:gd name="T49" fmla="*/ 1254 h 1558"/>
                  <a:gd name="T50" fmla="*/ 392 w 1853"/>
                  <a:gd name="T51" fmla="*/ 1254 h 1558"/>
                  <a:gd name="T52" fmla="*/ 392 w 1853"/>
                  <a:gd name="T53" fmla="*/ 1289 h 1558"/>
                  <a:gd name="T54" fmla="*/ 543 w 1853"/>
                  <a:gd name="T55" fmla="*/ 1289 h 1558"/>
                  <a:gd name="T56" fmla="*/ 543 w 1853"/>
                  <a:gd name="T57" fmla="*/ 1329 h 1558"/>
                  <a:gd name="T58" fmla="*/ 555 w 1853"/>
                  <a:gd name="T59" fmla="*/ 1329 h 1558"/>
                  <a:gd name="T60" fmla="*/ 555 w 1853"/>
                  <a:gd name="T61" fmla="*/ 1398 h 1558"/>
                  <a:gd name="T62" fmla="*/ 708 w 1853"/>
                  <a:gd name="T63" fmla="*/ 1398 h 1558"/>
                  <a:gd name="T64" fmla="*/ 708 w 1853"/>
                  <a:gd name="T65" fmla="*/ 1429 h 1558"/>
                  <a:gd name="T66" fmla="*/ 717 w 1853"/>
                  <a:gd name="T67" fmla="*/ 1429 h 1558"/>
                  <a:gd name="T68" fmla="*/ 717 w 1853"/>
                  <a:gd name="T69" fmla="*/ 1445 h 1558"/>
                  <a:gd name="T70" fmla="*/ 741 w 1853"/>
                  <a:gd name="T71" fmla="*/ 1445 h 1558"/>
                  <a:gd name="T72" fmla="*/ 741 w 1853"/>
                  <a:gd name="T73" fmla="*/ 1485 h 1558"/>
                  <a:gd name="T74" fmla="*/ 1041 w 1853"/>
                  <a:gd name="T75" fmla="*/ 1485 h 1558"/>
                  <a:gd name="T76" fmla="*/ 1041 w 1853"/>
                  <a:gd name="T77" fmla="*/ 1558 h 1558"/>
                  <a:gd name="T78" fmla="*/ 1853 w 1853"/>
                  <a:gd name="T79" fmla="*/ 155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3" h="1558">
                    <a:moveTo>
                      <a:pt x="0" y="0"/>
                    </a:moveTo>
                    <a:lnTo>
                      <a:pt x="123" y="0"/>
                    </a:lnTo>
                    <a:lnTo>
                      <a:pt x="123" y="26"/>
                    </a:lnTo>
                    <a:lnTo>
                      <a:pt x="130" y="26"/>
                    </a:lnTo>
                    <a:lnTo>
                      <a:pt x="130" y="57"/>
                    </a:lnTo>
                    <a:lnTo>
                      <a:pt x="141" y="57"/>
                    </a:lnTo>
                    <a:lnTo>
                      <a:pt x="141" y="111"/>
                    </a:lnTo>
                    <a:lnTo>
                      <a:pt x="153" y="111"/>
                    </a:lnTo>
                    <a:lnTo>
                      <a:pt x="153" y="151"/>
                    </a:lnTo>
                    <a:lnTo>
                      <a:pt x="165" y="151"/>
                    </a:lnTo>
                    <a:lnTo>
                      <a:pt x="165" y="210"/>
                    </a:lnTo>
                    <a:lnTo>
                      <a:pt x="186" y="210"/>
                    </a:lnTo>
                    <a:lnTo>
                      <a:pt x="186" y="364"/>
                    </a:lnTo>
                    <a:lnTo>
                      <a:pt x="198" y="364"/>
                    </a:lnTo>
                    <a:lnTo>
                      <a:pt x="198" y="805"/>
                    </a:lnTo>
                    <a:lnTo>
                      <a:pt x="203" y="805"/>
                    </a:lnTo>
                    <a:lnTo>
                      <a:pt x="203" y="923"/>
                    </a:lnTo>
                    <a:lnTo>
                      <a:pt x="217" y="923"/>
                    </a:lnTo>
                    <a:lnTo>
                      <a:pt x="217" y="1053"/>
                    </a:lnTo>
                    <a:lnTo>
                      <a:pt x="252" y="1053"/>
                    </a:lnTo>
                    <a:lnTo>
                      <a:pt x="252" y="1105"/>
                    </a:lnTo>
                    <a:lnTo>
                      <a:pt x="368" y="1105"/>
                    </a:lnTo>
                    <a:lnTo>
                      <a:pt x="368" y="1219"/>
                    </a:lnTo>
                    <a:lnTo>
                      <a:pt x="382" y="1219"/>
                    </a:lnTo>
                    <a:lnTo>
                      <a:pt x="382" y="1254"/>
                    </a:lnTo>
                    <a:lnTo>
                      <a:pt x="392" y="1254"/>
                    </a:lnTo>
                    <a:lnTo>
                      <a:pt x="392" y="1289"/>
                    </a:lnTo>
                    <a:lnTo>
                      <a:pt x="543" y="1289"/>
                    </a:lnTo>
                    <a:lnTo>
                      <a:pt x="543" y="1329"/>
                    </a:lnTo>
                    <a:lnTo>
                      <a:pt x="555" y="1329"/>
                    </a:lnTo>
                    <a:lnTo>
                      <a:pt x="555" y="1398"/>
                    </a:lnTo>
                    <a:lnTo>
                      <a:pt x="708" y="1398"/>
                    </a:lnTo>
                    <a:lnTo>
                      <a:pt x="708" y="1429"/>
                    </a:lnTo>
                    <a:lnTo>
                      <a:pt x="717" y="1429"/>
                    </a:lnTo>
                    <a:lnTo>
                      <a:pt x="717" y="1445"/>
                    </a:lnTo>
                    <a:lnTo>
                      <a:pt x="741" y="1445"/>
                    </a:lnTo>
                    <a:lnTo>
                      <a:pt x="741" y="1485"/>
                    </a:lnTo>
                    <a:lnTo>
                      <a:pt x="1041" y="1485"/>
                    </a:lnTo>
                    <a:lnTo>
                      <a:pt x="1041" y="1558"/>
                    </a:lnTo>
                    <a:lnTo>
                      <a:pt x="1853" y="1558"/>
                    </a:lnTo>
                  </a:path>
                </a:pathLst>
              </a:custGeom>
              <a:ln w="26035" cap="flat">
                <a:solidFill>
                  <a:schemeClr val="accent1"/>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4" name="Line 61">
                <a:extLst>
                  <a:ext uri="{FF2B5EF4-FFF2-40B4-BE49-F238E27FC236}">
                    <a16:creationId xmlns:a16="http://schemas.microsoft.com/office/drawing/2014/main" id="{236BEBBF-BE72-45BB-A82D-051B085AC5B1}"/>
                  </a:ext>
                </a:extLst>
              </p:cNvPr>
              <p:cNvSpPr>
                <a:spLocks noChangeShapeType="1"/>
              </p:cNvSpPr>
              <p:nvPr/>
            </p:nvSpPr>
            <p:spPr bwMode="auto">
              <a:xfrm>
                <a:off x="7067651" y="3601718"/>
                <a:ext cx="0" cy="78993"/>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5" name="Line 62">
                <a:extLst>
                  <a:ext uri="{FF2B5EF4-FFF2-40B4-BE49-F238E27FC236}">
                    <a16:creationId xmlns:a16="http://schemas.microsoft.com/office/drawing/2014/main" id="{EB38E871-4287-4645-8370-14C4FD2BFBD9}"/>
                  </a:ext>
                </a:extLst>
              </p:cNvPr>
              <p:cNvSpPr>
                <a:spLocks noChangeShapeType="1"/>
              </p:cNvSpPr>
              <p:nvPr/>
            </p:nvSpPr>
            <p:spPr bwMode="auto">
              <a:xfrm flipH="1">
                <a:off x="7027582" y="3641786"/>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6" name="Line 63">
                <a:extLst>
                  <a:ext uri="{FF2B5EF4-FFF2-40B4-BE49-F238E27FC236}">
                    <a16:creationId xmlns:a16="http://schemas.microsoft.com/office/drawing/2014/main" id="{9337C862-8897-4DAA-8321-0EE9CCE3AF13}"/>
                  </a:ext>
                </a:extLst>
              </p:cNvPr>
              <p:cNvSpPr>
                <a:spLocks noChangeShapeType="1"/>
              </p:cNvSpPr>
              <p:nvPr/>
            </p:nvSpPr>
            <p:spPr bwMode="auto">
              <a:xfrm>
                <a:off x="6384191" y="3520435"/>
                <a:ext cx="0" cy="78993"/>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7" name="Line 64">
                <a:extLst>
                  <a:ext uri="{FF2B5EF4-FFF2-40B4-BE49-F238E27FC236}">
                    <a16:creationId xmlns:a16="http://schemas.microsoft.com/office/drawing/2014/main" id="{CA8CC66C-09BE-42C5-9115-9BACC70F5309}"/>
                  </a:ext>
                </a:extLst>
              </p:cNvPr>
              <p:cNvSpPr>
                <a:spLocks noChangeShapeType="1"/>
              </p:cNvSpPr>
              <p:nvPr/>
            </p:nvSpPr>
            <p:spPr bwMode="auto">
              <a:xfrm flipH="1">
                <a:off x="6344122" y="3558214"/>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8" name="Line 65">
                <a:extLst>
                  <a:ext uri="{FF2B5EF4-FFF2-40B4-BE49-F238E27FC236}">
                    <a16:creationId xmlns:a16="http://schemas.microsoft.com/office/drawing/2014/main" id="{68C0817D-20B2-4180-AE7F-9964A8C2CE33}"/>
                  </a:ext>
                </a:extLst>
              </p:cNvPr>
              <p:cNvSpPr>
                <a:spLocks noChangeShapeType="1"/>
              </p:cNvSpPr>
              <p:nvPr/>
            </p:nvSpPr>
            <p:spPr bwMode="auto">
              <a:xfrm>
                <a:off x="5992661" y="3331539"/>
                <a:ext cx="0" cy="77848"/>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9" name="Line 66">
                <a:extLst>
                  <a:ext uri="{FF2B5EF4-FFF2-40B4-BE49-F238E27FC236}">
                    <a16:creationId xmlns:a16="http://schemas.microsoft.com/office/drawing/2014/main" id="{144959CC-FF07-4641-88B8-A2E56B4A3B90}"/>
                  </a:ext>
                </a:extLst>
              </p:cNvPr>
              <p:cNvSpPr>
                <a:spLocks noChangeShapeType="1"/>
              </p:cNvSpPr>
              <p:nvPr/>
            </p:nvSpPr>
            <p:spPr bwMode="auto">
              <a:xfrm flipH="1">
                <a:off x="5954882" y="3371608"/>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0" name="Line 67">
                <a:extLst>
                  <a:ext uri="{FF2B5EF4-FFF2-40B4-BE49-F238E27FC236}">
                    <a16:creationId xmlns:a16="http://schemas.microsoft.com/office/drawing/2014/main" id="{29FAC0B5-676E-4B63-BB38-95E9AB6EC562}"/>
                  </a:ext>
                </a:extLst>
              </p:cNvPr>
              <p:cNvSpPr>
                <a:spLocks noChangeShapeType="1"/>
              </p:cNvSpPr>
              <p:nvPr/>
            </p:nvSpPr>
            <p:spPr bwMode="auto">
              <a:xfrm>
                <a:off x="5819793" y="3293760"/>
                <a:ext cx="0" cy="77848"/>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1" name="Line 68">
                <a:extLst>
                  <a:ext uri="{FF2B5EF4-FFF2-40B4-BE49-F238E27FC236}">
                    <a16:creationId xmlns:a16="http://schemas.microsoft.com/office/drawing/2014/main" id="{9D60FF27-32F7-4896-939F-02BA1511AF94}"/>
                  </a:ext>
                </a:extLst>
              </p:cNvPr>
              <p:cNvSpPr>
                <a:spLocks noChangeShapeType="1"/>
              </p:cNvSpPr>
              <p:nvPr/>
            </p:nvSpPr>
            <p:spPr bwMode="auto">
              <a:xfrm flipH="1">
                <a:off x="5778579" y="3333829"/>
                <a:ext cx="78993"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2" name="Line 69">
                <a:extLst>
                  <a:ext uri="{FF2B5EF4-FFF2-40B4-BE49-F238E27FC236}">
                    <a16:creationId xmlns:a16="http://schemas.microsoft.com/office/drawing/2014/main" id="{81E8F175-D80C-43EF-92F7-FF5B01AC27B4}"/>
                  </a:ext>
                </a:extLst>
              </p:cNvPr>
              <p:cNvSpPr>
                <a:spLocks noChangeShapeType="1"/>
              </p:cNvSpPr>
              <p:nvPr/>
            </p:nvSpPr>
            <p:spPr bwMode="auto">
              <a:xfrm>
                <a:off x="5768276" y="3085402"/>
                <a:ext cx="0" cy="78993"/>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3" name="Line 70">
                <a:extLst>
                  <a:ext uri="{FF2B5EF4-FFF2-40B4-BE49-F238E27FC236}">
                    <a16:creationId xmlns:a16="http://schemas.microsoft.com/office/drawing/2014/main" id="{4F404F58-B7DC-4CB1-BA1D-5F86A75DABF1}"/>
                  </a:ext>
                </a:extLst>
              </p:cNvPr>
              <p:cNvSpPr>
                <a:spLocks noChangeShapeType="1"/>
              </p:cNvSpPr>
              <p:nvPr/>
            </p:nvSpPr>
            <p:spPr bwMode="auto">
              <a:xfrm flipH="1">
                <a:off x="5727062" y="3123181"/>
                <a:ext cx="78993"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4" name="Line 71">
                <a:extLst>
                  <a:ext uri="{FF2B5EF4-FFF2-40B4-BE49-F238E27FC236}">
                    <a16:creationId xmlns:a16="http://schemas.microsoft.com/office/drawing/2014/main" id="{81BAAC11-5948-4966-8DB5-2F9C9AD40AED}"/>
                  </a:ext>
                </a:extLst>
              </p:cNvPr>
              <p:cNvSpPr>
                <a:spLocks noChangeShapeType="1"/>
              </p:cNvSpPr>
              <p:nvPr/>
            </p:nvSpPr>
            <p:spPr bwMode="auto">
              <a:xfrm>
                <a:off x="5609145" y="2874754"/>
                <a:ext cx="0" cy="77848"/>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5" name="Line 72">
                <a:extLst>
                  <a:ext uri="{FF2B5EF4-FFF2-40B4-BE49-F238E27FC236}">
                    <a16:creationId xmlns:a16="http://schemas.microsoft.com/office/drawing/2014/main" id="{EFC91F44-A580-4A57-A9D1-9017584F4058}"/>
                  </a:ext>
                </a:extLst>
              </p:cNvPr>
              <p:cNvSpPr>
                <a:spLocks noChangeShapeType="1"/>
              </p:cNvSpPr>
              <p:nvPr/>
            </p:nvSpPr>
            <p:spPr bwMode="auto">
              <a:xfrm flipH="1">
                <a:off x="5571366" y="2912534"/>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6" name="Line 73">
                <a:extLst>
                  <a:ext uri="{FF2B5EF4-FFF2-40B4-BE49-F238E27FC236}">
                    <a16:creationId xmlns:a16="http://schemas.microsoft.com/office/drawing/2014/main" id="{10EBBE6D-53D3-4595-B10A-863E2679C93D}"/>
                  </a:ext>
                </a:extLst>
              </p:cNvPr>
              <p:cNvSpPr>
                <a:spLocks noChangeShapeType="1"/>
              </p:cNvSpPr>
              <p:nvPr/>
            </p:nvSpPr>
            <p:spPr bwMode="auto">
              <a:xfrm>
                <a:off x="5591973" y="2237088"/>
                <a:ext cx="0" cy="77848"/>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7" name="Line 74">
                <a:extLst>
                  <a:ext uri="{FF2B5EF4-FFF2-40B4-BE49-F238E27FC236}">
                    <a16:creationId xmlns:a16="http://schemas.microsoft.com/office/drawing/2014/main" id="{04584A7C-7D14-47CE-8197-50626BE140B4}"/>
                  </a:ext>
                </a:extLst>
              </p:cNvPr>
              <p:cNvSpPr>
                <a:spLocks noChangeShapeType="1"/>
              </p:cNvSpPr>
              <p:nvPr/>
            </p:nvSpPr>
            <p:spPr bwMode="auto">
              <a:xfrm flipH="1">
                <a:off x="5554194" y="2274867"/>
                <a:ext cx="78993"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8" name="Line 75">
                <a:extLst>
                  <a:ext uri="{FF2B5EF4-FFF2-40B4-BE49-F238E27FC236}">
                    <a16:creationId xmlns:a16="http://schemas.microsoft.com/office/drawing/2014/main" id="{8F44DADB-A524-44F6-BEC1-B8CDEDB95C78}"/>
                  </a:ext>
                </a:extLst>
              </p:cNvPr>
              <p:cNvSpPr>
                <a:spLocks noChangeShapeType="1"/>
              </p:cNvSpPr>
              <p:nvPr/>
            </p:nvSpPr>
            <p:spPr bwMode="auto">
              <a:xfrm>
                <a:off x="5583959" y="2118026"/>
                <a:ext cx="0" cy="77848"/>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9" name="Line 76">
                <a:extLst>
                  <a:ext uri="{FF2B5EF4-FFF2-40B4-BE49-F238E27FC236}">
                    <a16:creationId xmlns:a16="http://schemas.microsoft.com/office/drawing/2014/main" id="{F7C76EFC-A53A-47B4-89D1-FE2E0C3D2826}"/>
                  </a:ext>
                </a:extLst>
              </p:cNvPr>
              <p:cNvSpPr>
                <a:spLocks noChangeShapeType="1"/>
              </p:cNvSpPr>
              <p:nvPr/>
            </p:nvSpPr>
            <p:spPr bwMode="auto">
              <a:xfrm flipH="1">
                <a:off x="5543890" y="2155805"/>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0" name="Line 77">
                <a:extLst>
                  <a:ext uri="{FF2B5EF4-FFF2-40B4-BE49-F238E27FC236}">
                    <a16:creationId xmlns:a16="http://schemas.microsoft.com/office/drawing/2014/main" id="{6E096286-F603-4C3B-BA83-699681B2B920}"/>
                  </a:ext>
                </a:extLst>
              </p:cNvPr>
              <p:cNvSpPr>
                <a:spLocks noChangeShapeType="1"/>
              </p:cNvSpPr>
              <p:nvPr/>
            </p:nvSpPr>
            <p:spPr bwMode="auto">
              <a:xfrm>
                <a:off x="6462039" y="3520435"/>
                <a:ext cx="0" cy="78993"/>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1" name="Line 78">
                <a:extLst>
                  <a:ext uri="{FF2B5EF4-FFF2-40B4-BE49-F238E27FC236}">
                    <a16:creationId xmlns:a16="http://schemas.microsoft.com/office/drawing/2014/main" id="{FE6F2D32-A02B-4EFE-9AB1-AE71B638198A}"/>
                  </a:ext>
                </a:extLst>
              </p:cNvPr>
              <p:cNvSpPr>
                <a:spLocks noChangeShapeType="1"/>
              </p:cNvSpPr>
              <p:nvPr/>
            </p:nvSpPr>
            <p:spPr bwMode="auto">
              <a:xfrm flipH="1">
                <a:off x="6421970" y="3558214"/>
                <a:ext cx="78993"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2" name="Line 79">
                <a:extLst>
                  <a:ext uri="{FF2B5EF4-FFF2-40B4-BE49-F238E27FC236}">
                    <a16:creationId xmlns:a16="http://schemas.microsoft.com/office/drawing/2014/main" id="{C8C2A11E-70FC-4C96-8285-D16D53EC4EE0}"/>
                  </a:ext>
                </a:extLst>
              </p:cNvPr>
              <p:cNvSpPr>
                <a:spLocks noChangeShapeType="1"/>
              </p:cNvSpPr>
              <p:nvPr/>
            </p:nvSpPr>
            <p:spPr bwMode="auto">
              <a:xfrm>
                <a:off x="7454601" y="3601718"/>
                <a:ext cx="0" cy="78993"/>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3" name="Line 80">
                <a:extLst>
                  <a:ext uri="{FF2B5EF4-FFF2-40B4-BE49-F238E27FC236}">
                    <a16:creationId xmlns:a16="http://schemas.microsoft.com/office/drawing/2014/main" id="{ABA66564-679B-4CF6-BD0A-27C72C9FBC06}"/>
                  </a:ext>
                </a:extLst>
              </p:cNvPr>
              <p:cNvSpPr>
                <a:spLocks noChangeShapeType="1"/>
              </p:cNvSpPr>
              <p:nvPr/>
            </p:nvSpPr>
            <p:spPr bwMode="auto">
              <a:xfrm flipH="1">
                <a:off x="7416822" y="3641786"/>
                <a:ext cx="77848" cy="0"/>
              </a:xfrm>
              <a:prstGeom prst="line">
                <a:avLst/>
              </a:prstGeom>
              <a:ln w="26035" cap="flat">
                <a:solidFill>
                  <a:schemeClr val="accent1"/>
                </a:solidFill>
                <a:prstDash val="solid"/>
                <a:miter/>
              </a:ln>
              <a:extLst>
                <a:ext uri="{909E8E84-426E-40DD-AFC4-6F175D3DCCD1}">
                  <a14:hiddenFill xmlns:a14="http://schemas.microsoft.com/office/drawing/2010/main">
                    <a:no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grpSp>
          <p:nvGrpSpPr>
            <p:cNvPr id="397" name="Group 396">
              <a:extLst>
                <a:ext uri="{FF2B5EF4-FFF2-40B4-BE49-F238E27FC236}">
                  <a16:creationId xmlns:a16="http://schemas.microsoft.com/office/drawing/2014/main" id="{E4F4CD28-BB59-4BCB-83F2-1655DF0E1628}"/>
                </a:ext>
              </a:extLst>
            </p:cNvPr>
            <p:cNvGrpSpPr/>
            <p:nvPr/>
          </p:nvGrpSpPr>
          <p:grpSpPr>
            <a:xfrm>
              <a:off x="5359574" y="1826096"/>
              <a:ext cx="3070417" cy="1642822"/>
              <a:chOff x="5359574" y="1826096"/>
              <a:chExt cx="3070417" cy="1642822"/>
            </a:xfrm>
          </p:grpSpPr>
          <p:sp>
            <p:nvSpPr>
              <p:cNvPr id="398" name="Freeform 5">
                <a:extLst>
                  <a:ext uri="{FF2B5EF4-FFF2-40B4-BE49-F238E27FC236}">
                    <a16:creationId xmlns:a16="http://schemas.microsoft.com/office/drawing/2014/main" id="{6815DB8F-4D75-4D7B-817C-DE4211BA339E}"/>
                  </a:ext>
                </a:extLst>
              </p:cNvPr>
              <p:cNvSpPr>
                <a:spLocks/>
              </p:cNvSpPr>
              <p:nvPr/>
            </p:nvSpPr>
            <p:spPr bwMode="auto">
              <a:xfrm>
                <a:off x="5373312" y="1866165"/>
                <a:ext cx="3054390" cy="1562684"/>
              </a:xfrm>
              <a:custGeom>
                <a:avLst/>
                <a:gdLst>
                  <a:gd name="T0" fmla="*/ 168 w 2668"/>
                  <a:gd name="T1" fmla="*/ 0 h 1365"/>
                  <a:gd name="T2" fmla="*/ 189 w 2668"/>
                  <a:gd name="T3" fmla="*/ 12 h 1365"/>
                  <a:gd name="T4" fmla="*/ 206 w 2668"/>
                  <a:gd name="T5" fmla="*/ 102 h 1365"/>
                  <a:gd name="T6" fmla="*/ 217 w 2668"/>
                  <a:gd name="T7" fmla="*/ 319 h 1365"/>
                  <a:gd name="T8" fmla="*/ 224 w 2668"/>
                  <a:gd name="T9" fmla="*/ 357 h 1365"/>
                  <a:gd name="T10" fmla="*/ 260 w 2668"/>
                  <a:gd name="T11" fmla="*/ 376 h 1365"/>
                  <a:gd name="T12" fmla="*/ 286 w 2668"/>
                  <a:gd name="T13" fmla="*/ 392 h 1365"/>
                  <a:gd name="T14" fmla="*/ 357 w 2668"/>
                  <a:gd name="T15" fmla="*/ 407 h 1365"/>
                  <a:gd name="T16" fmla="*/ 364 w 2668"/>
                  <a:gd name="T17" fmla="*/ 418 h 1365"/>
                  <a:gd name="T18" fmla="*/ 380 w 2668"/>
                  <a:gd name="T19" fmla="*/ 503 h 1365"/>
                  <a:gd name="T20" fmla="*/ 394 w 2668"/>
                  <a:gd name="T21" fmla="*/ 522 h 1365"/>
                  <a:gd name="T22" fmla="*/ 401 w 2668"/>
                  <a:gd name="T23" fmla="*/ 551 h 1365"/>
                  <a:gd name="T24" fmla="*/ 423 w 2668"/>
                  <a:gd name="T25" fmla="*/ 574 h 1365"/>
                  <a:gd name="T26" fmla="*/ 439 w 2668"/>
                  <a:gd name="T27" fmla="*/ 591 h 1365"/>
                  <a:gd name="T28" fmla="*/ 531 w 2668"/>
                  <a:gd name="T29" fmla="*/ 605 h 1365"/>
                  <a:gd name="T30" fmla="*/ 543 w 2668"/>
                  <a:gd name="T31" fmla="*/ 669 h 1365"/>
                  <a:gd name="T32" fmla="*/ 557 w 2668"/>
                  <a:gd name="T33" fmla="*/ 699 h 1365"/>
                  <a:gd name="T34" fmla="*/ 706 w 2668"/>
                  <a:gd name="T35" fmla="*/ 730 h 1365"/>
                  <a:gd name="T36" fmla="*/ 720 w 2668"/>
                  <a:gd name="T37" fmla="*/ 758 h 1365"/>
                  <a:gd name="T38" fmla="*/ 730 w 2668"/>
                  <a:gd name="T39" fmla="*/ 796 h 1365"/>
                  <a:gd name="T40" fmla="*/ 746 w 2668"/>
                  <a:gd name="T41" fmla="*/ 805 h 1365"/>
                  <a:gd name="T42" fmla="*/ 791 w 2668"/>
                  <a:gd name="T43" fmla="*/ 827 h 1365"/>
                  <a:gd name="T44" fmla="*/ 850 w 2668"/>
                  <a:gd name="T45" fmla="*/ 850 h 1365"/>
                  <a:gd name="T46" fmla="*/ 885 w 2668"/>
                  <a:gd name="T47" fmla="*/ 869 h 1365"/>
                  <a:gd name="T48" fmla="*/ 907 w 2668"/>
                  <a:gd name="T49" fmla="*/ 914 h 1365"/>
                  <a:gd name="T50" fmla="*/ 933 w 2668"/>
                  <a:gd name="T51" fmla="*/ 933 h 1365"/>
                  <a:gd name="T52" fmla="*/ 1060 w 2668"/>
                  <a:gd name="T53" fmla="*/ 945 h 1365"/>
                  <a:gd name="T54" fmla="*/ 1110 w 2668"/>
                  <a:gd name="T55" fmla="*/ 990 h 1365"/>
                  <a:gd name="T56" fmla="*/ 1124 w 2668"/>
                  <a:gd name="T57" fmla="*/ 1023 h 1365"/>
                  <a:gd name="T58" fmla="*/ 1136 w 2668"/>
                  <a:gd name="T59" fmla="*/ 1039 h 1365"/>
                  <a:gd name="T60" fmla="*/ 1221 w 2668"/>
                  <a:gd name="T61" fmla="*/ 1053 h 1365"/>
                  <a:gd name="T62" fmla="*/ 1242 w 2668"/>
                  <a:gd name="T63" fmla="*/ 1065 h 1365"/>
                  <a:gd name="T64" fmla="*/ 1265 w 2668"/>
                  <a:gd name="T65" fmla="*/ 1084 h 1365"/>
                  <a:gd name="T66" fmla="*/ 1275 w 2668"/>
                  <a:gd name="T67" fmla="*/ 1101 h 1365"/>
                  <a:gd name="T68" fmla="*/ 1308 w 2668"/>
                  <a:gd name="T69" fmla="*/ 1112 h 1365"/>
                  <a:gd name="T70" fmla="*/ 1426 w 2668"/>
                  <a:gd name="T71" fmla="*/ 1145 h 1365"/>
                  <a:gd name="T72" fmla="*/ 1589 w 2668"/>
                  <a:gd name="T73" fmla="*/ 1167 h 1365"/>
                  <a:gd name="T74" fmla="*/ 1738 w 2668"/>
                  <a:gd name="T75" fmla="*/ 1197 h 1365"/>
                  <a:gd name="T76" fmla="*/ 1922 w 2668"/>
                  <a:gd name="T77" fmla="*/ 1233 h 1365"/>
                  <a:gd name="T78" fmla="*/ 1936 w 2668"/>
                  <a:gd name="T79" fmla="*/ 1256 h 1365"/>
                  <a:gd name="T80" fmla="*/ 1943 w 2668"/>
                  <a:gd name="T81" fmla="*/ 1268 h 1365"/>
                  <a:gd name="T82" fmla="*/ 1955 w 2668"/>
                  <a:gd name="T83" fmla="*/ 1282 h 1365"/>
                  <a:gd name="T84" fmla="*/ 2271 w 2668"/>
                  <a:gd name="T85" fmla="*/ 1301 h 1365"/>
                  <a:gd name="T86" fmla="*/ 2668 w 2668"/>
                  <a:gd name="T87"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8" h="1365">
                    <a:moveTo>
                      <a:pt x="0" y="0"/>
                    </a:moveTo>
                    <a:lnTo>
                      <a:pt x="168" y="0"/>
                    </a:lnTo>
                    <a:lnTo>
                      <a:pt x="168" y="12"/>
                    </a:lnTo>
                    <a:lnTo>
                      <a:pt x="189" y="12"/>
                    </a:lnTo>
                    <a:lnTo>
                      <a:pt x="189" y="102"/>
                    </a:lnTo>
                    <a:lnTo>
                      <a:pt x="206" y="102"/>
                    </a:lnTo>
                    <a:lnTo>
                      <a:pt x="206" y="319"/>
                    </a:lnTo>
                    <a:lnTo>
                      <a:pt x="217" y="319"/>
                    </a:lnTo>
                    <a:lnTo>
                      <a:pt x="217" y="357"/>
                    </a:lnTo>
                    <a:lnTo>
                      <a:pt x="224" y="357"/>
                    </a:lnTo>
                    <a:lnTo>
                      <a:pt x="224" y="376"/>
                    </a:lnTo>
                    <a:lnTo>
                      <a:pt x="260" y="376"/>
                    </a:lnTo>
                    <a:lnTo>
                      <a:pt x="260" y="392"/>
                    </a:lnTo>
                    <a:lnTo>
                      <a:pt x="286" y="392"/>
                    </a:lnTo>
                    <a:lnTo>
                      <a:pt x="286" y="407"/>
                    </a:lnTo>
                    <a:lnTo>
                      <a:pt x="357" y="407"/>
                    </a:lnTo>
                    <a:lnTo>
                      <a:pt x="357" y="418"/>
                    </a:lnTo>
                    <a:lnTo>
                      <a:pt x="364" y="418"/>
                    </a:lnTo>
                    <a:lnTo>
                      <a:pt x="364" y="503"/>
                    </a:lnTo>
                    <a:lnTo>
                      <a:pt x="380" y="503"/>
                    </a:lnTo>
                    <a:lnTo>
                      <a:pt x="380" y="522"/>
                    </a:lnTo>
                    <a:lnTo>
                      <a:pt x="394" y="522"/>
                    </a:lnTo>
                    <a:lnTo>
                      <a:pt x="394" y="551"/>
                    </a:lnTo>
                    <a:lnTo>
                      <a:pt x="401" y="551"/>
                    </a:lnTo>
                    <a:lnTo>
                      <a:pt x="401" y="574"/>
                    </a:lnTo>
                    <a:lnTo>
                      <a:pt x="423" y="574"/>
                    </a:lnTo>
                    <a:lnTo>
                      <a:pt x="423" y="591"/>
                    </a:lnTo>
                    <a:lnTo>
                      <a:pt x="439" y="591"/>
                    </a:lnTo>
                    <a:lnTo>
                      <a:pt x="439" y="605"/>
                    </a:lnTo>
                    <a:lnTo>
                      <a:pt x="531" y="605"/>
                    </a:lnTo>
                    <a:lnTo>
                      <a:pt x="531" y="669"/>
                    </a:lnTo>
                    <a:lnTo>
                      <a:pt x="543" y="669"/>
                    </a:lnTo>
                    <a:lnTo>
                      <a:pt x="543" y="699"/>
                    </a:lnTo>
                    <a:lnTo>
                      <a:pt x="557" y="699"/>
                    </a:lnTo>
                    <a:lnTo>
                      <a:pt x="557" y="730"/>
                    </a:lnTo>
                    <a:lnTo>
                      <a:pt x="706" y="730"/>
                    </a:lnTo>
                    <a:lnTo>
                      <a:pt x="706" y="758"/>
                    </a:lnTo>
                    <a:lnTo>
                      <a:pt x="720" y="758"/>
                    </a:lnTo>
                    <a:lnTo>
                      <a:pt x="720" y="796"/>
                    </a:lnTo>
                    <a:lnTo>
                      <a:pt x="730" y="796"/>
                    </a:lnTo>
                    <a:lnTo>
                      <a:pt x="730" y="805"/>
                    </a:lnTo>
                    <a:lnTo>
                      <a:pt x="746" y="805"/>
                    </a:lnTo>
                    <a:lnTo>
                      <a:pt x="746" y="827"/>
                    </a:lnTo>
                    <a:lnTo>
                      <a:pt x="791" y="827"/>
                    </a:lnTo>
                    <a:lnTo>
                      <a:pt x="791" y="850"/>
                    </a:lnTo>
                    <a:lnTo>
                      <a:pt x="850" y="850"/>
                    </a:lnTo>
                    <a:lnTo>
                      <a:pt x="850" y="869"/>
                    </a:lnTo>
                    <a:lnTo>
                      <a:pt x="885" y="869"/>
                    </a:lnTo>
                    <a:lnTo>
                      <a:pt x="885" y="914"/>
                    </a:lnTo>
                    <a:lnTo>
                      <a:pt x="907" y="914"/>
                    </a:lnTo>
                    <a:lnTo>
                      <a:pt x="907" y="933"/>
                    </a:lnTo>
                    <a:lnTo>
                      <a:pt x="933" y="933"/>
                    </a:lnTo>
                    <a:lnTo>
                      <a:pt x="933" y="945"/>
                    </a:lnTo>
                    <a:lnTo>
                      <a:pt x="1060" y="945"/>
                    </a:lnTo>
                    <a:lnTo>
                      <a:pt x="1060" y="990"/>
                    </a:lnTo>
                    <a:lnTo>
                      <a:pt x="1110" y="990"/>
                    </a:lnTo>
                    <a:lnTo>
                      <a:pt x="1110" y="1023"/>
                    </a:lnTo>
                    <a:lnTo>
                      <a:pt x="1124" y="1023"/>
                    </a:lnTo>
                    <a:lnTo>
                      <a:pt x="1124" y="1039"/>
                    </a:lnTo>
                    <a:lnTo>
                      <a:pt x="1136" y="1039"/>
                    </a:lnTo>
                    <a:lnTo>
                      <a:pt x="1136" y="1053"/>
                    </a:lnTo>
                    <a:lnTo>
                      <a:pt x="1221" y="1053"/>
                    </a:lnTo>
                    <a:lnTo>
                      <a:pt x="1221" y="1065"/>
                    </a:lnTo>
                    <a:lnTo>
                      <a:pt x="1242" y="1065"/>
                    </a:lnTo>
                    <a:lnTo>
                      <a:pt x="1242" y="1084"/>
                    </a:lnTo>
                    <a:lnTo>
                      <a:pt x="1265" y="1084"/>
                    </a:lnTo>
                    <a:lnTo>
                      <a:pt x="1265" y="1101"/>
                    </a:lnTo>
                    <a:lnTo>
                      <a:pt x="1275" y="1101"/>
                    </a:lnTo>
                    <a:lnTo>
                      <a:pt x="1275" y="1112"/>
                    </a:lnTo>
                    <a:lnTo>
                      <a:pt x="1308" y="1112"/>
                    </a:lnTo>
                    <a:lnTo>
                      <a:pt x="1308" y="1145"/>
                    </a:lnTo>
                    <a:lnTo>
                      <a:pt x="1426" y="1145"/>
                    </a:lnTo>
                    <a:lnTo>
                      <a:pt x="1426" y="1167"/>
                    </a:lnTo>
                    <a:lnTo>
                      <a:pt x="1589" y="1167"/>
                    </a:lnTo>
                    <a:lnTo>
                      <a:pt x="1589" y="1197"/>
                    </a:lnTo>
                    <a:lnTo>
                      <a:pt x="1738" y="1197"/>
                    </a:lnTo>
                    <a:lnTo>
                      <a:pt x="1738" y="1233"/>
                    </a:lnTo>
                    <a:lnTo>
                      <a:pt x="1922" y="1233"/>
                    </a:lnTo>
                    <a:lnTo>
                      <a:pt x="1922" y="1256"/>
                    </a:lnTo>
                    <a:lnTo>
                      <a:pt x="1936" y="1256"/>
                    </a:lnTo>
                    <a:lnTo>
                      <a:pt x="1936" y="1268"/>
                    </a:lnTo>
                    <a:lnTo>
                      <a:pt x="1943" y="1268"/>
                    </a:lnTo>
                    <a:lnTo>
                      <a:pt x="1943" y="1282"/>
                    </a:lnTo>
                    <a:lnTo>
                      <a:pt x="1955" y="1282"/>
                    </a:lnTo>
                    <a:lnTo>
                      <a:pt x="1955" y="1301"/>
                    </a:lnTo>
                    <a:lnTo>
                      <a:pt x="2271" y="1301"/>
                    </a:lnTo>
                    <a:lnTo>
                      <a:pt x="2271" y="1365"/>
                    </a:lnTo>
                    <a:lnTo>
                      <a:pt x="2668" y="1365"/>
                    </a:lnTo>
                  </a:path>
                </a:pathLst>
              </a:custGeom>
              <a:noFill/>
              <a:ln w="26035" cap="sq">
                <a:solidFill>
                  <a:schemeClr val="accent2"/>
                </a:solid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9" name="Line 6">
                <a:extLst>
                  <a:ext uri="{FF2B5EF4-FFF2-40B4-BE49-F238E27FC236}">
                    <a16:creationId xmlns:a16="http://schemas.microsoft.com/office/drawing/2014/main" id="{BB1E1BB2-8A30-4ACA-AB27-B8E957AFDE0D}"/>
                  </a:ext>
                </a:extLst>
              </p:cNvPr>
              <p:cNvSpPr>
                <a:spLocks noChangeShapeType="1"/>
              </p:cNvSpPr>
              <p:nvPr/>
            </p:nvSpPr>
            <p:spPr bwMode="auto">
              <a:xfrm>
                <a:off x="8348709" y="3391070"/>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0" name="Line 7">
                <a:extLst>
                  <a:ext uri="{FF2B5EF4-FFF2-40B4-BE49-F238E27FC236}">
                    <a16:creationId xmlns:a16="http://schemas.microsoft.com/office/drawing/2014/main" id="{1369562A-8C59-4F21-9F4C-9D76DCE0CA32}"/>
                  </a:ext>
                </a:extLst>
              </p:cNvPr>
              <p:cNvSpPr>
                <a:spLocks noChangeShapeType="1"/>
              </p:cNvSpPr>
              <p:nvPr/>
            </p:nvSpPr>
            <p:spPr bwMode="auto">
              <a:xfrm flipH="1">
                <a:off x="8308640" y="3428849"/>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1" name="Line 8">
                <a:extLst>
                  <a:ext uri="{FF2B5EF4-FFF2-40B4-BE49-F238E27FC236}">
                    <a16:creationId xmlns:a16="http://schemas.microsoft.com/office/drawing/2014/main" id="{A657E9D0-DCA2-4FD6-A068-899B27382652}"/>
                  </a:ext>
                </a:extLst>
              </p:cNvPr>
              <p:cNvSpPr>
                <a:spLocks noChangeShapeType="1"/>
              </p:cNvSpPr>
              <p:nvPr/>
            </p:nvSpPr>
            <p:spPr bwMode="auto">
              <a:xfrm>
                <a:off x="8392212" y="3391070"/>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2" name="Line 9">
                <a:extLst>
                  <a:ext uri="{FF2B5EF4-FFF2-40B4-BE49-F238E27FC236}">
                    <a16:creationId xmlns:a16="http://schemas.microsoft.com/office/drawing/2014/main" id="{79BE5E35-1BEA-489A-9369-A5BA8A07D3FC}"/>
                  </a:ext>
                </a:extLst>
              </p:cNvPr>
              <p:cNvSpPr>
                <a:spLocks noChangeShapeType="1"/>
              </p:cNvSpPr>
              <p:nvPr/>
            </p:nvSpPr>
            <p:spPr bwMode="auto">
              <a:xfrm flipH="1">
                <a:off x="8352143" y="3428849"/>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3" name="Line 10">
                <a:extLst>
                  <a:ext uri="{FF2B5EF4-FFF2-40B4-BE49-F238E27FC236}">
                    <a16:creationId xmlns:a16="http://schemas.microsoft.com/office/drawing/2014/main" id="{B928230A-6AA6-4FC6-9D92-8AE6F82DA62C}"/>
                  </a:ext>
                </a:extLst>
              </p:cNvPr>
              <p:cNvSpPr>
                <a:spLocks noChangeShapeType="1"/>
              </p:cNvSpPr>
              <p:nvPr/>
            </p:nvSpPr>
            <p:spPr bwMode="auto">
              <a:xfrm>
                <a:off x="8162102" y="3391070"/>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4" name="Line 11">
                <a:extLst>
                  <a:ext uri="{FF2B5EF4-FFF2-40B4-BE49-F238E27FC236}">
                    <a16:creationId xmlns:a16="http://schemas.microsoft.com/office/drawing/2014/main" id="{6FE1CE30-73BF-47ED-91F8-21734F6F06C5}"/>
                  </a:ext>
                </a:extLst>
              </p:cNvPr>
              <p:cNvSpPr>
                <a:spLocks noChangeShapeType="1"/>
              </p:cNvSpPr>
              <p:nvPr/>
            </p:nvSpPr>
            <p:spPr bwMode="auto">
              <a:xfrm flipH="1">
                <a:off x="8124323" y="3428849"/>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5" name="Line 12">
                <a:extLst>
                  <a:ext uri="{FF2B5EF4-FFF2-40B4-BE49-F238E27FC236}">
                    <a16:creationId xmlns:a16="http://schemas.microsoft.com/office/drawing/2014/main" id="{AC7C547D-B8C1-48DD-929C-69A6DFC4DF6A}"/>
                  </a:ext>
                </a:extLst>
              </p:cNvPr>
              <p:cNvSpPr>
                <a:spLocks noChangeShapeType="1"/>
              </p:cNvSpPr>
              <p:nvPr/>
            </p:nvSpPr>
            <p:spPr bwMode="auto">
              <a:xfrm>
                <a:off x="7981220" y="3391070"/>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6" name="Line 13">
                <a:extLst>
                  <a:ext uri="{FF2B5EF4-FFF2-40B4-BE49-F238E27FC236}">
                    <a16:creationId xmlns:a16="http://schemas.microsoft.com/office/drawing/2014/main" id="{81ACD522-3ADC-488D-816B-4995289A0718}"/>
                  </a:ext>
                </a:extLst>
              </p:cNvPr>
              <p:cNvSpPr>
                <a:spLocks noChangeShapeType="1"/>
              </p:cNvSpPr>
              <p:nvPr/>
            </p:nvSpPr>
            <p:spPr bwMode="auto">
              <a:xfrm flipH="1">
                <a:off x="7941151" y="3428849"/>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7" name="Line 14">
                <a:extLst>
                  <a:ext uri="{FF2B5EF4-FFF2-40B4-BE49-F238E27FC236}">
                    <a16:creationId xmlns:a16="http://schemas.microsoft.com/office/drawing/2014/main" id="{44CBB5B2-C094-4069-A3C4-53F98675D121}"/>
                  </a:ext>
                </a:extLst>
              </p:cNvPr>
              <p:cNvSpPr>
                <a:spLocks noChangeShapeType="1"/>
              </p:cNvSpPr>
              <p:nvPr/>
            </p:nvSpPr>
            <p:spPr bwMode="auto">
              <a:xfrm>
                <a:off x="7760269" y="3317801"/>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8" name="Line 15">
                <a:extLst>
                  <a:ext uri="{FF2B5EF4-FFF2-40B4-BE49-F238E27FC236}">
                    <a16:creationId xmlns:a16="http://schemas.microsoft.com/office/drawing/2014/main" id="{493D9AEC-A224-4624-B216-83378D6BBB44}"/>
                  </a:ext>
                </a:extLst>
              </p:cNvPr>
              <p:cNvSpPr>
                <a:spLocks noChangeShapeType="1"/>
              </p:cNvSpPr>
              <p:nvPr/>
            </p:nvSpPr>
            <p:spPr bwMode="auto">
              <a:xfrm flipH="1">
                <a:off x="7721345" y="3355580"/>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9" name="Line 16">
                <a:extLst>
                  <a:ext uri="{FF2B5EF4-FFF2-40B4-BE49-F238E27FC236}">
                    <a16:creationId xmlns:a16="http://schemas.microsoft.com/office/drawing/2014/main" id="{36A41022-839D-4F12-98CB-65F2D43E6381}"/>
                  </a:ext>
                </a:extLst>
              </p:cNvPr>
              <p:cNvSpPr>
                <a:spLocks noChangeShapeType="1"/>
              </p:cNvSpPr>
              <p:nvPr/>
            </p:nvSpPr>
            <p:spPr bwMode="auto">
              <a:xfrm>
                <a:off x="7627470" y="3317801"/>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0" name="Line 17">
                <a:extLst>
                  <a:ext uri="{FF2B5EF4-FFF2-40B4-BE49-F238E27FC236}">
                    <a16:creationId xmlns:a16="http://schemas.microsoft.com/office/drawing/2014/main" id="{D1565D43-9879-4209-BBE2-CF3A3AC904B2}"/>
                  </a:ext>
                </a:extLst>
              </p:cNvPr>
              <p:cNvSpPr>
                <a:spLocks noChangeShapeType="1"/>
              </p:cNvSpPr>
              <p:nvPr/>
            </p:nvSpPr>
            <p:spPr bwMode="auto">
              <a:xfrm flipH="1">
                <a:off x="7586256" y="3355580"/>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1" name="Line 18">
                <a:extLst>
                  <a:ext uri="{FF2B5EF4-FFF2-40B4-BE49-F238E27FC236}">
                    <a16:creationId xmlns:a16="http://schemas.microsoft.com/office/drawing/2014/main" id="{0B88E254-6875-4D61-81A2-CC5E1C43452A}"/>
                  </a:ext>
                </a:extLst>
              </p:cNvPr>
              <p:cNvSpPr>
                <a:spLocks noChangeShapeType="1"/>
              </p:cNvSpPr>
              <p:nvPr/>
            </p:nvSpPr>
            <p:spPr bwMode="auto">
              <a:xfrm>
                <a:off x="7395070" y="3236519"/>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2" name="Line 19">
                <a:extLst>
                  <a:ext uri="{FF2B5EF4-FFF2-40B4-BE49-F238E27FC236}">
                    <a16:creationId xmlns:a16="http://schemas.microsoft.com/office/drawing/2014/main" id="{C208B148-E8C0-4CAE-BA6C-A1239E65A20C}"/>
                  </a:ext>
                </a:extLst>
              </p:cNvPr>
              <p:cNvSpPr>
                <a:spLocks noChangeShapeType="1"/>
              </p:cNvSpPr>
              <p:nvPr/>
            </p:nvSpPr>
            <p:spPr bwMode="auto">
              <a:xfrm flipH="1">
                <a:off x="7357291" y="327773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3" name="Line 20">
                <a:extLst>
                  <a:ext uri="{FF2B5EF4-FFF2-40B4-BE49-F238E27FC236}">
                    <a16:creationId xmlns:a16="http://schemas.microsoft.com/office/drawing/2014/main" id="{58E7BD61-ECF1-4B7C-96A4-01FE5FF8F22D}"/>
                  </a:ext>
                </a:extLst>
              </p:cNvPr>
              <p:cNvSpPr>
                <a:spLocks noChangeShapeType="1"/>
              </p:cNvSpPr>
              <p:nvPr/>
            </p:nvSpPr>
            <p:spPr bwMode="auto">
              <a:xfrm>
                <a:off x="7438574" y="3236519"/>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4" name="Line 21">
                <a:extLst>
                  <a:ext uri="{FF2B5EF4-FFF2-40B4-BE49-F238E27FC236}">
                    <a16:creationId xmlns:a16="http://schemas.microsoft.com/office/drawing/2014/main" id="{8FC3B069-888B-43E1-A96A-E56A71DA803C}"/>
                  </a:ext>
                </a:extLst>
              </p:cNvPr>
              <p:cNvSpPr>
                <a:spLocks noChangeShapeType="1"/>
              </p:cNvSpPr>
              <p:nvPr/>
            </p:nvSpPr>
            <p:spPr bwMode="auto">
              <a:xfrm flipH="1">
                <a:off x="7400794" y="327773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5" name="Line 22">
                <a:extLst>
                  <a:ext uri="{FF2B5EF4-FFF2-40B4-BE49-F238E27FC236}">
                    <a16:creationId xmlns:a16="http://schemas.microsoft.com/office/drawing/2014/main" id="{2F9E8358-8AF5-46C0-838E-0035627A328D}"/>
                  </a:ext>
                </a:extLst>
              </p:cNvPr>
              <p:cNvSpPr>
                <a:spLocks noChangeShapeType="1"/>
              </p:cNvSpPr>
              <p:nvPr/>
            </p:nvSpPr>
            <p:spPr bwMode="auto">
              <a:xfrm>
                <a:off x="7208464" y="3198740"/>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6" name="Line 23">
                <a:extLst>
                  <a:ext uri="{FF2B5EF4-FFF2-40B4-BE49-F238E27FC236}">
                    <a16:creationId xmlns:a16="http://schemas.microsoft.com/office/drawing/2014/main" id="{CB6FFD78-ABFA-4F4C-BE82-FEBA67844E30}"/>
                  </a:ext>
                </a:extLst>
              </p:cNvPr>
              <p:cNvSpPr>
                <a:spLocks noChangeShapeType="1"/>
              </p:cNvSpPr>
              <p:nvPr/>
            </p:nvSpPr>
            <p:spPr bwMode="auto">
              <a:xfrm flipH="1">
                <a:off x="7170685" y="3236519"/>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7" name="Line 24">
                <a:extLst>
                  <a:ext uri="{FF2B5EF4-FFF2-40B4-BE49-F238E27FC236}">
                    <a16:creationId xmlns:a16="http://schemas.microsoft.com/office/drawing/2014/main" id="{1C300F8A-8F55-4182-8A77-25542A62417D}"/>
                  </a:ext>
                </a:extLst>
              </p:cNvPr>
              <p:cNvSpPr>
                <a:spLocks noChangeShapeType="1"/>
              </p:cNvSpPr>
              <p:nvPr/>
            </p:nvSpPr>
            <p:spPr bwMode="auto">
              <a:xfrm>
                <a:off x="6989803" y="3139209"/>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8" name="Line 25">
                <a:extLst>
                  <a:ext uri="{FF2B5EF4-FFF2-40B4-BE49-F238E27FC236}">
                    <a16:creationId xmlns:a16="http://schemas.microsoft.com/office/drawing/2014/main" id="{ACA183CD-83DE-4815-A36A-01E153A41CA4}"/>
                  </a:ext>
                </a:extLst>
              </p:cNvPr>
              <p:cNvSpPr>
                <a:spLocks noChangeShapeType="1"/>
              </p:cNvSpPr>
              <p:nvPr/>
            </p:nvSpPr>
            <p:spPr bwMode="auto">
              <a:xfrm flipH="1">
                <a:off x="6952024" y="3176988"/>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9" name="Line 26">
                <a:extLst>
                  <a:ext uri="{FF2B5EF4-FFF2-40B4-BE49-F238E27FC236}">
                    <a16:creationId xmlns:a16="http://schemas.microsoft.com/office/drawing/2014/main" id="{0800DDDD-52E4-498F-8C3A-5DFCB9BBD7B4}"/>
                  </a:ext>
                </a:extLst>
              </p:cNvPr>
              <p:cNvSpPr>
                <a:spLocks noChangeShapeType="1"/>
              </p:cNvSpPr>
              <p:nvPr/>
            </p:nvSpPr>
            <p:spPr bwMode="auto">
              <a:xfrm>
                <a:off x="6757403" y="3033885"/>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0" name="Line 27">
                <a:extLst>
                  <a:ext uri="{FF2B5EF4-FFF2-40B4-BE49-F238E27FC236}">
                    <a16:creationId xmlns:a16="http://schemas.microsoft.com/office/drawing/2014/main" id="{1A3CBF7A-D49E-40B5-BA2A-2161BC3F067B}"/>
                  </a:ext>
                </a:extLst>
              </p:cNvPr>
              <p:cNvSpPr>
                <a:spLocks noChangeShapeType="1"/>
              </p:cNvSpPr>
              <p:nvPr/>
            </p:nvSpPr>
            <p:spPr bwMode="auto">
              <a:xfrm flipH="1">
                <a:off x="6719624" y="3071664"/>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1" name="Line 28">
                <a:extLst>
                  <a:ext uri="{FF2B5EF4-FFF2-40B4-BE49-F238E27FC236}">
                    <a16:creationId xmlns:a16="http://schemas.microsoft.com/office/drawing/2014/main" id="{53444E2D-C278-4300-81E5-AA90E3498A5E}"/>
                  </a:ext>
                </a:extLst>
              </p:cNvPr>
              <p:cNvSpPr>
                <a:spLocks noChangeShapeType="1"/>
              </p:cNvSpPr>
              <p:nvPr/>
            </p:nvSpPr>
            <p:spPr bwMode="auto">
              <a:xfrm>
                <a:off x="6779155" y="3045333"/>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2" name="Line 29">
                <a:extLst>
                  <a:ext uri="{FF2B5EF4-FFF2-40B4-BE49-F238E27FC236}">
                    <a16:creationId xmlns:a16="http://schemas.microsoft.com/office/drawing/2014/main" id="{716504E7-445E-423E-8372-92E38A864B3F}"/>
                  </a:ext>
                </a:extLst>
              </p:cNvPr>
              <p:cNvSpPr>
                <a:spLocks noChangeShapeType="1"/>
              </p:cNvSpPr>
              <p:nvPr/>
            </p:nvSpPr>
            <p:spPr bwMode="auto">
              <a:xfrm flipH="1">
                <a:off x="6741376" y="308540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3" name="Line 30">
                <a:extLst>
                  <a:ext uri="{FF2B5EF4-FFF2-40B4-BE49-F238E27FC236}">
                    <a16:creationId xmlns:a16="http://schemas.microsoft.com/office/drawing/2014/main" id="{AFFEDF26-A093-414D-A16B-465A77994E34}"/>
                  </a:ext>
                </a:extLst>
              </p:cNvPr>
              <p:cNvSpPr>
                <a:spLocks noChangeShapeType="1"/>
              </p:cNvSpPr>
              <p:nvPr/>
            </p:nvSpPr>
            <p:spPr bwMode="auto">
              <a:xfrm>
                <a:off x="6797472" y="3067085"/>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4" name="Line 31">
                <a:extLst>
                  <a:ext uri="{FF2B5EF4-FFF2-40B4-BE49-F238E27FC236}">
                    <a16:creationId xmlns:a16="http://schemas.microsoft.com/office/drawing/2014/main" id="{675A46EC-7A04-4A0B-8A95-361892BB7224}"/>
                  </a:ext>
                </a:extLst>
              </p:cNvPr>
              <p:cNvSpPr>
                <a:spLocks noChangeShapeType="1"/>
              </p:cNvSpPr>
              <p:nvPr/>
            </p:nvSpPr>
            <p:spPr bwMode="auto">
              <a:xfrm flipH="1">
                <a:off x="6759693" y="3107154"/>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5" name="Line 32">
                <a:extLst>
                  <a:ext uri="{FF2B5EF4-FFF2-40B4-BE49-F238E27FC236}">
                    <a16:creationId xmlns:a16="http://schemas.microsoft.com/office/drawing/2014/main" id="{61E80629-A1F8-4832-BFD8-5E805E42E0D5}"/>
                  </a:ext>
                </a:extLst>
              </p:cNvPr>
              <p:cNvSpPr>
                <a:spLocks noChangeShapeType="1"/>
              </p:cNvSpPr>
              <p:nvPr/>
            </p:nvSpPr>
            <p:spPr bwMode="auto">
              <a:xfrm>
                <a:off x="6630328" y="2961761"/>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6" name="Line 33">
                <a:extLst>
                  <a:ext uri="{FF2B5EF4-FFF2-40B4-BE49-F238E27FC236}">
                    <a16:creationId xmlns:a16="http://schemas.microsoft.com/office/drawing/2014/main" id="{5D28C704-B78F-44DB-BF8F-D05D4BB96619}"/>
                  </a:ext>
                </a:extLst>
              </p:cNvPr>
              <p:cNvSpPr>
                <a:spLocks noChangeShapeType="1"/>
              </p:cNvSpPr>
              <p:nvPr/>
            </p:nvSpPr>
            <p:spPr bwMode="auto">
              <a:xfrm flipH="1">
                <a:off x="6592549" y="2999540"/>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7" name="Line 34">
                <a:extLst>
                  <a:ext uri="{FF2B5EF4-FFF2-40B4-BE49-F238E27FC236}">
                    <a16:creationId xmlns:a16="http://schemas.microsoft.com/office/drawing/2014/main" id="{CAAF6D96-FDA3-4D38-A05E-89F219A16ADB}"/>
                  </a:ext>
                </a:extLst>
              </p:cNvPr>
              <p:cNvSpPr>
                <a:spLocks noChangeShapeType="1"/>
              </p:cNvSpPr>
              <p:nvPr/>
            </p:nvSpPr>
            <p:spPr bwMode="auto">
              <a:xfrm>
                <a:off x="6589114" y="2961761"/>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8" name="Line 35">
                <a:extLst>
                  <a:ext uri="{FF2B5EF4-FFF2-40B4-BE49-F238E27FC236}">
                    <a16:creationId xmlns:a16="http://schemas.microsoft.com/office/drawing/2014/main" id="{C7215CAF-07D3-4645-8FC5-00232B58A693}"/>
                  </a:ext>
                </a:extLst>
              </p:cNvPr>
              <p:cNvSpPr>
                <a:spLocks noChangeShapeType="1"/>
              </p:cNvSpPr>
              <p:nvPr/>
            </p:nvSpPr>
            <p:spPr bwMode="auto">
              <a:xfrm flipH="1">
                <a:off x="6549046" y="2999540"/>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9" name="Line 36">
                <a:extLst>
                  <a:ext uri="{FF2B5EF4-FFF2-40B4-BE49-F238E27FC236}">
                    <a16:creationId xmlns:a16="http://schemas.microsoft.com/office/drawing/2014/main" id="{C312749D-E862-4672-B4C5-EB3BC54C47F5}"/>
                  </a:ext>
                </a:extLst>
              </p:cNvPr>
              <p:cNvSpPr>
                <a:spLocks noChangeShapeType="1"/>
              </p:cNvSpPr>
              <p:nvPr/>
            </p:nvSpPr>
            <p:spPr bwMode="auto">
              <a:xfrm>
                <a:off x="6429984" y="2894216"/>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0" name="Line 37">
                <a:extLst>
                  <a:ext uri="{FF2B5EF4-FFF2-40B4-BE49-F238E27FC236}">
                    <a16:creationId xmlns:a16="http://schemas.microsoft.com/office/drawing/2014/main" id="{FA75C459-82CC-4FA8-A808-DDF2E0DD7FB5}"/>
                  </a:ext>
                </a:extLst>
              </p:cNvPr>
              <p:cNvSpPr>
                <a:spLocks noChangeShapeType="1"/>
              </p:cNvSpPr>
              <p:nvPr/>
            </p:nvSpPr>
            <p:spPr bwMode="auto">
              <a:xfrm flipH="1">
                <a:off x="6389915" y="2934285"/>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1" name="Line 38">
                <a:extLst>
                  <a:ext uri="{FF2B5EF4-FFF2-40B4-BE49-F238E27FC236}">
                    <a16:creationId xmlns:a16="http://schemas.microsoft.com/office/drawing/2014/main" id="{7A94177A-155A-4197-8059-1C86535D8ABB}"/>
                  </a:ext>
                </a:extLst>
              </p:cNvPr>
              <p:cNvSpPr>
                <a:spLocks noChangeShapeType="1"/>
              </p:cNvSpPr>
              <p:nvPr/>
            </p:nvSpPr>
            <p:spPr bwMode="auto">
              <a:xfrm>
                <a:off x="6064785" y="2661817"/>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2" name="Line 39">
                <a:extLst>
                  <a:ext uri="{FF2B5EF4-FFF2-40B4-BE49-F238E27FC236}">
                    <a16:creationId xmlns:a16="http://schemas.microsoft.com/office/drawing/2014/main" id="{7686EF49-23BC-416D-8945-7C8F4F017086}"/>
                  </a:ext>
                </a:extLst>
              </p:cNvPr>
              <p:cNvSpPr>
                <a:spLocks noChangeShapeType="1"/>
              </p:cNvSpPr>
              <p:nvPr/>
            </p:nvSpPr>
            <p:spPr bwMode="auto">
              <a:xfrm flipH="1">
                <a:off x="6024716" y="2701886"/>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3" name="Line 40">
                <a:extLst>
                  <a:ext uri="{FF2B5EF4-FFF2-40B4-BE49-F238E27FC236}">
                    <a16:creationId xmlns:a16="http://schemas.microsoft.com/office/drawing/2014/main" id="{7E361D11-CD64-4FDD-AE54-B746B5BF2996}"/>
                  </a:ext>
                </a:extLst>
              </p:cNvPr>
              <p:cNvSpPr>
                <a:spLocks noChangeShapeType="1"/>
              </p:cNvSpPr>
              <p:nvPr/>
            </p:nvSpPr>
            <p:spPr bwMode="auto">
              <a:xfrm>
                <a:off x="6024716" y="2661817"/>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4" name="Line 41">
                <a:extLst>
                  <a:ext uri="{FF2B5EF4-FFF2-40B4-BE49-F238E27FC236}">
                    <a16:creationId xmlns:a16="http://schemas.microsoft.com/office/drawing/2014/main" id="{A88C459D-2D6E-466D-8328-9E6E63531D14}"/>
                  </a:ext>
                </a:extLst>
              </p:cNvPr>
              <p:cNvSpPr>
                <a:spLocks noChangeShapeType="1"/>
              </p:cNvSpPr>
              <p:nvPr/>
            </p:nvSpPr>
            <p:spPr bwMode="auto">
              <a:xfrm flipH="1">
                <a:off x="5986937" y="2701886"/>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5" name="Line 42">
                <a:extLst>
                  <a:ext uri="{FF2B5EF4-FFF2-40B4-BE49-F238E27FC236}">
                    <a16:creationId xmlns:a16="http://schemas.microsoft.com/office/drawing/2014/main" id="{5CDF5C4C-2D1F-4F1C-9BF5-F5D35C5D0F4F}"/>
                  </a:ext>
                </a:extLst>
              </p:cNvPr>
              <p:cNvSpPr>
                <a:spLocks noChangeShapeType="1"/>
              </p:cNvSpPr>
              <p:nvPr/>
            </p:nvSpPr>
            <p:spPr bwMode="auto">
              <a:xfrm>
                <a:off x="5994951" y="2606866"/>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6" name="Line 43">
                <a:extLst>
                  <a:ext uri="{FF2B5EF4-FFF2-40B4-BE49-F238E27FC236}">
                    <a16:creationId xmlns:a16="http://schemas.microsoft.com/office/drawing/2014/main" id="{F25D09D7-136B-4D1A-8573-8ED9D28ED009}"/>
                  </a:ext>
                </a:extLst>
              </p:cNvPr>
              <p:cNvSpPr>
                <a:spLocks noChangeShapeType="1"/>
              </p:cNvSpPr>
              <p:nvPr/>
            </p:nvSpPr>
            <p:spPr bwMode="auto">
              <a:xfrm flipH="1">
                <a:off x="5954882" y="2648079"/>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7" name="Line 44">
                <a:extLst>
                  <a:ext uri="{FF2B5EF4-FFF2-40B4-BE49-F238E27FC236}">
                    <a16:creationId xmlns:a16="http://schemas.microsoft.com/office/drawing/2014/main" id="{753B108C-3041-4DF9-9293-8075426A959C}"/>
                  </a:ext>
                </a:extLst>
              </p:cNvPr>
              <p:cNvSpPr>
                <a:spLocks noChangeShapeType="1"/>
              </p:cNvSpPr>
              <p:nvPr/>
            </p:nvSpPr>
            <p:spPr bwMode="auto">
              <a:xfrm>
                <a:off x="5790027" y="2360729"/>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8" name="Line 45">
                <a:extLst>
                  <a:ext uri="{FF2B5EF4-FFF2-40B4-BE49-F238E27FC236}">
                    <a16:creationId xmlns:a16="http://schemas.microsoft.com/office/drawing/2014/main" id="{380BE140-E441-4F5F-938C-E5776C220213}"/>
                  </a:ext>
                </a:extLst>
              </p:cNvPr>
              <p:cNvSpPr>
                <a:spLocks noChangeShapeType="1"/>
              </p:cNvSpPr>
              <p:nvPr/>
            </p:nvSpPr>
            <p:spPr bwMode="auto">
              <a:xfrm flipH="1">
                <a:off x="5752248" y="240194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9" name="Line 46">
                <a:extLst>
                  <a:ext uri="{FF2B5EF4-FFF2-40B4-BE49-F238E27FC236}">
                    <a16:creationId xmlns:a16="http://schemas.microsoft.com/office/drawing/2014/main" id="{CCDDBEF2-6583-463D-9830-7ACEBBDC9AD0}"/>
                  </a:ext>
                </a:extLst>
              </p:cNvPr>
              <p:cNvSpPr>
                <a:spLocks noChangeShapeType="1"/>
              </p:cNvSpPr>
              <p:nvPr/>
            </p:nvSpPr>
            <p:spPr bwMode="auto">
              <a:xfrm>
                <a:off x="5400787" y="1826096"/>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0" name="Line 47">
                <a:extLst>
                  <a:ext uri="{FF2B5EF4-FFF2-40B4-BE49-F238E27FC236}">
                    <a16:creationId xmlns:a16="http://schemas.microsoft.com/office/drawing/2014/main" id="{B2E39786-1154-41A1-B37E-F891F7C6F8C0}"/>
                  </a:ext>
                </a:extLst>
              </p:cNvPr>
              <p:cNvSpPr>
                <a:spLocks noChangeShapeType="1"/>
              </p:cNvSpPr>
              <p:nvPr/>
            </p:nvSpPr>
            <p:spPr bwMode="auto">
              <a:xfrm flipH="1">
                <a:off x="5359574" y="1866165"/>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1" name="Line 48">
                <a:extLst>
                  <a:ext uri="{FF2B5EF4-FFF2-40B4-BE49-F238E27FC236}">
                    <a16:creationId xmlns:a16="http://schemas.microsoft.com/office/drawing/2014/main" id="{F0099272-1B6F-4457-90D2-096EE2B0531E}"/>
                  </a:ext>
                </a:extLst>
              </p:cNvPr>
              <p:cNvSpPr>
                <a:spLocks noChangeShapeType="1"/>
              </p:cNvSpPr>
              <p:nvPr/>
            </p:nvSpPr>
            <p:spPr bwMode="auto">
              <a:xfrm>
                <a:off x="5549614" y="1826096"/>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2" name="Line 49">
                <a:extLst>
                  <a:ext uri="{FF2B5EF4-FFF2-40B4-BE49-F238E27FC236}">
                    <a16:creationId xmlns:a16="http://schemas.microsoft.com/office/drawing/2014/main" id="{66F5F0F8-526F-41E6-9F9F-5E35CAC7EBF9}"/>
                  </a:ext>
                </a:extLst>
              </p:cNvPr>
              <p:cNvSpPr>
                <a:spLocks noChangeShapeType="1"/>
              </p:cNvSpPr>
              <p:nvPr/>
            </p:nvSpPr>
            <p:spPr bwMode="auto">
              <a:xfrm flipH="1">
                <a:off x="5511835" y="1866165"/>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3" name="Line 50">
                <a:extLst>
                  <a:ext uri="{FF2B5EF4-FFF2-40B4-BE49-F238E27FC236}">
                    <a16:creationId xmlns:a16="http://schemas.microsoft.com/office/drawing/2014/main" id="{85AE1600-A4DA-4727-9BE8-75100A12926F}"/>
                  </a:ext>
                </a:extLst>
              </p:cNvPr>
              <p:cNvSpPr>
                <a:spLocks noChangeShapeType="1"/>
              </p:cNvSpPr>
              <p:nvPr/>
            </p:nvSpPr>
            <p:spPr bwMode="auto">
              <a:xfrm>
                <a:off x="5790027" y="2399653"/>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4" name="Line 51">
                <a:extLst>
                  <a:ext uri="{FF2B5EF4-FFF2-40B4-BE49-F238E27FC236}">
                    <a16:creationId xmlns:a16="http://schemas.microsoft.com/office/drawing/2014/main" id="{480B1466-43F0-4CD3-AFE6-06E4AC5B9C81}"/>
                  </a:ext>
                </a:extLst>
              </p:cNvPr>
              <p:cNvSpPr>
                <a:spLocks noChangeShapeType="1"/>
              </p:cNvSpPr>
              <p:nvPr/>
            </p:nvSpPr>
            <p:spPr bwMode="auto">
              <a:xfrm flipH="1">
                <a:off x="5752248" y="243743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5" name="Line 52">
                <a:extLst>
                  <a:ext uri="{FF2B5EF4-FFF2-40B4-BE49-F238E27FC236}">
                    <a16:creationId xmlns:a16="http://schemas.microsoft.com/office/drawing/2014/main" id="{792FEDAE-ECA8-4CF8-831F-31AC5CE2DB35}"/>
                  </a:ext>
                </a:extLst>
              </p:cNvPr>
              <p:cNvSpPr>
                <a:spLocks noChangeShapeType="1"/>
              </p:cNvSpPr>
              <p:nvPr/>
            </p:nvSpPr>
            <p:spPr bwMode="auto">
              <a:xfrm>
                <a:off x="5824372" y="2433997"/>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6" name="Line 53">
                <a:extLst>
                  <a:ext uri="{FF2B5EF4-FFF2-40B4-BE49-F238E27FC236}">
                    <a16:creationId xmlns:a16="http://schemas.microsoft.com/office/drawing/2014/main" id="{2C89050C-0912-43A8-803C-0FBBEA85976F}"/>
                  </a:ext>
                </a:extLst>
              </p:cNvPr>
              <p:cNvSpPr>
                <a:spLocks noChangeShapeType="1"/>
              </p:cNvSpPr>
              <p:nvPr/>
            </p:nvSpPr>
            <p:spPr bwMode="auto">
              <a:xfrm flipH="1">
                <a:off x="5786593" y="2475211"/>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7" name="Line 54">
                <a:extLst>
                  <a:ext uri="{FF2B5EF4-FFF2-40B4-BE49-F238E27FC236}">
                    <a16:creationId xmlns:a16="http://schemas.microsoft.com/office/drawing/2014/main" id="{DE7AC404-DDA3-48D9-AF1D-46BF9492834C}"/>
                  </a:ext>
                </a:extLst>
              </p:cNvPr>
              <p:cNvSpPr>
                <a:spLocks noChangeShapeType="1"/>
              </p:cNvSpPr>
              <p:nvPr/>
            </p:nvSpPr>
            <p:spPr bwMode="auto">
              <a:xfrm>
                <a:off x="5981213" y="2555349"/>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8" name="Line 55">
                <a:extLst>
                  <a:ext uri="{FF2B5EF4-FFF2-40B4-BE49-F238E27FC236}">
                    <a16:creationId xmlns:a16="http://schemas.microsoft.com/office/drawing/2014/main" id="{45948667-E1C2-4B3F-81F2-47DE43E153B8}"/>
                  </a:ext>
                </a:extLst>
              </p:cNvPr>
              <p:cNvSpPr>
                <a:spLocks noChangeShapeType="1"/>
              </p:cNvSpPr>
              <p:nvPr/>
            </p:nvSpPr>
            <p:spPr bwMode="auto">
              <a:xfrm flipH="1">
                <a:off x="5941144" y="259656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9" name="Line 56">
                <a:extLst>
                  <a:ext uri="{FF2B5EF4-FFF2-40B4-BE49-F238E27FC236}">
                    <a16:creationId xmlns:a16="http://schemas.microsoft.com/office/drawing/2014/main" id="{1EA1C6D9-6EE8-41A1-BDDD-CA7587C3942E}"/>
                  </a:ext>
                </a:extLst>
              </p:cNvPr>
              <p:cNvSpPr>
                <a:spLocks noChangeShapeType="1"/>
              </p:cNvSpPr>
              <p:nvPr/>
            </p:nvSpPr>
            <p:spPr bwMode="auto">
              <a:xfrm>
                <a:off x="6191861" y="2699596"/>
                <a:ext cx="0" cy="77848"/>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0" name="Line 57">
                <a:extLst>
                  <a:ext uri="{FF2B5EF4-FFF2-40B4-BE49-F238E27FC236}">
                    <a16:creationId xmlns:a16="http://schemas.microsoft.com/office/drawing/2014/main" id="{A4ABFCFA-0E47-4C67-9AA1-55101CF5587D}"/>
                  </a:ext>
                </a:extLst>
              </p:cNvPr>
              <p:cNvSpPr>
                <a:spLocks noChangeShapeType="1"/>
              </p:cNvSpPr>
              <p:nvPr/>
            </p:nvSpPr>
            <p:spPr bwMode="auto">
              <a:xfrm flipH="1">
                <a:off x="6154081" y="2737376"/>
                <a:ext cx="78993"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1" name="Line 58">
                <a:extLst>
                  <a:ext uri="{FF2B5EF4-FFF2-40B4-BE49-F238E27FC236}">
                    <a16:creationId xmlns:a16="http://schemas.microsoft.com/office/drawing/2014/main" id="{81560538-F2C5-4BF7-8EFC-23421D2FF8D3}"/>
                  </a:ext>
                </a:extLst>
              </p:cNvPr>
              <p:cNvSpPr>
                <a:spLocks noChangeShapeType="1"/>
              </p:cNvSpPr>
              <p:nvPr/>
            </p:nvSpPr>
            <p:spPr bwMode="auto">
              <a:xfrm>
                <a:off x="6411667" y="2882768"/>
                <a:ext cx="0" cy="78993"/>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2" name="Line 59">
                <a:extLst>
                  <a:ext uri="{FF2B5EF4-FFF2-40B4-BE49-F238E27FC236}">
                    <a16:creationId xmlns:a16="http://schemas.microsoft.com/office/drawing/2014/main" id="{248694EC-BD21-42B2-B490-D74948541081}"/>
                  </a:ext>
                </a:extLst>
              </p:cNvPr>
              <p:cNvSpPr>
                <a:spLocks noChangeShapeType="1"/>
              </p:cNvSpPr>
              <p:nvPr/>
            </p:nvSpPr>
            <p:spPr bwMode="auto">
              <a:xfrm flipH="1">
                <a:off x="6373888" y="2923982"/>
                <a:ext cx="77848" cy="0"/>
              </a:xfrm>
              <a:prstGeom prst="line">
                <a:avLst/>
              </a:prstGeom>
              <a:noFill/>
              <a:ln w="26035" cap="sq">
                <a:solidFill>
                  <a:schemeClr val="accent2"/>
                </a:solidFill>
                <a:miter lim="800000"/>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grpSp>
      <p:graphicFrame>
        <p:nvGraphicFramePr>
          <p:cNvPr id="6" name="Table 5"/>
          <p:cNvGraphicFramePr>
            <a:graphicFrameLocks noGrp="1"/>
          </p:cNvGraphicFramePr>
          <p:nvPr>
            <p:extLst>
              <p:ext uri="{D42A27DB-BD31-4B8C-83A1-F6EECF244321}">
                <p14:modId xmlns:p14="http://schemas.microsoft.com/office/powerpoint/2010/main" val="2837714378"/>
              </p:ext>
            </p:extLst>
          </p:nvPr>
        </p:nvGraphicFramePr>
        <p:xfrm>
          <a:off x="4668694" y="4682870"/>
          <a:ext cx="4339983" cy="1259840"/>
        </p:xfrm>
        <a:graphic>
          <a:graphicData uri="http://schemas.openxmlformats.org/drawingml/2006/table">
            <a:tbl>
              <a:tblPr firstRow="1" bandRow="1">
                <a:tableStyleId>{69012ECD-51FC-41F1-AA8D-1B2483CD663E}</a:tableStyleId>
              </a:tblPr>
              <a:tblGrid>
                <a:gridCol w="1031247">
                  <a:extLst>
                    <a:ext uri="{9D8B030D-6E8A-4147-A177-3AD203B41FA5}">
                      <a16:colId xmlns:a16="http://schemas.microsoft.com/office/drawing/2014/main" val="20000"/>
                    </a:ext>
                  </a:extLst>
                </a:gridCol>
                <a:gridCol w="2200102">
                  <a:extLst>
                    <a:ext uri="{9D8B030D-6E8A-4147-A177-3AD203B41FA5}">
                      <a16:colId xmlns:a16="http://schemas.microsoft.com/office/drawing/2014/main" val="20001"/>
                    </a:ext>
                  </a:extLst>
                </a:gridCol>
                <a:gridCol w="1108634">
                  <a:extLst>
                    <a:ext uri="{9D8B030D-6E8A-4147-A177-3AD203B41FA5}">
                      <a16:colId xmlns:a16="http://schemas.microsoft.com/office/drawing/2014/main" val="20002"/>
                    </a:ext>
                  </a:extLst>
                </a:gridCol>
              </a:tblGrid>
              <a:tr h="370840">
                <a:tc>
                  <a:txBody>
                    <a:bodyPr/>
                    <a:lstStyle/>
                    <a:p>
                      <a:endParaRPr lang="en-GB" sz="1400" dirty="0"/>
                    </a:p>
                  </a:txBody>
                  <a:tcPr anchor="ctr"/>
                </a:tc>
                <a:tc>
                  <a:txBody>
                    <a:bodyPr/>
                    <a:lstStyle/>
                    <a:p>
                      <a:pPr algn="ctr"/>
                      <a:r>
                        <a:rPr lang="en-GB" sz="1400" dirty="0" smtClean="0">
                          <a:solidFill>
                            <a:schemeClr val="tx2"/>
                          </a:solidFill>
                        </a:rPr>
                        <a:t>Median PFS, </a:t>
                      </a:r>
                      <a:br>
                        <a:rPr lang="en-GB" sz="1400" dirty="0" smtClean="0">
                          <a:solidFill>
                            <a:schemeClr val="tx2"/>
                          </a:solidFill>
                        </a:rPr>
                      </a:br>
                      <a:r>
                        <a:rPr lang="en-GB" sz="1400" dirty="0" smtClean="0">
                          <a:solidFill>
                            <a:schemeClr val="tx2"/>
                          </a:solidFill>
                        </a:rPr>
                        <a:t>months (95%CI)</a:t>
                      </a:r>
                      <a:endParaRPr lang="en-GB" sz="1400" dirty="0">
                        <a:solidFill>
                          <a:schemeClr val="tx2"/>
                        </a:solidFill>
                      </a:endParaRPr>
                    </a:p>
                  </a:txBody>
                  <a:tcPr anchor="ctr"/>
                </a:tc>
                <a:tc>
                  <a:txBody>
                    <a:bodyPr/>
                    <a:lstStyle/>
                    <a:p>
                      <a:pPr algn="ctr"/>
                      <a:r>
                        <a:rPr lang="en-GB" sz="1400" dirty="0" smtClean="0">
                          <a:solidFill>
                            <a:schemeClr val="tx2"/>
                          </a:solidFill>
                        </a:rPr>
                        <a:t>HR; </a:t>
                      </a:r>
                      <a:br>
                        <a:rPr lang="en-GB" sz="1400" dirty="0" smtClean="0">
                          <a:solidFill>
                            <a:schemeClr val="tx2"/>
                          </a:solidFill>
                        </a:rPr>
                      </a:b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sz="1400" dirty="0" smtClean="0"/>
                        <a:t>Anlotinib</a:t>
                      </a:r>
                      <a:endParaRPr lang="en-GB" sz="1400" dirty="0"/>
                    </a:p>
                  </a:txBody>
                  <a:tcPr anchor="ctr"/>
                </a:tc>
                <a:tc>
                  <a:txBody>
                    <a:bodyPr/>
                    <a:lstStyle/>
                    <a:p>
                      <a:pPr algn="ctr"/>
                      <a:r>
                        <a:rPr lang="en-GB" sz="1400" dirty="0" smtClean="0"/>
                        <a:t>6.70 (4.30</a:t>
                      </a:r>
                      <a:r>
                        <a:rPr lang="en-GB" sz="1400" baseline="0" dirty="0" smtClean="0"/>
                        <a:t>, 8.83)</a:t>
                      </a:r>
                      <a:endParaRPr lang="en-GB" sz="1400" dirty="0"/>
                    </a:p>
                  </a:txBody>
                  <a:tcPr/>
                </a:tc>
                <a:tc rowSpan="2">
                  <a:txBody>
                    <a:bodyPr/>
                    <a:lstStyle/>
                    <a:p>
                      <a:pPr algn="ctr"/>
                      <a:r>
                        <a:rPr lang="en-GB" sz="1400" dirty="0" smtClean="0"/>
                        <a:t>0.34</a:t>
                      </a:r>
                      <a:br>
                        <a:rPr lang="en-GB" sz="1400" dirty="0" smtClean="0"/>
                      </a:br>
                      <a:r>
                        <a:rPr lang="en-GB" sz="1400" dirty="0" smtClean="0"/>
                        <a:t>&lt;0.0001</a:t>
                      </a:r>
                    </a:p>
                  </a:txBody>
                  <a:tcPr anchor="ctr"/>
                </a:tc>
                <a:extLst>
                  <a:ext uri="{0D108BD9-81ED-4DB2-BD59-A6C34878D82A}">
                    <a16:rowId xmlns:a16="http://schemas.microsoft.com/office/drawing/2014/main" val="10001"/>
                  </a:ext>
                </a:extLst>
              </a:tr>
              <a:tr h="370840">
                <a:tc>
                  <a:txBody>
                    <a:bodyPr/>
                    <a:lstStyle/>
                    <a:p>
                      <a:r>
                        <a:rPr lang="en-GB" sz="1400" dirty="0" smtClean="0"/>
                        <a:t>Placebo</a:t>
                      </a:r>
                      <a:endParaRPr lang="en-GB" sz="1400" dirty="0"/>
                    </a:p>
                  </a:txBody>
                  <a:tcPr anchor="ctr"/>
                </a:tc>
                <a:tc>
                  <a:txBody>
                    <a:bodyPr/>
                    <a:lstStyle/>
                    <a:p>
                      <a:pPr algn="ctr"/>
                      <a:r>
                        <a:rPr lang="en-GB" sz="1400" dirty="0" smtClean="0"/>
                        <a:t>1.50 (1.43</a:t>
                      </a:r>
                      <a:r>
                        <a:rPr lang="en-GB" sz="1400" baseline="0" dirty="0" smtClean="0"/>
                        <a:t>, 1.90)</a:t>
                      </a:r>
                      <a:endParaRPr lang="en-GB" sz="1400" dirty="0"/>
                    </a:p>
                  </a:txBody>
                  <a:tcPr/>
                </a:tc>
                <a:tc vMerge="1">
                  <a:txBody>
                    <a:bodyPr/>
                    <a:lstStyle/>
                    <a:p>
                      <a:pPr algn="ctr"/>
                      <a:endParaRPr lang="en-GB"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8883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11520</a:t>
            </a:r>
            <a:r>
              <a:rPr lang="en-GB" dirty="0"/>
              <a:t>: Apatinib for advanced osteosarcoma after failure of standard multimodal therapy: An open label phase 2 clinical </a:t>
            </a:r>
            <a:r>
              <a:rPr lang="en-GB" dirty="0" smtClean="0"/>
              <a:t>trial – </a:t>
            </a:r>
            <a:r>
              <a:rPr lang="en-GB" dirty="0" err="1" smtClean="0"/>
              <a:t>Xie</a:t>
            </a:r>
            <a:r>
              <a:rPr lang="en-GB" dirty="0" smtClean="0"/>
              <a:t> L,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apatinib in patients with locally advanced or multiple metastatic high-grade osteosarcoma who had progressed after </a:t>
            </a:r>
            <a:br>
              <a:rPr lang="en-GB" dirty="0" smtClean="0"/>
            </a:br>
            <a:r>
              <a:rPr lang="en-GB" dirty="0" smtClean="0"/>
              <a:t>standard therapy</a:t>
            </a:r>
            <a:endParaRPr lang="en-GB" dirty="0"/>
          </a:p>
        </p:txBody>
      </p:sp>
      <p:sp>
        <p:nvSpPr>
          <p:cNvPr id="4" name="Text Box 4"/>
          <p:cNvSpPr txBox="1">
            <a:spLocks noChangeArrowheads="1"/>
          </p:cNvSpPr>
          <p:nvPr/>
        </p:nvSpPr>
        <p:spPr bwMode="auto">
          <a:xfrm>
            <a:off x="5377687" y="6474897"/>
            <a:ext cx="35456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Xie</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11520</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228599" y="5335289"/>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ORR by RECIST v1.1, PFS</a:t>
            </a:r>
          </a:p>
          <a:p>
            <a:pPr>
              <a:buClr>
                <a:srgbClr val="23246D"/>
              </a:buClr>
            </a:pPr>
            <a:endParaRPr lang="en-US" sz="1600" dirty="0">
              <a:solidFill>
                <a:srgbClr val="363636"/>
              </a:solidFill>
            </a:endParaRPr>
          </a:p>
        </p:txBody>
      </p:sp>
      <p:sp>
        <p:nvSpPr>
          <p:cNvPr id="8" name="Content Placeholder 26"/>
          <p:cNvSpPr txBox="1">
            <a:spLocks/>
          </p:cNvSpPr>
          <p:nvPr/>
        </p:nvSpPr>
        <p:spPr>
          <a:xfrm>
            <a:off x="4648200" y="5335288"/>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smtClean="0">
                <a:solidFill>
                  <a:srgbClr val="363636"/>
                </a:solidFill>
              </a:rPr>
              <a:t>CBR, </a:t>
            </a:r>
            <a:r>
              <a:rPr lang="en-US" sz="1600" dirty="0" err="1" smtClean="0">
                <a:solidFill>
                  <a:srgbClr val="363636"/>
                </a:solidFill>
              </a:rPr>
              <a:t>DoR</a:t>
            </a:r>
            <a:r>
              <a:rPr lang="en-US" sz="1600" dirty="0" smtClean="0">
                <a:solidFill>
                  <a:srgbClr val="363636"/>
                </a:solidFill>
              </a:rPr>
              <a:t>, OS, toxicity, </a:t>
            </a:r>
            <a:r>
              <a:rPr lang="en-US" sz="1600" dirty="0" err="1" smtClean="0">
                <a:solidFill>
                  <a:srgbClr val="363636"/>
                </a:solidFill>
              </a:rPr>
              <a:t>QoL</a:t>
            </a:r>
            <a:endParaRPr lang="en-US" sz="1600" dirty="0">
              <a:solidFill>
                <a:srgbClr val="363636"/>
              </a:solidFill>
            </a:endParaRPr>
          </a:p>
        </p:txBody>
      </p:sp>
      <p:sp>
        <p:nvSpPr>
          <p:cNvPr id="9" name="AutoShape 12"/>
          <p:cNvSpPr>
            <a:spLocks noChangeArrowheads="1"/>
          </p:cNvSpPr>
          <p:nvPr/>
        </p:nvSpPr>
        <p:spPr bwMode="auto">
          <a:xfrm>
            <a:off x="4321754" y="3423139"/>
            <a:ext cx="3303652" cy="98236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Apatinib 750 or 500 mg oral according to body surface area</a:t>
            </a:r>
            <a:endParaRPr lang="en-US" altLang="zh-CN" sz="1600" dirty="0">
              <a:solidFill>
                <a:srgbClr val="FFFFFF"/>
              </a:solidFill>
              <a:ea typeface="SimSun" pitchFamily="2" charset="-122"/>
            </a:endParaRPr>
          </a:p>
        </p:txBody>
      </p:sp>
      <p:cxnSp>
        <p:nvCxnSpPr>
          <p:cNvPr id="10" name="AutoShape 19"/>
          <p:cNvCxnSpPr>
            <a:cxnSpLocks noChangeShapeType="1"/>
            <a:stCxn id="13" idx="3"/>
            <a:endCxn id="9" idx="1"/>
          </p:cNvCxnSpPr>
          <p:nvPr/>
        </p:nvCxnSpPr>
        <p:spPr bwMode="auto">
          <a:xfrm>
            <a:off x="4039848" y="3914323"/>
            <a:ext cx="281906" cy="1"/>
          </a:xfrm>
          <a:prstGeom prst="straightConnector1">
            <a:avLst/>
          </a:prstGeom>
          <a:noFill/>
          <a:ln w="38100">
            <a:solidFill>
              <a:schemeClr val="bg2"/>
            </a:solidFill>
            <a:round/>
            <a:headEnd/>
            <a:tailEnd type="triangle" w="med" len="med"/>
          </a:ln>
        </p:spPr>
      </p:cxnSp>
      <p:cxnSp>
        <p:nvCxnSpPr>
          <p:cNvPr id="11" name="AutoShape 21"/>
          <p:cNvCxnSpPr>
            <a:cxnSpLocks noChangeShapeType="1"/>
            <a:stCxn id="9" idx="3"/>
            <a:endCxn id="12" idx="1"/>
          </p:cNvCxnSpPr>
          <p:nvPr/>
        </p:nvCxnSpPr>
        <p:spPr bwMode="auto">
          <a:xfrm flipV="1">
            <a:off x="7625406" y="3914323"/>
            <a:ext cx="281905"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907311" y="3567302"/>
            <a:ext cx="1011837" cy="69404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ea typeface="SimSun" pitchFamily="2" charset="-122"/>
              </a:rPr>
              <a:t>PD/</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toxicity</a:t>
            </a:r>
            <a:endParaRPr lang="en-US" altLang="zh-CN" dirty="0">
              <a:solidFill>
                <a:srgbClr val="FFFFFF"/>
              </a:solidFill>
              <a:ea typeface="SimSun" pitchFamily="2" charset="-122"/>
            </a:endParaRPr>
          </a:p>
        </p:txBody>
      </p:sp>
      <p:sp>
        <p:nvSpPr>
          <p:cNvPr id="13" name="AutoShape 9"/>
          <p:cNvSpPr>
            <a:spLocks noChangeArrowheads="1"/>
          </p:cNvSpPr>
          <p:nvPr/>
        </p:nvSpPr>
        <p:spPr bwMode="auto">
          <a:xfrm>
            <a:off x="169087" y="2602444"/>
            <a:ext cx="3870761" cy="262375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High-grade osteosarcoma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Progressed after standard therapy*</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L</a:t>
            </a:r>
            <a:r>
              <a:rPr lang="en-US" altLang="zh-CN" sz="1600" dirty="0" smtClean="0">
                <a:solidFill>
                  <a:srgbClr val="FFFFFF"/>
                </a:solidFill>
                <a:ea typeface="SimSun" pitchFamily="2" charset="-122"/>
              </a:rPr>
              <a:t>ife expectancy &gt;3 months</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Surgery completion ≥3 </a:t>
            </a:r>
            <a:r>
              <a:rPr lang="en-US" altLang="zh-CN" sz="1600" dirty="0">
                <a:solidFill>
                  <a:srgbClr val="FFFFFF"/>
                </a:solidFill>
                <a:ea typeface="SimSun" pitchFamily="2" charset="-122"/>
              </a:rPr>
              <a:t>weeks </a:t>
            </a:r>
            <a:r>
              <a:rPr lang="en-US" altLang="zh-CN" sz="1600" dirty="0" smtClean="0">
                <a:solidFill>
                  <a:srgbClr val="FFFFFF"/>
                </a:solidFill>
                <a:ea typeface="SimSun" pitchFamily="2" charset="-122"/>
              </a:rPr>
              <a:t>prior to enrolment</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US" altLang="zh-CN" sz="1600" dirty="0" smtClean="0">
                <a:solidFill>
                  <a:srgbClr val="FFFFFF"/>
                </a:solidFill>
                <a:ea typeface="SimSun" pitchFamily="2" charset="-122"/>
              </a:rPr>
              <a:t>(n=37)</a:t>
            </a:r>
            <a:endParaRPr lang="en-US" altLang="zh-CN" sz="1600" dirty="0">
              <a:solidFill>
                <a:srgbClr val="FFFFFF"/>
              </a:solidFill>
              <a:ea typeface="SimSun" pitchFamily="2" charset="-122"/>
            </a:endParaRPr>
          </a:p>
        </p:txBody>
      </p:sp>
      <p:sp>
        <p:nvSpPr>
          <p:cNvPr id="14" name="TextBox 5"/>
          <p:cNvSpPr txBox="1"/>
          <p:nvPr/>
        </p:nvSpPr>
        <p:spPr>
          <a:xfrm>
            <a:off x="1111111" y="6025766"/>
            <a:ext cx="340349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r>
              <a:rPr lang="en-US" sz="1100" dirty="0" smtClean="0"/>
              <a:t>*Methotrexate, cisplatin, doxorubicin and ifosfamide</a:t>
            </a:r>
            <a:endParaRPr lang="en-US" sz="1100" dirty="0"/>
          </a:p>
        </p:txBody>
      </p:sp>
    </p:spTree>
    <p:extLst>
      <p:ext uri="{BB962C8B-B14F-4D97-AF65-F5344CB8AC3E}">
        <p14:creationId xmlns:p14="http://schemas.microsoft.com/office/powerpoint/2010/main" val="3563660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11520: Apatinib for advanced osteosarcoma after failure of standard multimodal therapy: An open label phase 2 clinical trial – </a:t>
            </a:r>
            <a:r>
              <a:rPr lang="en-GB" dirty="0" err="1"/>
              <a:t>Xie</a:t>
            </a:r>
            <a:r>
              <a:rPr lang="en-GB" dirty="0"/>
              <a:t> L, et al</a:t>
            </a:r>
          </a:p>
        </p:txBody>
      </p:sp>
      <p:sp>
        <p:nvSpPr>
          <p:cNvPr id="3" name="Content Placeholder 2"/>
          <p:cNvSpPr>
            <a:spLocks noGrp="1"/>
          </p:cNvSpPr>
          <p:nvPr>
            <p:ph idx="1"/>
          </p:nvPr>
        </p:nvSpPr>
        <p:spPr>
          <a:xfrm>
            <a:off x="228600" y="1320800"/>
            <a:ext cx="4199384" cy="5308600"/>
          </a:xfrm>
        </p:spPr>
        <p:txBody>
          <a:bodyPr/>
          <a:lstStyle/>
          <a:p>
            <a:pPr marL="0" indent="0">
              <a:buNone/>
            </a:pPr>
            <a:r>
              <a:rPr lang="en-US" b="1" dirty="0">
                <a:solidFill>
                  <a:schemeClr val="bg1"/>
                </a:solidFill>
              </a:rPr>
              <a:t>KEY RESULTS</a:t>
            </a: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r>
              <a:rPr lang="en-US" dirty="0"/>
              <a:t>There was no significant improvement in quality of life with regard to pain (assessed by NRS score) and physical, emotional, cognitive and social functioning as assessed by EORTC QLQ </a:t>
            </a:r>
            <a:r>
              <a:rPr lang="en-US" dirty="0" smtClean="0"/>
              <a:t>C-30</a:t>
            </a:r>
            <a:endParaRPr lang="en-GB" dirty="0"/>
          </a:p>
        </p:txBody>
      </p:sp>
      <p:sp>
        <p:nvSpPr>
          <p:cNvPr id="4" name="Text Box 4"/>
          <p:cNvSpPr txBox="1">
            <a:spLocks noChangeArrowheads="1"/>
          </p:cNvSpPr>
          <p:nvPr/>
        </p:nvSpPr>
        <p:spPr bwMode="auto">
          <a:xfrm>
            <a:off x="5377687" y="6474897"/>
            <a:ext cx="35456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err="1">
                <a:solidFill>
                  <a:srgbClr val="363636"/>
                </a:solidFill>
                <a:latin typeface="Arial"/>
                <a:cs typeface="Arial"/>
              </a:rPr>
              <a:t>Xie</a:t>
            </a:r>
            <a:r>
              <a:rPr lang="en-GB" sz="1200" dirty="0">
                <a:solidFill>
                  <a:srgbClr val="363636"/>
                </a:solidFill>
                <a:latin typeface="Arial"/>
                <a:cs typeface="Arial"/>
              </a:rPr>
              <a:t> L,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11520</a:t>
            </a:r>
          </a:p>
        </p:txBody>
      </p:sp>
      <p:graphicFrame>
        <p:nvGraphicFramePr>
          <p:cNvPr id="6" name="Table 5"/>
          <p:cNvGraphicFramePr>
            <a:graphicFrameLocks noGrp="1"/>
          </p:cNvGraphicFramePr>
          <p:nvPr>
            <p:extLst>
              <p:ext uri="{D42A27DB-BD31-4B8C-83A1-F6EECF244321}">
                <p14:modId xmlns:p14="http://schemas.microsoft.com/office/powerpoint/2010/main" val="512914418"/>
              </p:ext>
            </p:extLst>
          </p:nvPr>
        </p:nvGraphicFramePr>
        <p:xfrm>
          <a:off x="228600" y="1741631"/>
          <a:ext cx="4402776" cy="2208240"/>
        </p:xfrm>
        <a:graphic>
          <a:graphicData uri="http://schemas.openxmlformats.org/drawingml/2006/table">
            <a:tbl>
              <a:tblPr firstRow="1" bandRow="1">
                <a:tableStyleId>{69012ECD-51FC-41F1-AA8D-1B2483CD663E}</a:tableStyleId>
              </a:tblPr>
              <a:tblGrid>
                <a:gridCol w="2039586">
                  <a:extLst>
                    <a:ext uri="{9D8B030D-6E8A-4147-A177-3AD203B41FA5}">
                      <a16:colId xmlns:a16="http://schemas.microsoft.com/office/drawing/2014/main" val="20000"/>
                    </a:ext>
                  </a:extLst>
                </a:gridCol>
                <a:gridCol w="1181595">
                  <a:extLst>
                    <a:ext uri="{9D8B030D-6E8A-4147-A177-3AD203B41FA5}">
                      <a16:colId xmlns:a16="http://schemas.microsoft.com/office/drawing/2014/main" val="20001"/>
                    </a:ext>
                  </a:extLst>
                </a:gridCol>
                <a:gridCol w="1181595">
                  <a:extLst>
                    <a:ext uri="{9D8B030D-6E8A-4147-A177-3AD203B41FA5}">
                      <a16:colId xmlns:a16="http://schemas.microsoft.com/office/drawing/2014/main" val="20002"/>
                    </a:ext>
                  </a:extLst>
                </a:gridCol>
              </a:tblGrid>
              <a:tr h="0">
                <a:tc>
                  <a:txBody>
                    <a:bodyPr/>
                    <a:lstStyle/>
                    <a:p>
                      <a:r>
                        <a:rPr lang="en-US" sz="1400" b="1" noProof="0" dirty="0">
                          <a:solidFill>
                            <a:schemeClr val="tx2"/>
                          </a:solidFill>
                        </a:rPr>
                        <a:t>Best overall response </a:t>
                      </a:r>
                    </a:p>
                  </a:txBody>
                  <a:tcPr marT="18000" marB="18000">
                    <a:solidFill>
                      <a:schemeClr val="accent1"/>
                    </a:solidFill>
                  </a:tcPr>
                </a:tc>
                <a:tc>
                  <a:txBody>
                    <a:bodyPr/>
                    <a:lstStyle/>
                    <a:p>
                      <a:pPr algn="ctr"/>
                      <a:r>
                        <a:rPr lang="en-US" sz="1400" b="1" baseline="0" noProof="0" dirty="0">
                          <a:solidFill>
                            <a:schemeClr val="tx2"/>
                          </a:solidFill>
                        </a:rPr>
                        <a:t>n (%)</a:t>
                      </a:r>
                      <a:endParaRPr lang="en-US" sz="1400" b="1" noProof="0" dirty="0">
                        <a:solidFill>
                          <a:schemeClr val="tx2"/>
                        </a:solidFill>
                      </a:endParaRPr>
                    </a:p>
                  </a:txBody>
                  <a:tcPr marT="18000" marB="18000">
                    <a:solidFill>
                      <a:schemeClr val="accent1"/>
                    </a:solidFill>
                  </a:tcPr>
                </a:tc>
                <a:tc>
                  <a:txBody>
                    <a:bodyPr/>
                    <a:lstStyle/>
                    <a:p>
                      <a:pPr algn="ctr"/>
                      <a:r>
                        <a:rPr lang="en-US" sz="1400" b="1" noProof="0" dirty="0" smtClean="0">
                          <a:solidFill>
                            <a:schemeClr val="tx2"/>
                          </a:solidFill>
                        </a:rPr>
                        <a:t>95</a:t>
                      </a:r>
                      <a:r>
                        <a:rPr lang="en-US" sz="1400" b="1" baseline="0" noProof="0" dirty="0" smtClean="0">
                          <a:solidFill>
                            <a:schemeClr val="tx2"/>
                          </a:solidFill>
                        </a:rPr>
                        <a:t>%CI</a:t>
                      </a:r>
                      <a:endParaRPr lang="en-US" sz="1400" b="1" noProof="0" dirty="0">
                        <a:solidFill>
                          <a:schemeClr val="tx2"/>
                        </a:solidFill>
                      </a:endParaRPr>
                    </a:p>
                  </a:txBody>
                  <a:tcPr marT="18000" marB="18000">
                    <a:solidFill>
                      <a:schemeClr val="accent1"/>
                    </a:solidFill>
                  </a:tcPr>
                </a:tc>
                <a:extLst>
                  <a:ext uri="{0D108BD9-81ED-4DB2-BD59-A6C34878D82A}">
                    <a16:rowId xmlns:a16="http://schemas.microsoft.com/office/drawing/2014/main" val="10001"/>
                  </a:ext>
                </a:extLst>
              </a:tr>
              <a:tr h="0">
                <a:tc>
                  <a:txBody>
                    <a:bodyPr/>
                    <a:lstStyle/>
                    <a:p>
                      <a:r>
                        <a:rPr lang="en-US" sz="1400" noProof="0" dirty="0"/>
                        <a:t>CR </a:t>
                      </a:r>
                    </a:p>
                  </a:txBody>
                  <a:tcPr marT="18000" marB="18000"/>
                </a:tc>
                <a:tc>
                  <a:txBody>
                    <a:bodyPr/>
                    <a:lstStyle/>
                    <a:p>
                      <a:pPr algn="ctr"/>
                      <a:r>
                        <a:rPr lang="en-US" sz="1400" noProof="0" dirty="0"/>
                        <a:t>0 (0)</a:t>
                      </a:r>
                    </a:p>
                  </a:txBody>
                  <a:tcPr marT="18000" marB="18000"/>
                </a:tc>
                <a:tc>
                  <a:txBody>
                    <a:bodyPr/>
                    <a:lstStyle/>
                    <a:p>
                      <a:pPr algn="ctr"/>
                      <a:r>
                        <a:rPr lang="en-US" sz="1400" noProof="0" dirty="0" smtClean="0"/>
                        <a:t>-</a:t>
                      </a:r>
                      <a:endParaRPr lang="en-US" sz="1400" noProof="0" dirty="0"/>
                    </a:p>
                  </a:txBody>
                  <a:tcPr marT="18000" marB="18000"/>
                </a:tc>
                <a:extLst>
                  <a:ext uri="{0D108BD9-81ED-4DB2-BD59-A6C34878D82A}">
                    <a16:rowId xmlns:a16="http://schemas.microsoft.com/office/drawing/2014/main" val="10002"/>
                  </a:ext>
                </a:extLst>
              </a:tr>
              <a:tr h="154157">
                <a:tc>
                  <a:txBody>
                    <a:bodyPr/>
                    <a:lstStyle/>
                    <a:p>
                      <a:r>
                        <a:rPr lang="en-US" sz="1400" noProof="0" dirty="0" smtClean="0"/>
                        <a:t>PR</a:t>
                      </a:r>
                      <a:endParaRPr lang="en-US" sz="1400" noProof="0" dirty="0"/>
                    </a:p>
                  </a:txBody>
                  <a:tcPr marT="18000" marB="18000"/>
                </a:tc>
                <a:tc>
                  <a:txBody>
                    <a:bodyPr/>
                    <a:lstStyle/>
                    <a:p>
                      <a:pPr algn="ctr"/>
                      <a:r>
                        <a:rPr lang="en-US" sz="1400" noProof="0" dirty="0"/>
                        <a:t>16 (43.24)</a:t>
                      </a:r>
                    </a:p>
                  </a:txBody>
                  <a:tcPr marT="18000" marB="18000"/>
                </a:tc>
                <a:tc>
                  <a:txBody>
                    <a:bodyPr/>
                    <a:lstStyle/>
                    <a:p>
                      <a:pPr algn="ctr"/>
                      <a:r>
                        <a:rPr lang="en-US" sz="1400" noProof="0" dirty="0" smtClean="0"/>
                        <a:t>-</a:t>
                      </a:r>
                      <a:endParaRPr lang="en-US" sz="1400" noProof="0" dirty="0"/>
                    </a:p>
                  </a:txBody>
                  <a:tcPr marT="18000" marB="18000"/>
                </a:tc>
                <a:extLst>
                  <a:ext uri="{0D108BD9-81ED-4DB2-BD59-A6C34878D82A}">
                    <a16:rowId xmlns:a16="http://schemas.microsoft.com/office/drawing/2014/main" val="10003"/>
                  </a:ext>
                </a:extLst>
              </a:tr>
              <a:tr h="0">
                <a:tc>
                  <a:txBody>
                    <a:bodyPr/>
                    <a:lstStyle/>
                    <a:p>
                      <a:r>
                        <a:rPr lang="en-US" sz="1400" noProof="0" dirty="0"/>
                        <a:t>SD</a:t>
                      </a:r>
                    </a:p>
                  </a:txBody>
                  <a:tcPr marT="18000" marB="18000"/>
                </a:tc>
                <a:tc>
                  <a:txBody>
                    <a:bodyPr/>
                    <a:lstStyle/>
                    <a:p>
                      <a:pPr algn="ctr"/>
                      <a:r>
                        <a:rPr lang="en-US" sz="1400" noProof="0" dirty="0"/>
                        <a:t>8 (21.62)</a:t>
                      </a:r>
                    </a:p>
                  </a:txBody>
                  <a:tcPr marT="18000" marB="18000"/>
                </a:tc>
                <a:tc>
                  <a:txBody>
                    <a:bodyPr/>
                    <a:lstStyle/>
                    <a:p>
                      <a:pPr algn="ctr"/>
                      <a:r>
                        <a:rPr lang="en-US" sz="1400" noProof="0" dirty="0" smtClean="0"/>
                        <a:t>-</a:t>
                      </a:r>
                      <a:endParaRPr lang="en-US" sz="1400" noProof="0" dirty="0"/>
                    </a:p>
                  </a:txBody>
                  <a:tcPr marT="18000" marB="18000"/>
                </a:tc>
                <a:extLst>
                  <a:ext uri="{0D108BD9-81ED-4DB2-BD59-A6C34878D82A}">
                    <a16:rowId xmlns:a16="http://schemas.microsoft.com/office/drawing/2014/main" val="10004"/>
                  </a:ext>
                </a:extLst>
              </a:tr>
              <a:tr h="0">
                <a:tc>
                  <a:txBody>
                    <a:bodyPr/>
                    <a:lstStyle/>
                    <a:p>
                      <a:r>
                        <a:rPr lang="en-US" sz="1400" noProof="0" dirty="0"/>
                        <a:t>PD</a:t>
                      </a:r>
                    </a:p>
                  </a:txBody>
                  <a:tcPr marT="18000" marB="18000"/>
                </a:tc>
                <a:tc>
                  <a:txBody>
                    <a:bodyPr/>
                    <a:lstStyle/>
                    <a:p>
                      <a:pPr algn="ctr"/>
                      <a:r>
                        <a:rPr lang="en-US" sz="1400" noProof="0" dirty="0"/>
                        <a:t>13 (35.14)</a:t>
                      </a:r>
                    </a:p>
                  </a:txBody>
                  <a:tcPr marT="18000" marB="18000"/>
                </a:tc>
                <a:tc>
                  <a:txBody>
                    <a:bodyPr/>
                    <a:lstStyle/>
                    <a:p>
                      <a:pPr algn="ctr"/>
                      <a:r>
                        <a:rPr lang="en-US" sz="1400" noProof="0" dirty="0" smtClean="0"/>
                        <a:t>-</a:t>
                      </a:r>
                      <a:endParaRPr lang="en-US" sz="1400" noProof="0" dirty="0"/>
                    </a:p>
                  </a:txBody>
                  <a:tcPr marT="18000" marB="18000"/>
                </a:tc>
                <a:extLst>
                  <a:ext uri="{0D108BD9-81ED-4DB2-BD59-A6C34878D82A}">
                    <a16:rowId xmlns:a16="http://schemas.microsoft.com/office/drawing/2014/main" val="10005"/>
                  </a:ext>
                </a:extLst>
              </a:tr>
              <a:tr h="0">
                <a:tc>
                  <a:txBody>
                    <a:bodyPr/>
                    <a:lstStyle/>
                    <a:p>
                      <a:r>
                        <a:rPr lang="en-US" sz="1400" noProof="0" dirty="0" err="1" smtClean="0"/>
                        <a:t>DoR</a:t>
                      </a:r>
                      <a:r>
                        <a:rPr lang="en-US" sz="1400" noProof="0" dirty="0"/>
                        <a:t>, months (n=16</a:t>
                      </a:r>
                      <a:r>
                        <a:rPr lang="en-US" sz="1400" noProof="0" dirty="0" smtClean="0"/>
                        <a:t>)</a:t>
                      </a:r>
                      <a:endParaRPr lang="en-US" sz="1400" noProof="0" dirty="0"/>
                    </a:p>
                  </a:txBody>
                  <a:tcPr marT="18000" marB="18000"/>
                </a:tc>
                <a:tc>
                  <a:txBody>
                    <a:bodyPr/>
                    <a:lstStyle/>
                    <a:p>
                      <a:pPr algn="ctr"/>
                      <a:r>
                        <a:rPr lang="en-US" sz="1400" noProof="0" dirty="0"/>
                        <a:t>5.07</a:t>
                      </a:r>
                    </a:p>
                  </a:txBody>
                  <a:tcPr marT="18000" marB="18000"/>
                </a:tc>
                <a:tc>
                  <a:txBody>
                    <a:bodyPr/>
                    <a:lstStyle/>
                    <a:p>
                      <a:pPr algn="ctr"/>
                      <a:r>
                        <a:rPr lang="en-US" sz="1400" noProof="0" dirty="0"/>
                        <a:t>2.70, 6.53</a:t>
                      </a:r>
                    </a:p>
                  </a:txBody>
                  <a:tcPr marT="18000" marB="18000"/>
                </a:tc>
                <a:extLst>
                  <a:ext uri="{0D108BD9-81ED-4DB2-BD59-A6C34878D82A}">
                    <a16:rowId xmlns:a16="http://schemas.microsoft.com/office/drawing/2014/main" val="10006"/>
                  </a:ext>
                </a:extLst>
              </a:tr>
              <a:tr h="0">
                <a:tc>
                  <a:txBody>
                    <a:bodyPr/>
                    <a:lstStyle/>
                    <a:p>
                      <a:r>
                        <a:rPr lang="en-US" sz="1400" noProof="0" dirty="0"/>
                        <a:t>ORR</a:t>
                      </a:r>
                      <a:r>
                        <a:rPr lang="en-US" sz="1400" baseline="0" noProof="0" dirty="0"/>
                        <a:t> (</a:t>
                      </a:r>
                      <a:r>
                        <a:rPr lang="en-US" sz="1400" baseline="0" noProof="0" dirty="0" smtClean="0"/>
                        <a:t>CR + PR</a:t>
                      </a:r>
                      <a:r>
                        <a:rPr lang="en-US" sz="1400" baseline="0" noProof="0" dirty="0"/>
                        <a:t>), %</a:t>
                      </a:r>
                      <a:endParaRPr lang="en-US" sz="1400" noProof="0" dirty="0"/>
                    </a:p>
                  </a:txBody>
                  <a:tcPr marT="18000" marB="18000"/>
                </a:tc>
                <a:tc>
                  <a:txBody>
                    <a:bodyPr/>
                    <a:lstStyle/>
                    <a:p>
                      <a:pPr algn="ctr"/>
                      <a:r>
                        <a:rPr lang="en-US" sz="1400" noProof="0" dirty="0"/>
                        <a:t>16 (43.24)</a:t>
                      </a:r>
                    </a:p>
                  </a:txBody>
                  <a:tcPr marT="18000" marB="18000"/>
                </a:tc>
                <a:tc>
                  <a:txBody>
                    <a:bodyPr/>
                    <a:lstStyle/>
                    <a:p>
                      <a:pPr algn="ctr"/>
                      <a:r>
                        <a:rPr lang="en-US" sz="1400" noProof="0" dirty="0"/>
                        <a:t>27.1, 60.5</a:t>
                      </a:r>
                    </a:p>
                  </a:txBody>
                  <a:tcPr marT="18000" marB="18000"/>
                </a:tc>
                <a:extLst>
                  <a:ext uri="{0D108BD9-81ED-4DB2-BD59-A6C34878D82A}">
                    <a16:rowId xmlns:a16="http://schemas.microsoft.com/office/drawing/2014/main" val="10007"/>
                  </a:ext>
                </a:extLst>
              </a:tr>
              <a:tr h="0">
                <a:tc>
                  <a:txBody>
                    <a:bodyPr/>
                    <a:lstStyle/>
                    <a:p>
                      <a:r>
                        <a:rPr lang="en-US" sz="1400" noProof="0" dirty="0"/>
                        <a:t>CBR (</a:t>
                      </a:r>
                      <a:r>
                        <a:rPr lang="en-US" sz="1400" noProof="0" dirty="0" smtClean="0"/>
                        <a:t>CR + PR + SD</a:t>
                      </a:r>
                      <a:r>
                        <a:rPr lang="en-US" sz="1400" baseline="0" noProof="0" dirty="0" smtClean="0"/>
                        <a:t> </a:t>
                      </a:r>
                      <a:r>
                        <a:rPr lang="en-US" sz="1400" baseline="0" noProof="0" dirty="0"/>
                        <a:t>≥6 months</a:t>
                      </a:r>
                      <a:r>
                        <a:rPr lang="en-US" sz="1400" noProof="0" dirty="0"/>
                        <a:t>), %</a:t>
                      </a:r>
                    </a:p>
                  </a:txBody>
                  <a:tcPr marT="18000" marB="18000"/>
                </a:tc>
                <a:tc>
                  <a:txBody>
                    <a:bodyPr/>
                    <a:lstStyle/>
                    <a:p>
                      <a:pPr algn="ctr"/>
                      <a:r>
                        <a:rPr lang="en-US" sz="1400" noProof="0" dirty="0"/>
                        <a:t>13 (35.14)</a:t>
                      </a:r>
                    </a:p>
                  </a:txBody>
                  <a:tcPr marT="18000" marB="18000"/>
                </a:tc>
                <a:tc>
                  <a:txBody>
                    <a:bodyPr/>
                    <a:lstStyle/>
                    <a:p>
                      <a:pPr algn="ctr"/>
                      <a:r>
                        <a:rPr lang="en-US" sz="1400" noProof="0" dirty="0"/>
                        <a:t>20.21,</a:t>
                      </a:r>
                      <a:r>
                        <a:rPr lang="en-US" sz="1400" baseline="0" noProof="0" dirty="0"/>
                        <a:t> 52.54</a:t>
                      </a:r>
                      <a:endParaRPr lang="en-US" sz="1400" noProof="0" dirty="0"/>
                    </a:p>
                  </a:txBody>
                  <a:tcPr marT="18000" marB="18000"/>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50810456"/>
              </p:ext>
            </p:extLst>
          </p:nvPr>
        </p:nvGraphicFramePr>
        <p:xfrm>
          <a:off x="4639722" y="4741144"/>
          <a:ext cx="4343400" cy="961440"/>
        </p:xfrm>
        <a:graphic>
          <a:graphicData uri="http://schemas.openxmlformats.org/drawingml/2006/table">
            <a:tbl>
              <a:tblPr firstRow="1" bandRow="1">
                <a:tableStyleId>{69012ECD-51FC-41F1-AA8D-1B2483CD663E}</a:tableStyleId>
              </a:tblPr>
              <a:tblGrid>
                <a:gridCol w="2697963">
                  <a:extLst>
                    <a:ext uri="{9D8B030D-6E8A-4147-A177-3AD203B41FA5}">
                      <a16:colId xmlns:a16="http://schemas.microsoft.com/office/drawing/2014/main" val="20000"/>
                    </a:ext>
                  </a:extLst>
                </a:gridCol>
                <a:gridCol w="1645437">
                  <a:extLst>
                    <a:ext uri="{9D8B030D-6E8A-4147-A177-3AD203B41FA5}">
                      <a16:colId xmlns:a16="http://schemas.microsoft.com/office/drawing/2014/main" val="20001"/>
                    </a:ext>
                  </a:extLst>
                </a:gridCol>
              </a:tblGrid>
              <a:tr h="0">
                <a:tc>
                  <a:txBody>
                    <a:bodyPr/>
                    <a:lstStyle/>
                    <a:p>
                      <a:r>
                        <a:rPr lang="en-US" sz="1400" b="1" noProof="0" dirty="0" smtClean="0">
                          <a:solidFill>
                            <a:schemeClr val="tx2"/>
                          </a:solidFill>
                        </a:rPr>
                        <a:t>Follow-up</a:t>
                      </a:r>
                      <a:r>
                        <a:rPr lang="en-US" sz="1400" b="1" baseline="0" noProof="0" dirty="0" smtClean="0">
                          <a:solidFill>
                            <a:schemeClr val="tx2"/>
                          </a:solidFill>
                        </a:rPr>
                        <a:t> and TRAEs</a:t>
                      </a:r>
                      <a:endParaRPr lang="en-US" sz="1400" b="1" noProof="0" dirty="0">
                        <a:solidFill>
                          <a:schemeClr val="tx2"/>
                        </a:solidFill>
                      </a:endParaRPr>
                    </a:p>
                  </a:txBody>
                  <a:tcPr marT="18000" marB="18000">
                    <a:solidFill>
                      <a:schemeClr val="accent1"/>
                    </a:solidFill>
                  </a:tcPr>
                </a:tc>
                <a:tc>
                  <a:txBody>
                    <a:bodyPr/>
                    <a:lstStyle/>
                    <a:p>
                      <a:pPr algn="ctr"/>
                      <a:endParaRPr lang="en-US" sz="1400" b="1" noProof="0" dirty="0">
                        <a:solidFill>
                          <a:schemeClr val="tx2"/>
                        </a:solidFill>
                      </a:endParaRPr>
                    </a:p>
                  </a:txBody>
                  <a:tcPr marT="18000" marB="18000">
                    <a:solidFill>
                      <a:schemeClr val="accent1"/>
                    </a:solidFill>
                  </a:tcPr>
                </a:tc>
                <a:extLst>
                  <a:ext uri="{0D108BD9-81ED-4DB2-BD59-A6C34878D82A}">
                    <a16:rowId xmlns:a16="http://schemas.microsoft.com/office/drawing/2014/main" val="10001"/>
                  </a:ext>
                </a:extLst>
              </a:tr>
              <a:tr h="0">
                <a:tc>
                  <a:txBody>
                    <a:bodyPr/>
                    <a:lstStyle/>
                    <a:p>
                      <a:r>
                        <a:rPr lang="en-US" sz="1400" noProof="0" dirty="0"/>
                        <a:t>Median </a:t>
                      </a:r>
                      <a:r>
                        <a:rPr lang="en-US" sz="1400" noProof="0" dirty="0" smtClean="0"/>
                        <a:t>(IQR) follow-up time,</a:t>
                      </a:r>
                      <a:r>
                        <a:rPr lang="en-US" sz="1400" baseline="0" noProof="0" dirty="0" smtClean="0"/>
                        <a:t> </a:t>
                      </a:r>
                      <a:r>
                        <a:rPr lang="en-US" sz="1400" baseline="0" noProof="0" dirty="0"/>
                        <a:t>months </a:t>
                      </a:r>
                      <a:endParaRPr lang="en-US" sz="1400" noProof="0" dirty="0"/>
                    </a:p>
                  </a:txBody>
                  <a:tcPr marT="18000" marB="18000"/>
                </a:tc>
                <a:tc>
                  <a:txBody>
                    <a:bodyPr/>
                    <a:lstStyle/>
                    <a:p>
                      <a:pPr algn="ctr"/>
                      <a:r>
                        <a:rPr lang="en-US" sz="1400" noProof="0" dirty="0"/>
                        <a:t>7.37</a:t>
                      </a:r>
                      <a:r>
                        <a:rPr lang="en-US" sz="1400" baseline="0" noProof="0" dirty="0"/>
                        <a:t> (6.33, 11.07)</a:t>
                      </a:r>
                      <a:endParaRPr lang="en-US" sz="1400" noProof="0" dirty="0"/>
                    </a:p>
                  </a:txBody>
                  <a:tcPr marT="18000" marB="18000"/>
                </a:tc>
                <a:extLst>
                  <a:ext uri="{0D108BD9-81ED-4DB2-BD59-A6C34878D82A}">
                    <a16:rowId xmlns:a16="http://schemas.microsoft.com/office/drawing/2014/main" val="10002"/>
                  </a:ext>
                </a:extLst>
              </a:tr>
              <a:tr h="154157">
                <a:tc>
                  <a:txBody>
                    <a:bodyPr/>
                    <a:lstStyle/>
                    <a:p>
                      <a:r>
                        <a:rPr lang="en-US" sz="1400" noProof="0" dirty="0" smtClean="0"/>
                        <a:t>Overall </a:t>
                      </a:r>
                      <a:r>
                        <a:rPr lang="en-US" sz="1400" noProof="0" dirty="0"/>
                        <a:t>incidence</a:t>
                      </a:r>
                      <a:r>
                        <a:rPr lang="en-US" sz="1400" baseline="0" noProof="0" dirty="0"/>
                        <a:t> of </a:t>
                      </a:r>
                      <a:r>
                        <a:rPr lang="en-US" sz="1400" baseline="0" noProof="0" dirty="0" smtClean="0"/>
                        <a:t>TRAEs</a:t>
                      </a:r>
                      <a:r>
                        <a:rPr lang="en-US" sz="1400" baseline="0" noProof="0" dirty="0"/>
                        <a:t>, %</a:t>
                      </a:r>
                      <a:endParaRPr lang="en-US" sz="1400" noProof="0" dirty="0"/>
                    </a:p>
                  </a:txBody>
                  <a:tcPr marT="18000" marB="18000"/>
                </a:tc>
                <a:tc>
                  <a:txBody>
                    <a:bodyPr/>
                    <a:lstStyle/>
                    <a:p>
                      <a:pPr algn="ctr"/>
                      <a:r>
                        <a:rPr lang="en-US" sz="1400" noProof="0" dirty="0"/>
                        <a:t>89.19</a:t>
                      </a:r>
                      <a:r>
                        <a:rPr lang="en-US" sz="1400" baseline="0" noProof="0" dirty="0"/>
                        <a:t> </a:t>
                      </a:r>
                      <a:endParaRPr lang="en-US" sz="1400" noProof="0" dirty="0"/>
                    </a:p>
                  </a:txBody>
                  <a:tcPr marT="18000" marB="18000"/>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1DF26E2F-F819-4BB6-BCFA-4317D987833F}"/>
              </a:ext>
            </a:extLst>
          </p:cNvPr>
          <p:cNvSpPr txBox="1"/>
          <p:nvPr/>
        </p:nvSpPr>
        <p:spPr>
          <a:xfrm rot="16200000">
            <a:off x="3852872" y="2837922"/>
            <a:ext cx="2055370" cy="261610"/>
          </a:xfrm>
          <a:prstGeom prst="rect">
            <a:avLst/>
          </a:prstGeom>
          <a:noFill/>
        </p:spPr>
        <p:txBody>
          <a:bodyPr wrap="none" rtlCol="0">
            <a:spAutoFit/>
          </a:bodyPr>
          <a:lstStyle/>
          <a:p>
            <a:pPr algn="ctr" fontAlgn="auto">
              <a:spcBef>
                <a:spcPts val="0"/>
              </a:spcBef>
              <a:spcAft>
                <a:spcPts val="0"/>
              </a:spcAft>
            </a:pPr>
            <a:r>
              <a:rPr lang="en-US" sz="1100" dirty="0">
                <a:solidFill>
                  <a:srgbClr val="363636"/>
                </a:solidFill>
                <a:latin typeface="Arial"/>
                <a:cs typeface="Arial"/>
              </a:rPr>
              <a:t>Best change from </a:t>
            </a:r>
            <a:r>
              <a:rPr lang="en-US" sz="1100" dirty="0" smtClean="0">
                <a:solidFill>
                  <a:srgbClr val="363636"/>
                </a:solidFill>
                <a:latin typeface="Arial"/>
                <a:cs typeface="Arial"/>
              </a:rPr>
              <a:t>baseline, %</a:t>
            </a:r>
            <a:endParaRPr lang="en-GB" sz="1100" dirty="0">
              <a:solidFill>
                <a:srgbClr val="363636"/>
              </a:solidFill>
              <a:latin typeface="Arial"/>
              <a:cs typeface="Arial"/>
            </a:endParaRPr>
          </a:p>
        </p:txBody>
      </p:sp>
      <p:sp>
        <p:nvSpPr>
          <p:cNvPr id="10" name="TextBox 9">
            <a:extLst>
              <a:ext uri="{FF2B5EF4-FFF2-40B4-BE49-F238E27FC236}">
                <a16:creationId xmlns:a16="http://schemas.microsoft.com/office/drawing/2014/main" id="{83EAE73E-53F6-4C68-B667-A426E07A69C2}"/>
              </a:ext>
            </a:extLst>
          </p:cNvPr>
          <p:cNvSpPr txBox="1"/>
          <p:nvPr/>
        </p:nvSpPr>
        <p:spPr>
          <a:xfrm>
            <a:off x="5061808" y="1782847"/>
            <a:ext cx="229797"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40</a:t>
            </a:r>
            <a:endParaRPr lang="en-GB" sz="1100" dirty="0">
              <a:solidFill>
                <a:srgbClr val="363636"/>
              </a:solidFill>
              <a:latin typeface="Arial"/>
              <a:cs typeface="Arial"/>
            </a:endParaRPr>
          </a:p>
        </p:txBody>
      </p:sp>
      <p:cxnSp>
        <p:nvCxnSpPr>
          <p:cNvPr id="8" name="Straight Connector 7">
            <a:extLst>
              <a:ext uri="{FF2B5EF4-FFF2-40B4-BE49-F238E27FC236}">
                <a16:creationId xmlns:a16="http://schemas.microsoft.com/office/drawing/2014/main" id="{74C09174-261F-4BC2-8562-9C4EE7A909B8}"/>
              </a:ext>
            </a:extLst>
          </p:cNvPr>
          <p:cNvCxnSpPr>
            <a:cxnSpLocks/>
          </p:cNvCxnSpPr>
          <p:nvPr/>
        </p:nvCxnSpPr>
        <p:spPr>
          <a:xfrm>
            <a:off x="5406444" y="1784555"/>
            <a:ext cx="0" cy="2368345"/>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E04A044A-C00D-4346-B883-B5C74A8A7DD0}"/>
              </a:ext>
            </a:extLst>
          </p:cNvPr>
          <p:cNvCxnSpPr>
            <a:cxnSpLocks/>
          </p:cNvCxnSpPr>
          <p:nvPr/>
        </p:nvCxnSpPr>
        <p:spPr>
          <a:xfrm flipH="1">
            <a:off x="5308915" y="190827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 name="TextBox 15">
            <a:extLst>
              <a:ext uri="{FF2B5EF4-FFF2-40B4-BE49-F238E27FC236}">
                <a16:creationId xmlns:a16="http://schemas.microsoft.com/office/drawing/2014/main" id="{D411F234-C6AE-4E73-B4FF-B1D2C29D1556}"/>
              </a:ext>
            </a:extLst>
          </p:cNvPr>
          <p:cNvSpPr txBox="1"/>
          <p:nvPr/>
        </p:nvSpPr>
        <p:spPr>
          <a:xfrm>
            <a:off x="5061807" y="2104429"/>
            <a:ext cx="229798"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20</a:t>
            </a:r>
            <a:endParaRPr lang="en-GB" sz="1100" dirty="0">
              <a:solidFill>
                <a:srgbClr val="363636"/>
              </a:solidFill>
              <a:latin typeface="Arial"/>
              <a:cs typeface="Arial"/>
            </a:endParaRPr>
          </a:p>
        </p:txBody>
      </p:sp>
      <p:cxnSp>
        <p:nvCxnSpPr>
          <p:cNvPr id="17" name="Straight Connector 16">
            <a:extLst>
              <a:ext uri="{FF2B5EF4-FFF2-40B4-BE49-F238E27FC236}">
                <a16:creationId xmlns:a16="http://schemas.microsoft.com/office/drawing/2014/main" id="{AD390A48-BF61-45A6-BABC-19F2ED5A3D91}"/>
              </a:ext>
            </a:extLst>
          </p:cNvPr>
          <p:cNvCxnSpPr>
            <a:cxnSpLocks/>
          </p:cNvCxnSpPr>
          <p:nvPr/>
        </p:nvCxnSpPr>
        <p:spPr>
          <a:xfrm flipH="1">
            <a:off x="5308915" y="223212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B675595F-48E9-41EF-84DC-67E2C14F1788}"/>
              </a:ext>
            </a:extLst>
          </p:cNvPr>
          <p:cNvSpPr txBox="1"/>
          <p:nvPr/>
        </p:nvSpPr>
        <p:spPr>
          <a:xfrm>
            <a:off x="5140354" y="2426011"/>
            <a:ext cx="151251"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0</a:t>
            </a:r>
            <a:endParaRPr lang="en-GB" sz="1100" dirty="0">
              <a:solidFill>
                <a:srgbClr val="363636"/>
              </a:solidFill>
              <a:latin typeface="Arial"/>
              <a:cs typeface="Arial"/>
            </a:endParaRPr>
          </a:p>
        </p:txBody>
      </p:sp>
      <p:cxnSp>
        <p:nvCxnSpPr>
          <p:cNvPr id="19" name="Straight Connector 18">
            <a:extLst>
              <a:ext uri="{FF2B5EF4-FFF2-40B4-BE49-F238E27FC236}">
                <a16:creationId xmlns:a16="http://schemas.microsoft.com/office/drawing/2014/main" id="{9D940824-DE97-42C1-85B6-F8FFA7B0DCFB}"/>
              </a:ext>
            </a:extLst>
          </p:cNvPr>
          <p:cNvCxnSpPr>
            <a:cxnSpLocks/>
          </p:cNvCxnSpPr>
          <p:nvPr/>
        </p:nvCxnSpPr>
        <p:spPr>
          <a:xfrm flipH="1">
            <a:off x="5308915" y="254962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id="{1DCAE1FF-47E0-4EE0-BD82-7B6BD04D13B3}"/>
              </a:ext>
            </a:extLst>
          </p:cNvPr>
          <p:cNvSpPr txBox="1"/>
          <p:nvPr/>
        </p:nvSpPr>
        <p:spPr>
          <a:xfrm>
            <a:off x="5015320" y="2747593"/>
            <a:ext cx="276285"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-20</a:t>
            </a:r>
            <a:endParaRPr lang="en-GB" sz="1100" dirty="0">
              <a:solidFill>
                <a:srgbClr val="363636"/>
              </a:solidFill>
              <a:latin typeface="Arial"/>
              <a:cs typeface="Arial"/>
            </a:endParaRPr>
          </a:p>
        </p:txBody>
      </p:sp>
      <p:cxnSp>
        <p:nvCxnSpPr>
          <p:cNvPr id="21" name="Straight Connector 20">
            <a:extLst>
              <a:ext uri="{FF2B5EF4-FFF2-40B4-BE49-F238E27FC236}">
                <a16:creationId xmlns:a16="http://schemas.microsoft.com/office/drawing/2014/main" id="{4473E528-83AF-4698-B187-E0EAA2F93BA6}"/>
              </a:ext>
            </a:extLst>
          </p:cNvPr>
          <p:cNvCxnSpPr>
            <a:cxnSpLocks/>
          </p:cNvCxnSpPr>
          <p:nvPr/>
        </p:nvCxnSpPr>
        <p:spPr>
          <a:xfrm flipH="1">
            <a:off x="5308915" y="287347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2" name="TextBox 21">
            <a:extLst>
              <a:ext uri="{FF2B5EF4-FFF2-40B4-BE49-F238E27FC236}">
                <a16:creationId xmlns:a16="http://schemas.microsoft.com/office/drawing/2014/main" id="{D25CAD0B-0E77-4E30-BFE0-BBFBD99972E6}"/>
              </a:ext>
            </a:extLst>
          </p:cNvPr>
          <p:cNvSpPr txBox="1"/>
          <p:nvPr/>
        </p:nvSpPr>
        <p:spPr>
          <a:xfrm>
            <a:off x="5015320" y="3069175"/>
            <a:ext cx="276285"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-40</a:t>
            </a:r>
            <a:endParaRPr lang="en-GB" sz="1100" dirty="0">
              <a:solidFill>
                <a:srgbClr val="363636"/>
              </a:solidFill>
              <a:latin typeface="Arial"/>
              <a:cs typeface="Arial"/>
            </a:endParaRPr>
          </a:p>
        </p:txBody>
      </p:sp>
      <p:cxnSp>
        <p:nvCxnSpPr>
          <p:cNvPr id="23" name="Straight Connector 22">
            <a:extLst>
              <a:ext uri="{FF2B5EF4-FFF2-40B4-BE49-F238E27FC236}">
                <a16:creationId xmlns:a16="http://schemas.microsoft.com/office/drawing/2014/main" id="{578036B7-E7F2-435A-9A62-39A670C9270F}"/>
              </a:ext>
            </a:extLst>
          </p:cNvPr>
          <p:cNvCxnSpPr>
            <a:cxnSpLocks/>
          </p:cNvCxnSpPr>
          <p:nvPr/>
        </p:nvCxnSpPr>
        <p:spPr>
          <a:xfrm flipH="1">
            <a:off x="5308915" y="31925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4" name="TextBox 23">
            <a:extLst>
              <a:ext uri="{FF2B5EF4-FFF2-40B4-BE49-F238E27FC236}">
                <a16:creationId xmlns:a16="http://schemas.microsoft.com/office/drawing/2014/main" id="{F019BDD7-1CBA-42FC-BEAD-5ECFAFC65835}"/>
              </a:ext>
            </a:extLst>
          </p:cNvPr>
          <p:cNvSpPr txBox="1"/>
          <p:nvPr/>
        </p:nvSpPr>
        <p:spPr>
          <a:xfrm>
            <a:off x="5015320" y="3390757"/>
            <a:ext cx="276285"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-60</a:t>
            </a:r>
            <a:endParaRPr lang="en-GB" sz="1100" dirty="0">
              <a:solidFill>
                <a:srgbClr val="363636"/>
              </a:solidFill>
              <a:latin typeface="Arial"/>
              <a:cs typeface="Arial"/>
            </a:endParaRPr>
          </a:p>
        </p:txBody>
      </p:sp>
      <p:cxnSp>
        <p:nvCxnSpPr>
          <p:cNvPr id="25" name="Straight Connector 24">
            <a:extLst>
              <a:ext uri="{FF2B5EF4-FFF2-40B4-BE49-F238E27FC236}">
                <a16:creationId xmlns:a16="http://schemas.microsoft.com/office/drawing/2014/main" id="{1F2BDB2D-3A51-4084-AF00-0CDBB5937272}"/>
              </a:ext>
            </a:extLst>
          </p:cNvPr>
          <p:cNvCxnSpPr>
            <a:cxnSpLocks/>
          </p:cNvCxnSpPr>
          <p:nvPr/>
        </p:nvCxnSpPr>
        <p:spPr>
          <a:xfrm flipH="1">
            <a:off x="5308915" y="351641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97A898BD-21A4-4290-A6B0-07757C69EC0C}"/>
              </a:ext>
            </a:extLst>
          </p:cNvPr>
          <p:cNvSpPr txBox="1"/>
          <p:nvPr/>
        </p:nvSpPr>
        <p:spPr>
          <a:xfrm>
            <a:off x="5015320" y="3712339"/>
            <a:ext cx="276285"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-80</a:t>
            </a:r>
            <a:endParaRPr lang="en-GB" sz="1100" dirty="0">
              <a:solidFill>
                <a:srgbClr val="363636"/>
              </a:solidFill>
              <a:latin typeface="Arial"/>
              <a:cs typeface="Arial"/>
            </a:endParaRPr>
          </a:p>
        </p:txBody>
      </p:sp>
      <p:cxnSp>
        <p:nvCxnSpPr>
          <p:cNvPr id="27" name="Straight Connector 26">
            <a:extLst>
              <a:ext uri="{FF2B5EF4-FFF2-40B4-BE49-F238E27FC236}">
                <a16:creationId xmlns:a16="http://schemas.microsoft.com/office/drawing/2014/main" id="{E7D015AA-525A-4057-A898-7600C37BB9A9}"/>
              </a:ext>
            </a:extLst>
          </p:cNvPr>
          <p:cNvCxnSpPr>
            <a:cxnSpLocks/>
          </p:cNvCxnSpPr>
          <p:nvPr/>
        </p:nvCxnSpPr>
        <p:spPr>
          <a:xfrm flipH="1">
            <a:off x="5308915" y="382836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id="{80E12D62-59E0-431A-A30C-9D15F6849C87}"/>
              </a:ext>
            </a:extLst>
          </p:cNvPr>
          <p:cNvSpPr txBox="1"/>
          <p:nvPr/>
        </p:nvSpPr>
        <p:spPr>
          <a:xfrm>
            <a:off x="4936773" y="4033922"/>
            <a:ext cx="354832" cy="241980"/>
          </a:xfrm>
          <a:prstGeom prst="rect">
            <a:avLst/>
          </a:prstGeom>
          <a:noFill/>
        </p:spPr>
        <p:txBody>
          <a:bodyPr wrap="none" lIns="36000" tIns="36000" rIns="36000" bIns="36000" rtlCol="0" anchor="ctr" anchorCtr="0">
            <a:spAutoFit/>
          </a:bodyPr>
          <a:lstStyle/>
          <a:p>
            <a:pPr algn="r" fontAlgn="auto">
              <a:spcBef>
                <a:spcPts val="0"/>
              </a:spcBef>
              <a:spcAft>
                <a:spcPts val="0"/>
              </a:spcAft>
            </a:pPr>
            <a:r>
              <a:rPr lang="en-US" sz="1100" dirty="0">
                <a:solidFill>
                  <a:srgbClr val="363636"/>
                </a:solidFill>
                <a:latin typeface="Arial"/>
                <a:cs typeface="Arial"/>
              </a:rPr>
              <a:t>-100</a:t>
            </a:r>
            <a:endParaRPr lang="en-GB" sz="1100" dirty="0">
              <a:solidFill>
                <a:srgbClr val="363636"/>
              </a:solidFill>
              <a:latin typeface="Arial"/>
              <a:cs typeface="Arial"/>
            </a:endParaRPr>
          </a:p>
        </p:txBody>
      </p:sp>
      <p:cxnSp>
        <p:nvCxnSpPr>
          <p:cNvPr id="29" name="Straight Connector 28">
            <a:extLst>
              <a:ext uri="{FF2B5EF4-FFF2-40B4-BE49-F238E27FC236}">
                <a16:creationId xmlns:a16="http://schemas.microsoft.com/office/drawing/2014/main" id="{4232826B-B43A-4847-A1BC-EF3E6EF9D1EE}"/>
              </a:ext>
            </a:extLst>
          </p:cNvPr>
          <p:cNvCxnSpPr>
            <a:cxnSpLocks/>
          </p:cNvCxnSpPr>
          <p:nvPr/>
        </p:nvCxnSpPr>
        <p:spPr>
          <a:xfrm flipH="1">
            <a:off x="5308915" y="41522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a:extLst>
              <a:ext uri="{FF2B5EF4-FFF2-40B4-BE49-F238E27FC236}">
                <a16:creationId xmlns:a16="http://schemas.microsoft.com/office/drawing/2014/main" id="{87A1A97B-D7C9-43B5-B729-941571E58B52}"/>
              </a:ext>
            </a:extLst>
          </p:cNvPr>
          <p:cNvSpPr/>
          <p:nvPr/>
        </p:nvSpPr>
        <p:spPr>
          <a:xfrm>
            <a:off x="5447568" y="2064544"/>
            <a:ext cx="90000" cy="485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4" name="Rectangle 33">
            <a:extLst>
              <a:ext uri="{FF2B5EF4-FFF2-40B4-BE49-F238E27FC236}">
                <a16:creationId xmlns:a16="http://schemas.microsoft.com/office/drawing/2014/main" id="{0FFC598D-69FE-495E-8742-77D6BE5BB2A8}"/>
              </a:ext>
            </a:extLst>
          </p:cNvPr>
          <p:cNvSpPr/>
          <p:nvPr/>
        </p:nvSpPr>
        <p:spPr>
          <a:xfrm>
            <a:off x="5543876" y="2116930"/>
            <a:ext cx="90000" cy="432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5" name="Rectangle 34">
            <a:extLst>
              <a:ext uri="{FF2B5EF4-FFF2-40B4-BE49-F238E27FC236}">
                <a16:creationId xmlns:a16="http://schemas.microsoft.com/office/drawing/2014/main" id="{D93DA604-59D4-4628-BF58-8242390A6F27}"/>
              </a:ext>
            </a:extLst>
          </p:cNvPr>
          <p:cNvSpPr/>
          <p:nvPr/>
        </p:nvSpPr>
        <p:spPr>
          <a:xfrm>
            <a:off x="5640184" y="2443163"/>
            <a:ext cx="90000" cy="106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6" name="Rectangle 35">
            <a:extLst>
              <a:ext uri="{FF2B5EF4-FFF2-40B4-BE49-F238E27FC236}">
                <a16:creationId xmlns:a16="http://schemas.microsoft.com/office/drawing/2014/main" id="{4B0C8B74-0772-4C5E-A765-CA276D3C5FF7}"/>
              </a:ext>
            </a:extLst>
          </p:cNvPr>
          <p:cNvSpPr/>
          <p:nvPr/>
        </p:nvSpPr>
        <p:spPr>
          <a:xfrm>
            <a:off x="5736492" y="2520827"/>
            <a:ext cx="90000" cy="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7" name="Rectangle 36">
            <a:extLst>
              <a:ext uri="{FF2B5EF4-FFF2-40B4-BE49-F238E27FC236}">
                <a16:creationId xmlns:a16="http://schemas.microsoft.com/office/drawing/2014/main" id="{BA8DBD1C-A718-49AC-B373-ECE9D5AB02A2}"/>
              </a:ext>
            </a:extLst>
          </p:cNvPr>
          <p:cNvSpPr/>
          <p:nvPr/>
        </p:nvSpPr>
        <p:spPr>
          <a:xfrm flipV="1">
            <a:off x="6019067" y="2549625"/>
            <a:ext cx="90000" cy="5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8" name="Rectangle 37">
            <a:extLst>
              <a:ext uri="{FF2B5EF4-FFF2-40B4-BE49-F238E27FC236}">
                <a16:creationId xmlns:a16="http://schemas.microsoft.com/office/drawing/2014/main" id="{E654F26A-D99B-4044-9F02-93768F4E21C7}"/>
              </a:ext>
            </a:extLst>
          </p:cNvPr>
          <p:cNvSpPr/>
          <p:nvPr/>
        </p:nvSpPr>
        <p:spPr>
          <a:xfrm flipV="1">
            <a:off x="6115111" y="2549624"/>
            <a:ext cx="90000" cy="103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39" name="Rectangle 38">
            <a:extLst>
              <a:ext uri="{FF2B5EF4-FFF2-40B4-BE49-F238E27FC236}">
                <a16:creationId xmlns:a16="http://schemas.microsoft.com/office/drawing/2014/main" id="{B1141672-8BE1-4876-B02E-00F4E5C78043}"/>
              </a:ext>
            </a:extLst>
          </p:cNvPr>
          <p:cNvSpPr/>
          <p:nvPr/>
        </p:nvSpPr>
        <p:spPr>
          <a:xfrm flipV="1">
            <a:off x="6211155" y="2549623"/>
            <a:ext cx="90000" cy="165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0" name="Rectangle 39">
            <a:extLst>
              <a:ext uri="{FF2B5EF4-FFF2-40B4-BE49-F238E27FC236}">
                <a16:creationId xmlns:a16="http://schemas.microsoft.com/office/drawing/2014/main" id="{2C1E44AD-084B-43A1-9F0A-AA4F5DBE0152}"/>
              </a:ext>
            </a:extLst>
          </p:cNvPr>
          <p:cNvSpPr/>
          <p:nvPr/>
        </p:nvSpPr>
        <p:spPr>
          <a:xfrm flipV="1">
            <a:off x="6307199" y="2549622"/>
            <a:ext cx="90000" cy="222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1" name="Rectangle 40">
            <a:extLst>
              <a:ext uri="{FF2B5EF4-FFF2-40B4-BE49-F238E27FC236}">
                <a16:creationId xmlns:a16="http://schemas.microsoft.com/office/drawing/2014/main" id="{83FD1060-A373-41D7-B0CD-CE59E24B3FCA}"/>
              </a:ext>
            </a:extLst>
          </p:cNvPr>
          <p:cNvSpPr/>
          <p:nvPr/>
        </p:nvSpPr>
        <p:spPr>
          <a:xfrm flipV="1">
            <a:off x="6403243" y="2549621"/>
            <a:ext cx="90000" cy="248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2" name="Rectangle 41">
            <a:extLst>
              <a:ext uri="{FF2B5EF4-FFF2-40B4-BE49-F238E27FC236}">
                <a16:creationId xmlns:a16="http://schemas.microsoft.com/office/drawing/2014/main" id="{966CFD22-1150-4EBA-A67C-CB930A7B11F5}"/>
              </a:ext>
            </a:extLst>
          </p:cNvPr>
          <p:cNvSpPr/>
          <p:nvPr/>
        </p:nvSpPr>
        <p:spPr>
          <a:xfrm flipV="1">
            <a:off x="6499287" y="2549620"/>
            <a:ext cx="90000" cy="288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3" name="Rectangle 42">
            <a:extLst>
              <a:ext uri="{FF2B5EF4-FFF2-40B4-BE49-F238E27FC236}">
                <a16:creationId xmlns:a16="http://schemas.microsoft.com/office/drawing/2014/main" id="{EF305671-69CE-4B5D-90CB-2C08A9FE7471}"/>
              </a:ext>
            </a:extLst>
          </p:cNvPr>
          <p:cNvSpPr/>
          <p:nvPr/>
        </p:nvSpPr>
        <p:spPr>
          <a:xfrm flipV="1">
            <a:off x="6595331" y="2549619"/>
            <a:ext cx="90000" cy="326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4" name="Rectangle 43">
            <a:extLst>
              <a:ext uri="{FF2B5EF4-FFF2-40B4-BE49-F238E27FC236}">
                <a16:creationId xmlns:a16="http://schemas.microsoft.com/office/drawing/2014/main" id="{CDB63937-0159-4EAB-BA72-F7370EC87815}"/>
              </a:ext>
            </a:extLst>
          </p:cNvPr>
          <p:cNvSpPr/>
          <p:nvPr/>
        </p:nvSpPr>
        <p:spPr>
          <a:xfrm flipV="1">
            <a:off x="6691375" y="2549619"/>
            <a:ext cx="90000" cy="367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5" name="Rectangle 44">
            <a:extLst>
              <a:ext uri="{FF2B5EF4-FFF2-40B4-BE49-F238E27FC236}">
                <a16:creationId xmlns:a16="http://schemas.microsoft.com/office/drawing/2014/main" id="{BE59D095-0711-4B95-97F8-F353A52C6279}"/>
              </a:ext>
            </a:extLst>
          </p:cNvPr>
          <p:cNvSpPr/>
          <p:nvPr/>
        </p:nvSpPr>
        <p:spPr>
          <a:xfrm flipV="1">
            <a:off x="6787419" y="2549619"/>
            <a:ext cx="90000" cy="367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6" name="Rectangle 45">
            <a:extLst>
              <a:ext uri="{FF2B5EF4-FFF2-40B4-BE49-F238E27FC236}">
                <a16:creationId xmlns:a16="http://schemas.microsoft.com/office/drawing/2014/main" id="{3024803F-FE00-4501-970F-1FF7E29313C1}"/>
              </a:ext>
            </a:extLst>
          </p:cNvPr>
          <p:cNvSpPr/>
          <p:nvPr/>
        </p:nvSpPr>
        <p:spPr>
          <a:xfrm flipV="1">
            <a:off x="6883463" y="2549619"/>
            <a:ext cx="90000" cy="386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7" name="Rectangle 46">
            <a:extLst>
              <a:ext uri="{FF2B5EF4-FFF2-40B4-BE49-F238E27FC236}">
                <a16:creationId xmlns:a16="http://schemas.microsoft.com/office/drawing/2014/main" id="{6B2BD861-1893-4825-B584-E48DBC5CE960}"/>
              </a:ext>
            </a:extLst>
          </p:cNvPr>
          <p:cNvSpPr/>
          <p:nvPr/>
        </p:nvSpPr>
        <p:spPr>
          <a:xfrm flipV="1">
            <a:off x="6979507" y="2549619"/>
            <a:ext cx="90000" cy="393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8" name="Rectangle 47">
            <a:extLst>
              <a:ext uri="{FF2B5EF4-FFF2-40B4-BE49-F238E27FC236}">
                <a16:creationId xmlns:a16="http://schemas.microsoft.com/office/drawing/2014/main" id="{37541B91-18EB-400B-A775-0AE67F49F8DB}"/>
              </a:ext>
            </a:extLst>
          </p:cNvPr>
          <p:cNvSpPr/>
          <p:nvPr/>
        </p:nvSpPr>
        <p:spPr>
          <a:xfrm flipV="1">
            <a:off x="7075551" y="2549619"/>
            <a:ext cx="90000" cy="42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49" name="Rectangle 48">
            <a:extLst>
              <a:ext uri="{FF2B5EF4-FFF2-40B4-BE49-F238E27FC236}">
                <a16:creationId xmlns:a16="http://schemas.microsoft.com/office/drawing/2014/main" id="{7E1BE659-5035-49AF-B201-6EC5A22B8AD3}"/>
              </a:ext>
            </a:extLst>
          </p:cNvPr>
          <p:cNvSpPr/>
          <p:nvPr/>
        </p:nvSpPr>
        <p:spPr>
          <a:xfrm flipV="1">
            <a:off x="7171595" y="2549619"/>
            <a:ext cx="90000" cy="424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0" name="Rectangle 49">
            <a:extLst>
              <a:ext uri="{FF2B5EF4-FFF2-40B4-BE49-F238E27FC236}">
                <a16:creationId xmlns:a16="http://schemas.microsoft.com/office/drawing/2014/main" id="{72F5AA8C-2F10-471F-A42F-226B7BCF0632}"/>
              </a:ext>
            </a:extLst>
          </p:cNvPr>
          <p:cNvSpPr/>
          <p:nvPr/>
        </p:nvSpPr>
        <p:spPr>
          <a:xfrm flipV="1">
            <a:off x="7267639" y="2549618"/>
            <a:ext cx="90000" cy="467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1" name="Rectangle 50">
            <a:extLst>
              <a:ext uri="{FF2B5EF4-FFF2-40B4-BE49-F238E27FC236}">
                <a16:creationId xmlns:a16="http://schemas.microsoft.com/office/drawing/2014/main" id="{6BEBAA38-E0F8-4820-B0C9-89EDEE8AED28}"/>
              </a:ext>
            </a:extLst>
          </p:cNvPr>
          <p:cNvSpPr/>
          <p:nvPr/>
        </p:nvSpPr>
        <p:spPr>
          <a:xfrm flipV="1">
            <a:off x="7363683" y="2549618"/>
            <a:ext cx="90000" cy="467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2" name="Rectangle 51">
            <a:extLst>
              <a:ext uri="{FF2B5EF4-FFF2-40B4-BE49-F238E27FC236}">
                <a16:creationId xmlns:a16="http://schemas.microsoft.com/office/drawing/2014/main" id="{C6C8EC07-6618-4444-AFD8-CEB986F4D2F0}"/>
              </a:ext>
            </a:extLst>
          </p:cNvPr>
          <p:cNvSpPr/>
          <p:nvPr/>
        </p:nvSpPr>
        <p:spPr>
          <a:xfrm flipV="1">
            <a:off x="7459727" y="2549617"/>
            <a:ext cx="90000" cy="510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3" name="Rectangle 52">
            <a:extLst>
              <a:ext uri="{FF2B5EF4-FFF2-40B4-BE49-F238E27FC236}">
                <a16:creationId xmlns:a16="http://schemas.microsoft.com/office/drawing/2014/main" id="{32EAFBED-FAE4-4911-BB96-4E3E10587300}"/>
              </a:ext>
            </a:extLst>
          </p:cNvPr>
          <p:cNvSpPr/>
          <p:nvPr/>
        </p:nvSpPr>
        <p:spPr>
          <a:xfrm flipV="1">
            <a:off x="7555771" y="2549617"/>
            <a:ext cx="90000" cy="522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4" name="Rectangle 53">
            <a:extLst>
              <a:ext uri="{FF2B5EF4-FFF2-40B4-BE49-F238E27FC236}">
                <a16:creationId xmlns:a16="http://schemas.microsoft.com/office/drawing/2014/main" id="{CF12A8A5-7FA3-4BD6-BDCF-05C8D5CCB66B}"/>
              </a:ext>
            </a:extLst>
          </p:cNvPr>
          <p:cNvSpPr/>
          <p:nvPr/>
        </p:nvSpPr>
        <p:spPr>
          <a:xfrm flipV="1">
            <a:off x="7651815" y="2549617"/>
            <a:ext cx="90000" cy="565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5" name="Rectangle 54">
            <a:extLst>
              <a:ext uri="{FF2B5EF4-FFF2-40B4-BE49-F238E27FC236}">
                <a16:creationId xmlns:a16="http://schemas.microsoft.com/office/drawing/2014/main" id="{54391EE4-6B3F-41DB-B763-4B836DEC7FE1}"/>
              </a:ext>
            </a:extLst>
          </p:cNvPr>
          <p:cNvSpPr/>
          <p:nvPr/>
        </p:nvSpPr>
        <p:spPr>
          <a:xfrm flipV="1">
            <a:off x="7747859" y="2549616"/>
            <a:ext cx="90000" cy="600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6" name="Rectangle 55">
            <a:extLst>
              <a:ext uri="{FF2B5EF4-FFF2-40B4-BE49-F238E27FC236}">
                <a16:creationId xmlns:a16="http://schemas.microsoft.com/office/drawing/2014/main" id="{DA934DF7-8ECB-464C-8741-2DB09F40F294}"/>
              </a:ext>
            </a:extLst>
          </p:cNvPr>
          <p:cNvSpPr/>
          <p:nvPr/>
        </p:nvSpPr>
        <p:spPr>
          <a:xfrm flipV="1">
            <a:off x="7843903" y="2549615"/>
            <a:ext cx="90000" cy="667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7" name="Rectangle 56">
            <a:extLst>
              <a:ext uri="{FF2B5EF4-FFF2-40B4-BE49-F238E27FC236}">
                <a16:creationId xmlns:a16="http://schemas.microsoft.com/office/drawing/2014/main" id="{47CF6D07-4F8F-4C42-B978-815F8DC7D484}"/>
              </a:ext>
            </a:extLst>
          </p:cNvPr>
          <p:cNvSpPr/>
          <p:nvPr/>
        </p:nvSpPr>
        <p:spPr>
          <a:xfrm flipV="1">
            <a:off x="7939947" y="2549613"/>
            <a:ext cx="90000" cy="7746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8" name="Rectangle 57">
            <a:extLst>
              <a:ext uri="{FF2B5EF4-FFF2-40B4-BE49-F238E27FC236}">
                <a16:creationId xmlns:a16="http://schemas.microsoft.com/office/drawing/2014/main" id="{2C42FFEE-F9FC-4811-A8D9-0E2B8CD70356}"/>
              </a:ext>
            </a:extLst>
          </p:cNvPr>
          <p:cNvSpPr/>
          <p:nvPr/>
        </p:nvSpPr>
        <p:spPr>
          <a:xfrm flipV="1">
            <a:off x="8035991" y="2549614"/>
            <a:ext cx="90000" cy="912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59" name="Rectangle 58">
            <a:extLst>
              <a:ext uri="{FF2B5EF4-FFF2-40B4-BE49-F238E27FC236}">
                <a16:creationId xmlns:a16="http://schemas.microsoft.com/office/drawing/2014/main" id="{988F7E7A-BA72-476E-BF6B-64333F9E6BEB}"/>
              </a:ext>
            </a:extLst>
          </p:cNvPr>
          <p:cNvSpPr/>
          <p:nvPr/>
        </p:nvSpPr>
        <p:spPr>
          <a:xfrm flipV="1">
            <a:off x="8132035" y="2549614"/>
            <a:ext cx="90000" cy="917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0" name="Rectangle 59">
            <a:extLst>
              <a:ext uri="{FF2B5EF4-FFF2-40B4-BE49-F238E27FC236}">
                <a16:creationId xmlns:a16="http://schemas.microsoft.com/office/drawing/2014/main" id="{80163E9F-9F49-410A-BA64-F05D78F17D14}"/>
              </a:ext>
            </a:extLst>
          </p:cNvPr>
          <p:cNvSpPr/>
          <p:nvPr/>
        </p:nvSpPr>
        <p:spPr>
          <a:xfrm flipV="1">
            <a:off x="8228079" y="2549613"/>
            <a:ext cx="90000" cy="960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1" name="Rectangle 60">
            <a:extLst>
              <a:ext uri="{FF2B5EF4-FFF2-40B4-BE49-F238E27FC236}">
                <a16:creationId xmlns:a16="http://schemas.microsoft.com/office/drawing/2014/main" id="{6289320D-93A7-46B5-A4A2-54DC5FA03E5B}"/>
              </a:ext>
            </a:extLst>
          </p:cNvPr>
          <p:cNvSpPr/>
          <p:nvPr/>
        </p:nvSpPr>
        <p:spPr>
          <a:xfrm flipV="1">
            <a:off x="8324123" y="2549612"/>
            <a:ext cx="90000" cy="105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2" name="Rectangle 61">
            <a:extLst>
              <a:ext uri="{FF2B5EF4-FFF2-40B4-BE49-F238E27FC236}">
                <a16:creationId xmlns:a16="http://schemas.microsoft.com/office/drawing/2014/main" id="{2D094259-0218-4966-8441-BF4F5F7643FF}"/>
              </a:ext>
            </a:extLst>
          </p:cNvPr>
          <p:cNvSpPr/>
          <p:nvPr/>
        </p:nvSpPr>
        <p:spPr>
          <a:xfrm flipV="1">
            <a:off x="8420167" y="2549611"/>
            <a:ext cx="90000" cy="1093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3" name="Rectangle 62">
            <a:extLst>
              <a:ext uri="{FF2B5EF4-FFF2-40B4-BE49-F238E27FC236}">
                <a16:creationId xmlns:a16="http://schemas.microsoft.com/office/drawing/2014/main" id="{293FAD86-95AA-439B-B9BE-6A45946D2F33}"/>
              </a:ext>
            </a:extLst>
          </p:cNvPr>
          <p:cNvSpPr/>
          <p:nvPr/>
        </p:nvSpPr>
        <p:spPr>
          <a:xfrm flipV="1">
            <a:off x="8516211" y="2549610"/>
            <a:ext cx="90000" cy="1210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4" name="Rectangle 63">
            <a:extLst>
              <a:ext uri="{FF2B5EF4-FFF2-40B4-BE49-F238E27FC236}">
                <a16:creationId xmlns:a16="http://schemas.microsoft.com/office/drawing/2014/main" id="{C3087205-1DE6-4C02-9289-281356855359}"/>
              </a:ext>
            </a:extLst>
          </p:cNvPr>
          <p:cNvSpPr/>
          <p:nvPr/>
        </p:nvSpPr>
        <p:spPr>
          <a:xfrm flipV="1">
            <a:off x="8612255" y="2549609"/>
            <a:ext cx="90000" cy="1391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5" name="Rectangle 64">
            <a:extLst>
              <a:ext uri="{FF2B5EF4-FFF2-40B4-BE49-F238E27FC236}">
                <a16:creationId xmlns:a16="http://schemas.microsoft.com/office/drawing/2014/main" id="{5FB1D3A9-E773-4937-90C2-F53798EDE2C7}"/>
              </a:ext>
            </a:extLst>
          </p:cNvPr>
          <p:cNvSpPr/>
          <p:nvPr/>
        </p:nvSpPr>
        <p:spPr>
          <a:xfrm flipV="1">
            <a:off x="8708299" y="2549608"/>
            <a:ext cx="90000" cy="1405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6" name="Rectangle 65">
            <a:extLst>
              <a:ext uri="{FF2B5EF4-FFF2-40B4-BE49-F238E27FC236}">
                <a16:creationId xmlns:a16="http://schemas.microsoft.com/office/drawing/2014/main" id="{8142A664-362A-438C-A5E9-83A3BA764515}"/>
              </a:ext>
            </a:extLst>
          </p:cNvPr>
          <p:cNvSpPr/>
          <p:nvPr/>
        </p:nvSpPr>
        <p:spPr>
          <a:xfrm flipV="1">
            <a:off x="8804343" y="2549607"/>
            <a:ext cx="90000" cy="1498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sp>
        <p:nvSpPr>
          <p:cNvPr id="67" name="Rectangle 66">
            <a:extLst>
              <a:ext uri="{FF2B5EF4-FFF2-40B4-BE49-F238E27FC236}">
                <a16:creationId xmlns:a16="http://schemas.microsoft.com/office/drawing/2014/main" id="{CBACD638-4596-4E27-9310-C84CEB7B6E7C}"/>
              </a:ext>
            </a:extLst>
          </p:cNvPr>
          <p:cNvSpPr/>
          <p:nvPr/>
        </p:nvSpPr>
        <p:spPr>
          <a:xfrm flipV="1">
            <a:off x="8900383" y="2549606"/>
            <a:ext cx="90000" cy="1536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363636"/>
              </a:solidFill>
            </a:endParaRPr>
          </a:p>
        </p:txBody>
      </p:sp>
      <p:cxnSp>
        <p:nvCxnSpPr>
          <p:cNvPr id="13" name="Straight Connector 12">
            <a:extLst>
              <a:ext uri="{FF2B5EF4-FFF2-40B4-BE49-F238E27FC236}">
                <a16:creationId xmlns:a16="http://schemas.microsoft.com/office/drawing/2014/main" id="{DB4CB526-295D-40FC-A4B5-953DDD512540}"/>
              </a:ext>
            </a:extLst>
          </p:cNvPr>
          <p:cNvCxnSpPr>
            <a:cxnSpLocks/>
          </p:cNvCxnSpPr>
          <p:nvPr/>
        </p:nvCxnSpPr>
        <p:spPr>
          <a:xfrm flipH="1">
            <a:off x="5417659" y="2549629"/>
            <a:ext cx="3604961"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66614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20800"/>
            <a:ext cx="8686800" cy="5308600"/>
          </a:xfrm>
        </p:spPr>
        <p:txBody>
          <a:bodyPr/>
          <a:lstStyle/>
          <a:p>
            <a:pPr marL="0" indent="0">
              <a:buNone/>
            </a:pPr>
            <a:r>
              <a:rPr lang="en-US" b="1" dirty="0">
                <a:solidFill>
                  <a:schemeClr val="bg1"/>
                </a:solidFill>
              </a:rPr>
              <a:t>KEY RESULTS (CONT.)</a:t>
            </a:r>
          </a:p>
          <a:p>
            <a:pPr marL="0" indent="0">
              <a:buNone/>
            </a:pPr>
            <a:endParaRPr lang="en-GB" dirty="0"/>
          </a:p>
          <a:p>
            <a:endParaRPr lang="en-GB" dirty="0"/>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endParaRPr lang="en-GB" b="1" dirty="0">
              <a:solidFill>
                <a:schemeClr val="bg1"/>
              </a:solidFill>
            </a:endParaRPr>
          </a:p>
          <a:p>
            <a:pPr marL="0" indent="0">
              <a:buNone/>
            </a:pPr>
            <a:r>
              <a:rPr lang="en-GB" b="1" dirty="0">
                <a:solidFill>
                  <a:schemeClr val="bg1"/>
                </a:solidFill>
              </a:rPr>
              <a:t>CONCLUSIONS</a:t>
            </a:r>
          </a:p>
          <a:p>
            <a:r>
              <a:rPr lang="en-GB" dirty="0"/>
              <a:t>In patients with osteosarcoma, apatinib demonstrated a high response rate and similar duration of response as other TKIs</a:t>
            </a:r>
          </a:p>
          <a:p>
            <a:r>
              <a:rPr lang="en-GB" dirty="0"/>
              <a:t>Apatinib showed </a:t>
            </a:r>
            <a:r>
              <a:rPr lang="en-GB" dirty="0" smtClean="0"/>
              <a:t>severe, </a:t>
            </a:r>
            <a:r>
              <a:rPr lang="en-GB" dirty="0"/>
              <a:t>but </a:t>
            </a:r>
            <a:r>
              <a:rPr lang="en-GB" dirty="0" smtClean="0"/>
              <a:t>tolerable, </a:t>
            </a:r>
            <a:r>
              <a:rPr lang="en-GB" dirty="0"/>
              <a:t>toxicity in this patient population </a:t>
            </a:r>
          </a:p>
        </p:txBody>
      </p:sp>
      <p:sp>
        <p:nvSpPr>
          <p:cNvPr id="2" name="Title 1"/>
          <p:cNvSpPr>
            <a:spLocks noGrp="1"/>
          </p:cNvSpPr>
          <p:nvPr>
            <p:ph type="title"/>
          </p:nvPr>
        </p:nvSpPr>
        <p:spPr>
          <a:xfrm>
            <a:off x="228600" y="228600"/>
            <a:ext cx="7792200" cy="939801"/>
          </a:xfrm>
        </p:spPr>
        <p:txBody>
          <a:bodyPr/>
          <a:lstStyle/>
          <a:p>
            <a:r>
              <a:rPr lang="en-GB" dirty="0"/>
              <a:t>11520: Apatinib for advanced osteosarcoma after failure of standard multimodal therapy: An open label phase 2 clinical trial – </a:t>
            </a:r>
            <a:r>
              <a:rPr lang="en-GB" dirty="0" err="1"/>
              <a:t>Xie</a:t>
            </a:r>
            <a:r>
              <a:rPr lang="en-GB" dirty="0"/>
              <a:t> L, et al</a:t>
            </a:r>
          </a:p>
        </p:txBody>
      </p:sp>
      <p:sp>
        <p:nvSpPr>
          <p:cNvPr id="4" name="Text Box 4"/>
          <p:cNvSpPr txBox="1">
            <a:spLocks noChangeArrowheads="1"/>
          </p:cNvSpPr>
          <p:nvPr/>
        </p:nvSpPr>
        <p:spPr bwMode="auto">
          <a:xfrm>
            <a:off x="5377687" y="6474897"/>
            <a:ext cx="35456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defRPr/>
            </a:pPr>
            <a:r>
              <a:rPr lang="en-GB" sz="1200" dirty="0" err="1">
                <a:solidFill>
                  <a:srgbClr val="363636"/>
                </a:solidFill>
                <a:latin typeface="Arial"/>
                <a:cs typeface="Arial"/>
              </a:rPr>
              <a:t>Xie</a:t>
            </a:r>
            <a:r>
              <a:rPr lang="en-GB" sz="1200" dirty="0">
                <a:solidFill>
                  <a:srgbClr val="363636"/>
                </a:solidFill>
                <a:latin typeface="Arial"/>
                <a:cs typeface="Arial"/>
              </a:rPr>
              <a:t> L, et al. J </a:t>
            </a:r>
            <a:r>
              <a:rPr lang="en-GB" sz="1200" dirty="0" err="1">
                <a:solidFill>
                  <a:srgbClr val="363636"/>
                </a:solidFill>
                <a:latin typeface="Arial"/>
                <a:cs typeface="Arial"/>
              </a:rPr>
              <a:t>Clin</a:t>
            </a:r>
            <a:r>
              <a:rPr lang="en-GB" sz="1200" dirty="0">
                <a:solidFill>
                  <a:srgbClr val="363636"/>
                </a:solidFill>
                <a:latin typeface="Arial"/>
                <a:cs typeface="Arial"/>
              </a:rPr>
              <a:t> </a:t>
            </a:r>
            <a:r>
              <a:rPr lang="en-GB" sz="1200" dirty="0" err="1">
                <a:solidFill>
                  <a:srgbClr val="363636"/>
                </a:solidFill>
                <a:latin typeface="Arial"/>
                <a:cs typeface="Arial"/>
              </a:rPr>
              <a:t>Oncol</a:t>
            </a:r>
            <a:r>
              <a:rPr lang="en-GB" sz="1200" dirty="0">
                <a:solidFill>
                  <a:srgbClr val="363636"/>
                </a:solidFill>
                <a:latin typeface="Arial"/>
                <a:cs typeface="Arial"/>
              </a:rPr>
              <a:t> 2018;36(</a:t>
            </a:r>
            <a:r>
              <a:rPr lang="en-GB" sz="1200" dirty="0" err="1">
                <a:solidFill>
                  <a:srgbClr val="363636"/>
                </a:solidFill>
                <a:latin typeface="Arial"/>
                <a:cs typeface="Arial"/>
              </a:rPr>
              <a:t>suppl</a:t>
            </a:r>
            <a:r>
              <a:rPr lang="en-GB" sz="1200" dirty="0">
                <a:solidFill>
                  <a:srgbClr val="363636"/>
                </a:solidFill>
                <a:latin typeface="Arial"/>
                <a:cs typeface="Arial"/>
              </a:rPr>
              <a:t>):</a:t>
            </a:r>
            <a:r>
              <a:rPr lang="en-GB" sz="1200" dirty="0" err="1">
                <a:solidFill>
                  <a:srgbClr val="363636"/>
                </a:solidFill>
                <a:latin typeface="Arial"/>
                <a:cs typeface="Arial"/>
              </a:rPr>
              <a:t>abstr</a:t>
            </a:r>
            <a:r>
              <a:rPr lang="en-GB" sz="1200" dirty="0">
                <a:solidFill>
                  <a:srgbClr val="363636"/>
                </a:solidFill>
                <a:latin typeface="Arial"/>
                <a:cs typeface="Arial"/>
              </a:rPr>
              <a:t> 11520</a:t>
            </a:r>
          </a:p>
        </p:txBody>
      </p:sp>
      <p:sp>
        <p:nvSpPr>
          <p:cNvPr id="580" name="TextBox 579">
            <a:extLst>
              <a:ext uri="{FF2B5EF4-FFF2-40B4-BE49-F238E27FC236}">
                <a16:creationId xmlns:a16="http://schemas.microsoft.com/office/drawing/2014/main" id="{037B367A-D3FD-4E90-A372-3B62859F2F63}"/>
              </a:ext>
            </a:extLst>
          </p:cNvPr>
          <p:cNvSpPr txBox="1"/>
          <p:nvPr/>
        </p:nvSpPr>
        <p:spPr>
          <a:xfrm rot="16200000">
            <a:off x="-160206" y="3109526"/>
            <a:ext cx="1233030" cy="276999"/>
          </a:xfrm>
          <a:prstGeom prst="rect">
            <a:avLst/>
          </a:prstGeom>
          <a:noFill/>
        </p:spPr>
        <p:txBody>
          <a:bodyPr wrap="none" rtlCol="0">
            <a:spAutoFit/>
          </a:bodyPr>
          <a:lstStyle/>
          <a:p>
            <a:pPr algn="ctr" fontAlgn="auto">
              <a:spcBef>
                <a:spcPts val="0"/>
              </a:spcBef>
              <a:spcAft>
                <a:spcPts val="0"/>
              </a:spcAft>
            </a:pPr>
            <a:r>
              <a:rPr lang="en-GB" sz="1200" dirty="0">
                <a:solidFill>
                  <a:srgbClr val="363636"/>
                </a:solidFill>
                <a:latin typeface="Arial"/>
                <a:cs typeface="Arial"/>
              </a:rPr>
              <a:t>Overall survival</a:t>
            </a:r>
          </a:p>
        </p:txBody>
      </p:sp>
      <p:sp>
        <p:nvSpPr>
          <p:cNvPr id="581" name="TextBox 580">
            <a:extLst>
              <a:ext uri="{FF2B5EF4-FFF2-40B4-BE49-F238E27FC236}">
                <a16:creationId xmlns:a16="http://schemas.microsoft.com/office/drawing/2014/main" id="{45A268ED-B7BD-430F-87BF-3F3B0BF31499}"/>
              </a:ext>
            </a:extLst>
          </p:cNvPr>
          <p:cNvSpPr txBox="1"/>
          <p:nvPr/>
        </p:nvSpPr>
        <p:spPr>
          <a:xfrm>
            <a:off x="2087553" y="4736177"/>
            <a:ext cx="1110304" cy="276999"/>
          </a:xfrm>
          <a:prstGeom prst="rect">
            <a:avLst/>
          </a:prstGeom>
          <a:noFill/>
        </p:spPr>
        <p:txBody>
          <a:bodyPr wrap="none" rtlCol="0">
            <a:spAutoFit/>
          </a:bodyPr>
          <a:lstStyle/>
          <a:p>
            <a:pPr algn="ctr" fontAlgn="auto">
              <a:spcBef>
                <a:spcPts val="0"/>
              </a:spcBef>
              <a:spcAft>
                <a:spcPts val="0"/>
              </a:spcAft>
            </a:pPr>
            <a:r>
              <a:rPr lang="en-GB" sz="1200" dirty="0" smtClean="0">
                <a:solidFill>
                  <a:srgbClr val="363636"/>
                </a:solidFill>
                <a:latin typeface="Arial"/>
                <a:cs typeface="Arial"/>
              </a:rPr>
              <a:t>Time, months</a:t>
            </a:r>
            <a:endParaRPr lang="en-GB" sz="1200" dirty="0">
              <a:solidFill>
                <a:srgbClr val="363636"/>
              </a:solidFill>
              <a:latin typeface="Arial"/>
              <a:cs typeface="Arial"/>
            </a:endParaRPr>
          </a:p>
        </p:txBody>
      </p:sp>
      <p:sp>
        <p:nvSpPr>
          <p:cNvPr id="582" name="TextBox 581">
            <a:extLst>
              <a:ext uri="{FF2B5EF4-FFF2-40B4-BE49-F238E27FC236}">
                <a16:creationId xmlns:a16="http://schemas.microsoft.com/office/drawing/2014/main" id="{05033349-BA11-4750-8185-F14A9834A5AD}"/>
              </a:ext>
            </a:extLst>
          </p:cNvPr>
          <p:cNvSpPr txBox="1"/>
          <p:nvPr/>
        </p:nvSpPr>
        <p:spPr>
          <a:xfrm>
            <a:off x="932143"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0</a:t>
            </a:r>
          </a:p>
        </p:txBody>
      </p:sp>
      <p:sp>
        <p:nvSpPr>
          <p:cNvPr id="583" name="TextBox 582">
            <a:extLst>
              <a:ext uri="{FF2B5EF4-FFF2-40B4-BE49-F238E27FC236}">
                <a16:creationId xmlns:a16="http://schemas.microsoft.com/office/drawing/2014/main" id="{FE6E54D0-029C-473B-9451-91730C8DE35F}"/>
              </a:ext>
            </a:extLst>
          </p:cNvPr>
          <p:cNvSpPr txBox="1"/>
          <p:nvPr/>
        </p:nvSpPr>
        <p:spPr>
          <a:xfrm>
            <a:off x="1556845"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4</a:t>
            </a:r>
            <a:endParaRPr lang="en-GB" sz="1200" dirty="0">
              <a:solidFill>
                <a:srgbClr val="363636"/>
              </a:solidFill>
              <a:latin typeface="Arial"/>
              <a:cs typeface="Arial"/>
            </a:endParaRPr>
          </a:p>
        </p:txBody>
      </p:sp>
      <p:sp>
        <p:nvSpPr>
          <p:cNvPr id="584" name="TextBox 583">
            <a:extLst>
              <a:ext uri="{FF2B5EF4-FFF2-40B4-BE49-F238E27FC236}">
                <a16:creationId xmlns:a16="http://schemas.microsoft.com/office/drawing/2014/main" id="{100C4B7A-6E3C-4BDB-A3C1-5A971842067F}"/>
              </a:ext>
            </a:extLst>
          </p:cNvPr>
          <p:cNvSpPr txBox="1"/>
          <p:nvPr/>
        </p:nvSpPr>
        <p:spPr>
          <a:xfrm>
            <a:off x="2181547"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8</a:t>
            </a:r>
            <a:endParaRPr lang="en-GB" sz="1200" dirty="0">
              <a:solidFill>
                <a:srgbClr val="363636"/>
              </a:solidFill>
              <a:latin typeface="Arial"/>
              <a:cs typeface="Arial"/>
            </a:endParaRPr>
          </a:p>
        </p:txBody>
      </p:sp>
      <p:sp>
        <p:nvSpPr>
          <p:cNvPr id="585" name="TextBox 584">
            <a:extLst>
              <a:ext uri="{FF2B5EF4-FFF2-40B4-BE49-F238E27FC236}">
                <a16:creationId xmlns:a16="http://schemas.microsoft.com/office/drawing/2014/main" id="{099F30E8-927A-4BE1-9454-ED9278870966}"/>
              </a:ext>
            </a:extLst>
          </p:cNvPr>
          <p:cNvSpPr txBox="1"/>
          <p:nvPr/>
        </p:nvSpPr>
        <p:spPr>
          <a:xfrm>
            <a:off x="2806249"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12</a:t>
            </a:r>
          </a:p>
        </p:txBody>
      </p:sp>
      <p:sp>
        <p:nvSpPr>
          <p:cNvPr id="586" name="TextBox 585">
            <a:extLst>
              <a:ext uri="{FF2B5EF4-FFF2-40B4-BE49-F238E27FC236}">
                <a16:creationId xmlns:a16="http://schemas.microsoft.com/office/drawing/2014/main" id="{0DBAE8F0-5042-4D96-89DE-A7740C145FFB}"/>
              </a:ext>
            </a:extLst>
          </p:cNvPr>
          <p:cNvSpPr txBox="1"/>
          <p:nvPr/>
        </p:nvSpPr>
        <p:spPr>
          <a:xfrm>
            <a:off x="3430951"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1</a:t>
            </a:r>
            <a:r>
              <a:rPr lang="en-GB" sz="1200" dirty="0">
                <a:solidFill>
                  <a:srgbClr val="363636"/>
                </a:solidFill>
                <a:latin typeface="Arial"/>
                <a:cs typeface="Arial"/>
              </a:rPr>
              <a:t>6</a:t>
            </a:r>
          </a:p>
        </p:txBody>
      </p:sp>
      <p:sp>
        <p:nvSpPr>
          <p:cNvPr id="587" name="TextBox 586">
            <a:extLst>
              <a:ext uri="{FF2B5EF4-FFF2-40B4-BE49-F238E27FC236}">
                <a16:creationId xmlns:a16="http://schemas.microsoft.com/office/drawing/2014/main" id="{64CBA044-7A89-4866-A41F-7B789492F9D7}"/>
              </a:ext>
            </a:extLst>
          </p:cNvPr>
          <p:cNvSpPr txBox="1"/>
          <p:nvPr/>
        </p:nvSpPr>
        <p:spPr>
          <a:xfrm>
            <a:off x="4055651"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20</a:t>
            </a:r>
          </a:p>
        </p:txBody>
      </p:sp>
      <p:sp>
        <p:nvSpPr>
          <p:cNvPr id="588" name="TextBox 587">
            <a:extLst>
              <a:ext uri="{FF2B5EF4-FFF2-40B4-BE49-F238E27FC236}">
                <a16:creationId xmlns:a16="http://schemas.microsoft.com/office/drawing/2014/main" id="{CEF93031-BF83-4432-971E-7FDCE232EC8A}"/>
              </a:ext>
            </a:extLst>
          </p:cNvPr>
          <p:cNvSpPr txBox="1"/>
          <p:nvPr/>
        </p:nvSpPr>
        <p:spPr>
          <a:xfrm>
            <a:off x="664643" y="4297576"/>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0.0</a:t>
            </a:r>
          </a:p>
        </p:txBody>
      </p:sp>
      <p:sp>
        <p:nvSpPr>
          <p:cNvPr id="589" name="TextBox 588">
            <a:extLst>
              <a:ext uri="{FF2B5EF4-FFF2-40B4-BE49-F238E27FC236}">
                <a16:creationId xmlns:a16="http://schemas.microsoft.com/office/drawing/2014/main" id="{72F266B1-764C-4FE9-93F1-0A5D5AD42CD0}"/>
              </a:ext>
            </a:extLst>
          </p:cNvPr>
          <p:cNvSpPr txBox="1"/>
          <p:nvPr/>
        </p:nvSpPr>
        <p:spPr>
          <a:xfrm>
            <a:off x="664643" y="3385616"/>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0.4</a:t>
            </a:r>
          </a:p>
        </p:txBody>
      </p:sp>
      <p:sp>
        <p:nvSpPr>
          <p:cNvPr id="590" name="TextBox 589">
            <a:extLst>
              <a:ext uri="{FF2B5EF4-FFF2-40B4-BE49-F238E27FC236}">
                <a16:creationId xmlns:a16="http://schemas.microsoft.com/office/drawing/2014/main" id="{2CDC0104-BC9F-42D9-A2E7-E80509B4FD1B}"/>
              </a:ext>
            </a:extLst>
          </p:cNvPr>
          <p:cNvSpPr txBox="1"/>
          <p:nvPr/>
        </p:nvSpPr>
        <p:spPr>
          <a:xfrm>
            <a:off x="664643" y="2017673"/>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1.0</a:t>
            </a:r>
          </a:p>
        </p:txBody>
      </p:sp>
      <p:sp>
        <p:nvSpPr>
          <p:cNvPr id="591" name="TextBox 590">
            <a:extLst>
              <a:ext uri="{FF2B5EF4-FFF2-40B4-BE49-F238E27FC236}">
                <a16:creationId xmlns:a16="http://schemas.microsoft.com/office/drawing/2014/main" id="{AF9F0D85-2DE8-48FD-8CCB-0F904133BB7C}"/>
              </a:ext>
            </a:extLst>
          </p:cNvPr>
          <p:cNvSpPr txBox="1"/>
          <p:nvPr/>
        </p:nvSpPr>
        <p:spPr>
          <a:xfrm rot="16200000">
            <a:off x="3958755" y="3094536"/>
            <a:ext cx="1880643" cy="276999"/>
          </a:xfrm>
          <a:prstGeom prst="rect">
            <a:avLst/>
          </a:prstGeom>
          <a:noFill/>
        </p:spPr>
        <p:txBody>
          <a:bodyPr wrap="none" rtlCol="0">
            <a:spAutoFit/>
          </a:bodyPr>
          <a:lstStyle/>
          <a:p>
            <a:pPr algn="ctr" fontAlgn="auto">
              <a:spcBef>
                <a:spcPts val="0"/>
              </a:spcBef>
              <a:spcAft>
                <a:spcPts val="0"/>
              </a:spcAft>
            </a:pPr>
            <a:r>
              <a:rPr lang="en-GB" sz="1200" dirty="0">
                <a:solidFill>
                  <a:srgbClr val="363636"/>
                </a:solidFill>
                <a:latin typeface="Arial"/>
                <a:cs typeface="Arial"/>
              </a:rPr>
              <a:t>Progression-free survival</a:t>
            </a:r>
          </a:p>
        </p:txBody>
      </p:sp>
      <p:sp>
        <p:nvSpPr>
          <p:cNvPr id="592" name="TextBox 591">
            <a:extLst>
              <a:ext uri="{FF2B5EF4-FFF2-40B4-BE49-F238E27FC236}">
                <a16:creationId xmlns:a16="http://schemas.microsoft.com/office/drawing/2014/main" id="{CF697BF1-E11C-45EC-B7F3-930DFD931063}"/>
              </a:ext>
            </a:extLst>
          </p:cNvPr>
          <p:cNvSpPr txBox="1"/>
          <p:nvPr/>
        </p:nvSpPr>
        <p:spPr>
          <a:xfrm>
            <a:off x="6530325" y="4736177"/>
            <a:ext cx="1110304" cy="276999"/>
          </a:xfrm>
          <a:prstGeom prst="rect">
            <a:avLst/>
          </a:prstGeom>
          <a:noFill/>
        </p:spPr>
        <p:txBody>
          <a:bodyPr wrap="none" rtlCol="0">
            <a:spAutoFit/>
          </a:bodyPr>
          <a:lstStyle/>
          <a:p>
            <a:pPr algn="ctr" fontAlgn="auto">
              <a:spcBef>
                <a:spcPts val="0"/>
              </a:spcBef>
              <a:spcAft>
                <a:spcPts val="0"/>
              </a:spcAft>
            </a:pPr>
            <a:r>
              <a:rPr lang="en-GB" sz="1200" dirty="0" smtClean="0">
                <a:solidFill>
                  <a:srgbClr val="363636"/>
                </a:solidFill>
                <a:latin typeface="Arial"/>
                <a:cs typeface="Arial"/>
              </a:rPr>
              <a:t>Time, months</a:t>
            </a:r>
            <a:endParaRPr lang="en-GB" sz="1200" dirty="0">
              <a:solidFill>
                <a:srgbClr val="363636"/>
              </a:solidFill>
              <a:latin typeface="Arial"/>
              <a:cs typeface="Arial"/>
            </a:endParaRPr>
          </a:p>
        </p:txBody>
      </p:sp>
      <p:sp>
        <p:nvSpPr>
          <p:cNvPr id="593" name="TextBox 592">
            <a:extLst>
              <a:ext uri="{FF2B5EF4-FFF2-40B4-BE49-F238E27FC236}">
                <a16:creationId xmlns:a16="http://schemas.microsoft.com/office/drawing/2014/main" id="{71BA0DE2-5CDA-481B-BF7E-AEE4944F33BF}"/>
              </a:ext>
            </a:extLst>
          </p:cNvPr>
          <p:cNvSpPr txBox="1"/>
          <p:nvPr/>
        </p:nvSpPr>
        <p:spPr>
          <a:xfrm>
            <a:off x="5374914"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0</a:t>
            </a:r>
          </a:p>
        </p:txBody>
      </p:sp>
      <p:sp>
        <p:nvSpPr>
          <p:cNvPr id="594" name="TextBox 593">
            <a:extLst>
              <a:ext uri="{FF2B5EF4-FFF2-40B4-BE49-F238E27FC236}">
                <a16:creationId xmlns:a16="http://schemas.microsoft.com/office/drawing/2014/main" id="{B8144B1B-34CB-4A6B-8E0B-CE1CC8E1407E}"/>
              </a:ext>
            </a:extLst>
          </p:cNvPr>
          <p:cNvSpPr txBox="1"/>
          <p:nvPr/>
        </p:nvSpPr>
        <p:spPr>
          <a:xfrm>
            <a:off x="6155792"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4</a:t>
            </a:r>
          </a:p>
        </p:txBody>
      </p:sp>
      <p:sp>
        <p:nvSpPr>
          <p:cNvPr id="595" name="TextBox 594">
            <a:extLst>
              <a:ext uri="{FF2B5EF4-FFF2-40B4-BE49-F238E27FC236}">
                <a16:creationId xmlns:a16="http://schemas.microsoft.com/office/drawing/2014/main" id="{8CAE22C3-549B-4A1B-A7A0-D82739F0561B}"/>
              </a:ext>
            </a:extLst>
          </p:cNvPr>
          <p:cNvSpPr txBox="1"/>
          <p:nvPr/>
        </p:nvSpPr>
        <p:spPr>
          <a:xfrm>
            <a:off x="6936670"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8</a:t>
            </a:r>
          </a:p>
        </p:txBody>
      </p:sp>
      <p:sp>
        <p:nvSpPr>
          <p:cNvPr id="596" name="TextBox 595">
            <a:extLst>
              <a:ext uri="{FF2B5EF4-FFF2-40B4-BE49-F238E27FC236}">
                <a16:creationId xmlns:a16="http://schemas.microsoft.com/office/drawing/2014/main" id="{6D29044E-F860-4992-A1EC-9D9316F296BF}"/>
              </a:ext>
            </a:extLst>
          </p:cNvPr>
          <p:cNvSpPr txBox="1"/>
          <p:nvPr/>
        </p:nvSpPr>
        <p:spPr>
          <a:xfrm>
            <a:off x="7717548"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12</a:t>
            </a:r>
          </a:p>
        </p:txBody>
      </p:sp>
      <p:sp>
        <p:nvSpPr>
          <p:cNvPr id="598" name="TextBox 597">
            <a:extLst>
              <a:ext uri="{FF2B5EF4-FFF2-40B4-BE49-F238E27FC236}">
                <a16:creationId xmlns:a16="http://schemas.microsoft.com/office/drawing/2014/main" id="{55B8F37B-F0A9-417E-9487-3BA5F569D705}"/>
              </a:ext>
            </a:extLst>
          </p:cNvPr>
          <p:cNvSpPr txBox="1"/>
          <p:nvPr/>
        </p:nvSpPr>
        <p:spPr>
          <a:xfrm>
            <a:off x="8498422"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16</a:t>
            </a:r>
          </a:p>
        </p:txBody>
      </p:sp>
      <p:sp>
        <p:nvSpPr>
          <p:cNvPr id="599" name="TextBox 598">
            <a:extLst>
              <a:ext uri="{FF2B5EF4-FFF2-40B4-BE49-F238E27FC236}">
                <a16:creationId xmlns:a16="http://schemas.microsoft.com/office/drawing/2014/main" id="{294A2A35-3BBF-48EF-80DB-BAA544AA1EB9}"/>
              </a:ext>
            </a:extLst>
          </p:cNvPr>
          <p:cNvSpPr txBox="1"/>
          <p:nvPr/>
        </p:nvSpPr>
        <p:spPr>
          <a:xfrm>
            <a:off x="5241794" y="4293902"/>
            <a:ext cx="78821" cy="192015"/>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a:t>
            </a:r>
          </a:p>
        </p:txBody>
      </p:sp>
      <p:sp>
        <p:nvSpPr>
          <p:cNvPr id="602" name="TextBox 601">
            <a:extLst>
              <a:ext uri="{FF2B5EF4-FFF2-40B4-BE49-F238E27FC236}">
                <a16:creationId xmlns:a16="http://schemas.microsoft.com/office/drawing/2014/main" id="{14E4951A-17A8-4DCE-A0A2-22B0B9226EE5}"/>
              </a:ext>
            </a:extLst>
          </p:cNvPr>
          <p:cNvSpPr txBox="1"/>
          <p:nvPr/>
        </p:nvSpPr>
        <p:spPr>
          <a:xfrm>
            <a:off x="664643" y="2473654"/>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0.8</a:t>
            </a:r>
          </a:p>
        </p:txBody>
      </p:sp>
      <p:sp>
        <p:nvSpPr>
          <p:cNvPr id="604" name="TextBox 603">
            <a:extLst>
              <a:ext uri="{FF2B5EF4-FFF2-40B4-BE49-F238E27FC236}">
                <a16:creationId xmlns:a16="http://schemas.microsoft.com/office/drawing/2014/main" id="{095F462F-FE30-4C80-BCAA-F2BD59C8C1C5}"/>
              </a:ext>
            </a:extLst>
          </p:cNvPr>
          <p:cNvSpPr txBox="1"/>
          <p:nvPr/>
        </p:nvSpPr>
        <p:spPr>
          <a:xfrm>
            <a:off x="664643" y="2929635"/>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US" sz="1200" dirty="0">
                <a:solidFill>
                  <a:srgbClr val="363636"/>
                </a:solidFill>
                <a:latin typeface="Arial"/>
                <a:cs typeface="Arial"/>
              </a:rPr>
              <a:t>0</a:t>
            </a:r>
            <a:r>
              <a:rPr lang="en-GB" sz="1200" dirty="0">
                <a:solidFill>
                  <a:srgbClr val="363636"/>
                </a:solidFill>
                <a:latin typeface="Arial"/>
                <a:cs typeface="Arial"/>
              </a:rPr>
              <a:t>.6</a:t>
            </a:r>
          </a:p>
        </p:txBody>
      </p:sp>
      <p:sp>
        <p:nvSpPr>
          <p:cNvPr id="606" name="TextBox 605">
            <a:extLst>
              <a:ext uri="{FF2B5EF4-FFF2-40B4-BE49-F238E27FC236}">
                <a16:creationId xmlns:a16="http://schemas.microsoft.com/office/drawing/2014/main" id="{5C883FB3-E49D-4E74-9733-B60D9E4B9E30}"/>
              </a:ext>
            </a:extLst>
          </p:cNvPr>
          <p:cNvSpPr txBox="1"/>
          <p:nvPr/>
        </p:nvSpPr>
        <p:spPr>
          <a:xfrm>
            <a:off x="664643" y="3841597"/>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0.2</a:t>
            </a:r>
          </a:p>
        </p:txBody>
      </p:sp>
      <p:sp>
        <p:nvSpPr>
          <p:cNvPr id="884" name="Freeform: Shape 883">
            <a:extLst>
              <a:ext uri="{FF2B5EF4-FFF2-40B4-BE49-F238E27FC236}">
                <a16:creationId xmlns:a16="http://schemas.microsoft.com/office/drawing/2014/main" id="{1A73BFC7-2742-4141-8411-0EAA99DAC480}"/>
              </a:ext>
            </a:extLst>
          </p:cNvPr>
          <p:cNvSpPr/>
          <p:nvPr/>
        </p:nvSpPr>
        <p:spPr>
          <a:xfrm>
            <a:off x="1012910" y="2110006"/>
            <a:ext cx="3118450" cy="2281523"/>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363636"/>
              </a:solidFill>
            </a:endParaRPr>
          </a:p>
        </p:txBody>
      </p:sp>
      <p:cxnSp>
        <p:nvCxnSpPr>
          <p:cNvPr id="885" name="Straight Connector 884">
            <a:extLst>
              <a:ext uri="{FF2B5EF4-FFF2-40B4-BE49-F238E27FC236}">
                <a16:creationId xmlns:a16="http://schemas.microsoft.com/office/drawing/2014/main" id="{9BC4137F-79AA-4C92-A839-DD1E54FD24B8}"/>
              </a:ext>
            </a:extLst>
          </p:cNvPr>
          <p:cNvCxnSpPr>
            <a:cxnSpLocks/>
          </p:cNvCxnSpPr>
          <p:nvPr/>
        </p:nvCxnSpPr>
        <p:spPr>
          <a:xfrm>
            <a:off x="101291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6" name="Straight Connector 885">
            <a:extLst>
              <a:ext uri="{FF2B5EF4-FFF2-40B4-BE49-F238E27FC236}">
                <a16:creationId xmlns:a16="http://schemas.microsoft.com/office/drawing/2014/main" id="{79A2D744-F2A1-4E9A-AE20-F3C358B994F7}"/>
              </a:ext>
            </a:extLst>
          </p:cNvPr>
          <p:cNvCxnSpPr>
            <a:cxnSpLocks/>
          </p:cNvCxnSpPr>
          <p:nvPr/>
        </p:nvCxnSpPr>
        <p:spPr>
          <a:xfrm>
            <a:off x="163778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7" name="Straight Connector 886">
            <a:extLst>
              <a:ext uri="{FF2B5EF4-FFF2-40B4-BE49-F238E27FC236}">
                <a16:creationId xmlns:a16="http://schemas.microsoft.com/office/drawing/2014/main" id="{13FB5C2E-8102-485B-8ADA-F59BCC15472E}"/>
              </a:ext>
            </a:extLst>
          </p:cNvPr>
          <p:cNvCxnSpPr>
            <a:cxnSpLocks/>
          </p:cNvCxnSpPr>
          <p:nvPr/>
        </p:nvCxnSpPr>
        <p:spPr>
          <a:xfrm>
            <a:off x="226265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8" name="Straight Connector 887">
            <a:extLst>
              <a:ext uri="{FF2B5EF4-FFF2-40B4-BE49-F238E27FC236}">
                <a16:creationId xmlns:a16="http://schemas.microsoft.com/office/drawing/2014/main" id="{39334B81-9F3E-43F8-955F-DCBA4B6B7CB2}"/>
              </a:ext>
            </a:extLst>
          </p:cNvPr>
          <p:cNvCxnSpPr>
            <a:cxnSpLocks/>
          </p:cNvCxnSpPr>
          <p:nvPr/>
        </p:nvCxnSpPr>
        <p:spPr>
          <a:xfrm>
            <a:off x="288752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9" name="Straight Connector 888">
            <a:extLst>
              <a:ext uri="{FF2B5EF4-FFF2-40B4-BE49-F238E27FC236}">
                <a16:creationId xmlns:a16="http://schemas.microsoft.com/office/drawing/2014/main" id="{4364D6CA-36A8-415E-8C3C-6324D5959E1D}"/>
              </a:ext>
            </a:extLst>
          </p:cNvPr>
          <p:cNvCxnSpPr>
            <a:cxnSpLocks/>
          </p:cNvCxnSpPr>
          <p:nvPr/>
        </p:nvCxnSpPr>
        <p:spPr>
          <a:xfrm>
            <a:off x="351239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0" name="Straight Connector 889">
            <a:extLst>
              <a:ext uri="{FF2B5EF4-FFF2-40B4-BE49-F238E27FC236}">
                <a16:creationId xmlns:a16="http://schemas.microsoft.com/office/drawing/2014/main" id="{A6B786E0-7523-4EB9-845B-629D1D914893}"/>
              </a:ext>
            </a:extLst>
          </p:cNvPr>
          <p:cNvCxnSpPr>
            <a:cxnSpLocks/>
          </p:cNvCxnSpPr>
          <p:nvPr/>
        </p:nvCxnSpPr>
        <p:spPr>
          <a:xfrm>
            <a:off x="413726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1" name="Straight Connector 890">
            <a:extLst>
              <a:ext uri="{FF2B5EF4-FFF2-40B4-BE49-F238E27FC236}">
                <a16:creationId xmlns:a16="http://schemas.microsoft.com/office/drawing/2014/main" id="{CFDDBF28-2396-4FDC-8864-1DCC1246C189}"/>
              </a:ext>
            </a:extLst>
          </p:cNvPr>
          <p:cNvCxnSpPr>
            <a:cxnSpLocks/>
          </p:cNvCxnSpPr>
          <p:nvPr/>
        </p:nvCxnSpPr>
        <p:spPr>
          <a:xfrm rot="5400000">
            <a:off x="961445" y="4346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2" name="Straight Connector 891">
            <a:extLst>
              <a:ext uri="{FF2B5EF4-FFF2-40B4-BE49-F238E27FC236}">
                <a16:creationId xmlns:a16="http://schemas.microsoft.com/office/drawing/2014/main" id="{7FCEA266-A658-493D-BCCE-7584D4796E10}"/>
              </a:ext>
            </a:extLst>
          </p:cNvPr>
          <p:cNvCxnSpPr>
            <a:cxnSpLocks/>
          </p:cNvCxnSpPr>
          <p:nvPr/>
        </p:nvCxnSpPr>
        <p:spPr>
          <a:xfrm rot="5400000">
            <a:off x="961445" y="343392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3" name="Straight Connector 892">
            <a:extLst>
              <a:ext uri="{FF2B5EF4-FFF2-40B4-BE49-F238E27FC236}">
                <a16:creationId xmlns:a16="http://schemas.microsoft.com/office/drawing/2014/main" id="{7C5E1A36-EC46-49F3-807D-21EA2908195E}"/>
              </a:ext>
            </a:extLst>
          </p:cNvPr>
          <p:cNvCxnSpPr>
            <a:cxnSpLocks/>
          </p:cNvCxnSpPr>
          <p:nvPr/>
        </p:nvCxnSpPr>
        <p:spPr>
          <a:xfrm rot="5400000">
            <a:off x="961445" y="206500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4" name="Straight Connector 893">
            <a:extLst>
              <a:ext uri="{FF2B5EF4-FFF2-40B4-BE49-F238E27FC236}">
                <a16:creationId xmlns:a16="http://schemas.microsoft.com/office/drawing/2014/main" id="{7D2D956F-44F1-42FC-878E-80D5596C9751}"/>
              </a:ext>
            </a:extLst>
          </p:cNvPr>
          <p:cNvCxnSpPr>
            <a:cxnSpLocks/>
          </p:cNvCxnSpPr>
          <p:nvPr/>
        </p:nvCxnSpPr>
        <p:spPr>
          <a:xfrm>
            <a:off x="5455682"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5" name="Straight Connector 894">
            <a:extLst>
              <a:ext uri="{FF2B5EF4-FFF2-40B4-BE49-F238E27FC236}">
                <a16:creationId xmlns:a16="http://schemas.microsoft.com/office/drawing/2014/main" id="{5ED4DFFB-9C26-4FC7-9BD5-2B12D6C32882}"/>
              </a:ext>
            </a:extLst>
          </p:cNvPr>
          <p:cNvCxnSpPr>
            <a:cxnSpLocks/>
          </p:cNvCxnSpPr>
          <p:nvPr/>
        </p:nvCxnSpPr>
        <p:spPr>
          <a:xfrm>
            <a:off x="623677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6" name="Straight Connector 895">
            <a:extLst>
              <a:ext uri="{FF2B5EF4-FFF2-40B4-BE49-F238E27FC236}">
                <a16:creationId xmlns:a16="http://schemas.microsoft.com/office/drawing/2014/main" id="{12A837BF-FE20-4635-BED6-BBBAF84A1249}"/>
              </a:ext>
            </a:extLst>
          </p:cNvPr>
          <p:cNvCxnSpPr>
            <a:cxnSpLocks/>
          </p:cNvCxnSpPr>
          <p:nvPr/>
        </p:nvCxnSpPr>
        <p:spPr>
          <a:xfrm>
            <a:off x="7017858"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7" name="Straight Connector 896">
            <a:extLst>
              <a:ext uri="{FF2B5EF4-FFF2-40B4-BE49-F238E27FC236}">
                <a16:creationId xmlns:a16="http://schemas.microsoft.com/office/drawing/2014/main" id="{592FC1DA-F1B3-4470-B4C4-EAB3A4B2C54D}"/>
              </a:ext>
            </a:extLst>
          </p:cNvPr>
          <p:cNvCxnSpPr>
            <a:cxnSpLocks/>
          </p:cNvCxnSpPr>
          <p:nvPr/>
        </p:nvCxnSpPr>
        <p:spPr>
          <a:xfrm>
            <a:off x="7798946"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9" name="Straight Connector 898">
            <a:extLst>
              <a:ext uri="{FF2B5EF4-FFF2-40B4-BE49-F238E27FC236}">
                <a16:creationId xmlns:a16="http://schemas.microsoft.com/office/drawing/2014/main" id="{46A22FC0-9174-4E49-892D-9CCEDCC51814}"/>
              </a:ext>
            </a:extLst>
          </p:cNvPr>
          <p:cNvCxnSpPr>
            <a:cxnSpLocks/>
          </p:cNvCxnSpPr>
          <p:nvPr/>
        </p:nvCxnSpPr>
        <p:spPr>
          <a:xfrm>
            <a:off x="8580031"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0" name="Straight Connector 899">
            <a:extLst>
              <a:ext uri="{FF2B5EF4-FFF2-40B4-BE49-F238E27FC236}">
                <a16:creationId xmlns:a16="http://schemas.microsoft.com/office/drawing/2014/main" id="{88194C1A-BD87-435C-900C-AB1E907DEF44}"/>
              </a:ext>
            </a:extLst>
          </p:cNvPr>
          <p:cNvCxnSpPr>
            <a:cxnSpLocks/>
          </p:cNvCxnSpPr>
          <p:nvPr/>
        </p:nvCxnSpPr>
        <p:spPr>
          <a:xfrm rot="5400000">
            <a:off x="5404217" y="4346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2" name="Straight Connector 901">
            <a:extLst>
              <a:ext uri="{FF2B5EF4-FFF2-40B4-BE49-F238E27FC236}">
                <a16:creationId xmlns:a16="http://schemas.microsoft.com/office/drawing/2014/main" id="{017FF951-3948-4A88-993D-EE6D5B240951}"/>
              </a:ext>
            </a:extLst>
          </p:cNvPr>
          <p:cNvCxnSpPr>
            <a:cxnSpLocks/>
          </p:cNvCxnSpPr>
          <p:nvPr/>
        </p:nvCxnSpPr>
        <p:spPr>
          <a:xfrm rot="5400000">
            <a:off x="961445" y="252131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4" name="Straight Connector 903">
            <a:extLst>
              <a:ext uri="{FF2B5EF4-FFF2-40B4-BE49-F238E27FC236}">
                <a16:creationId xmlns:a16="http://schemas.microsoft.com/office/drawing/2014/main" id="{D263E8CC-9F87-4CF0-AC8A-B9F12FDA813E}"/>
              </a:ext>
            </a:extLst>
          </p:cNvPr>
          <p:cNvCxnSpPr>
            <a:cxnSpLocks/>
          </p:cNvCxnSpPr>
          <p:nvPr/>
        </p:nvCxnSpPr>
        <p:spPr>
          <a:xfrm rot="5400000">
            <a:off x="961445" y="297761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6" name="Straight Connector 905">
            <a:extLst>
              <a:ext uri="{FF2B5EF4-FFF2-40B4-BE49-F238E27FC236}">
                <a16:creationId xmlns:a16="http://schemas.microsoft.com/office/drawing/2014/main" id="{76ED9843-B9FF-4E93-8D62-4C8573DB8437}"/>
              </a:ext>
            </a:extLst>
          </p:cNvPr>
          <p:cNvCxnSpPr>
            <a:cxnSpLocks/>
          </p:cNvCxnSpPr>
          <p:nvPr/>
        </p:nvCxnSpPr>
        <p:spPr>
          <a:xfrm rot="5400000">
            <a:off x="961445" y="389022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08" name="Freeform: Shape 907">
            <a:extLst>
              <a:ext uri="{FF2B5EF4-FFF2-40B4-BE49-F238E27FC236}">
                <a16:creationId xmlns:a16="http://schemas.microsoft.com/office/drawing/2014/main" id="{81042DC5-0E6A-44A0-8577-783FC6247645}"/>
              </a:ext>
            </a:extLst>
          </p:cNvPr>
          <p:cNvSpPr/>
          <p:nvPr/>
        </p:nvSpPr>
        <p:spPr>
          <a:xfrm>
            <a:off x="5455682" y="2110006"/>
            <a:ext cx="3118450" cy="2281523"/>
          </a:xfrm>
          <a:custGeom>
            <a:avLst/>
            <a:gdLst>
              <a:gd name="connsiteX0" fmla="*/ 0 w 3232150"/>
              <a:gd name="connsiteY0" fmla="*/ 0 h 2152650"/>
              <a:gd name="connsiteX1" fmla="*/ 0 w 3232150"/>
              <a:gd name="connsiteY1" fmla="*/ 2152650 h 2152650"/>
              <a:gd name="connsiteX2" fmla="*/ 3232150 w 3232150"/>
              <a:gd name="connsiteY2" fmla="*/ 2152650 h 2152650"/>
            </a:gdLst>
            <a:ahLst/>
            <a:cxnLst>
              <a:cxn ang="0">
                <a:pos x="connsiteX0" y="connsiteY0"/>
              </a:cxn>
              <a:cxn ang="0">
                <a:pos x="connsiteX1" y="connsiteY1"/>
              </a:cxn>
              <a:cxn ang="0">
                <a:pos x="connsiteX2" y="connsiteY2"/>
              </a:cxn>
            </a:cxnLst>
            <a:rect l="l" t="t" r="r" b="b"/>
            <a:pathLst>
              <a:path w="3232150" h="2152650">
                <a:moveTo>
                  <a:pt x="0" y="0"/>
                </a:moveTo>
                <a:lnTo>
                  <a:pt x="0" y="2152650"/>
                </a:lnTo>
                <a:lnTo>
                  <a:pt x="3232150" y="21526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600">
              <a:solidFill>
                <a:srgbClr val="363636"/>
              </a:solidFill>
            </a:endParaRPr>
          </a:p>
        </p:txBody>
      </p:sp>
      <p:sp>
        <p:nvSpPr>
          <p:cNvPr id="913" name="TextBox 912">
            <a:extLst>
              <a:ext uri="{FF2B5EF4-FFF2-40B4-BE49-F238E27FC236}">
                <a16:creationId xmlns:a16="http://schemas.microsoft.com/office/drawing/2014/main" id="{CBF4F6DF-E131-4307-AE03-047C17FF4BC8}"/>
              </a:ext>
            </a:extLst>
          </p:cNvPr>
          <p:cNvSpPr txBox="1"/>
          <p:nvPr/>
        </p:nvSpPr>
        <p:spPr>
          <a:xfrm>
            <a:off x="6076826" y="1905799"/>
            <a:ext cx="2814873" cy="484748"/>
          </a:xfrm>
          <a:prstGeom prst="rect">
            <a:avLst/>
          </a:prstGeom>
          <a:noFill/>
        </p:spPr>
        <p:txBody>
          <a:bodyPr wrap="square" lIns="0" tIns="0" rIns="0" bIns="0" rtlCol="0" anchor="t" anchorCtr="0">
            <a:spAutoFit/>
          </a:bodyPr>
          <a:lstStyle/>
          <a:p>
            <a:pPr marL="190500" indent="-190500">
              <a:spcBef>
                <a:spcPts val="0"/>
              </a:spcBef>
              <a:spcAft>
                <a:spcPts val="0"/>
              </a:spcAft>
              <a:defRPr/>
            </a:pPr>
            <a:r>
              <a:rPr lang="en-GB" sz="1050" dirty="0" err="1">
                <a:solidFill>
                  <a:srgbClr val="363636"/>
                </a:solidFill>
                <a:latin typeface="Arial"/>
                <a:cs typeface="Arial"/>
              </a:rPr>
              <a:t>m</a:t>
            </a:r>
            <a:r>
              <a:rPr lang="en-GB" sz="1050" dirty="0" err="1" smtClean="0">
                <a:solidFill>
                  <a:srgbClr val="363636"/>
                </a:solidFill>
                <a:latin typeface="Arial"/>
                <a:cs typeface="Arial"/>
              </a:rPr>
              <a:t>PFS</a:t>
            </a:r>
            <a:r>
              <a:rPr lang="en-GB" sz="1050" dirty="0" smtClean="0">
                <a:solidFill>
                  <a:srgbClr val="363636"/>
                </a:solidFill>
                <a:latin typeface="Arial"/>
                <a:cs typeface="Arial"/>
              </a:rPr>
              <a:t> 4.5 months (95%CI 3.47</a:t>
            </a:r>
            <a:r>
              <a:rPr lang="en-GB" sz="1050" dirty="0">
                <a:solidFill>
                  <a:srgbClr val="363636"/>
                </a:solidFill>
                <a:latin typeface="Arial"/>
                <a:cs typeface="Arial"/>
              </a:rPr>
              <a:t>, 6.27)</a:t>
            </a:r>
          </a:p>
          <a:p>
            <a:pPr marL="190500" indent="-190500">
              <a:spcBef>
                <a:spcPts val="0"/>
              </a:spcBef>
              <a:spcAft>
                <a:spcPts val="0"/>
              </a:spcAft>
              <a:defRPr/>
            </a:pPr>
            <a:r>
              <a:rPr lang="en-GB" sz="1050" dirty="0" smtClean="0">
                <a:solidFill>
                  <a:srgbClr val="363636"/>
                </a:solidFill>
                <a:latin typeface="Arial"/>
                <a:cs typeface="Arial"/>
              </a:rPr>
              <a:t>4-month PFS </a:t>
            </a:r>
            <a:r>
              <a:rPr lang="en-GB" sz="1050" dirty="0">
                <a:solidFill>
                  <a:srgbClr val="363636"/>
                </a:solidFill>
                <a:latin typeface="Arial"/>
                <a:cs typeface="Arial"/>
              </a:rPr>
              <a:t>56.75% </a:t>
            </a:r>
            <a:r>
              <a:rPr lang="en-GB" sz="1050" dirty="0" smtClean="0">
                <a:solidFill>
                  <a:srgbClr val="363636"/>
                </a:solidFill>
                <a:latin typeface="Arial"/>
                <a:cs typeface="Arial"/>
              </a:rPr>
              <a:t>(95%CI 39.43</a:t>
            </a:r>
            <a:r>
              <a:rPr lang="en-GB" sz="1050" dirty="0">
                <a:solidFill>
                  <a:srgbClr val="363636"/>
                </a:solidFill>
                <a:latin typeface="Arial"/>
                <a:cs typeface="Arial"/>
              </a:rPr>
              <a:t>, 70.84)</a:t>
            </a:r>
          </a:p>
          <a:p>
            <a:pPr marL="190500" indent="-190500">
              <a:spcBef>
                <a:spcPts val="0"/>
              </a:spcBef>
              <a:spcAft>
                <a:spcPts val="0"/>
              </a:spcAft>
              <a:defRPr/>
            </a:pPr>
            <a:r>
              <a:rPr lang="en-GB" sz="1050" dirty="0" smtClean="0">
                <a:solidFill>
                  <a:srgbClr val="363636"/>
                </a:solidFill>
                <a:latin typeface="Arial"/>
                <a:cs typeface="Arial"/>
              </a:rPr>
              <a:t>6-month PFS 36.77</a:t>
            </a:r>
            <a:r>
              <a:rPr lang="en-GB" sz="1050" dirty="0">
                <a:solidFill>
                  <a:srgbClr val="363636"/>
                </a:solidFill>
                <a:latin typeface="Arial"/>
                <a:cs typeface="Arial"/>
              </a:rPr>
              <a:t>% </a:t>
            </a:r>
            <a:r>
              <a:rPr lang="en-GB" sz="1050" dirty="0" smtClean="0">
                <a:solidFill>
                  <a:srgbClr val="363636"/>
                </a:solidFill>
                <a:latin typeface="Arial"/>
                <a:cs typeface="Arial"/>
              </a:rPr>
              <a:t>(95%CI 21.48</a:t>
            </a:r>
            <a:r>
              <a:rPr lang="en-GB" sz="1050" dirty="0">
                <a:solidFill>
                  <a:srgbClr val="363636"/>
                </a:solidFill>
                <a:latin typeface="Arial"/>
                <a:cs typeface="Arial"/>
              </a:rPr>
              <a:t>, 52.16)</a:t>
            </a:r>
          </a:p>
        </p:txBody>
      </p:sp>
      <p:sp>
        <p:nvSpPr>
          <p:cNvPr id="920" name="TextBox 919">
            <a:extLst>
              <a:ext uri="{FF2B5EF4-FFF2-40B4-BE49-F238E27FC236}">
                <a16:creationId xmlns:a16="http://schemas.microsoft.com/office/drawing/2014/main" id="{2ED8BD7C-18D6-42F3-8A4D-41C3DF06F8C8}"/>
              </a:ext>
            </a:extLst>
          </p:cNvPr>
          <p:cNvSpPr txBox="1"/>
          <p:nvPr/>
        </p:nvSpPr>
        <p:spPr>
          <a:xfrm>
            <a:off x="2103492" y="1978437"/>
            <a:ext cx="2468508" cy="161583"/>
          </a:xfrm>
          <a:prstGeom prst="rect">
            <a:avLst/>
          </a:prstGeom>
          <a:noFill/>
        </p:spPr>
        <p:txBody>
          <a:bodyPr wrap="square" lIns="0" tIns="0" rIns="0" bIns="0" rtlCol="0" anchor="t" anchorCtr="0">
            <a:spAutoFit/>
          </a:bodyPr>
          <a:lstStyle/>
          <a:p>
            <a:pPr>
              <a:spcBef>
                <a:spcPts val="0"/>
              </a:spcBef>
              <a:spcAft>
                <a:spcPts val="0"/>
              </a:spcAft>
              <a:defRPr/>
            </a:pPr>
            <a:r>
              <a:rPr lang="en-GB" sz="1050" dirty="0" err="1">
                <a:solidFill>
                  <a:srgbClr val="363636"/>
                </a:solidFill>
                <a:latin typeface="Arial"/>
                <a:cs typeface="Arial"/>
              </a:rPr>
              <a:t>m</a:t>
            </a:r>
            <a:r>
              <a:rPr lang="en-GB" sz="1050" dirty="0" err="1" smtClean="0">
                <a:solidFill>
                  <a:srgbClr val="363636"/>
                </a:solidFill>
                <a:latin typeface="Arial"/>
                <a:cs typeface="Arial"/>
              </a:rPr>
              <a:t>OS</a:t>
            </a:r>
            <a:r>
              <a:rPr lang="en-GB" sz="1050" dirty="0" smtClean="0">
                <a:solidFill>
                  <a:srgbClr val="363636"/>
                </a:solidFill>
                <a:latin typeface="Arial"/>
                <a:cs typeface="Arial"/>
              </a:rPr>
              <a:t> 9.87 months (95%CI 7.97</a:t>
            </a:r>
            <a:r>
              <a:rPr lang="en-GB" sz="1050" dirty="0">
                <a:solidFill>
                  <a:srgbClr val="363636"/>
                </a:solidFill>
                <a:latin typeface="Arial"/>
                <a:cs typeface="Arial"/>
              </a:rPr>
              <a:t>, 18.93) </a:t>
            </a:r>
          </a:p>
        </p:txBody>
      </p:sp>
      <p:sp>
        <p:nvSpPr>
          <p:cNvPr id="924" name="TextBox 923">
            <a:extLst>
              <a:ext uri="{FF2B5EF4-FFF2-40B4-BE49-F238E27FC236}">
                <a16:creationId xmlns:a16="http://schemas.microsoft.com/office/drawing/2014/main" id="{B75CA7C5-62D0-4CED-A35A-B2B8176B2103}"/>
              </a:ext>
            </a:extLst>
          </p:cNvPr>
          <p:cNvSpPr txBox="1"/>
          <p:nvPr/>
        </p:nvSpPr>
        <p:spPr>
          <a:xfrm>
            <a:off x="1244494"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2</a:t>
            </a:r>
          </a:p>
        </p:txBody>
      </p:sp>
      <p:sp>
        <p:nvSpPr>
          <p:cNvPr id="925" name="TextBox 924">
            <a:extLst>
              <a:ext uri="{FF2B5EF4-FFF2-40B4-BE49-F238E27FC236}">
                <a16:creationId xmlns:a16="http://schemas.microsoft.com/office/drawing/2014/main" id="{DBA2F96F-1747-4435-A2A5-36B5E196F12F}"/>
              </a:ext>
            </a:extLst>
          </p:cNvPr>
          <p:cNvSpPr txBox="1"/>
          <p:nvPr/>
        </p:nvSpPr>
        <p:spPr>
          <a:xfrm>
            <a:off x="1869196"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6</a:t>
            </a:r>
            <a:endParaRPr lang="en-GB" sz="1200" dirty="0">
              <a:solidFill>
                <a:srgbClr val="363636"/>
              </a:solidFill>
              <a:latin typeface="Arial"/>
              <a:cs typeface="Arial"/>
            </a:endParaRPr>
          </a:p>
        </p:txBody>
      </p:sp>
      <p:sp>
        <p:nvSpPr>
          <p:cNvPr id="926" name="TextBox 925">
            <a:extLst>
              <a:ext uri="{FF2B5EF4-FFF2-40B4-BE49-F238E27FC236}">
                <a16:creationId xmlns:a16="http://schemas.microsoft.com/office/drawing/2014/main" id="{C25C0EE4-77EB-4E74-A002-A77F1089B0C6}"/>
              </a:ext>
            </a:extLst>
          </p:cNvPr>
          <p:cNvSpPr txBox="1"/>
          <p:nvPr/>
        </p:nvSpPr>
        <p:spPr>
          <a:xfrm>
            <a:off x="2493898"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1</a:t>
            </a:r>
            <a:r>
              <a:rPr lang="en-GB" sz="1200" dirty="0">
                <a:solidFill>
                  <a:srgbClr val="363636"/>
                </a:solidFill>
                <a:latin typeface="Arial"/>
                <a:cs typeface="Arial"/>
              </a:rPr>
              <a:t>0</a:t>
            </a:r>
          </a:p>
        </p:txBody>
      </p:sp>
      <p:sp>
        <p:nvSpPr>
          <p:cNvPr id="927" name="TextBox 926">
            <a:extLst>
              <a:ext uri="{FF2B5EF4-FFF2-40B4-BE49-F238E27FC236}">
                <a16:creationId xmlns:a16="http://schemas.microsoft.com/office/drawing/2014/main" id="{751AA27D-5ECB-499B-9F57-3683C4B23C53}"/>
              </a:ext>
            </a:extLst>
          </p:cNvPr>
          <p:cNvSpPr txBox="1"/>
          <p:nvPr/>
        </p:nvSpPr>
        <p:spPr>
          <a:xfrm>
            <a:off x="3118600"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14</a:t>
            </a:r>
          </a:p>
        </p:txBody>
      </p:sp>
      <p:sp>
        <p:nvSpPr>
          <p:cNvPr id="928" name="TextBox 927">
            <a:extLst>
              <a:ext uri="{FF2B5EF4-FFF2-40B4-BE49-F238E27FC236}">
                <a16:creationId xmlns:a16="http://schemas.microsoft.com/office/drawing/2014/main" id="{BBC8CB3E-D5CE-4392-B6A1-31C1BC17F177}"/>
              </a:ext>
            </a:extLst>
          </p:cNvPr>
          <p:cNvSpPr txBox="1"/>
          <p:nvPr/>
        </p:nvSpPr>
        <p:spPr>
          <a:xfrm>
            <a:off x="3743302"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US" sz="1200" dirty="0">
                <a:solidFill>
                  <a:srgbClr val="363636"/>
                </a:solidFill>
                <a:latin typeface="Arial"/>
                <a:cs typeface="Arial"/>
              </a:rPr>
              <a:t>1</a:t>
            </a:r>
            <a:r>
              <a:rPr lang="en-GB" sz="1200" dirty="0">
                <a:solidFill>
                  <a:srgbClr val="363636"/>
                </a:solidFill>
                <a:latin typeface="Arial"/>
                <a:cs typeface="Arial"/>
              </a:rPr>
              <a:t>8</a:t>
            </a:r>
          </a:p>
        </p:txBody>
      </p:sp>
      <p:sp>
        <p:nvSpPr>
          <p:cNvPr id="929" name="TextBox 928">
            <a:extLst>
              <a:ext uri="{FF2B5EF4-FFF2-40B4-BE49-F238E27FC236}">
                <a16:creationId xmlns:a16="http://schemas.microsoft.com/office/drawing/2014/main" id="{0CCE96C6-6B8D-4A9B-9BB7-12D0B07A060C}"/>
              </a:ext>
            </a:extLst>
          </p:cNvPr>
          <p:cNvSpPr txBox="1"/>
          <p:nvPr/>
        </p:nvSpPr>
        <p:spPr>
          <a:xfrm>
            <a:off x="5765353"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2</a:t>
            </a:r>
          </a:p>
        </p:txBody>
      </p:sp>
      <p:sp>
        <p:nvSpPr>
          <p:cNvPr id="930" name="TextBox 929">
            <a:extLst>
              <a:ext uri="{FF2B5EF4-FFF2-40B4-BE49-F238E27FC236}">
                <a16:creationId xmlns:a16="http://schemas.microsoft.com/office/drawing/2014/main" id="{FFDEAB1E-0416-4BE1-AA95-D4044ECD1AB5}"/>
              </a:ext>
            </a:extLst>
          </p:cNvPr>
          <p:cNvSpPr txBox="1"/>
          <p:nvPr/>
        </p:nvSpPr>
        <p:spPr>
          <a:xfrm>
            <a:off x="6546231"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6</a:t>
            </a:r>
          </a:p>
        </p:txBody>
      </p:sp>
      <p:sp>
        <p:nvSpPr>
          <p:cNvPr id="931" name="TextBox 930">
            <a:extLst>
              <a:ext uri="{FF2B5EF4-FFF2-40B4-BE49-F238E27FC236}">
                <a16:creationId xmlns:a16="http://schemas.microsoft.com/office/drawing/2014/main" id="{AE4AFD2E-41F7-48D0-8C7C-AEA42739AB80}"/>
              </a:ext>
            </a:extLst>
          </p:cNvPr>
          <p:cNvSpPr txBox="1"/>
          <p:nvPr/>
        </p:nvSpPr>
        <p:spPr>
          <a:xfrm>
            <a:off x="7327109"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10</a:t>
            </a:r>
          </a:p>
        </p:txBody>
      </p:sp>
      <p:sp>
        <p:nvSpPr>
          <p:cNvPr id="932" name="TextBox 931">
            <a:extLst>
              <a:ext uri="{FF2B5EF4-FFF2-40B4-BE49-F238E27FC236}">
                <a16:creationId xmlns:a16="http://schemas.microsoft.com/office/drawing/2014/main" id="{3F0E2AEE-584A-41F9-B8A4-328093021625}"/>
              </a:ext>
            </a:extLst>
          </p:cNvPr>
          <p:cNvSpPr txBox="1"/>
          <p:nvPr/>
        </p:nvSpPr>
        <p:spPr>
          <a:xfrm>
            <a:off x="8107987" y="4523396"/>
            <a:ext cx="163218" cy="243512"/>
          </a:xfrm>
          <a:prstGeom prst="rect">
            <a:avLst/>
          </a:prstGeom>
          <a:noFill/>
        </p:spPr>
        <p:txBody>
          <a:bodyPr wrap="none" lIns="0" tIns="0" rIns="0" bIns="0" rtlCol="0">
            <a:noAutofit/>
          </a:bodyPr>
          <a:lstStyle/>
          <a:p>
            <a:pPr algn="ctr" fontAlgn="auto">
              <a:spcBef>
                <a:spcPts val="0"/>
              </a:spcBef>
              <a:spcAft>
                <a:spcPts val="0"/>
              </a:spcAft>
            </a:pPr>
            <a:r>
              <a:rPr lang="en-GB" sz="1200" dirty="0">
                <a:solidFill>
                  <a:srgbClr val="363636"/>
                </a:solidFill>
                <a:latin typeface="Arial"/>
                <a:cs typeface="Arial"/>
              </a:rPr>
              <a:t>14</a:t>
            </a:r>
          </a:p>
        </p:txBody>
      </p:sp>
      <p:cxnSp>
        <p:nvCxnSpPr>
          <p:cNvPr id="934" name="Straight Connector 933">
            <a:extLst>
              <a:ext uri="{FF2B5EF4-FFF2-40B4-BE49-F238E27FC236}">
                <a16:creationId xmlns:a16="http://schemas.microsoft.com/office/drawing/2014/main" id="{BF3BE3C8-B466-4299-BE3E-47452FE9B07F}"/>
              </a:ext>
            </a:extLst>
          </p:cNvPr>
          <p:cNvCxnSpPr>
            <a:cxnSpLocks/>
          </p:cNvCxnSpPr>
          <p:nvPr/>
        </p:nvCxnSpPr>
        <p:spPr>
          <a:xfrm>
            <a:off x="1325345"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5" name="Straight Connector 934">
            <a:extLst>
              <a:ext uri="{FF2B5EF4-FFF2-40B4-BE49-F238E27FC236}">
                <a16:creationId xmlns:a16="http://schemas.microsoft.com/office/drawing/2014/main" id="{ABD5B951-31F2-4D5A-A32F-9E2FCFC7C0BD}"/>
              </a:ext>
            </a:extLst>
          </p:cNvPr>
          <p:cNvCxnSpPr>
            <a:cxnSpLocks/>
          </p:cNvCxnSpPr>
          <p:nvPr/>
        </p:nvCxnSpPr>
        <p:spPr>
          <a:xfrm>
            <a:off x="1950215"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6" name="Straight Connector 935">
            <a:extLst>
              <a:ext uri="{FF2B5EF4-FFF2-40B4-BE49-F238E27FC236}">
                <a16:creationId xmlns:a16="http://schemas.microsoft.com/office/drawing/2014/main" id="{37B71796-8521-4AE1-9CE6-335771FB505A}"/>
              </a:ext>
            </a:extLst>
          </p:cNvPr>
          <p:cNvCxnSpPr>
            <a:cxnSpLocks/>
          </p:cNvCxnSpPr>
          <p:nvPr/>
        </p:nvCxnSpPr>
        <p:spPr>
          <a:xfrm>
            <a:off x="2575085"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7" name="Straight Connector 936">
            <a:extLst>
              <a:ext uri="{FF2B5EF4-FFF2-40B4-BE49-F238E27FC236}">
                <a16:creationId xmlns:a16="http://schemas.microsoft.com/office/drawing/2014/main" id="{0C386A70-30E0-4DA0-8861-33AADCC6EF2C}"/>
              </a:ext>
            </a:extLst>
          </p:cNvPr>
          <p:cNvCxnSpPr>
            <a:cxnSpLocks/>
          </p:cNvCxnSpPr>
          <p:nvPr/>
        </p:nvCxnSpPr>
        <p:spPr>
          <a:xfrm>
            <a:off x="3199955"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8" name="Straight Connector 937">
            <a:extLst>
              <a:ext uri="{FF2B5EF4-FFF2-40B4-BE49-F238E27FC236}">
                <a16:creationId xmlns:a16="http://schemas.microsoft.com/office/drawing/2014/main" id="{850B1519-E7CB-4253-AB7C-D7CACF33312C}"/>
              </a:ext>
            </a:extLst>
          </p:cNvPr>
          <p:cNvCxnSpPr>
            <a:cxnSpLocks/>
          </p:cNvCxnSpPr>
          <p:nvPr/>
        </p:nvCxnSpPr>
        <p:spPr>
          <a:xfrm>
            <a:off x="3824825"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9" name="Straight Connector 938">
            <a:extLst>
              <a:ext uri="{FF2B5EF4-FFF2-40B4-BE49-F238E27FC236}">
                <a16:creationId xmlns:a16="http://schemas.microsoft.com/office/drawing/2014/main" id="{90EA346D-D29B-4FC2-8C19-4AA9A7C46B0C}"/>
              </a:ext>
            </a:extLst>
          </p:cNvPr>
          <p:cNvCxnSpPr>
            <a:cxnSpLocks/>
          </p:cNvCxnSpPr>
          <p:nvPr/>
        </p:nvCxnSpPr>
        <p:spPr>
          <a:xfrm>
            <a:off x="5846226"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0" name="Straight Connector 939">
            <a:extLst>
              <a:ext uri="{FF2B5EF4-FFF2-40B4-BE49-F238E27FC236}">
                <a16:creationId xmlns:a16="http://schemas.microsoft.com/office/drawing/2014/main" id="{40CB5E71-D99C-4205-81B5-E97779CD95F2}"/>
              </a:ext>
            </a:extLst>
          </p:cNvPr>
          <p:cNvCxnSpPr>
            <a:cxnSpLocks/>
          </p:cNvCxnSpPr>
          <p:nvPr/>
        </p:nvCxnSpPr>
        <p:spPr>
          <a:xfrm>
            <a:off x="6627314"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1" name="Straight Connector 940">
            <a:extLst>
              <a:ext uri="{FF2B5EF4-FFF2-40B4-BE49-F238E27FC236}">
                <a16:creationId xmlns:a16="http://schemas.microsoft.com/office/drawing/2014/main" id="{7B7C749A-C0E2-416E-86EA-98274FB7EDA7}"/>
              </a:ext>
            </a:extLst>
          </p:cNvPr>
          <p:cNvCxnSpPr>
            <a:cxnSpLocks/>
          </p:cNvCxnSpPr>
          <p:nvPr/>
        </p:nvCxnSpPr>
        <p:spPr>
          <a:xfrm>
            <a:off x="7408402"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2" name="Straight Connector 941">
            <a:extLst>
              <a:ext uri="{FF2B5EF4-FFF2-40B4-BE49-F238E27FC236}">
                <a16:creationId xmlns:a16="http://schemas.microsoft.com/office/drawing/2014/main" id="{739C824F-54B9-4F54-B215-7FD722678F5F}"/>
              </a:ext>
            </a:extLst>
          </p:cNvPr>
          <p:cNvCxnSpPr>
            <a:cxnSpLocks/>
          </p:cNvCxnSpPr>
          <p:nvPr/>
        </p:nvCxnSpPr>
        <p:spPr>
          <a:xfrm>
            <a:off x="8189490" y="439153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44" name="TextBox 943">
            <a:extLst>
              <a:ext uri="{FF2B5EF4-FFF2-40B4-BE49-F238E27FC236}">
                <a16:creationId xmlns:a16="http://schemas.microsoft.com/office/drawing/2014/main" id="{D3E82286-75FA-4D8D-AA26-BBA447C24903}"/>
              </a:ext>
            </a:extLst>
          </p:cNvPr>
          <p:cNvSpPr txBox="1"/>
          <p:nvPr/>
        </p:nvSpPr>
        <p:spPr>
          <a:xfrm>
            <a:off x="5107415" y="3385616"/>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0.4</a:t>
            </a:r>
          </a:p>
        </p:txBody>
      </p:sp>
      <p:sp>
        <p:nvSpPr>
          <p:cNvPr id="945" name="TextBox 944">
            <a:extLst>
              <a:ext uri="{FF2B5EF4-FFF2-40B4-BE49-F238E27FC236}">
                <a16:creationId xmlns:a16="http://schemas.microsoft.com/office/drawing/2014/main" id="{25C8E72F-F946-4E83-BD52-FEC5F06EED00}"/>
              </a:ext>
            </a:extLst>
          </p:cNvPr>
          <p:cNvSpPr txBox="1"/>
          <p:nvPr/>
        </p:nvSpPr>
        <p:spPr>
          <a:xfrm>
            <a:off x="5107415" y="2017673"/>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1.0</a:t>
            </a:r>
          </a:p>
        </p:txBody>
      </p:sp>
      <p:sp>
        <p:nvSpPr>
          <p:cNvPr id="946" name="TextBox 945">
            <a:extLst>
              <a:ext uri="{FF2B5EF4-FFF2-40B4-BE49-F238E27FC236}">
                <a16:creationId xmlns:a16="http://schemas.microsoft.com/office/drawing/2014/main" id="{A4FD2473-6D69-4EC9-9B46-E3D5C6A8F452}"/>
              </a:ext>
            </a:extLst>
          </p:cNvPr>
          <p:cNvSpPr txBox="1"/>
          <p:nvPr/>
        </p:nvSpPr>
        <p:spPr>
          <a:xfrm>
            <a:off x="5107415" y="2473654"/>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0.8</a:t>
            </a:r>
          </a:p>
        </p:txBody>
      </p:sp>
      <p:sp>
        <p:nvSpPr>
          <p:cNvPr id="947" name="TextBox 946">
            <a:extLst>
              <a:ext uri="{FF2B5EF4-FFF2-40B4-BE49-F238E27FC236}">
                <a16:creationId xmlns:a16="http://schemas.microsoft.com/office/drawing/2014/main" id="{7726608B-336D-4E48-B9FB-F23D8E7E257C}"/>
              </a:ext>
            </a:extLst>
          </p:cNvPr>
          <p:cNvSpPr txBox="1"/>
          <p:nvPr/>
        </p:nvSpPr>
        <p:spPr>
          <a:xfrm>
            <a:off x="5107415" y="2929635"/>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US" sz="1200" dirty="0">
                <a:solidFill>
                  <a:srgbClr val="363636"/>
                </a:solidFill>
                <a:latin typeface="Arial"/>
                <a:cs typeface="Arial"/>
              </a:rPr>
              <a:t>0</a:t>
            </a:r>
            <a:r>
              <a:rPr lang="en-GB" sz="1200" dirty="0">
                <a:solidFill>
                  <a:srgbClr val="363636"/>
                </a:solidFill>
                <a:latin typeface="Arial"/>
                <a:cs typeface="Arial"/>
              </a:rPr>
              <a:t>.6</a:t>
            </a:r>
          </a:p>
        </p:txBody>
      </p:sp>
      <p:sp>
        <p:nvSpPr>
          <p:cNvPr id="948" name="TextBox 947">
            <a:extLst>
              <a:ext uri="{FF2B5EF4-FFF2-40B4-BE49-F238E27FC236}">
                <a16:creationId xmlns:a16="http://schemas.microsoft.com/office/drawing/2014/main" id="{1F77898A-0571-4ADF-A326-5E48975C032A}"/>
              </a:ext>
            </a:extLst>
          </p:cNvPr>
          <p:cNvSpPr txBox="1"/>
          <p:nvPr/>
        </p:nvSpPr>
        <p:spPr>
          <a:xfrm>
            <a:off x="5107415" y="3841597"/>
            <a:ext cx="213200" cy="184666"/>
          </a:xfrm>
          <a:prstGeom prst="rect">
            <a:avLst/>
          </a:prstGeom>
          <a:noFill/>
        </p:spPr>
        <p:txBody>
          <a:bodyPr wrap="none" lIns="0" tIns="0" rIns="0" bIns="0" rtlCol="0" anchor="ctr" anchorCtr="0">
            <a:spAutoFit/>
          </a:bodyPr>
          <a:lstStyle/>
          <a:p>
            <a:pPr algn="r" fontAlgn="auto">
              <a:spcBef>
                <a:spcPts val="0"/>
              </a:spcBef>
              <a:spcAft>
                <a:spcPts val="0"/>
              </a:spcAft>
            </a:pPr>
            <a:r>
              <a:rPr lang="en-GB" sz="1200" dirty="0">
                <a:solidFill>
                  <a:srgbClr val="363636"/>
                </a:solidFill>
                <a:latin typeface="Arial"/>
                <a:cs typeface="Arial"/>
              </a:rPr>
              <a:t>0.2</a:t>
            </a:r>
          </a:p>
        </p:txBody>
      </p:sp>
      <p:cxnSp>
        <p:nvCxnSpPr>
          <p:cNvPr id="953" name="Straight Connector 952">
            <a:extLst>
              <a:ext uri="{FF2B5EF4-FFF2-40B4-BE49-F238E27FC236}">
                <a16:creationId xmlns:a16="http://schemas.microsoft.com/office/drawing/2014/main" id="{3D3CF434-C04E-41CA-8767-F8606FBCED92}"/>
              </a:ext>
            </a:extLst>
          </p:cNvPr>
          <p:cNvCxnSpPr>
            <a:cxnSpLocks/>
          </p:cNvCxnSpPr>
          <p:nvPr/>
        </p:nvCxnSpPr>
        <p:spPr>
          <a:xfrm rot="5400000">
            <a:off x="5404217" y="343392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4" name="Straight Connector 953">
            <a:extLst>
              <a:ext uri="{FF2B5EF4-FFF2-40B4-BE49-F238E27FC236}">
                <a16:creationId xmlns:a16="http://schemas.microsoft.com/office/drawing/2014/main" id="{5C745D10-9E81-4BA7-A43D-4C707B0286BF}"/>
              </a:ext>
            </a:extLst>
          </p:cNvPr>
          <p:cNvCxnSpPr>
            <a:cxnSpLocks/>
          </p:cNvCxnSpPr>
          <p:nvPr/>
        </p:nvCxnSpPr>
        <p:spPr>
          <a:xfrm rot="5400000">
            <a:off x="5404217" y="206500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5" name="Straight Connector 954">
            <a:extLst>
              <a:ext uri="{FF2B5EF4-FFF2-40B4-BE49-F238E27FC236}">
                <a16:creationId xmlns:a16="http://schemas.microsoft.com/office/drawing/2014/main" id="{6C368FCE-9ABB-449E-96DB-8235C88A241B}"/>
              </a:ext>
            </a:extLst>
          </p:cNvPr>
          <p:cNvCxnSpPr>
            <a:cxnSpLocks/>
          </p:cNvCxnSpPr>
          <p:nvPr/>
        </p:nvCxnSpPr>
        <p:spPr>
          <a:xfrm rot="5400000">
            <a:off x="5404217" y="2521311"/>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6" name="Straight Connector 955">
            <a:extLst>
              <a:ext uri="{FF2B5EF4-FFF2-40B4-BE49-F238E27FC236}">
                <a16:creationId xmlns:a16="http://schemas.microsoft.com/office/drawing/2014/main" id="{64B94E5A-E3C2-4410-BE88-C6B61369C402}"/>
              </a:ext>
            </a:extLst>
          </p:cNvPr>
          <p:cNvCxnSpPr>
            <a:cxnSpLocks/>
          </p:cNvCxnSpPr>
          <p:nvPr/>
        </p:nvCxnSpPr>
        <p:spPr>
          <a:xfrm rot="5400000">
            <a:off x="5404217" y="297761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7" name="Straight Connector 956">
            <a:extLst>
              <a:ext uri="{FF2B5EF4-FFF2-40B4-BE49-F238E27FC236}">
                <a16:creationId xmlns:a16="http://schemas.microsoft.com/office/drawing/2014/main" id="{A45769EF-C1F3-4531-98EE-10D3E09AA604}"/>
              </a:ext>
            </a:extLst>
          </p:cNvPr>
          <p:cNvCxnSpPr>
            <a:cxnSpLocks/>
          </p:cNvCxnSpPr>
          <p:nvPr/>
        </p:nvCxnSpPr>
        <p:spPr>
          <a:xfrm rot="5400000">
            <a:off x="5404217" y="3890226"/>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005" name="Group 1004">
            <a:extLst>
              <a:ext uri="{FF2B5EF4-FFF2-40B4-BE49-F238E27FC236}">
                <a16:creationId xmlns:a16="http://schemas.microsoft.com/office/drawing/2014/main" id="{A0D24E30-E0C5-4692-BEA5-CAB0F63472E1}"/>
              </a:ext>
            </a:extLst>
          </p:cNvPr>
          <p:cNvGrpSpPr/>
          <p:nvPr/>
        </p:nvGrpSpPr>
        <p:grpSpPr>
          <a:xfrm>
            <a:off x="1011141" y="2070749"/>
            <a:ext cx="3087077" cy="2326103"/>
            <a:chOff x="1011141" y="1987292"/>
            <a:chExt cx="3087077" cy="2326103"/>
          </a:xfrm>
        </p:grpSpPr>
        <p:sp>
          <p:nvSpPr>
            <p:cNvPr id="960" name="Freeform: Shape 959">
              <a:extLst>
                <a:ext uri="{FF2B5EF4-FFF2-40B4-BE49-F238E27FC236}">
                  <a16:creationId xmlns:a16="http://schemas.microsoft.com/office/drawing/2014/main" id="{549E1E74-1D54-42B3-AC3C-387926C03DDB}"/>
                </a:ext>
              </a:extLst>
            </p:cNvPr>
            <p:cNvSpPr/>
            <p:nvPr/>
          </p:nvSpPr>
          <p:spPr>
            <a:xfrm>
              <a:off x="1011141" y="2025072"/>
              <a:ext cx="3087077" cy="2288323"/>
            </a:xfrm>
            <a:custGeom>
              <a:avLst/>
              <a:gdLst>
                <a:gd name="connsiteX0" fmla="*/ 7144 w 2724150"/>
                <a:gd name="connsiteY0" fmla="*/ 7144 h 2019300"/>
                <a:gd name="connsiteX1" fmla="*/ 431006 w 2724150"/>
                <a:gd name="connsiteY1" fmla="*/ 7144 h 2019300"/>
                <a:gd name="connsiteX2" fmla="*/ 431006 w 2724150"/>
                <a:gd name="connsiteY2" fmla="*/ 72866 h 2019300"/>
                <a:gd name="connsiteX3" fmla="*/ 555784 w 2724150"/>
                <a:gd name="connsiteY3" fmla="*/ 72866 h 2019300"/>
                <a:gd name="connsiteX4" fmla="*/ 555784 w 2724150"/>
                <a:gd name="connsiteY4" fmla="*/ 157639 h 2019300"/>
                <a:gd name="connsiteX5" fmla="*/ 567214 w 2724150"/>
                <a:gd name="connsiteY5" fmla="*/ 157639 h 2019300"/>
                <a:gd name="connsiteX6" fmla="*/ 567214 w 2724150"/>
                <a:gd name="connsiteY6" fmla="*/ 241459 h 2019300"/>
                <a:gd name="connsiteX7" fmla="*/ 783431 w 2724150"/>
                <a:gd name="connsiteY7" fmla="*/ 241459 h 2019300"/>
                <a:gd name="connsiteX8" fmla="*/ 783431 w 2724150"/>
                <a:gd name="connsiteY8" fmla="*/ 342424 h 2019300"/>
                <a:gd name="connsiteX9" fmla="*/ 884396 w 2724150"/>
                <a:gd name="connsiteY9" fmla="*/ 342424 h 2019300"/>
                <a:gd name="connsiteX10" fmla="*/ 884396 w 2724150"/>
                <a:gd name="connsiteY10" fmla="*/ 444341 h 2019300"/>
                <a:gd name="connsiteX11" fmla="*/ 932021 w 2724150"/>
                <a:gd name="connsiteY11" fmla="*/ 444341 h 2019300"/>
                <a:gd name="connsiteX12" fmla="*/ 932021 w 2724150"/>
                <a:gd name="connsiteY12" fmla="*/ 555784 h 2019300"/>
                <a:gd name="connsiteX13" fmla="*/ 986314 w 2724150"/>
                <a:gd name="connsiteY13" fmla="*/ 555784 h 2019300"/>
                <a:gd name="connsiteX14" fmla="*/ 986314 w 2724150"/>
                <a:gd name="connsiteY14" fmla="*/ 677704 h 2019300"/>
                <a:gd name="connsiteX15" fmla="*/ 993934 w 2724150"/>
                <a:gd name="connsiteY15" fmla="*/ 677704 h 2019300"/>
                <a:gd name="connsiteX16" fmla="*/ 993934 w 2724150"/>
                <a:gd name="connsiteY16" fmla="*/ 802481 h 2019300"/>
                <a:gd name="connsiteX17" fmla="*/ 1148239 w 2724150"/>
                <a:gd name="connsiteY17" fmla="*/ 802481 h 2019300"/>
                <a:gd name="connsiteX18" fmla="*/ 1148239 w 2724150"/>
                <a:gd name="connsiteY18" fmla="*/ 953929 h 2019300"/>
                <a:gd name="connsiteX19" fmla="*/ 1209199 w 2724150"/>
                <a:gd name="connsiteY19" fmla="*/ 953929 h 2019300"/>
                <a:gd name="connsiteX20" fmla="*/ 1209199 w 2724150"/>
                <a:gd name="connsiteY20" fmla="*/ 1104424 h 2019300"/>
                <a:gd name="connsiteX21" fmla="*/ 1228249 w 2724150"/>
                <a:gd name="connsiteY21" fmla="*/ 1104424 h 2019300"/>
                <a:gd name="connsiteX22" fmla="*/ 1228249 w 2724150"/>
                <a:gd name="connsiteY22" fmla="*/ 1254919 h 2019300"/>
                <a:gd name="connsiteX23" fmla="*/ 1386364 w 2724150"/>
                <a:gd name="connsiteY23" fmla="*/ 1254919 h 2019300"/>
                <a:gd name="connsiteX24" fmla="*/ 1386364 w 2724150"/>
                <a:gd name="connsiteY24" fmla="*/ 1509236 h 2019300"/>
                <a:gd name="connsiteX25" fmla="*/ 2298859 w 2724150"/>
                <a:gd name="connsiteY25" fmla="*/ 1509236 h 2019300"/>
                <a:gd name="connsiteX26" fmla="*/ 2298859 w 2724150"/>
                <a:gd name="connsiteY26" fmla="*/ 1763554 h 2019300"/>
                <a:gd name="connsiteX27" fmla="*/ 2717959 w 2724150"/>
                <a:gd name="connsiteY27" fmla="*/ 1763554 h 2019300"/>
                <a:gd name="connsiteX28" fmla="*/ 2717959 w 2724150"/>
                <a:gd name="connsiteY28" fmla="*/ 2015014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4150" h="2019300">
                  <a:moveTo>
                    <a:pt x="7144" y="7144"/>
                  </a:moveTo>
                  <a:lnTo>
                    <a:pt x="431006" y="7144"/>
                  </a:lnTo>
                  <a:lnTo>
                    <a:pt x="431006" y="72866"/>
                  </a:lnTo>
                  <a:lnTo>
                    <a:pt x="555784" y="72866"/>
                  </a:lnTo>
                  <a:lnTo>
                    <a:pt x="555784" y="157639"/>
                  </a:lnTo>
                  <a:lnTo>
                    <a:pt x="567214" y="157639"/>
                  </a:lnTo>
                  <a:lnTo>
                    <a:pt x="567214" y="241459"/>
                  </a:lnTo>
                  <a:lnTo>
                    <a:pt x="783431" y="241459"/>
                  </a:lnTo>
                  <a:lnTo>
                    <a:pt x="783431" y="342424"/>
                  </a:lnTo>
                  <a:lnTo>
                    <a:pt x="884396" y="342424"/>
                  </a:lnTo>
                  <a:lnTo>
                    <a:pt x="884396" y="444341"/>
                  </a:lnTo>
                  <a:lnTo>
                    <a:pt x="932021" y="444341"/>
                  </a:lnTo>
                  <a:lnTo>
                    <a:pt x="932021" y="555784"/>
                  </a:lnTo>
                  <a:lnTo>
                    <a:pt x="986314" y="555784"/>
                  </a:lnTo>
                  <a:lnTo>
                    <a:pt x="986314" y="677704"/>
                  </a:lnTo>
                  <a:lnTo>
                    <a:pt x="993934" y="677704"/>
                  </a:lnTo>
                  <a:lnTo>
                    <a:pt x="993934" y="802481"/>
                  </a:lnTo>
                  <a:lnTo>
                    <a:pt x="1148239" y="802481"/>
                  </a:lnTo>
                  <a:lnTo>
                    <a:pt x="1148239" y="953929"/>
                  </a:lnTo>
                  <a:lnTo>
                    <a:pt x="1209199" y="953929"/>
                  </a:lnTo>
                  <a:lnTo>
                    <a:pt x="1209199" y="1104424"/>
                  </a:lnTo>
                  <a:lnTo>
                    <a:pt x="1228249" y="1104424"/>
                  </a:lnTo>
                  <a:lnTo>
                    <a:pt x="1228249" y="1254919"/>
                  </a:lnTo>
                  <a:lnTo>
                    <a:pt x="1386364" y="1254919"/>
                  </a:lnTo>
                  <a:lnTo>
                    <a:pt x="1386364" y="1509236"/>
                  </a:lnTo>
                  <a:lnTo>
                    <a:pt x="2298859" y="1509236"/>
                  </a:lnTo>
                  <a:lnTo>
                    <a:pt x="2298859" y="1763554"/>
                  </a:lnTo>
                  <a:lnTo>
                    <a:pt x="2717959" y="1763554"/>
                  </a:lnTo>
                  <a:lnTo>
                    <a:pt x="2717959" y="2015014"/>
                  </a:lnTo>
                </a:path>
              </a:pathLst>
            </a:custGeom>
            <a:noFill/>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1" name="Freeform: Shape 960">
              <a:extLst>
                <a:ext uri="{FF2B5EF4-FFF2-40B4-BE49-F238E27FC236}">
                  <a16:creationId xmlns:a16="http://schemas.microsoft.com/office/drawing/2014/main" id="{E999DB6E-8A16-47EE-A792-473F27F2D2BE}"/>
                </a:ext>
              </a:extLst>
            </p:cNvPr>
            <p:cNvSpPr/>
            <p:nvPr/>
          </p:nvSpPr>
          <p:spPr>
            <a:xfrm>
              <a:off x="2485598" y="3401303"/>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2" name="Freeform: Shape 961">
              <a:extLst>
                <a:ext uri="{FF2B5EF4-FFF2-40B4-BE49-F238E27FC236}">
                  <a16:creationId xmlns:a16="http://schemas.microsoft.com/office/drawing/2014/main" id="{C9CD8878-2FEE-4E5B-B24B-4C416E954D35}"/>
                </a:ext>
              </a:extLst>
            </p:cNvPr>
            <p:cNvSpPr/>
            <p:nvPr/>
          </p:nvSpPr>
          <p:spPr>
            <a:xfrm>
              <a:off x="2447820" y="3439083"/>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3" name="Freeform: Shape 962">
              <a:extLst>
                <a:ext uri="{FF2B5EF4-FFF2-40B4-BE49-F238E27FC236}">
                  <a16:creationId xmlns:a16="http://schemas.microsoft.com/office/drawing/2014/main" id="{EE98A257-32D6-4F97-86DF-BE510C3512A4}"/>
                </a:ext>
              </a:extLst>
            </p:cNvPr>
            <p:cNvSpPr/>
            <p:nvPr/>
          </p:nvSpPr>
          <p:spPr>
            <a:xfrm>
              <a:off x="2543886" y="3401303"/>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4" name="Freeform: Shape 963">
              <a:extLst>
                <a:ext uri="{FF2B5EF4-FFF2-40B4-BE49-F238E27FC236}">
                  <a16:creationId xmlns:a16="http://schemas.microsoft.com/office/drawing/2014/main" id="{9100CAB1-863A-4262-A00A-72A691994E5F}"/>
                </a:ext>
              </a:extLst>
            </p:cNvPr>
            <p:cNvSpPr/>
            <p:nvPr/>
          </p:nvSpPr>
          <p:spPr>
            <a:xfrm>
              <a:off x="2506107" y="3439083"/>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5" name="Freeform: Shape 964">
              <a:extLst>
                <a:ext uri="{FF2B5EF4-FFF2-40B4-BE49-F238E27FC236}">
                  <a16:creationId xmlns:a16="http://schemas.microsoft.com/office/drawing/2014/main" id="{F4B48C8B-D1BF-4CEB-9D7A-D2EF40FE0FD6}"/>
                </a:ext>
              </a:extLst>
            </p:cNvPr>
            <p:cNvSpPr/>
            <p:nvPr/>
          </p:nvSpPr>
          <p:spPr>
            <a:xfrm>
              <a:off x="2227623" y="2888590"/>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6" name="Freeform: Shape 965">
              <a:extLst>
                <a:ext uri="{FF2B5EF4-FFF2-40B4-BE49-F238E27FC236}">
                  <a16:creationId xmlns:a16="http://schemas.microsoft.com/office/drawing/2014/main" id="{A60F225A-076E-4668-8535-125236CF7395}"/>
                </a:ext>
              </a:extLst>
            </p:cNvPr>
            <p:cNvSpPr/>
            <p:nvPr/>
          </p:nvSpPr>
          <p:spPr>
            <a:xfrm>
              <a:off x="2190923" y="2926368"/>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7" name="Freeform: Shape 966">
              <a:extLst>
                <a:ext uri="{FF2B5EF4-FFF2-40B4-BE49-F238E27FC236}">
                  <a16:creationId xmlns:a16="http://schemas.microsoft.com/office/drawing/2014/main" id="{C4C1877E-B5E3-48E9-9437-E63C376EC81B}"/>
                </a:ext>
              </a:extLst>
            </p:cNvPr>
            <p:cNvSpPr/>
            <p:nvPr/>
          </p:nvSpPr>
          <p:spPr>
            <a:xfrm>
              <a:off x="2268640" y="2888590"/>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8" name="Freeform: Shape 967">
              <a:extLst>
                <a:ext uri="{FF2B5EF4-FFF2-40B4-BE49-F238E27FC236}">
                  <a16:creationId xmlns:a16="http://schemas.microsoft.com/office/drawing/2014/main" id="{650D00A2-CB19-44B7-B79D-2947CABAE88D}"/>
                </a:ext>
              </a:extLst>
            </p:cNvPr>
            <p:cNvSpPr/>
            <p:nvPr/>
          </p:nvSpPr>
          <p:spPr>
            <a:xfrm>
              <a:off x="2230860" y="2926368"/>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69" name="Freeform: Shape 968">
              <a:extLst>
                <a:ext uri="{FF2B5EF4-FFF2-40B4-BE49-F238E27FC236}">
                  <a16:creationId xmlns:a16="http://schemas.microsoft.com/office/drawing/2014/main" id="{654E6BA3-25A2-4652-A9A3-E31B575B26CD}"/>
                </a:ext>
              </a:extLst>
            </p:cNvPr>
            <p:cNvSpPr/>
            <p:nvPr/>
          </p:nvSpPr>
          <p:spPr>
            <a:xfrm>
              <a:off x="2103492" y="2610105"/>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0" name="Freeform: Shape 969">
              <a:extLst>
                <a:ext uri="{FF2B5EF4-FFF2-40B4-BE49-F238E27FC236}">
                  <a16:creationId xmlns:a16="http://schemas.microsoft.com/office/drawing/2014/main" id="{4D0D2F08-46E0-4D55-BA5A-34FB01E6BE34}"/>
                </a:ext>
              </a:extLst>
            </p:cNvPr>
            <p:cNvSpPr/>
            <p:nvPr/>
          </p:nvSpPr>
          <p:spPr>
            <a:xfrm>
              <a:off x="2066792" y="2646805"/>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1" name="Freeform: Shape 970">
              <a:extLst>
                <a:ext uri="{FF2B5EF4-FFF2-40B4-BE49-F238E27FC236}">
                  <a16:creationId xmlns:a16="http://schemas.microsoft.com/office/drawing/2014/main" id="{460E6318-71C1-4D4F-8056-1D4D56EF2017}"/>
                </a:ext>
              </a:extLst>
            </p:cNvPr>
            <p:cNvSpPr/>
            <p:nvPr/>
          </p:nvSpPr>
          <p:spPr>
            <a:xfrm>
              <a:off x="2021457" y="2482736"/>
              <a:ext cx="10794" cy="8635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2" name="Freeform: Shape 971">
              <a:extLst>
                <a:ext uri="{FF2B5EF4-FFF2-40B4-BE49-F238E27FC236}">
                  <a16:creationId xmlns:a16="http://schemas.microsoft.com/office/drawing/2014/main" id="{CC617DD3-64F7-4076-A2CE-63A827AAD396}"/>
                </a:ext>
              </a:extLst>
            </p:cNvPr>
            <p:cNvSpPr/>
            <p:nvPr/>
          </p:nvSpPr>
          <p:spPr>
            <a:xfrm>
              <a:off x="1983679" y="2520515"/>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3" name="Freeform: Shape 972">
              <a:extLst>
                <a:ext uri="{FF2B5EF4-FFF2-40B4-BE49-F238E27FC236}">
                  <a16:creationId xmlns:a16="http://schemas.microsoft.com/office/drawing/2014/main" id="{F960F600-E0D1-4F17-A297-591928CEBBA6}"/>
                </a:ext>
              </a:extLst>
            </p:cNvPr>
            <p:cNvSpPr/>
            <p:nvPr/>
          </p:nvSpPr>
          <p:spPr>
            <a:xfrm>
              <a:off x="1896247" y="2367240"/>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4" name="Freeform: Shape 973">
              <a:extLst>
                <a:ext uri="{FF2B5EF4-FFF2-40B4-BE49-F238E27FC236}">
                  <a16:creationId xmlns:a16="http://schemas.microsoft.com/office/drawing/2014/main" id="{CF08C98D-6B38-4D06-83AF-D26531D49ABE}"/>
                </a:ext>
              </a:extLst>
            </p:cNvPr>
            <p:cNvSpPr/>
            <p:nvPr/>
          </p:nvSpPr>
          <p:spPr>
            <a:xfrm>
              <a:off x="1858469" y="240502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5" name="Freeform: Shape 974">
              <a:extLst>
                <a:ext uri="{FF2B5EF4-FFF2-40B4-BE49-F238E27FC236}">
                  <a16:creationId xmlns:a16="http://schemas.microsoft.com/office/drawing/2014/main" id="{5A5B1A02-202A-4F3D-8155-9A73CD6BB27D}"/>
                </a:ext>
              </a:extLst>
            </p:cNvPr>
            <p:cNvSpPr/>
            <p:nvPr/>
          </p:nvSpPr>
          <p:spPr>
            <a:xfrm>
              <a:off x="1803419" y="2252824"/>
              <a:ext cx="10794" cy="8635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6" name="Freeform: Shape 975">
              <a:extLst>
                <a:ext uri="{FF2B5EF4-FFF2-40B4-BE49-F238E27FC236}">
                  <a16:creationId xmlns:a16="http://schemas.microsoft.com/office/drawing/2014/main" id="{45075525-DCF3-4BFD-9506-351ECE1591AF}"/>
                </a:ext>
              </a:extLst>
            </p:cNvPr>
            <p:cNvSpPr/>
            <p:nvPr/>
          </p:nvSpPr>
          <p:spPr>
            <a:xfrm>
              <a:off x="1765641" y="2290604"/>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7" name="Freeform: Shape 976">
              <a:extLst>
                <a:ext uri="{FF2B5EF4-FFF2-40B4-BE49-F238E27FC236}">
                  <a16:creationId xmlns:a16="http://schemas.microsoft.com/office/drawing/2014/main" id="{9BA597AE-C1A5-479D-B748-8F0DF8DA038D}"/>
                </a:ext>
              </a:extLst>
            </p:cNvPr>
            <p:cNvSpPr/>
            <p:nvPr/>
          </p:nvSpPr>
          <p:spPr>
            <a:xfrm>
              <a:off x="1668495" y="2252824"/>
              <a:ext cx="10794" cy="8635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8" name="Freeform: Shape 977">
              <a:extLst>
                <a:ext uri="{FF2B5EF4-FFF2-40B4-BE49-F238E27FC236}">
                  <a16:creationId xmlns:a16="http://schemas.microsoft.com/office/drawing/2014/main" id="{BC4ED200-5005-4007-B9FD-ECE9784F8C12}"/>
                </a:ext>
              </a:extLst>
            </p:cNvPr>
            <p:cNvSpPr/>
            <p:nvPr/>
          </p:nvSpPr>
          <p:spPr>
            <a:xfrm>
              <a:off x="1631795" y="2290604"/>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79" name="Freeform: Shape 978">
              <a:extLst>
                <a:ext uri="{FF2B5EF4-FFF2-40B4-BE49-F238E27FC236}">
                  <a16:creationId xmlns:a16="http://schemas.microsoft.com/office/drawing/2014/main" id="{5A3F4181-7093-4645-8818-63D6F4150305}"/>
                </a:ext>
              </a:extLst>
            </p:cNvPr>
            <p:cNvSpPr/>
            <p:nvPr/>
          </p:nvSpPr>
          <p:spPr>
            <a:xfrm>
              <a:off x="1662019" y="2252824"/>
              <a:ext cx="10794" cy="8635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0" name="Freeform: Shape 979">
              <a:extLst>
                <a:ext uri="{FF2B5EF4-FFF2-40B4-BE49-F238E27FC236}">
                  <a16:creationId xmlns:a16="http://schemas.microsoft.com/office/drawing/2014/main" id="{BECFD45C-614F-4269-B976-0DE690A32C1F}"/>
                </a:ext>
              </a:extLst>
            </p:cNvPr>
            <p:cNvSpPr/>
            <p:nvPr/>
          </p:nvSpPr>
          <p:spPr>
            <a:xfrm>
              <a:off x="1624239" y="2290604"/>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1" name="Freeform: Shape 980">
              <a:extLst>
                <a:ext uri="{FF2B5EF4-FFF2-40B4-BE49-F238E27FC236}">
                  <a16:creationId xmlns:a16="http://schemas.microsoft.com/office/drawing/2014/main" id="{ACA4E0C5-6E7F-4B65-B0D2-A941AA2550C3}"/>
                </a:ext>
              </a:extLst>
            </p:cNvPr>
            <p:cNvSpPr/>
            <p:nvPr/>
          </p:nvSpPr>
          <p:spPr>
            <a:xfrm>
              <a:off x="1557316" y="2061771"/>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2" name="Freeform: Shape 981">
              <a:extLst>
                <a:ext uri="{FF2B5EF4-FFF2-40B4-BE49-F238E27FC236}">
                  <a16:creationId xmlns:a16="http://schemas.microsoft.com/office/drawing/2014/main" id="{B7E002B7-F539-44B5-9F6B-425E1B510422}"/>
                </a:ext>
              </a:extLst>
            </p:cNvPr>
            <p:cNvSpPr/>
            <p:nvPr/>
          </p:nvSpPr>
          <p:spPr>
            <a:xfrm>
              <a:off x="1519538" y="209955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3" name="Freeform: Shape 982">
              <a:extLst>
                <a:ext uri="{FF2B5EF4-FFF2-40B4-BE49-F238E27FC236}">
                  <a16:creationId xmlns:a16="http://schemas.microsoft.com/office/drawing/2014/main" id="{56E80454-5DDE-4472-91EC-09F2ABDB7DC6}"/>
                </a:ext>
              </a:extLst>
            </p:cNvPr>
            <p:cNvSpPr/>
            <p:nvPr/>
          </p:nvSpPr>
          <p:spPr>
            <a:xfrm>
              <a:off x="1562714" y="2061771"/>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4" name="Freeform: Shape 983">
              <a:extLst>
                <a:ext uri="{FF2B5EF4-FFF2-40B4-BE49-F238E27FC236}">
                  <a16:creationId xmlns:a16="http://schemas.microsoft.com/office/drawing/2014/main" id="{89473264-C9EC-4C19-A585-771ABF2978F2}"/>
                </a:ext>
              </a:extLst>
            </p:cNvPr>
            <p:cNvSpPr/>
            <p:nvPr/>
          </p:nvSpPr>
          <p:spPr>
            <a:xfrm>
              <a:off x="1524934" y="209955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5" name="Freeform: Shape 984">
              <a:extLst>
                <a:ext uri="{FF2B5EF4-FFF2-40B4-BE49-F238E27FC236}">
                  <a16:creationId xmlns:a16="http://schemas.microsoft.com/office/drawing/2014/main" id="{1893CF39-AF92-4657-A5DC-12AFAA7E9CBB}"/>
                </a:ext>
              </a:extLst>
            </p:cNvPr>
            <p:cNvSpPr/>
            <p:nvPr/>
          </p:nvSpPr>
          <p:spPr>
            <a:xfrm>
              <a:off x="1590778" y="2061771"/>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6" name="Freeform: Shape 985">
              <a:extLst>
                <a:ext uri="{FF2B5EF4-FFF2-40B4-BE49-F238E27FC236}">
                  <a16:creationId xmlns:a16="http://schemas.microsoft.com/office/drawing/2014/main" id="{D5C12E37-01D6-4796-9EB0-9219E96C7D0D}"/>
                </a:ext>
              </a:extLst>
            </p:cNvPr>
            <p:cNvSpPr/>
            <p:nvPr/>
          </p:nvSpPr>
          <p:spPr>
            <a:xfrm>
              <a:off x="1554079" y="209955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7" name="Freeform: Shape 986">
              <a:extLst>
                <a:ext uri="{FF2B5EF4-FFF2-40B4-BE49-F238E27FC236}">
                  <a16:creationId xmlns:a16="http://schemas.microsoft.com/office/drawing/2014/main" id="{5D9A8275-DF99-477E-97C6-A0FC407E92E5}"/>
                </a:ext>
              </a:extLst>
            </p:cNvPr>
            <p:cNvSpPr/>
            <p:nvPr/>
          </p:nvSpPr>
          <p:spPr>
            <a:xfrm>
              <a:off x="1492553" y="2061771"/>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8" name="Freeform: Shape 987">
              <a:extLst>
                <a:ext uri="{FF2B5EF4-FFF2-40B4-BE49-F238E27FC236}">
                  <a16:creationId xmlns:a16="http://schemas.microsoft.com/office/drawing/2014/main" id="{43182EC7-E96D-489E-95A5-3AED7B312B31}"/>
                </a:ext>
              </a:extLst>
            </p:cNvPr>
            <p:cNvSpPr/>
            <p:nvPr/>
          </p:nvSpPr>
          <p:spPr>
            <a:xfrm>
              <a:off x="1455853" y="209955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89" name="Freeform: Shape 988">
              <a:extLst>
                <a:ext uri="{FF2B5EF4-FFF2-40B4-BE49-F238E27FC236}">
                  <a16:creationId xmlns:a16="http://schemas.microsoft.com/office/drawing/2014/main" id="{57B7C9A0-7A3A-4287-9EC0-51689DECB35D}"/>
                </a:ext>
              </a:extLst>
            </p:cNvPr>
            <p:cNvSpPr/>
            <p:nvPr/>
          </p:nvSpPr>
          <p:spPr>
            <a:xfrm>
              <a:off x="1514140" y="2061771"/>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0" name="Freeform: Shape 989">
              <a:extLst>
                <a:ext uri="{FF2B5EF4-FFF2-40B4-BE49-F238E27FC236}">
                  <a16:creationId xmlns:a16="http://schemas.microsoft.com/office/drawing/2014/main" id="{F32983B1-0CA9-46AD-97A5-10C7C7694CA9}"/>
                </a:ext>
              </a:extLst>
            </p:cNvPr>
            <p:cNvSpPr/>
            <p:nvPr/>
          </p:nvSpPr>
          <p:spPr>
            <a:xfrm>
              <a:off x="1476362" y="2099550"/>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1" name="Freeform: Shape 990">
              <a:extLst>
                <a:ext uri="{FF2B5EF4-FFF2-40B4-BE49-F238E27FC236}">
                  <a16:creationId xmlns:a16="http://schemas.microsoft.com/office/drawing/2014/main" id="{61F30EFF-4D41-4CAF-AE1E-0B320AFB1BD0}"/>
                </a:ext>
              </a:extLst>
            </p:cNvPr>
            <p:cNvSpPr/>
            <p:nvPr/>
          </p:nvSpPr>
          <p:spPr>
            <a:xfrm>
              <a:off x="1298261"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2" name="Freeform: Shape 991">
              <a:extLst>
                <a:ext uri="{FF2B5EF4-FFF2-40B4-BE49-F238E27FC236}">
                  <a16:creationId xmlns:a16="http://schemas.microsoft.com/office/drawing/2014/main" id="{A106B94B-450E-4816-A97F-E5783E3B9C7D}"/>
                </a:ext>
              </a:extLst>
            </p:cNvPr>
            <p:cNvSpPr/>
            <p:nvPr/>
          </p:nvSpPr>
          <p:spPr>
            <a:xfrm>
              <a:off x="1260483" y="2025072"/>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3" name="Freeform: Shape 992">
              <a:extLst>
                <a:ext uri="{FF2B5EF4-FFF2-40B4-BE49-F238E27FC236}">
                  <a16:creationId xmlns:a16="http://schemas.microsoft.com/office/drawing/2014/main" id="{6DF103F3-3680-43F6-9A48-83C9DD30B17E}"/>
                </a:ext>
              </a:extLst>
            </p:cNvPr>
            <p:cNvSpPr/>
            <p:nvPr/>
          </p:nvSpPr>
          <p:spPr>
            <a:xfrm>
              <a:off x="1322008"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4" name="Freeform: Shape 993">
              <a:extLst>
                <a:ext uri="{FF2B5EF4-FFF2-40B4-BE49-F238E27FC236}">
                  <a16:creationId xmlns:a16="http://schemas.microsoft.com/office/drawing/2014/main" id="{77C4E6B2-7BAA-47FB-B814-FCE39B41C280}"/>
                </a:ext>
              </a:extLst>
            </p:cNvPr>
            <p:cNvSpPr/>
            <p:nvPr/>
          </p:nvSpPr>
          <p:spPr>
            <a:xfrm>
              <a:off x="1284229" y="2025072"/>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5" name="Freeform: Shape 994">
              <a:extLst>
                <a:ext uri="{FF2B5EF4-FFF2-40B4-BE49-F238E27FC236}">
                  <a16:creationId xmlns:a16="http://schemas.microsoft.com/office/drawing/2014/main" id="{8FC113A5-EE2F-40A9-BC0C-DED6B9F3FBD1}"/>
                </a:ext>
              </a:extLst>
            </p:cNvPr>
            <p:cNvSpPr/>
            <p:nvPr/>
          </p:nvSpPr>
          <p:spPr>
            <a:xfrm>
              <a:off x="1316611"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6" name="Freeform: Shape 995">
              <a:extLst>
                <a:ext uri="{FF2B5EF4-FFF2-40B4-BE49-F238E27FC236}">
                  <a16:creationId xmlns:a16="http://schemas.microsoft.com/office/drawing/2014/main" id="{DB33D96B-5292-4168-8637-8F2D1EEB0E1D}"/>
                </a:ext>
              </a:extLst>
            </p:cNvPr>
            <p:cNvSpPr/>
            <p:nvPr/>
          </p:nvSpPr>
          <p:spPr>
            <a:xfrm>
              <a:off x="1278832" y="2025072"/>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7" name="Freeform: Shape 996">
              <a:extLst>
                <a:ext uri="{FF2B5EF4-FFF2-40B4-BE49-F238E27FC236}">
                  <a16:creationId xmlns:a16="http://schemas.microsoft.com/office/drawing/2014/main" id="{4C0D0D30-64CF-444C-9EB1-D21827A5E301}"/>
                </a:ext>
              </a:extLst>
            </p:cNvPr>
            <p:cNvSpPr/>
            <p:nvPr/>
          </p:nvSpPr>
          <p:spPr>
            <a:xfrm>
              <a:off x="1473123"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8" name="Freeform: Shape 997">
              <a:extLst>
                <a:ext uri="{FF2B5EF4-FFF2-40B4-BE49-F238E27FC236}">
                  <a16:creationId xmlns:a16="http://schemas.microsoft.com/office/drawing/2014/main" id="{C67E4A0B-27AE-4D7E-8DA9-E3818725AD74}"/>
                </a:ext>
              </a:extLst>
            </p:cNvPr>
            <p:cNvSpPr/>
            <p:nvPr/>
          </p:nvSpPr>
          <p:spPr>
            <a:xfrm>
              <a:off x="1435345" y="2025072"/>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999" name="Freeform: Shape 998">
              <a:extLst>
                <a:ext uri="{FF2B5EF4-FFF2-40B4-BE49-F238E27FC236}">
                  <a16:creationId xmlns:a16="http://schemas.microsoft.com/office/drawing/2014/main" id="{B6A75160-360B-4CB3-AFF6-B020BD3BC6B3}"/>
                </a:ext>
              </a:extLst>
            </p:cNvPr>
            <p:cNvSpPr/>
            <p:nvPr/>
          </p:nvSpPr>
          <p:spPr>
            <a:xfrm>
              <a:off x="1479600"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00" name="Freeform: Shape 999">
              <a:extLst>
                <a:ext uri="{FF2B5EF4-FFF2-40B4-BE49-F238E27FC236}">
                  <a16:creationId xmlns:a16="http://schemas.microsoft.com/office/drawing/2014/main" id="{26397BA1-8DBA-4967-80FB-7845823530E5}"/>
                </a:ext>
              </a:extLst>
            </p:cNvPr>
            <p:cNvSpPr/>
            <p:nvPr/>
          </p:nvSpPr>
          <p:spPr>
            <a:xfrm>
              <a:off x="1441821" y="2025072"/>
              <a:ext cx="86352" cy="10794"/>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01" name="Freeform: Shape 1000">
              <a:extLst>
                <a:ext uri="{FF2B5EF4-FFF2-40B4-BE49-F238E27FC236}">
                  <a16:creationId xmlns:a16="http://schemas.microsoft.com/office/drawing/2014/main" id="{A33298F4-1B26-43D6-85CA-FFEDF06025A5}"/>
                </a:ext>
              </a:extLst>
            </p:cNvPr>
            <p:cNvSpPr/>
            <p:nvPr/>
          </p:nvSpPr>
          <p:spPr>
            <a:xfrm>
              <a:off x="1192480" y="1987292"/>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02" name="Freeform: Shape 1001">
              <a:extLst>
                <a:ext uri="{FF2B5EF4-FFF2-40B4-BE49-F238E27FC236}">
                  <a16:creationId xmlns:a16="http://schemas.microsoft.com/office/drawing/2014/main" id="{04999ED4-20A5-4F6E-B153-30DD26704567}"/>
                </a:ext>
              </a:extLst>
            </p:cNvPr>
            <p:cNvSpPr/>
            <p:nvPr/>
          </p:nvSpPr>
          <p:spPr>
            <a:xfrm>
              <a:off x="1154702" y="2025072"/>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grpSp>
      <p:sp>
        <p:nvSpPr>
          <p:cNvPr id="1003" name="Freeform: Shape 1002">
            <a:extLst>
              <a:ext uri="{FF2B5EF4-FFF2-40B4-BE49-F238E27FC236}">
                <a16:creationId xmlns:a16="http://schemas.microsoft.com/office/drawing/2014/main" id="{8B76C9CC-3F76-445E-A241-DD1CCD411225}"/>
              </a:ext>
            </a:extLst>
          </p:cNvPr>
          <p:cNvSpPr/>
          <p:nvPr/>
        </p:nvSpPr>
        <p:spPr>
          <a:xfrm>
            <a:off x="1011141" y="2105290"/>
            <a:ext cx="2601348" cy="2277529"/>
          </a:xfrm>
          <a:custGeom>
            <a:avLst/>
            <a:gdLst>
              <a:gd name="connsiteX0" fmla="*/ 7144 w 2295525"/>
              <a:gd name="connsiteY0" fmla="*/ 7144 h 2009775"/>
              <a:gd name="connsiteX1" fmla="*/ 431006 w 2295525"/>
              <a:gd name="connsiteY1" fmla="*/ 7144 h 2009775"/>
              <a:gd name="connsiteX2" fmla="*/ 431006 w 2295525"/>
              <a:gd name="connsiteY2" fmla="*/ 439579 h 2009775"/>
              <a:gd name="connsiteX3" fmla="*/ 552926 w 2295525"/>
              <a:gd name="connsiteY3" fmla="*/ 439579 h 2009775"/>
              <a:gd name="connsiteX4" fmla="*/ 552926 w 2295525"/>
              <a:gd name="connsiteY4" fmla="*/ 554831 h 2009775"/>
              <a:gd name="connsiteX5" fmla="*/ 567214 w 2295525"/>
              <a:gd name="connsiteY5" fmla="*/ 554831 h 2009775"/>
              <a:gd name="connsiteX6" fmla="*/ 567214 w 2295525"/>
              <a:gd name="connsiteY6" fmla="*/ 659606 h 2009775"/>
              <a:gd name="connsiteX7" fmla="*/ 784384 w 2295525"/>
              <a:gd name="connsiteY7" fmla="*/ 659606 h 2009775"/>
              <a:gd name="connsiteX8" fmla="*/ 784384 w 2295525"/>
              <a:gd name="connsiteY8" fmla="*/ 790099 h 2009775"/>
              <a:gd name="connsiteX9" fmla="*/ 882491 w 2295525"/>
              <a:gd name="connsiteY9" fmla="*/ 790099 h 2009775"/>
              <a:gd name="connsiteX10" fmla="*/ 882491 w 2295525"/>
              <a:gd name="connsiteY10" fmla="*/ 919639 h 2009775"/>
              <a:gd name="connsiteX11" fmla="*/ 929164 w 2295525"/>
              <a:gd name="connsiteY11" fmla="*/ 919639 h 2009775"/>
              <a:gd name="connsiteX12" fmla="*/ 929164 w 2295525"/>
              <a:gd name="connsiteY12" fmla="*/ 1050131 h 2009775"/>
              <a:gd name="connsiteX13" fmla="*/ 984409 w 2295525"/>
              <a:gd name="connsiteY13" fmla="*/ 1050131 h 2009775"/>
              <a:gd name="connsiteX14" fmla="*/ 984409 w 2295525"/>
              <a:gd name="connsiteY14" fmla="*/ 1186339 h 2009775"/>
              <a:gd name="connsiteX15" fmla="*/ 993934 w 2295525"/>
              <a:gd name="connsiteY15" fmla="*/ 1186339 h 2009775"/>
              <a:gd name="connsiteX16" fmla="*/ 993934 w 2295525"/>
              <a:gd name="connsiteY16" fmla="*/ 1310164 h 2009775"/>
              <a:gd name="connsiteX17" fmla="*/ 1149191 w 2295525"/>
              <a:gd name="connsiteY17" fmla="*/ 1310164 h 2009775"/>
              <a:gd name="connsiteX18" fmla="*/ 1149191 w 2295525"/>
              <a:gd name="connsiteY18" fmla="*/ 1464469 h 2009775"/>
              <a:gd name="connsiteX19" fmla="*/ 1208246 w 2295525"/>
              <a:gd name="connsiteY19" fmla="*/ 1464469 h 2009775"/>
              <a:gd name="connsiteX20" fmla="*/ 1208246 w 2295525"/>
              <a:gd name="connsiteY20" fmla="*/ 1599724 h 2009775"/>
              <a:gd name="connsiteX21" fmla="*/ 1227296 w 2295525"/>
              <a:gd name="connsiteY21" fmla="*/ 1599724 h 2009775"/>
              <a:gd name="connsiteX22" fmla="*/ 1227296 w 2295525"/>
              <a:gd name="connsiteY22" fmla="*/ 1717834 h 2009775"/>
              <a:gd name="connsiteX23" fmla="*/ 1387316 w 2295525"/>
              <a:gd name="connsiteY23" fmla="*/ 1717834 h 2009775"/>
              <a:gd name="connsiteX24" fmla="*/ 1387316 w 2295525"/>
              <a:gd name="connsiteY24" fmla="*/ 1908334 h 2009775"/>
              <a:gd name="connsiteX25" fmla="*/ 2296954 w 2295525"/>
              <a:gd name="connsiteY25" fmla="*/ 1908334 h 2009775"/>
              <a:gd name="connsiteX26" fmla="*/ 2296954 w 2295525"/>
              <a:gd name="connsiteY26" fmla="*/ 2004536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5525" h="2009775">
                <a:moveTo>
                  <a:pt x="7144" y="7144"/>
                </a:moveTo>
                <a:lnTo>
                  <a:pt x="431006" y="7144"/>
                </a:lnTo>
                <a:lnTo>
                  <a:pt x="431006" y="439579"/>
                </a:lnTo>
                <a:lnTo>
                  <a:pt x="552926" y="439579"/>
                </a:lnTo>
                <a:lnTo>
                  <a:pt x="552926" y="554831"/>
                </a:lnTo>
                <a:lnTo>
                  <a:pt x="567214" y="554831"/>
                </a:lnTo>
                <a:lnTo>
                  <a:pt x="567214" y="659606"/>
                </a:lnTo>
                <a:lnTo>
                  <a:pt x="784384" y="659606"/>
                </a:lnTo>
                <a:lnTo>
                  <a:pt x="784384" y="790099"/>
                </a:lnTo>
                <a:lnTo>
                  <a:pt x="882491" y="790099"/>
                </a:lnTo>
                <a:lnTo>
                  <a:pt x="882491" y="919639"/>
                </a:lnTo>
                <a:lnTo>
                  <a:pt x="929164" y="919639"/>
                </a:lnTo>
                <a:lnTo>
                  <a:pt x="929164" y="1050131"/>
                </a:lnTo>
                <a:lnTo>
                  <a:pt x="984409" y="1050131"/>
                </a:lnTo>
                <a:lnTo>
                  <a:pt x="984409" y="1186339"/>
                </a:lnTo>
                <a:lnTo>
                  <a:pt x="993934" y="1186339"/>
                </a:lnTo>
                <a:lnTo>
                  <a:pt x="993934" y="1310164"/>
                </a:lnTo>
                <a:lnTo>
                  <a:pt x="1149191" y="1310164"/>
                </a:lnTo>
                <a:lnTo>
                  <a:pt x="1149191" y="1464469"/>
                </a:lnTo>
                <a:lnTo>
                  <a:pt x="1208246" y="1464469"/>
                </a:lnTo>
                <a:lnTo>
                  <a:pt x="1208246" y="1599724"/>
                </a:lnTo>
                <a:lnTo>
                  <a:pt x="1227296" y="1599724"/>
                </a:lnTo>
                <a:lnTo>
                  <a:pt x="1227296" y="1717834"/>
                </a:lnTo>
                <a:lnTo>
                  <a:pt x="1387316" y="1717834"/>
                </a:lnTo>
                <a:lnTo>
                  <a:pt x="1387316" y="1908334"/>
                </a:lnTo>
                <a:lnTo>
                  <a:pt x="2296954" y="1908334"/>
                </a:lnTo>
                <a:lnTo>
                  <a:pt x="2296954" y="2004536"/>
                </a:lnTo>
              </a:path>
            </a:pathLst>
          </a:custGeom>
          <a:noFill/>
          <a:ln w="26035" cap="flat">
            <a:solidFill>
              <a:schemeClr val="accent2"/>
            </a:solidFill>
            <a:prstDash val="sysDash"/>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04" name="Freeform: Shape 1003">
            <a:extLst>
              <a:ext uri="{FF2B5EF4-FFF2-40B4-BE49-F238E27FC236}">
                <a16:creationId xmlns:a16="http://schemas.microsoft.com/office/drawing/2014/main" id="{0EC59688-8FBF-4621-9B2E-4F06BB4AE695}"/>
              </a:ext>
            </a:extLst>
          </p:cNvPr>
          <p:cNvSpPr/>
          <p:nvPr/>
        </p:nvSpPr>
        <p:spPr>
          <a:xfrm>
            <a:off x="1011141" y="2106370"/>
            <a:ext cx="2612142" cy="1370835"/>
          </a:xfrm>
          <a:custGeom>
            <a:avLst/>
            <a:gdLst>
              <a:gd name="connsiteX0" fmla="*/ 7144 w 2305050"/>
              <a:gd name="connsiteY0" fmla="*/ 7144 h 1209675"/>
              <a:gd name="connsiteX1" fmla="*/ 435769 w 2305050"/>
              <a:gd name="connsiteY1" fmla="*/ 7144 h 1209675"/>
              <a:gd name="connsiteX2" fmla="*/ 435769 w 2305050"/>
              <a:gd name="connsiteY2" fmla="*/ 17621 h 1209675"/>
              <a:gd name="connsiteX3" fmla="*/ 557689 w 2305050"/>
              <a:gd name="connsiteY3" fmla="*/ 17621 h 1209675"/>
              <a:gd name="connsiteX4" fmla="*/ 557689 w 2305050"/>
              <a:gd name="connsiteY4" fmla="*/ 48101 h 1209675"/>
              <a:gd name="connsiteX5" fmla="*/ 567214 w 2305050"/>
              <a:gd name="connsiteY5" fmla="*/ 48101 h 1209675"/>
              <a:gd name="connsiteX6" fmla="*/ 567214 w 2305050"/>
              <a:gd name="connsiteY6" fmla="*/ 88106 h 1209675"/>
              <a:gd name="connsiteX7" fmla="*/ 783431 w 2305050"/>
              <a:gd name="connsiteY7" fmla="*/ 88106 h 1209675"/>
              <a:gd name="connsiteX8" fmla="*/ 783431 w 2305050"/>
              <a:gd name="connsiteY8" fmla="*/ 139541 h 1209675"/>
              <a:gd name="connsiteX9" fmla="*/ 883444 w 2305050"/>
              <a:gd name="connsiteY9" fmla="*/ 139541 h 1209675"/>
              <a:gd name="connsiteX10" fmla="*/ 883444 w 2305050"/>
              <a:gd name="connsiteY10" fmla="*/ 200501 h 1209675"/>
              <a:gd name="connsiteX11" fmla="*/ 930116 w 2305050"/>
              <a:gd name="connsiteY11" fmla="*/ 200501 h 1209675"/>
              <a:gd name="connsiteX12" fmla="*/ 930116 w 2305050"/>
              <a:gd name="connsiteY12" fmla="*/ 270986 h 1209675"/>
              <a:gd name="connsiteX13" fmla="*/ 985361 w 2305050"/>
              <a:gd name="connsiteY13" fmla="*/ 270986 h 1209675"/>
              <a:gd name="connsiteX14" fmla="*/ 985361 w 2305050"/>
              <a:gd name="connsiteY14" fmla="*/ 350044 h 1209675"/>
              <a:gd name="connsiteX15" fmla="*/ 992981 w 2305050"/>
              <a:gd name="connsiteY15" fmla="*/ 350044 h 1209675"/>
              <a:gd name="connsiteX16" fmla="*/ 992981 w 2305050"/>
              <a:gd name="connsiteY16" fmla="*/ 442436 h 1209675"/>
              <a:gd name="connsiteX17" fmla="*/ 1150144 w 2305050"/>
              <a:gd name="connsiteY17" fmla="*/ 442436 h 1209675"/>
              <a:gd name="connsiteX18" fmla="*/ 1150144 w 2305050"/>
              <a:gd name="connsiteY18" fmla="*/ 550069 h 1209675"/>
              <a:gd name="connsiteX19" fmla="*/ 1210151 w 2305050"/>
              <a:gd name="connsiteY19" fmla="*/ 550069 h 1209675"/>
              <a:gd name="connsiteX20" fmla="*/ 1210151 w 2305050"/>
              <a:gd name="connsiteY20" fmla="*/ 669131 h 1209675"/>
              <a:gd name="connsiteX21" fmla="*/ 1229201 w 2305050"/>
              <a:gd name="connsiteY21" fmla="*/ 669131 h 1209675"/>
              <a:gd name="connsiteX22" fmla="*/ 1229201 w 2305050"/>
              <a:gd name="connsiteY22" fmla="*/ 796766 h 1209675"/>
              <a:gd name="connsiteX23" fmla="*/ 1387316 w 2305050"/>
              <a:gd name="connsiteY23" fmla="*/ 796766 h 1209675"/>
              <a:gd name="connsiteX24" fmla="*/ 1387316 w 2305050"/>
              <a:gd name="connsiteY24" fmla="*/ 972026 h 1209675"/>
              <a:gd name="connsiteX25" fmla="*/ 2297906 w 2305050"/>
              <a:gd name="connsiteY25" fmla="*/ 972026 h 1209675"/>
              <a:gd name="connsiteX26" fmla="*/ 2297906 w 2305050"/>
              <a:gd name="connsiteY26" fmla="*/ 1203484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05050" h="1209675">
                <a:moveTo>
                  <a:pt x="7144" y="7144"/>
                </a:moveTo>
                <a:lnTo>
                  <a:pt x="435769" y="7144"/>
                </a:lnTo>
                <a:lnTo>
                  <a:pt x="435769" y="17621"/>
                </a:lnTo>
                <a:lnTo>
                  <a:pt x="557689" y="17621"/>
                </a:lnTo>
                <a:lnTo>
                  <a:pt x="557689" y="48101"/>
                </a:lnTo>
                <a:lnTo>
                  <a:pt x="567214" y="48101"/>
                </a:lnTo>
                <a:lnTo>
                  <a:pt x="567214" y="88106"/>
                </a:lnTo>
                <a:lnTo>
                  <a:pt x="783431" y="88106"/>
                </a:lnTo>
                <a:lnTo>
                  <a:pt x="783431" y="139541"/>
                </a:lnTo>
                <a:lnTo>
                  <a:pt x="883444" y="139541"/>
                </a:lnTo>
                <a:lnTo>
                  <a:pt x="883444" y="200501"/>
                </a:lnTo>
                <a:lnTo>
                  <a:pt x="930116" y="200501"/>
                </a:lnTo>
                <a:lnTo>
                  <a:pt x="930116" y="270986"/>
                </a:lnTo>
                <a:lnTo>
                  <a:pt x="985361" y="270986"/>
                </a:lnTo>
                <a:lnTo>
                  <a:pt x="985361" y="350044"/>
                </a:lnTo>
                <a:lnTo>
                  <a:pt x="992981" y="350044"/>
                </a:lnTo>
                <a:lnTo>
                  <a:pt x="992981" y="442436"/>
                </a:lnTo>
                <a:lnTo>
                  <a:pt x="1150144" y="442436"/>
                </a:lnTo>
                <a:lnTo>
                  <a:pt x="1150144" y="550069"/>
                </a:lnTo>
                <a:lnTo>
                  <a:pt x="1210151" y="550069"/>
                </a:lnTo>
                <a:lnTo>
                  <a:pt x="1210151" y="669131"/>
                </a:lnTo>
                <a:lnTo>
                  <a:pt x="1229201" y="669131"/>
                </a:lnTo>
                <a:lnTo>
                  <a:pt x="1229201" y="796766"/>
                </a:lnTo>
                <a:lnTo>
                  <a:pt x="1387316" y="796766"/>
                </a:lnTo>
                <a:lnTo>
                  <a:pt x="1387316" y="972026"/>
                </a:lnTo>
                <a:lnTo>
                  <a:pt x="2297906" y="972026"/>
                </a:lnTo>
                <a:lnTo>
                  <a:pt x="2297906" y="1203484"/>
                </a:lnTo>
              </a:path>
            </a:pathLst>
          </a:custGeom>
          <a:noFill/>
          <a:ln w="26035" cap="flat">
            <a:solidFill>
              <a:schemeClr val="accent2"/>
            </a:solidFill>
            <a:prstDash val="sysDash"/>
            <a:miter/>
          </a:ln>
        </p:spPr>
        <p:txBody>
          <a:bodyPr rtlCol="0" anchor="ctr"/>
          <a:lstStyle/>
          <a:p>
            <a:pPr fontAlgn="auto">
              <a:spcBef>
                <a:spcPts val="0"/>
              </a:spcBef>
              <a:spcAft>
                <a:spcPts val="0"/>
              </a:spcAft>
            </a:pPr>
            <a:endParaRPr lang="en-GB">
              <a:solidFill>
                <a:srgbClr val="363636"/>
              </a:solidFill>
              <a:latin typeface="Arial"/>
              <a:cs typeface="Arial"/>
            </a:endParaRPr>
          </a:p>
        </p:txBody>
      </p:sp>
      <p:grpSp>
        <p:nvGrpSpPr>
          <p:cNvPr id="1030" name="Group 1029">
            <a:extLst>
              <a:ext uri="{FF2B5EF4-FFF2-40B4-BE49-F238E27FC236}">
                <a16:creationId xmlns:a16="http://schemas.microsoft.com/office/drawing/2014/main" id="{6B32F819-3C4F-431C-8BA7-00B82FB56E4B}"/>
              </a:ext>
            </a:extLst>
          </p:cNvPr>
          <p:cNvGrpSpPr/>
          <p:nvPr/>
        </p:nvGrpSpPr>
        <p:grpSpPr>
          <a:xfrm>
            <a:off x="5447949" y="2106548"/>
            <a:ext cx="2812661" cy="2295390"/>
            <a:chOff x="5447949" y="2067541"/>
            <a:chExt cx="2812661" cy="2295390"/>
          </a:xfrm>
        </p:grpSpPr>
        <p:sp>
          <p:nvSpPr>
            <p:cNvPr id="1009" name="Freeform: Shape 1008">
              <a:extLst>
                <a:ext uri="{FF2B5EF4-FFF2-40B4-BE49-F238E27FC236}">
                  <a16:creationId xmlns:a16="http://schemas.microsoft.com/office/drawing/2014/main" id="{3B39AA64-0C9D-44B7-9372-4EA96B1E00D2}"/>
                </a:ext>
              </a:extLst>
            </p:cNvPr>
            <p:cNvSpPr/>
            <p:nvPr/>
          </p:nvSpPr>
          <p:spPr>
            <a:xfrm>
              <a:off x="5447949" y="2067541"/>
              <a:ext cx="2812661" cy="2295390"/>
            </a:xfrm>
            <a:custGeom>
              <a:avLst/>
              <a:gdLst>
                <a:gd name="connsiteX0" fmla="*/ 7144 w 2486025"/>
                <a:gd name="connsiteY0" fmla="*/ 7144 h 2028825"/>
                <a:gd name="connsiteX1" fmla="*/ 170021 w 2486025"/>
                <a:gd name="connsiteY1" fmla="*/ 7144 h 2028825"/>
                <a:gd name="connsiteX2" fmla="*/ 170021 w 2486025"/>
                <a:gd name="connsiteY2" fmla="*/ 61436 h 2028825"/>
                <a:gd name="connsiteX3" fmla="*/ 190024 w 2486025"/>
                <a:gd name="connsiteY3" fmla="*/ 61436 h 2028825"/>
                <a:gd name="connsiteX4" fmla="*/ 190024 w 2486025"/>
                <a:gd name="connsiteY4" fmla="*/ 114776 h 2028825"/>
                <a:gd name="connsiteX5" fmla="*/ 292894 w 2486025"/>
                <a:gd name="connsiteY5" fmla="*/ 114776 h 2028825"/>
                <a:gd name="connsiteX6" fmla="*/ 292894 w 2486025"/>
                <a:gd name="connsiteY6" fmla="*/ 174784 h 2028825"/>
                <a:gd name="connsiteX7" fmla="*/ 334804 w 2486025"/>
                <a:gd name="connsiteY7" fmla="*/ 174784 h 2028825"/>
                <a:gd name="connsiteX8" fmla="*/ 334804 w 2486025"/>
                <a:gd name="connsiteY8" fmla="*/ 234791 h 2028825"/>
                <a:gd name="connsiteX9" fmla="*/ 375761 w 2486025"/>
                <a:gd name="connsiteY9" fmla="*/ 234791 h 2028825"/>
                <a:gd name="connsiteX10" fmla="*/ 375761 w 2486025"/>
                <a:gd name="connsiteY10" fmla="*/ 296704 h 2028825"/>
                <a:gd name="connsiteX11" fmla="*/ 396716 w 2486025"/>
                <a:gd name="connsiteY11" fmla="*/ 296704 h 2028825"/>
                <a:gd name="connsiteX12" fmla="*/ 396716 w 2486025"/>
                <a:gd name="connsiteY12" fmla="*/ 356711 h 2028825"/>
                <a:gd name="connsiteX13" fmla="*/ 458629 w 2486025"/>
                <a:gd name="connsiteY13" fmla="*/ 356711 h 2028825"/>
                <a:gd name="connsiteX14" fmla="*/ 458629 w 2486025"/>
                <a:gd name="connsiteY14" fmla="*/ 420529 h 2028825"/>
                <a:gd name="connsiteX15" fmla="*/ 500539 w 2486025"/>
                <a:gd name="connsiteY15" fmla="*/ 420529 h 2028825"/>
                <a:gd name="connsiteX16" fmla="*/ 500539 w 2486025"/>
                <a:gd name="connsiteY16" fmla="*/ 481489 h 2028825"/>
                <a:gd name="connsiteX17" fmla="*/ 521494 w 2486025"/>
                <a:gd name="connsiteY17" fmla="*/ 481489 h 2028825"/>
                <a:gd name="connsiteX18" fmla="*/ 521494 w 2486025"/>
                <a:gd name="connsiteY18" fmla="*/ 545306 h 2028825"/>
                <a:gd name="connsiteX19" fmla="*/ 543401 w 2486025"/>
                <a:gd name="connsiteY19" fmla="*/ 545306 h 2028825"/>
                <a:gd name="connsiteX20" fmla="*/ 543401 w 2486025"/>
                <a:gd name="connsiteY20" fmla="*/ 673894 h 2028825"/>
                <a:gd name="connsiteX21" fmla="*/ 584359 w 2486025"/>
                <a:gd name="connsiteY21" fmla="*/ 673894 h 2028825"/>
                <a:gd name="connsiteX22" fmla="*/ 584359 w 2486025"/>
                <a:gd name="connsiteY22" fmla="*/ 740569 h 2028825"/>
                <a:gd name="connsiteX23" fmla="*/ 646271 w 2486025"/>
                <a:gd name="connsiteY23" fmla="*/ 740569 h 2028825"/>
                <a:gd name="connsiteX24" fmla="*/ 646271 w 2486025"/>
                <a:gd name="connsiteY24" fmla="*/ 812959 h 2028825"/>
                <a:gd name="connsiteX25" fmla="*/ 728186 w 2486025"/>
                <a:gd name="connsiteY25" fmla="*/ 812959 h 2028825"/>
                <a:gd name="connsiteX26" fmla="*/ 728186 w 2486025"/>
                <a:gd name="connsiteY26" fmla="*/ 988219 h 2028825"/>
                <a:gd name="connsiteX27" fmla="*/ 769144 w 2486025"/>
                <a:gd name="connsiteY27" fmla="*/ 988219 h 2028825"/>
                <a:gd name="connsiteX28" fmla="*/ 769144 w 2486025"/>
                <a:gd name="connsiteY28" fmla="*/ 1081564 h 2028825"/>
                <a:gd name="connsiteX29" fmla="*/ 934879 w 2486025"/>
                <a:gd name="connsiteY29" fmla="*/ 1081564 h 2028825"/>
                <a:gd name="connsiteX30" fmla="*/ 934879 w 2486025"/>
                <a:gd name="connsiteY30" fmla="*/ 1174909 h 2028825"/>
                <a:gd name="connsiteX31" fmla="*/ 1077754 w 2486025"/>
                <a:gd name="connsiteY31" fmla="*/ 1174909 h 2028825"/>
                <a:gd name="connsiteX32" fmla="*/ 1077754 w 2486025"/>
                <a:gd name="connsiteY32" fmla="*/ 1270159 h 2028825"/>
                <a:gd name="connsiteX33" fmla="*/ 1119664 w 2486025"/>
                <a:gd name="connsiteY33" fmla="*/ 1270159 h 2028825"/>
                <a:gd name="connsiteX34" fmla="*/ 1119664 w 2486025"/>
                <a:gd name="connsiteY34" fmla="*/ 1365409 h 2028825"/>
                <a:gd name="connsiteX35" fmla="*/ 1222534 w 2486025"/>
                <a:gd name="connsiteY35" fmla="*/ 1365409 h 2028825"/>
                <a:gd name="connsiteX36" fmla="*/ 1222534 w 2486025"/>
                <a:gd name="connsiteY36" fmla="*/ 1457801 h 2028825"/>
                <a:gd name="connsiteX37" fmla="*/ 1306354 w 2486025"/>
                <a:gd name="connsiteY37" fmla="*/ 1457801 h 2028825"/>
                <a:gd name="connsiteX38" fmla="*/ 1306354 w 2486025"/>
                <a:gd name="connsiteY38" fmla="*/ 1553051 h 2028825"/>
                <a:gd name="connsiteX39" fmla="*/ 1347311 w 2486025"/>
                <a:gd name="connsiteY39" fmla="*/ 1553051 h 2028825"/>
                <a:gd name="connsiteX40" fmla="*/ 1347311 w 2486025"/>
                <a:gd name="connsiteY40" fmla="*/ 1647349 h 2028825"/>
                <a:gd name="connsiteX41" fmla="*/ 1388269 w 2486025"/>
                <a:gd name="connsiteY41" fmla="*/ 1647349 h 2028825"/>
                <a:gd name="connsiteX42" fmla="*/ 1388269 w 2486025"/>
                <a:gd name="connsiteY42" fmla="*/ 1741646 h 2028825"/>
                <a:gd name="connsiteX43" fmla="*/ 1616869 w 2486025"/>
                <a:gd name="connsiteY43" fmla="*/ 1741646 h 2028825"/>
                <a:gd name="connsiteX44" fmla="*/ 1616869 w 2486025"/>
                <a:gd name="connsiteY44" fmla="*/ 1837849 h 2028825"/>
                <a:gd name="connsiteX45" fmla="*/ 1738789 w 2486025"/>
                <a:gd name="connsiteY45" fmla="*/ 1837849 h 2028825"/>
                <a:gd name="connsiteX46" fmla="*/ 1738789 w 2486025"/>
                <a:gd name="connsiteY46" fmla="*/ 1931194 h 2028825"/>
                <a:gd name="connsiteX47" fmla="*/ 2483644 w 2486025"/>
                <a:gd name="connsiteY47" fmla="*/ 1931194 h 2028825"/>
                <a:gd name="connsiteX48" fmla="*/ 2483644 w 2486025"/>
                <a:gd name="connsiteY48" fmla="*/ 2027396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86025" h="2028825">
                  <a:moveTo>
                    <a:pt x="7144" y="7144"/>
                  </a:moveTo>
                  <a:lnTo>
                    <a:pt x="170021" y="7144"/>
                  </a:lnTo>
                  <a:lnTo>
                    <a:pt x="170021" y="61436"/>
                  </a:lnTo>
                  <a:lnTo>
                    <a:pt x="190024" y="61436"/>
                  </a:lnTo>
                  <a:lnTo>
                    <a:pt x="190024" y="114776"/>
                  </a:lnTo>
                  <a:lnTo>
                    <a:pt x="292894" y="114776"/>
                  </a:lnTo>
                  <a:lnTo>
                    <a:pt x="292894" y="174784"/>
                  </a:lnTo>
                  <a:lnTo>
                    <a:pt x="334804" y="174784"/>
                  </a:lnTo>
                  <a:lnTo>
                    <a:pt x="334804" y="234791"/>
                  </a:lnTo>
                  <a:lnTo>
                    <a:pt x="375761" y="234791"/>
                  </a:lnTo>
                  <a:lnTo>
                    <a:pt x="375761" y="296704"/>
                  </a:lnTo>
                  <a:lnTo>
                    <a:pt x="396716" y="296704"/>
                  </a:lnTo>
                  <a:lnTo>
                    <a:pt x="396716" y="356711"/>
                  </a:lnTo>
                  <a:lnTo>
                    <a:pt x="458629" y="356711"/>
                  </a:lnTo>
                  <a:lnTo>
                    <a:pt x="458629" y="420529"/>
                  </a:lnTo>
                  <a:lnTo>
                    <a:pt x="500539" y="420529"/>
                  </a:lnTo>
                  <a:lnTo>
                    <a:pt x="500539" y="481489"/>
                  </a:lnTo>
                  <a:lnTo>
                    <a:pt x="521494" y="481489"/>
                  </a:lnTo>
                  <a:lnTo>
                    <a:pt x="521494" y="545306"/>
                  </a:lnTo>
                  <a:lnTo>
                    <a:pt x="543401" y="545306"/>
                  </a:lnTo>
                  <a:lnTo>
                    <a:pt x="543401" y="673894"/>
                  </a:lnTo>
                  <a:lnTo>
                    <a:pt x="584359" y="673894"/>
                  </a:lnTo>
                  <a:lnTo>
                    <a:pt x="584359" y="740569"/>
                  </a:lnTo>
                  <a:lnTo>
                    <a:pt x="646271" y="740569"/>
                  </a:lnTo>
                  <a:lnTo>
                    <a:pt x="646271" y="812959"/>
                  </a:lnTo>
                  <a:lnTo>
                    <a:pt x="728186" y="812959"/>
                  </a:lnTo>
                  <a:lnTo>
                    <a:pt x="728186" y="988219"/>
                  </a:lnTo>
                  <a:lnTo>
                    <a:pt x="769144" y="988219"/>
                  </a:lnTo>
                  <a:lnTo>
                    <a:pt x="769144" y="1081564"/>
                  </a:lnTo>
                  <a:lnTo>
                    <a:pt x="934879" y="1081564"/>
                  </a:lnTo>
                  <a:lnTo>
                    <a:pt x="934879" y="1174909"/>
                  </a:lnTo>
                  <a:lnTo>
                    <a:pt x="1077754" y="1174909"/>
                  </a:lnTo>
                  <a:lnTo>
                    <a:pt x="1077754" y="1270159"/>
                  </a:lnTo>
                  <a:lnTo>
                    <a:pt x="1119664" y="1270159"/>
                  </a:lnTo>
                  <a:lnTo>
                    <a:pt x="1119664" y="1365409"/>
                  </a:lnTo>
                  <a:lnTo>
                    <a:pt x="1222534" y="1365409"/>
                  </a:lnTo>
                  <a:lnTo>
                    <a:pt x="1222534" y="1457801"/>
                  </a:lnTo>
                  <a:lnTo>
                    <a:pt x="1306354" y="1457801"/>
                  </a:lnTo>
                  <a:lnTo>
                    <a:pt x="1306354" y="1553051"/>
                  </a:lnTo>
                  <a:lnTo>
                    <a:pt x="1347311" y="1553051"/>
                  </a:lnTo>
                  <a:lnTo>
                    <a:pt x="1347311" y="1647349"/>
                  </a:lnTo>
                  <a:lnTo>
                    <a:pt x="1388269" y="1647349"/>
                  </a:lnTo>
                  <a:lnTo>
                    <a:pt x="1388269" y="1741646"/>
                  </a:lnTo>
                  <a:lnTo>
                    <a:pt x="1616869" y="1741646"/>
                  </a:lnTo>
                  <a:lnTo>
                    <a:pt x="1616869" y="1837849"/>
                  </a:lnTo>
                  <a:lnTo>
                    <a:pt x="1738789" y="1837849"/>
                  </a:lnTo>
                  <a:lnTo>
                    <a:pt x="1738789" y="1931194"/>
                  </a:lnTo>
                  <a:lnTo>
                    <a:pt x="2483644" y="1931194"/>
                  </a:lnTo>
                  <a:lnTo>
                    <a:pt x="2483644" y="2027396"/>
                  </a:lnTo>
                </a:path>
              </a:pathLst>
            </a:custGeom>
            <a:noFill/>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0" name="Freeform: Shape 1009">
              <a:extLst>
                <a:ext uri="{FF2B5EF4-FFF2-40B4-BE49-F238E27FC236}">
                  <a16:creationId xmlns:a16="http://schemas.microsoft.com/office/drawing/2014/main" id="{1D8195B2-BDDC-48A7-8D79-659CFBCBDF66}"/>
                </a:ext>
              </a:extLst>
            </p:cNvPr>
            <p:cNvSpPr/>
            <p:nvPr/>
          </p:nvSpPr>
          <p:spPr>
            <a:xfrm>
              <a:off x="6284204" y="3139800"/>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1" name="Freeform: Shape 1010">
              <a:extLst>
                <a:ext uri="{FF2B5EF4-FFF2-40B4-BE49-F238E27FC236}">
                  <a16:creationId xmlns:a16="http://schemas.microsoft.com/office/drawing/2014/main" id="{070019AD-ED40-4FB6-9006-D7F2A8D0418D}"/>
                </a:ext>
              </a:extLst>
            </p:cNvPr>
            <p:cNvSpPr/>
            <p:nvPr/>
          </p:nvSpPr>
          <p:spPr>
            <a:xfrm>
              <a:off x="6246485" y="3177518"/>
              <a:ext cx="86212" cy="10776"/>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2" name="Freeform: Shape 1011">
              <a:extLst>
                <a:ext uri="{FF2B5EF4-FFF2-40B4-BE49-F238E27FC236}">
                  <a16:creationId xmlns:a16="http://schemas.microsoft.com/office/drawing/2014/main" id="{DA4DFBF6-77D5-4F53-AFC4-7D8863095F30}"/>
                </a:ext>
              </a:extLst>
            </p:cNvPr>
            <p:cNvSpPr/>
            <p:nvPr/>
          </p:nvSpPr>
          <p:spPr>
            <a:xfrm>
              <a:off x="6171050" y="2942591"/>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3" name="Freeform: Shape 1012">
              <a:extLst>
                <a:ext uri="{FF2B5EF4-FFF2-40B4-BE49-F238E27FC236}">
                  <a16:creationId xmlns:a16="http://schemas.microsoft.com/office/drawing/2014/main" id="{C80D32FB-1CAD-4895-B5EC-D6D00D0347A9}"/>
                </a:ext>
              </a:extLst>
            </p:cNvPr>
            <p:cNvSpPr/>
            <p:nvPr/>
          </p:nvSpPr>
          <p:spPr>
            <a:xfrm>
              <a:off x="6133333" y="2979231"/>
              <a:ext cx="86212" cy="10776"/>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4" name="Freeform: Shape 1013">
              <a:extLst>
                <a:ext uri="{FF2B5EF4-FFF2-40B4-BE49-F238E27FC236}">
                  <a16:creationId xmlns:a16="http://schemas.microsoft.com/office/drawing/2014/main" id="{38572302-029C-4457-8D3D-05C795FB3F7D}"/>
                </a:ext>
              </a:extLst>
            </p:cNvPr>
            <p:cNvSpPr/>
            <p:nvPr/>
          </p:nvSpPr>
          <p:spPr>
            <a:xfrm>
              <a:off x="6124712" y="2860690"/>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5" name="Freeform: Shape 1014">
              <a:extLst>
                <a:ext uri="{FF2B5EF4-FFF2-40B4-BE49-F238E27FC236}">
                  <a16:creationId xmlns:a16="http://schemas.microsoft.com/office/drawing/2014/main" id="{0382AAB8-25B9-46ED-A3BB-55065844660C}"/>
                </a:ext>
              </a:extLst>
            </p:cNvPr>
            <p:cNvSpPr/>
            <p:nvPr/>
          </p:nvSpPr>
          <p:spPr>
            <a:xfrm>
              <a:off x="6086994" y="2898407"/>
              <a:ext cx="86212" cy="10776"/>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6" name="Freeform: Shape 1015">
              <a:extLst>
                <a:ext uri="{FF2B5EF4-FFF2-40B4-BE49-F238E27FC236}">
                  <a16:creationId xmlns:a16="http://schemas.microsoft.com/office/drawing/2014/main" id="{D44A1096-0AF1-48B7-8704-3EE3F3840CEE}"/>
                </a:ext>
              </a:extLst>
            </p:cNvPr>
            <p:cNvSpPr/>
            <p:nvPr/>
          </p:nvSpPr>
          <p:spPr>
            <a:xfrm>
              <a:off x="6053587" y="2784176"/>
              <a:ext cx="10776" cy="8621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7" name="Freeform: Shape 1016">
              <a:extLst>
                <a:ext uri="{FF2B5EF4-FFF2-40B4-BE49-F238E27FC236}">
                  <a16:creationId xmlns:a16="http://schemas.microsoft.com/office/drawing/2014/main" id="{05E4B5CA-3AD3-4A4D-81C1-8E982CCA47A1}"/>
                </a:ext>
              </a:extLst>
            </p:cNvPr>
            <p:cNvSpPr/>
            <p:nvPr/>
          </p:nvSpPr>
          <p:spPr>
            <a:xfrm>
              <a:off x="6016947" y="2821895"/>
              <a:ext cx="86212" cy="10776"/>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8" name="Freeform: Shape 1017">
              <a:extLst>
                <a:ext uri="{FF2B5EF4-FFF2-40B4-BE49-F238E27FC236}">
                  <a16:creationId xmlns:a16="http://schemas.microsoft.com/office/drawing/2014/main" id="{1BA5BEEF-2D36-4F49-9EEF-7469614A0C84}"/>
                </a:ext>
              </a:extLst>
            </p:cNvPr>
            <p:cNvSpPr/>
            <p:nvPr/>
          </p:nvSpPr>
          <p:spPr>
            <a:xfrm>
              <a:off x="6005092" y="2566492"/>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19" name="Freeform: Shape 1018">
              <a:extLst>
                <a:ext uri="{FF2B5EF4-FFF2-40B4-BE49-F238E27FC236}">
                  <a16:creationId xmlns:a16="http://schemas.microsoft.com/office/drawing/2014/main" id="{13FC8264-502F-4667-BF9F-9A29DC0F0009}"/>
                </a:ext>
              </a:extLst>
            </p:cNvPr>
            <p:cNvSpPr/>
            <p:nvPr/>
          </p:nvSpPr>
          <p:spPr>
            <a:xfrm>
              <a:off x="5968452" y="2604210"/>
              <a:ext cx="86212" cy="10776"/>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0" name="Freeform: Shape 1019">
              <a:extLst>
                <a:ext uri="{FF2B5EF4-FFF2-40B4-BE49-F238E27FC236}">
                  <a16:creationId xmlns:a16="http://schemas.microsoft.com/office/drawing/2014/main" id="{23B2B7E8-BE7C-471B-A163-50C0253D53DC}"/>
                </a:ext>
              </a:extLst>
            </p:cNvPr>
            <p:cNvSpPr/>
            <p:nvPr/>
          </p:nvSpPr>
          <p:spPr>
            <a:xfrm>
              <a:off x="5818660" y="2287381"/>
              <a:ext cx="10776" cy="86212"/>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1" name="Freeform: Shape 1020">
              <a:extLst>
                <a:ext uri="{FF2B5EF4-FFF2-40B4-BE49-F238E27FC236}">
                  <a16:creationId xmlns:a16="http://schemas.microsoft.com/office/drawing/2014/main" id="{91C75E9E-11C7-44AD-BA8E-DADD39695AD4}"/>
                </a:ext>
              </a:extLst>
            </p:cNvPr>
            <p:cNvSpPr/>
            <p:nvPr/>
          </p:nvSpPr>
          <p:spPr>
            <a:xfrm>
              <a:off x="5780942" y="2325098"/>
              <a:ext cx="86212" cy="10776"/>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2" name="Freeform: Shape 1021">
              <a:extLst>
                <a:ext uri="{FF2B5EF4-FFF2-40B4-BE49-F238E27FC236}">
                  <a16:creationId xmlns:a16="http://schemas.microsoft.com/office/drawing/2014/main" id="{E6FC6BA3-3C12-4C0B-A864-A7C13501107D}"/>
                </a:ext>
              </a:extLst>
            </p:cNvPr>
            <p:cNvSpPr/>
            <p:nvPr/>
          </p:nvSpPr>
          <p:spPr>
            <a:xfrm>
              <a:off x="5794951" y="2220567"/>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3" name="Freeform: Shape 1022">
              <a:extLst>
                <a:ext uri="{FF2B5EF4-FFF2-40B4-BE49-F238E27FC236}">
                  <a16:creationId xmlns:a16="http://schemas.microsoft.com/office/drawing/2014/main" id="{D04FDBE3-D9C4-4F12-AD14-ADBD564739C8}"/>
                </a:ext>
              </a:extLst>
            </p:cNvPr>
            <p:cNvSpPr/>
            <p:nvPr/>
          </p:nvSpPr>
          <p:spPr>
            <a:xfrm>
              <a:off x="5757233" y="2257207"/>
              <a:ext cx="86212" cy="10776"/>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4" name="Freeform: Shape 1023">
              <a:extLst>
                <a:ext uri="{FF2B5EF4-FFF2-40B4-BE49-F238E27FC236}">
                  <a16:creationId xmlns:a16="http://schemas.microsoft.com/office/drawing/2014/main" id="{E5BF3ECD-922C-4997-A3C0-3BC4103847C4}"/>
                </a:ext>
              </a:extLst>
            </p:cNvPr>
            <p:cNvSpPr/>
            <p:nvPr/>
          </p:nvSpPr>
          <p:spPr>
            <a:xfrm>
              <a:off x="5678566" y="2152675"/>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5" name="Freeform: Shape 1024">
              <a:extLst>
                <a:ext uri="{FF2B5EF4-FFF2-40B4-BE49-F238E27FC236}">
                  <a16:creationId xmlns:a16="http://schemas.microsoft.com/office/drawing/2014/main" id="{4EE025AD-3A6A-4F9B-AFD3-8FA5253B569A}"/>
                </a:ext>
              </a:extLst>
            </p:cNvPr>
            <p:cNvSpPr/>
            <p:nvPr/>
          </p:nvSpPr>
          <p:spPr>
            <a:xfrm>
              <a:off x="5640847" y="2189315"/>
              <a:ext cx="86212" cy="10776"/>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6" name="Freeform: Shape 1025">
              <a:extLst>
                <a:ext uri="{FF2B5EF4-FFF2-40B4-BE49-F238E27FC236}">
                  <a16:creationId xmlns:a16="http://schemas.microsoft.com/office/drawing/2014/main" id="{2E7D4087-D205-4FB5-8BDA-F1C0EE847DD4}"/>
                </a:ext>
              </a:extLst>
            </p:cNvPr>
            <p:cNvSpPr/>
            <p:nvPr/>
          </p:nvSpPr>
          <p:spPr>
            <a:xfrm>
              <a:off x="6240020" y="2942591"/>
              <a:ext cx="10776" cy="8621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7" name="Freeform: Shape 1026">
              <a:extLst>
                <a:ext uri="{FF2B5EF4-FFF2-40B4-BE49-F238E27FC236}">
                  <a16:creationId xmlns:a16="http://schemas.microsoft.com/office/drawing/2014/main" id="{09A71D90-6CDA-4103-A22F-D6892B8F2C57}"/>
                </a:ext>
              </a:extLst>
            </p:cNvPr>
            <p:cNvSpPr/>
            <p:nvPr/>
          </p:nvSpPr>
          <p:spPr>
            <a:xfrm>
              <a:off x="6202302" y="2979231"/>
              <a:ext cx="86212" cy="10776"/>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grpSp>
      <p:sp>
        <p:nvSpPr>
          <p:cNvPr id="1028" name="Freeform: Shape 1027">
            <a:extLst>
              <a:ext uri="{FF2B5EF4-FFF2-40B4-BE49-F238E27FC236}">
                <a16:creationId xmlns:a16="http://schemas.microsoft.com/office/drawing/2014/main" id="{F3EFAF8F-6C81-477E-8C10-5A091D120BE5}"/>
              </a:ext>
            </a:extLst>
          </p:cNvPr>
          <p:cNvSpPr/>
          <p:nvPr/>
        </p:nvSpPr>
        <p:spPr>
          <a:xfrm>
            <a:off x="5446871" y="2106548"/>
            <a:ext cx="1972096" cy="2295390"/>
          </a:xfrm>
          <a:custGeom>
            <a:avLst/>
            <a:gdLst>
              <a:gd name="connsiteX0" fmla="*/ 7144 w 1743075"/>
              <a:gd name="connsiteY0" fmla="*/ 7144 h 2028825"/>
              <a:gd name="connsiteX1" fmla="*/ 10954 w 1743075"/>
              <a:gd name="connsiteY1" fmla="*/ 7144 h 2028825"/>
              <a:gd name="connsiteX2" fmla="*/ 171926 w 1743075"/>
              <a:gd name="connsiteY2" fmla="*/ 7144 h 2028825"/>
              <a:gd name="connsiteX3" fmla="*/ 171926 w 1743075"/>
              <a:gd name="connsiteY3" fmla="*/ 364331 h 2028825"/>
              <a:gd name="connsiteX4" fmla="*/ 191929 w 1743075"/>
              <a:gd name="connsiteY4" fmla="*/ 364331 h 2028825"/>
              <a:gd name="connsiteX5" fmla="*/ 191929 w 1743075"/>
              <a:gd name="connsiteY5" fmla="*/ 408146 h 2028825"/>
              <a:gd name="connsiteX6" fmla="*/ 293846 w 1743075"/>
              <a:gd name="connsiteY6" fmla="*/ 408146 h 2028825"/>
              <a:gd name="connsiteX7" fmla="*/ 293846 w 1743075"/>
              <a:gd name="connsiteY7" fmla="*/ 481489 h 2028825"/>
              <a:gd name="connsiteX8" fmla="*/ 334804 w 1743075"/>
              <a:gd name="connsiteY8" fmla="*/ 481489 h 2028825"/>
              <a:gd name="connsiteX9" fmla="*/ 334804 w 1743075"/>
              <a:gd name="connsiteY9" fmla="*/ 559594 h 2028825"/>
              <a:gd name="connsiteX10" fmla="*/ 374809 w 1743075"/>
              <a:gd name="connsiteY10" fmla="*/ 559594 h 2028825"/>
              <a:gd name="connsiteX11" fmla="*/ 374809 w 1743075"/>
              <a:gd name="connsiteY11" fmla="*/ 635794 h 2028825"/>
              <a:gd name="connsiteX12" fmla="*/ 398621 w 1743075"/>
              <a:gd name="connsiteY12" fmla="*/ 635794 h 2028825"/>
              <a:gd name="connsiteX13" fmla="*/ 398621 w 1743075"/>
              <a:gd name="connsiteY13" fmla="*/ 706279 h 2028825"/>
              <a:gd name="connsiteX14" fmla="*/ 458629 w 1743075"/>
              <a:gd name="connsiteY14" fmla="*/ 706279 h 2028825"/>
              <a:gd name="connsiteX15" fmla="*/ 458629 w 1743075"/>
              <a:gd name="connsiteY15" fmla="*/ 778669 h 2028825"/>
              <a:gd name="connsiteX16" fmla="*/ 501491 w 1743075"/>
              <a:gd name="connsiteY16" fmla="*/ 778669 h 2028825"/>
              <a:gd name="connsiteX17" fmla="*/ 501491 w 1743075"/>
              <a:gd name="connsiteY17" fmla="*/ 839629 h 2028825"/>
              <a:gd name="connsiteX18" fmla="*/ 522446 w 1743075"/>
              <a:gd name="connsiteY18" fmla="*/ 839629 h 2028825"/>
              <a:gd name="connsiteX19" fmla="*/ 522446 w 1743075"/>
              <a:gd name="connsiteY19" fmla="*/ 918686 h 2028825"/>
              <a:gd name="connsiteX20" fmla="*/ 543401 w 1743075"/>
              <a:gd name="connsiteY20" fmla="*/ 918686 h 2028825"/>
              <a:gd name="connsiteX21" fmla="*/ 543401 w 1743075"/>
              <a:gd name="connsiteY21" fmla="*/ 1054894 h 2028825"/>
              <a:gd name="connsiteX22" fmla="*/ 582454 w 1743075"/>
              <a:gd name="connsiteY22" fmla="*/ 1054894 h 2028825"/>
              <a:gd name="connsiteX23" fmla="*/ 582454 w 1743075"/>
              <a:gd name="connsiteY23" fmla="*/ 1123474 h 2028825"/>
              <a:gd name="connsiteX24" fmla="*/ 645319 w 1743075"/>
              <a:gd name="connsiteY24" fmla="*/ 1123474 h 2028825"/>
              <a:gd name="connsiteX25" fmla="*/ 645319 w 1743075"/>
              <a:gd name="connsiteY25" fmla="*/ 1197769 h 2028825"/>
              <a:gd name="connsiteX26" fmla="*/ 729139 w 1743075"/>
              <a:gd name="connsiteY26" fmla="*/ 1197769 h 2028825"/>
              <a:gd name="connsiteX27" fmla="*/ 729139 w 1743075"/>
              <a:gd name="connsiteY27" fmla="*/ 1374934 h 2028825"/>
              <a:gd name="connsiteX28" fmla="*/ 769144 w 1743075"/>
              <a:gd name="connsiteY28" fmla="*/ 1374934 h 2028825"/>
              <a:gd name="connsiteX29" fmla="*/ 769144 w 1743075"/>
              <a:gd name="connsiteY29" fmla="*/ 1468279 h 2028825"/>
              <a:gd name="connsiteX30" fmla="*/ 935831 w 1743075"/>
              <a:gd name="connsiteY30" fmla="*/ 1468279 h 2028825"/>
              <a:gd name="connsiteX31" fmla="*/ 935831 w 1743075"/>
              <a:gd name="connsiteY31" fmla="*/ 1554004 h 2028825"/>
              <a:gd name="connsiteX32" fmla="*/ 1077754 w 1743075"/>
              <a:gd name="connsiteY32" fmla="*/ 1554004 h 2028825"/>
              <a:gd name="connsiteX33" fmla="*/ 1077754 w 1743075"/>
              <a:gd name="connsiteY33" fmla="*/ 1637824 h 2028825"/>
              <a:gd name="connsiteX34" fmla="*/ 1121569 w 1743075"/>
              <a:gd name="connsiteY34" fmla="*/ 1637824 h 2028825"/>
              <a:gd name="connsiteX35" fmla="*/ 1121569 w 1743075"/>
              <a:gd name="connsiteY35" fmla="*/ 1714976 h 2028825"/>
              <a:gd name="connsiteX36" fmla="*/ 1224439 w 1743075"/>
              <a:gd name="connsiteY36" fmla="*/ 1714976 h 2028825"/>
              <a:gd name="connsiteX37" fmla="*/ 1224439 w 1743075"/>
              <a:gd name="connsiteY37" fmla="*/ 1781651 h 2028825"/>
              <a:gd name="connsiteX38" fmla="*/ 1307306 w 1743075"/>
              <a:gd name="connsiteY38" fmla="*/ 1781651 h 2028825"/>
              <a:gd name="connsiteX39" fmla="*/ 1307306 w 1743075"/>
              <a:gd name="connsiteY39" fmla="*/ 1844516 h 2028825"/>
              <a:gd name="connsiteX40" fmla="*/ 1348264 w 1743075"/>
              <a:gd name="connsiteY40" fmla="*/ 1844516 h 2028825"/>
              <a:gd name="connsiteX41" fmla="*/ 1348264 w 1743075"/>
              <a:gd name="connsiteY41" fmla="*/ 1903571 h 2028825"/>
              <a:gd name="connsiteX42" fmla="*/ 1390174 w 1743075"/>
              <a:gd name="connsiteY42" fmla="*/ 1903571 h 2028825"/>
              <a:gd name="connsiteX43" fmla="*/ 1390174 w 1743075"/>
              <a:gd name="connsiteY43" fmla="*/ 1951196 h 2028825"/>
              <a:gd name="connsiteX44" fmla="*/ 1614964 w 1743075"/>
              <a:gd name="connsiteY44" fmla="*/ 1951196 h 2028825"/>
              <a:gd name="connsiteX45" fmla="*/ 1614964 w 1743075"/>
              <a:gd name="connsiteY45" fmla="*/ 1992154 h 2028825"/>
              <a:gd name="connsiteX46" fmla="*/ 1740694 w 1743075"/>
              <a:gd name="connsiteY46" fmla="*/ 1992154 h 2028825"/>
              <a:gd name="connsiteX47" fmla="*/ 1740694 w 1743075"/>
              <a:gd name="connsiteY47" fmla="*/ 2021681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43075" h="2028825">
                <a:moveTo>
                  <a:pt x="7144" y="7144"/>
                </a:moveTo>
                <a:lnTo>
                  <a:pt x="10954" y="7144"/>
                </a:lnTo>
                <a:lnTo>
                  <a:pt x="171926" y="7144"/>
                </a:lnTo>
                <a:lnTo>
                  <a:pt x="171926" y="364331"/>
                </a:lnTo>
                <a:lnTo>
                  <a:pt x="191929" y="364331"/>
                </a:lnTo>
                <a:lnTo>
                  <a:pt x="191929" y="408146"/>
                </a:lnTo>
                <a:lnTo>
                  <a:pt x="293846" y="408146"/>
                </a:lnTo>
                <a:lnTo>
                  <a:pt x="293846" y="481489"/>
                </a:lnTo>
                <a:lnTo>
                  <a:pt x="334804" y="481489"/>
                </a:lnTo>
                <a:lnTo>
                  <a:pt x="334804" y="559594"/>
                </a:lnTo>
                <a:lnTo>
                  <a:pt x="374809" y="559594"/>
                </a:lnTo>
                <a:lnTo>
                  <a:pt x="374809" y="635794"/>
                </a:lnTo>
                <a:lnTo>
                  <a:pt x="398621" y="635794"/>
                </a:lnTo>
                <a:lnTo>
                  <a:pt x="398621" y="706279"/>
                </a:lnTo>
                <a:lnTo>
                  <a:pt x="458629" y="706279"/>
                </a:lnTo>
                <a:lnTo>
                  <a:pt x="458629" y="778669"/>
                </a:lnTo>
                <a:lnTo>
                  <a:pt x="501491" y="778669"/>
                </a:lnTo>
                <a:lnTo>
                  <a:pt x="501491" y="839629"/>
                </a:lnTo>
                <a:lnTo>
                  <a:pt x="522446" y="839629"/>
                </a:lnTo>
                <a:lnTo>
                  <a:pt x="522446" y="918686"/>
                </a:lnTo>
                <a:lnTo>
                  <a:pt x="543401" y="918686"/>
                </a:lnTo>
                <a:lnTo>
                  <a:pt x="543401" y="1054894"/>
                </a:lnTo>
                <a:lnTo>
                  <a:pt x="582454" y="1054894"/>
                </a:lnTo>
                <a:lnTo>
                  <a:pt x="582454" y="1123474"/>
                </a:lnTo>
                <a:lnTo>
                  <a:pt x="645319" y="1123474"/>
                </a:lnTo>
                <a:lnTo>
                  <a:pt x="645319" y="1197769"/>
                </a:lnTo>
                <a:lnTo>
                  <a:pt x="729139" y="1197769"/>
                </a:lnTo>
                <a:lnTo>
                  <a:pt x="729139" y="1374934"/>
                </a:lnTo>
                <a:lnTo>
                  <a:pt x="769144" y="1374934"/>
                </a:lnTo>
                <a:lnTo>
                  <a:pt x="769144" y="1468279"/>
                </a:lnTo>
                <a:lnTo>
                  <a:pt x="935831" y="1468279"/>
                </a:lnTo>
                <a:lnTo>
                  <a:pt x="935831" y="1554004"/>
                </a:lnTo>
                <a:lnTo>
                  <a:pt x="1077754" y="1554004"/>
                </a:lnTo>
                <a:lnTo>
                  <a:pt x="1077754" y="1637824"/>
                </a:lnTo>
                <a:lnTo>
                  <a:pt x="1121569" y="1637824"/>
                </a:lnTo>
                <a:lnTo>
                  <a:pt x="1121569" y="1714976"/>
                </a:lnTo>
                <a:lnTo>
                  <a:pt x="1224439" y="1714976"/>
                </a:lnTo>
                <a:lnTo>
                  <a:pt x="1224439" y="1781651"/>
                </a:lnTo>
                <a:lnTo>
                  <a:pt x="1307306" y="1781651"/>
                </a:lnTo>
                <a:lnTo>
                  <a:pt x="1307306" y="1844516"/>
                </a:lnTo>
                <a:lnTo>
                  <a:pt x="1348264" y="1844516"/>
                </a:lnTo>
                <a:lnTo>
                  <a:pt x="1348264" y="1903571"/>
                </a:lnTo>
                <a:lnTo>
                  <a:pt x="1390174" y="1903571"/>
                </a:lnTo>
                <a:lnTo>
                  <a:pt x="1390174" y="1951196"/>
                </a:lnTo>
                <a:lnTo>
                  <a:pt x="1614964" y="1951196"/>
                </a:lnTo>
                <a:lnTo>
                  <a:pt x="1614964" y="1992154"/>
                </a:lnTo>
                <a:lnTo>
                  <a:pt x="1740694" y="1992154"/>
                </a:lnTo>
                <a:lnTo>
                  <a:pt x="1740694" y="2021681"/>
                </a:lnTo>
              </a:path>
            </a:pathLst>
          </a:custGeom>
          <a:noFill/>
          <a:ln w="26035" cap="flat">
            <a:solidFill>
              <a:schemeClr val="accent2"/>
            </a:solidFill>
            <a:prstDash val="sysDash"/>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029" name="Freeform: Shape 1028">
            <a:extLst>
              <a:ext uri="{FF2B5EF4-FFF2-40B4-BE49-F238E27FC236}">
                <a16:creationId xmlns:a16="http://schemas.microsoft.com/office/drawing/2014/main" id="{9B1D131D-0399-438A-9428-F47D0F57BCDD}"/>
              </a:ext>
            </a:extLst>
          </p:cNvPr>
          <p:cNvSpPr/>
          <p:nvPr/>
        </p:nvSpPr>
        <p:spPr>
          <a:xfrm>
            <a:off x="5444715" y="2106548"/>
            <a:ext cx="1972096" cy="1853554"/>
          </a:xfrm>
          <a:custGeom>
            <a:avLst/>
            <a:gdLst>
              <a:gd name="connsiteX0" fmla="*/ 7144 w 1743075"/>
              <a:gd name="connsiteY0" fmla="*/ 7144 h 1638300"/>
              <a:gd name="connsiteX1" fmla="*/ 175736 w 1743075"/>
              <a:gd name="connsiteY1" fmla="*/ 7144 h 1638300"/>
              <a:gd name="connsiteX2" fmla="*/ 175736 w 1743075"/>
              <a:gd name="connsiteY2" fmla="*/ 16669 h 1638300"/>
              <a:gd name="connsiteX3" fmla="*/ 190976 w 1743075"/>
              <a:gd name="connsiteY3" fmla="*/ 16669 h 1638300"/>
              <a:gd name="connsiteX4" fmla="*/ 190976 w 1743075"/>
              <a:gd name="connsiteY4" fmla="*/ 35719 h 1638300"/>
              <a:gd name="connsiteX5" fmla="*/ 295751 w 1743075"/>
              <a:gd name="connsiteY5" fmla="*/ 35719 h 1638300"/>
              <a:gd name="connsiteX6" fmla="*/ 295751 w 1743075"/>
              <a:gd name="connsiteY6" fmla="*/ 64294 h 1638300"/>
              <a:gd name="connsiteX7" fmla="*/ 337661 w 1743075"/>
              <a:gd name="connsiteY7" fmla="*/ 64294 h 1638300"/>
              <a:gd name="connsiteX8" fmla="*/ 337661 w 1743075"/>
              <a:gd name="connsiteY8" fmla="*/ 96679 h 1638300"/>
              <a:gd name="connsiteX9" fmla="*/ 378619 w 1743075"/>
              <a:gd name="connsiteY9" fmla="*/ 96679 h 1638300"/>
              <a:gd name="connsiteX10" fmla="*/ 378619 w 1743075"/>
              <a:gd name="connsiteY10" fmla="*/ 133826 h 1638300"/>
              <a:gd name="connsiteX11" fmla="*/ 399574 w 1743075"/>
              <a:gd name="connsiteY11" fmla="*/ 133826 h 1638300"/>
              <a:gd name="connsiteX12" fmla="*/ 399574 w 1743075"/>
              <a:gd name="connsiteY12" fmla="*/ 171926 h 1638300"/>
              <a:gd name="connsiteX13" fmla="*/ 460534 w 1743075"/>
              <a:gd name="connsiteY13" fmla="*/ 171926 h 1638300"/>
              <a:gd name="connsiteX14" fmla="*/ 460534 w 1743075"/>
              <a:gd name="connsiteY14" fmla="*/ 215741 h 1638300"/>
              <a:gd name="connsiteX15" fmla="*/ 505301 w 1743075"/>
              <a:gd name="connsiteY15" fmla="*/ 215741 h 1638300"/>
              <a:gd name="connsiteX16" fmla="*/ 505301 w 1743075"/>
              <a:gd name="connsiteY16" fmla="*/ 269081 h 1638300"/>
              <a:gd name="connsiteX17" fmla="*/ 524351 w 1743075"/>
              <a:gd name="connsiteY17" fmla="*/ 269081 h 1638300"/>
              <a:gd name="connsiteX18" fmla="*/ 524351 w 1743075"/>
              <a:gd name="connsiteY18" fmla="*/ 307181 h 1638300"/>
              <a:gd name="connsiteX19" fmla="*/ 545306 w 1743075"/>
              <a:gd name="connsiteY19" fmla="*/ 307181 h 1638300"/>
              <a:gd name="connsiteX20" fmla="*/ 545306 w 1743075"/>
              <a:gd name="connsiteY20" fmla="*/ 406241 h 1638300"/>
              <a:gd name="connsiteX21" fmla="*/ 585311 w 1743075"/>
              <a:gd name="connsiteY21" fmla="*/ 406241 h 1638300"/>
              <a:gd name="connsiteX22" fmla="*/ 585311 w 1743075"/>
              <a:gd name="connsiteY22" fmla="*/ 460534 h 1638300"/>
              <a:gd name="connsiteX23" fmla="*/ 648176 w 1743075"/>
              <a:gd name="connsiteY23" fmla="*/ 460534 h 1638300"/>
              <a:gd name="connsiteX24" fmla="*/ 648176 w 1743075"/>
              <a:gd name="connsiteY24" fmla="*/ 520541 h 1638300"/>
              <a:gd name="connsiteX25" fmla="*/ 730091 w 1743075"/>
              <a:gd name="connsiteY25" fmla="*/ 520541 h 1638300"/>
              <a:gd name="connsiteX26" fmla="*/ 730091 w 1743075"/>
              <a:gd name="connsiteY26" fmla="*/ 657701 h 1638300"/>
              <a:gd name="connsiteX27" fmla="*/ 772954 w 1743075"/>
              <a:gd name="connsiteY27" fmla="*/ 657701 h 1638300"/>
              <a:gd name="connsiteX28" fmla="*/ 772954 w 1743075"/>
              <a:gd name="connsiteY28" fmla="*/ 734854 h 1638300"/>
              <a:gd name="connsiteX29" fmla="*/ 936784 w 1743075"/>
              <a:gd name="connsiteY29" fmla="*/ 734854 h 1638300"/>
              <a:gd name="connsiteX30" fmla="*/ 936784 w 1743075"/>
              <a:gd name="connsiteY30" fmla="*/ 816769 h 1638300"/>
              <a:gd name="connsiteX31" fmla="*/ 1080611 w 1743075"/>
              <a:gd name="connsiteY31" fmla="*/ 816769 h 1638300"/>
              <a:gd name="connsiteX32" fmla="*/ 1080611 w 1743075"/>
              <a:gd name="connsiteY32" fmla="*/ 902494 h 1638300"/>
              <a:gd name="connsiteX33" fmla="*/ 1122521 w 1743075"/>
              <a:gd name="connsiteY33" fmla="*/ 902494 h 1638300"/>
              <a:gd name="connsiteX34" fmla="*/ 1122521 w 1743075"/>
              <a:gd name="connsiteY34" fmla="*/ 990124 h 1638300"/>
              <a:gd name="connsiteX35" fmla="*/ 1225391 w 1743075"/>
              <a:gd name="connsiteY35" fmla="*/ 990124 h 1638300"/>
              <a:gd name="connsiteX36" fmla="*/ 1225391 w 1743075"/>
              <a:gd name="connsiteY36" fmla="*/ 1084421 h 1638300"/>
              <a:gd name="connsiteX37" fmla="*/ 1309211 w 1743075"/>
              <a:gd name="connsiteY37" fmla="*/ 1084421 h 1638300"/>
              <a:gd name="connsiteX38" fmla="*/ 1309211 w 1743075"/>
              <a:gd name="connsiteY38" fmla="*/ 1182529 h 1638300"/>
              <a:gd name="connsiteX39" fmla="*/ 1352074 w 1743075"/>
              <a:gd name="connsiteY39" fmla="*/ 1182529 h 1638300"/>
              <a:gd name="connsiteX40" fmla="*/ 1352074 w 1743075"/>
              <a:gd name="connsiteY40" fmla="*/ 1284446 h 1638300"/>
              <a:gd name="connsiteX41" fmla="*/ 1392079 w 1743075"/>
              <a:gd name="connsiteY41" fmla="*/ 1284446 h 1638300"/>
              <a:gd name="connsiteX42" fmla="*/ 1392079 w 1743075"/>
              <a:gd name="connsiteY42" fmla="*/ 1394936 h 1638300"/>
              <a:gd name="connsiteX43" fmla="*/ 1618774 w 1743075"/>
              <a:gd name="connsiteY43" fmla="*/ 1394936 h 1638300"/>
              <a:gd name="connsiteX44" fmla="*/ 1618774 w 1743075"/>
              <a:gd name="connsiteY44" fmla="*/ 1511141 h 1638300"/>
              <a:gd name="connsiteX45" fmla="*/ 1742599 w 1743075"/>
              <a:gd name="connsiteY45" fmla="*/ 1511141 h 1638300"/>
              <a:gd name="connsiteX46" fmla="*/ 1742599 w 1743075"/>
              <a:gd name="connsiteY46" fmla="*/ 1636871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3075" h="1638300">
                <a:moveTo>
                  <a:pt x="7144" y="7144"/>
                </a:moveTo>
                <a:lnTo>
                  <a:pt x="175736" y="7144"/>
                </a:lnTo>
                <a:lnTo>
                  <a:pt x="175736" y="16669"/>
                </a:lnTo>
                <a:lnTo>
                  <a:pt x="190976" y="16669"/>
                </a:lnTo>
                <a:lnTo>
                  <a:pt x="190976" y="35719"/>
                </a:lnTo>
                <a:lnTo>
                  <a:pt x="295751" y="35719"/>
                </a:lnTo>
                <a:lnTo>
                  <a:pt x="295751" y="64294"/>
                </a:lnTo>
                <a:lnTo>
                  <a:pt x="337661" y="64294"/>
                </a:lnTo>
                <a:lnTo>
                  <a:pt x="337661" y="96679"/>
                </a:lnTo>
                <a:lnTo>
                  <a:pt x="378619" y="96679"/>
                </a:lnTo>
                <a:lnTo>
                  <a:pt x="378619" y="133826"/>
                </a:lnTo>
                <a:lnTo>
                  <a:pt x="399574" y="133826"/>
                </a:lnTo>
                <a:lnTo>
                  <a:pt x="399574" y="171926"/>
                </a:lnTo>
                <a:lnTo>
                  <a:pt x="460534" y="171926"/>
                </a:lnTo>
                <a:lnTo>
                  <a:pt x="460534" y="215741"/>
                </a:lnTo>
                <a:lnTo>
                  <a:pt x="505301" y="215741"/>
                </a:lnTo>
                <a:lnTo>
                  <a:pt x="505301" y="269081"/>
                </a:lnTo>
                <a:lnTo>
                  <a:pt x="524351" y="269081"/>
                </a:lnTo>
                <a:lnTo>
                  <a:pt x="524351" y="307181"/>
                </a:lnTo>
                <a:lnTo>
                  <a:pt x="545306" y="307181"/>
                </a:lnTo>
                <a:lnTo>
                  <a:pt x="545306" y="406241"/>
                </a:lnTo>
                <a:lnTo>
                  <a:pt x="585311" y="406241"/>
                </a:lnTo>
                <a:lnTo>
                  <a:pt x="585311" y="460534"/>
                </a:lnTo>
                <a:lnTo>
                  <a:pt x="648176" y="460534"/>
                </a:lnTo>
                <a:lnTo>
                  <a:pt x="648176" y="520541"/>
                </a:lnTo>
                <a:lnTo>
                  <a:pt x="730091" y="520541"/>
                </a:lnTo>
                <a:lnTo>
                  <a:pt x="730091" y="657701"/>
                </a:lnTo>
                <a:lnTo>
                  <a:pt x="772954" y="657701"/>
                </a:lnTo>
                <a:lnTo>
                  <a:pt x="772954" y="734854"/>
                </a:lnTo>
                <a:lnTo>
                  <a:pt x="936784" y="734854"/>
                </a:lnTo>
                <a:lnTo>
                  <a:pt x="936784" y="816769"/>
                </a:lnTo>
                <a:lnTo>
                  <a:pt x="1080611" y="816769"/>
                </a:lnTo>
                <a:lnTo>
                  <a:pt x="1080611" y="902494"/>
                </a:lnTo>
                <a:lnTo>
                  <a:pt x="1122521" y="902494"/>
                </a:lnTo>
                <a:lnTo>
                  <a:pt x="1122521" y="990124"/>
                </a:lnTo>
                <a:lnTo>
                  <a:pt x="1225391" y="990124"/>
                </a:lnTo>
                <a:lnTo>
                  <a:pt x="1225391" y="1084421"/>
                </a:lnTo>
                <a:lnTo>
                  <a:pt x="1309211" y="1084421"/>
                </a:lnTo>
                <a:lnTo>
                  <a:pt x="1309211" y="1182529"/>
                </a:lnTo>
                <a:lnTo>
                  <a:pt x="1352074" y="1182529"/>
                </a:lnTo>
                <a:lnTo>
                  <a:pt x="1352074" y="1284446"/>
                </a:lnTo>
                <a:lnTo>
                  <a:pt x="1392079" y="1284446"/>
                </a:lnTo>
                <a:lnTo>
                  <a:pt x="1392079" y="1394936"/>
                </a:lnTo>
                <a:lnTo>
                  <a:pt x="1618774" y="1394936"/>
                </a:lnTo>
                <a:lnTo>
                  <a:pt x="1618774" y="1511141"/>
                </a:lnTo>
                <a:lnTo>
                  <a:pt x="1742599" y="1511141"/>
                </a:lnTo>
                <a:lnTo>
                  <a:pt x="1742599" y="1636871"/>
                </a:lnTo>
              </a:path>
            </a:pathLst>
          </a:custGeom>
          <a:noFill/>
          <a:ln w="26035" cap="flat">
            <a:solidFill>
              <a:schemeClr val="accent2"/>
            </a:solidFill>
            <a:prstDash val="sysDash"/>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45" name="TextBox 144">
            <a:extLst>
              <a:ext uri="{FF2B5EF4-FFF2-40B4-BE49-F238E27FC236}">
                <a16:creationId xmlns:a16="http://schemas.microsoft.com/office/drawing/2014/main" id="{FF1DE952-4368-481E-B0A1-A07054544987}"/>
              </a:ext>
            </a:extLst>
          </p:cNvPr>
          <p:cNvSpPr txBox="1"/>
          <p:nvPr/>
        </p:nvSpPr>
        <p:spPr>
          <a:xfrm>
            <a:off x="2438962" y="1628800"/>
            <a:ext cx="407484" cy="276999"/>
          </a:xfrm>
          <a:prstGeom prst="rect">
            <a:avLst/>
          </a:prstGeom>
          <a:noFill/>
        </p:spPr>
        <p:txBody>
          <a:bodyPr wrap="none" rtlCol="0">
            <a:spAutoFit/>
          </a:bodyPr>
          <a:lstStyle/>
          <a:p>
            <a:pPr algn="ctr" fontAlgn="auto">
              <a:spcBef>
                <a:spcPts val="0"/>
              </a:spcBef>
              <a:spcAft>
                <a:spcPts val="0"/>
              </a:spcAft>
            </a:pPr>
            <a:r>
              <a:rPr lang="en-GB" sz="1200" b="1" dirty="0">
                <a:solidFill>
                  <a:srgbClr val="363636"/>
                </a:solidFill>
                <a:latin typeface="Arial"/>
                <a:cs typeface="Arial"/>
              </a:rPr>
              <a:t>OS</a:t>
            </a:r>
          </a:p>
        </p:txBody>
      </p:sp>
      <p:sp>
        <p:nvSpPr>
          <p:cNvPr id="146" name="TextBox 145">
            <a:extLst>
              <a:ext uri="{FF2B5EF4-FFF2-40B4-BE49-F238E27FC236}">
                <a16:creationId xmlns:a16="http://schemas.microsoft.com/office/drawing/2014/main" id="{93C8F374-ADA8-4CF1-9DE2-9EB844EE6A1B}"/>
              </a:ext>
            </a:extLst>
          </p:cNvPr>
          <p:cNvSpPr txBox="1"/>
          <p:nvPr/>
        </p:nvSpPr>
        <p:spPr>
          <a:xfrm>
            <a:off x="6843263" y="1628800"/>
            <a:ext cx="484427" cy="276999"/>
          </a:xfrm>
          <a:prstGeom prst="rect">
            <a:avLst/>
          </a:prstGeom>
          <a:noFill/>
        </p:spPr>
        <p:txBody>
          <a:bodyPr wrap="none" rtlCol="0">
            <a:spAutoFit/>
          </a:bodyPr>
          <a:lstStyle/>
          <a:p>
            <a:pPr algn="ctr" fontAlgn="auto">
              <a:spcBef>
                <a:spcPts val="0"/>
              </a:spcBef>
              <a:spcAft>
                <a:spcPts val="0"/>
              </a:spcAft>
            </a:pPr>
            <a:r>
              <a:rPr lang="en-GB" sz="1200" b="1" dirty="0">
                <a:solidFill>
                  <a:srgbClr val="363636"/>
                </a:solidFill>
                <a:latin typeface="Arial"/>
                <a:cs typeface="Arial"/>
              </a:rPr>
              <a:t>PFS</a:t>
            </a:r>
          </a:p>
        </p:txBody>
      </p:sp>
      <p:grpSp>
        <p:nvGrpSpPr>
          <p:cNvPr id="5" name="Group 4">
            <a:extLst>
              <a:ext uri="{FF2B5EF4-FFF2-40B4-BE49-F238E27FC236}">
                <a16:creationId xmlns:a16="http://schemas.microsoft.com/office/drawing/2014/main" id="{857CAB47-70AD-42B4-8B02-7EA3E9F4C06B}"/>
              </a:ext>
            </a:extLst>
          </p:cNvPr>
          <p:cNvGrpSpPr/>
          <p:nvPr/>
        </p:nvGrpSpPr>
        <p:grpSpPr>
          <a:xfrm>
            <a:off x="1088877" y="4207072"/>
            <a:ext cx="86352" cy="86352"/>
            <a:chOff x="1547664" y="3484760"/>
            <a:chExt cx="86352" cy="86352"/>
          </a:xfrm>
        </p:grpSpPr>
        <p:sp>
          <p:nvSpPr>
            <p:cNvPr id="149" name="Freeform: Shape 148">
              <a:extLst>
                <a:ext uri="{FF2B5EF4-FFF2-40B4-BE49-F238E27FC236}">
                  <a16:creationId xmlns:a16="http://schemas.microsoft.com/office/drawing/2014/main" id="{7147F510-4E08-41C3-B032-C475B474A914}"/>
                </a:ext>
              </a:extLst>
            </p:cNvPr>
            <p:cNvSpPr/>
            <p:nvPr/>
          </p:nvSpPr>
          <p:spPr>
            <a:xfrm>
              <a:off x="1585442" y="3484760"/>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50" name="Freeform: Shape 149">
              <a:extLst>
                <a:ext uri="{FF2B5EF4-FFF2-40B4-BE49-F238E27FC236}">
                  <a16:creationId xmlns:a16="http://schemas.microsoft.com/office/drawing/2014/main" id="{D0961AF4-C446-4802-8624-77CE9BB2A9CA}"/>
                </a:ext>
              </a:extLst>
            </p:cNvPr>
            <p:cNvSpPr/>
            <p:nvPr/>
          </p:nvSpPr>
          <p:spPr>
            <a:xfrm>
              <a:off x="1547664" y="352254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grpSp>
      <p:sp>
        <p:nvSpPr>
          <p:cNvPr id="152" name="TextBox 151">
            <a:extLst>
              <a:ext uri="{FF2B5EF4-FFF2-40B4-BE49-F238E27FC236}">
                <a16:creationId xmlns:a16="http://schemas.microsoft.com/office/drawing/2014/main" id="{D4ADD572-C1CF-489E-838E-394CCCAFF6DF}"/>
              </a:ext>
            </a:extLst>
          </p:cNvPr>
          <p:cNvSpPr txBox="1"/>
          <p:nvPr/>
        </p:nvSpPr>
        <p:spPr>
          <a:xfrm>
            <a:off x="1230859" y="4170808"/>
            <a:ext cx="676845" cy="161583"/>
          </a:xfrm>
          <a:prstGeom prst="rect">
            <a:avLst/>
          </a:prstGeom>
          <a:noFill/>
        </p:spPr>
        <p:txBody>
          <a:bodyPr wrap="square" lIns="0" tIns="0" rIns="0" bIns="0" rtlCol="0" anchor="t" anchorCtr="0">
            <a:spAutoFit/>
          </a:bodyPr>
          <a:lstStyle/>
          <a:p>
            <a:pPr marL="190500" indent="-190500">
              <a:spcBef>
                <a:spcPts val="0"/>
              </a:spcBef>
              <a:spcAft>
                <a:spcPts val="0"/>
              </a:spcAft>
              <a:defRPr/>
            </a:pPr>
            <a:r>
              <a:rPr lang="en-GB" sz="1050" dirty="0">
                <a:solidFill>
                  <a:srgbClr val="363636"/>
                </a:solidFill>
                <a:latin typeface="Arial"/>
                <a:cs typeface="Arial"/>
              </a:rPr>
              <a:t>Censored</a:t>
            </a:r>
          </a:p>
        </p:txBody>
      </p:sp>
      <p:grpSp>
        <p:nvGrpSpPr>
          <p:cNvPr id="155" name="Group 154">
            <a:extLst>
              <a:ext uri="{FF2B5EF4-FFF2-40B4-BE49-F238E27FC236}">
                <a16:creationId xmlns:a16="http://schemas.microsoft.com/office/drawing/2014/main" id="{976A62AA-354E-4FE7-A451-0840BCBF8BBE}"/>
              </a:ext>
            </a:extLst>
          </p:cNvPr>
          <p:cNvGrpSpPr/>
          <p:nvPr/>
        </p:nvGrpSpPr>
        <p:grpSpPr>
          <a:xfrm>
            <a:off x="5521177" y="4207072"/>
            <a:ext cx="86352" cy="86352"/>
            <a:chOff x="1547664" y="3484760"/>
            <a:chExt cx="86352" cy="86352"/>
          </a:xfrm>
        </p:grpSpPr>
        <p:sp>
          <p:nvSpPr>
            <p:cNvPr id="156" name="Freeform: Shape 155">
              <a:extLst>
                <a:ext uri="{FF2B5EF4-FFF2-40B4-BE49-F238E27FC236}">
                  <a16:creationId xmlns:a16="http://schemas.microsoft.com/office/drawing/2014/main" id="{D67FB02E-7745-4352-AE8A-B2602A3C2514}"/>
                </a:ext>
              </a:extLst>
            </p:cNvPr>
            <p:cNvSpPr/>
            <p:nvPr/>
          </p:nvSpPr>
          <p:spPr>
            <a:xfrm>
              <a:off x="1585442" y="3484760"/>
              <a:ext cx="10794" cy="86352"/>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sp>
          <p:nvSpPr>
            <p:cNvPr id="157" name="Freeform: Shape 156">
              <a:extLst>
                <a:ext uri="{FF2B5EF4-FFF2-40B4-BE49-F238E27FC236}">
                  <a16:creationId xmlns:a16="http://schemas.microsoft.com/office/drawing/2014/main" id="{F618ED5A-806E-4762-8C2C-2B3D6168E21E}"/>
                </a:ext>
              </a:extLst>
            </p:cNvPr>
            <p:cNvSpPr/>
            <p:nvPr/>
          </p:nvSpPr>
          <p:spPr>
            <a:xfrm>
              <a:off x="1547664" y="3522540"/>
              <a:ext cx="86352" cy="10794"/>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2"/>
              </a:solidFill>
              <a:prstDash val="solid"/>
              <a:miter/>
            </a:ln>
          </p:spPr>
          <p:txBody>
            <a:bodyPr rtlCol="0" anchor="ctr"/>
            <a:lstStyle/>
            <a:p>
              <a:pPr fontAlgn="auto">
                <a:spcBef>
                  <a:spcPts val="0"/>
                </a:spcBef>
                <a:spcAft>
                  <a:spcPts val="0"/>
                </a:spcAft>
              </a:pPr>
              <a:endParaRPr lang="en-GB">
                <a:solidFill>
                  <a:srgbClr val="363636"/>
                </a:solidFill>
                <a:latin typeface="Arial"/>
                <a:cs typeface="Arial"/>
              </a:endParaRPr>
            </a:p>
          </p:txBody>
        </p:sp>
      </p:grpSp>
      <p:sp>
        <p:nvSpPr>
          <p:cNvPr id="158" name="TextBox 157">
            <a:extLst>
              <a:ext uri="{FF2B5EF4-FFF2-40B4-BE49-F238E27FC236}">
                <a16:creationId xmlns:a16="http://schemas.microsoft.com/office/drawing/2014/main" id="{6FCD0349-7B8E-46D7-8F3E-D0976606E642}"/>
              </a:ext>
            </a:extLst>
          </p:cNvPr>
          <p:cNvSpPr txBox="1"/>
          <p:nvPr/>
        </p:nvSpPr>
        <p:spPr>
          <a:xfrm>
            <a:off x="5663159" y="4170808"/>
            <a:ext cx="676845" cy="161583"/>
          </a:xfrm>
          <a:prstGeom prst="rect">
            <a:avLst/>
          </a:prstGeom>
          <a:noFill/>
        </p:spPr>
        <p:txBody>
          <a:bodyPr wrap="square" lIns="0" tIns="0" rIns="0" bIns="0" rtlCol="0" anchor="t" anchorCtr="0">
            <a:spAutoFit/>
          </a:bodyPr>
          <a:lstStyle/>
          <a:p>
            <a:pPr marL="190500" indent="-190500">
              <a:spcBef>
                <a:spcPts val="0"/>
              </a:spcBef>
              <a:spcAft>
                <a:spcPts val="0"/>
              </a:spcAft>
              <a:defRPr/>
            </a:pPr>
            <a:r>
              <a:rPr lang="en-GB" sz="1050" dirty="0">
                <a:solidFill>
                  <a:srgbClr val="363636"/>
                </a:solidFill>
                <a:latin typeface="Arial"/>
                <a:cs typeface="Arial"/>
              </a:rPr>
              <a:t>Censored</a:t>
            </a:r>
          </a:p>
        </p:txBody>
      </p:sp>
    </p:spTree>
    <p:extLst>
      <p:ext uri="{BB962C8B-B14F-4D97-AF65-F5344CB8AC3E}">
        <p14:creationId xmlns:p14="http://schemas.microsoft.com/office/powerpoint/2010/main" val="2668423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Ewing sarcoma</a:t>
            </a:r>
            <a:endParaRPr lang="en-GB" sz="4000" dirty="0"/>
          </a:p>
        </p:txBody>
      </p:sp>
    </p:spTree>
    <p:custDataLst>
      <p:tags r:id="rId1"/>
    </p:custDataLst>
    <p:extLst>
      <p:ext uri="{BB962C8B-B14F-4D97-AF65-F5344CB8AC3E}">
        <p14:creationId xmlns:p14="http://schemas.microsoft.com/office/powerpoint/2010/main" val="794637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11519</a:t>
            </a:r>
            <a:r>
              <a:rPr lang="en-GB" dirty="0"/>
              <a:t>: Efficacy and safety of </a:t>
            </a:r>
            <a:r>
              <a:rPr lang="en-GB" dirty="0" err="1"/>
              <a:t>lurbinectedin</a:t>
            </a:r>
            <a:r>
              <a:rPr lang="en-GB" dirty="0"/>
              <a:t> (PM1183) in Ewing sarcoma: Final results from a phase 2 </a:t>
            </a:r>
            <a:r>
              <a:rPr lang="en-GB" dirty="0" smtClean="0"/>
              <a:t>study – </a:t>
            </a:r>
            <a:r>
              <a:rPr lang="en-GB" dirty="0" err="1" smtClean="0"/>
              <a:t>Subbiah</a:t>
            </a:r>
            <a:r>
              <a:rPr lang="en-GB" dirty="0" smtClean="0"/>
              <a:t> V, et al</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STUDY OBJECTIVE </a:t>
            </a:r>
          </a:p>
          <a:p>
            <a:r>
              <a:rPr lang="en-GB" dirty="0"/>
              <a:t>To assess the efficacy and safety </a:t>
            </a:r>
            <a:r>
              <a:rPr lang="en-GB" dirty="0" smtClean="0"/>
              <a:t>of lurbinectedin in patients with advanced solid tumours including Ewing sarcoma</a:t>
            </a:r>
            <a:endParaRPr lang="en-GB" dirty="0"/>
          </a:p>
        </p:txBody>
      </p:sp>
      <p:sp>
        <p:nvSpPr>
          <p:cNvPr id="4" name="Text Box 4"/>
          <p:cNvSpPr txBox="1">
            <a:spLocks noChangeArrowheads="1"/>
          </p:cNvSpPr>
          <p:nvPr/>
        </p:nvSpPr>
        <p:spPr bwMode="auto">
          <a:xfrm>
            <a:off x="5034325" y="6474897"/>
            <a:ext cx="38890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Subbiah</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V,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11519</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Rectangle 9"/>
          <p:cNvSpPr txBox="1">
            <a:spLocks noChangeArrowheads="1"/>
          </p:cNvSpPr>
          <p:nvPr/>
        </p:nvSpPr>
        <p:spPr bwMode="auto">
          <a:xfrm>
            <a:off x="228599" y="5169039"/>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Primary endpoint</a:t>
            </a:r>
          </a:p>
          <a:p>
            <a:pPr>
              <a:buClr>
                <a:srgbClr val="23246D"/>
              </a:buClr>
            </a:pPr>
            <a:r>
              <a:rPr lang="en-US" sz="1600" dirty="0" smtClean="0">
                <a:solidFill>
                  <a:srgbClr val="363636"/>
                </a:solidFill>
              </a:rPr>
              <a:t>ORR by RECIST v1.1, PFS</a:t>
            </a:r>
          </a:p>
          <a:p>
            <a:pPr>
              <a:buClr>
                <a:srgbClr val="23246D"/>
              </a:buClr>
            </a:pPr>
            <a:endParaRPr lang="en-US" sz="1600" dirty="0">
              <a:solidFill>
                <a:srgbClr val="363636"/>
              </a:solidFill>
            </a:endParaRPr>
          </a:p>
        </p:txBody>
      </p:sp>
      <p:sp>
        <p:nvSpPr>
          <p:cNvPr id="8" name="Content Placeholder 26"/>
          <p:cNvSpPr txBox="1">
            <a:spLocks/>
          </p:cNvSpPr>
          <p:nvPr/>
        </p:nvSpPr>
        <p:spPr>
          <a:xfrm>
            <a:off x="4648200" y="5169038"/>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23246D"/>
              </a:buClr>
              <a:buFontTx/>
              <a:buNone/>
            </a:pPr>
            <a:r>
              <a:rPr lang="en-US" sz="1600" b="1" dirty="0" smtClean="0">
                <a:solidFill>
                  <a:srgbClr val="23246D"/>
                </a:solidFill>
              </a:rPr>
              <a:t>Secondary endpoints</a:t>
            </a:r>
          </a:p>
          <a:p>
            <a:pPr>
              <a:buClr>
                <a:srgbClr val="23246D"/>
              </a:buClr>
            </a:pPr>
            <a:r>
              <a:rPr lang="en-US" sz="1600" dirty="0" err="1" smtClean="0">
                <a:solidFill>
                  <a:srgbClr val="363636"/>
                </a:solidFill>
              </a:rPr>
              <a:t>DoR</a:t>
            </a:r>
            <a:r>
              <a:rPr lang="en-US" sz="1600" dirty="0" smtClean="0">
                <a:solidFill>
                  <a:srgbClr val="363636"/>
                </a:solidFill>
              </a:rPr>
              <a:t>, clinical benefit, PFS, safety</a:t>
            </a:r>
            <a:endParaRPr lang="en-US" sz="1600" dirty="0">
              <a:solidFill>
                <a:srgbClr val="363636"/>
              </a:solidFill>
            </a:endParaRPr>
          </a:p>
        </p:txBody>
      </p:sp>
      <p:sp>
        <p:nvSpPr>
          <p:cNvPr id="9" name="AutoShape 12"/>
          <p:cNvSpPr>
            <a:spLocks noChangeArrowheads="1"/>
          </p:cNvSpPr>
          <p:nvPr/>
        </p:nvSpPr>
        <p:spPr bwMode="auto">
          <a:xfrm>
            <a:off x="4166630" y="3213824"/>
            <a:ext cx="3303652" cy="98236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ea typeface="SimSun" pitchFamily="2" charset="-122"/>
              </a:rPr>
              <a:t>Lurbinectedin 3.2 mg/m</a:t>
            </a:r>
            <a:r>
              <a:rPr lang="en-US" altLang="zh-CN" sz="1600" baseline="30000" dirty="0" smtClean="0">
                <a:solidFill>
                  <a:srgbClr val="FFFFFF"/>
                </a:solidFill>
                <a:ea typeface="SimSun" pitchFamily="2" charset="-122"/>
              </a:rPr>
              <a:t>2 </a:t>
            </a:r>
            <a:r>
              <a:rPr lang="en-US" altLang="zh-CN" sz="1600" dirty="0" smtClean="0">
                <a:solidFill>
                  <a:srgbClr val="FFFFFF"/>
                </a:solidFill>
                <a:ea typeface="SimSun" pitchFamily="2" charset="-122"/>
              </a:rPr>
              <a:t/>
            </a:r>
            <a:br>
              <a:rPr lang="en-US" altLang="zh-CN" sz="1600" dirty="0" smtClean="0">
                <a:solidFill>
                  <a:srgbClr val="FFFFFF"/>
                </a:solidFill>
                <a:ea typeface="SimSun" pitchFamily="2" charset="-122"/>
              </a:rPr>
            </a:br>
            <a:r>
              <a:rPr lang="en-US" altLang="zh-CN" sz="1600" dirty="0" smtClean="0">
                <a:solidFill>
                  <a:srgbClr val="FFFFFF"/>
                </a:solidFill>
                <a:ea typeface="SimSun" pitchFamily="2" charset="-122"/>
              </a:rPr>
              <a:t>1-hour infusion q3w</a:t>
            </a:r>
            <a:endParaRPr lang="en-US" altLang="zh-CN" sz="1600" dirty="0">
              <a:solidFill>
                <a:srgbClr val="FFFFFF"/>
              </a:solidFill>
              <a:ea typeface="SimSun" pitchFamily="2" charset="-122"/>
            </a:endParaRPr>
          </a:p>
        </p:txBody>
      </p:sp>
      <p:cxnSp>
        <p:nvCxnSpPr>
          <p:cNvPr id="10" name="AutoShape 19"/>
          <p:cNvCxnSpPr>
            <a:cxnSpLocks noChangeShapeType="1"/>
            <a:stCxn id="13" idx="3"/>
            <a:endCxn id="9" idx="1"/>
          </p:cNvCxnSpPr>
          <p:nvPr/>
        </p:nvCxnSpPr>
        <p:spPr bwMode="auto">
          <a:xfrm>
            <a:off x="3729600" y="3705008"/>
            <a:ext cx="437030" cy="1"/>
          </a:xfrm>
          <a:prstGeom prst="straightConnector1">
            <a:avLst/>
          </a:prstGeom>
          <a:noFill/>
          <a:ln w="38100">
            <a:solidFill>
              <a:schemeClr val="bg2"/>
            </a:solidFill>
            <a:round/>
            <a:headEnd/>
            <a:tailEnd type="triangle" w="med" len="med"/>
          </a:ln>
        </p:spPr>
      </p:cxnSp>
      <p:cxnSp>
        <p:nvCxnSpPr>
          <p:cNvPr id="11" name="AutoShape 21"/>
          <p:cNvCxnSpPr>
            <a:cxnSpLocks noChangeShapeType="1"/>
            <a:stCxn id="9" idx="3"/>
            <a:endCxn id="12" idx="1"/>
          </p:cNvCxnSpPr>
          <p:nvPr/>
        </p:nvCxnSpPr>
        <p:spPr bwMode="auto">
          <a:xfrm flipV="1">
            <a:off x="7470282" y="3705008"/>
            <a:ext cx="437029"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907311" y="3357987"/>
            <a:ext cx="1011837" cy="69404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ea typeface="SimSun" pitchFamily="2" charset="-122"/>
              </a:rPr>
              <a:t>PD/</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toxicity</a:t>
            </a:r>
            <a:endParaRPr lang="en-US" altLang="zh-CN" dirty="0">
              <a:solidFill>
                <a:srgbClr val="FFFFFF"/>
              </a:solidFill>
              <a:ea typeface="SimSun" pitchFamily="2" charset="-122"/>
            </a:endParaRPr>
          </a:p>
        </p:txBody>
      </p:sp>
      <p:sp>
        <p:nvSpPr>
          <p:cNvPr id="13" name="AutoShape 9"/>
          <p:cNvSpPr>
            <a:spLocks noChangeArrowheads="1"/>
          </p:cNvSpPr>
          <p:nvPr/>
        </p:nvSpPr>
        <p:spPr bwMode="auto">
          <a:xfrm>
            <a:off x="169088" y="3025541"/>
            <a:ext cx="3560512"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Advanced Ewing sarcoma</a:t>
            </a: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≤2 prior chemotherapy regimens</a:t>
            </a:r>
          </a:p>
          <a:p>
            <a:pPr marL="292100" indent="-292100" defTabSz="892175" eaLnBrk="0" hangingPunct="0">
              <a:spcAft>
                <a:spcPct val="30000"/>
              </a:spcAft>
              <a:buFont typeface="Wingdings" pitchFamily="2" charset="2"/>
              <a:buNone/>
            </a:pPr>
            <a:r>
              <a:rPr lang="en-US" altLang="zh-CN" sz="1600" dirty="0" smtClean="0">
                <a:solidFill>
                  <a:srgbClr val="FFFFFF"/>
                </a:solidFill>
                <a:ea typeface="SimSun" pitchFamily="2" charset="-122"/>
              </a:rPr>
              <a:t>(n=28)</a:t>
            </a:r>
            <a:endParaRPr lang="en-US" altLang="zh-CN" sz="1600" dirty="0">
              <a:solidFill>
                <a:srgbClr val="FFFFFF"/>
              </a:solidFill>
              <a:ea typeface="SimSun" pitchFamily="2" charset="-122"/>
            </a:endParaRPr>
          </a:p>
        </p:txBody>
      </p:sp>
    </p:spTree>
    <p:extLst>
      <p:ext uri="{BB962C8B-B14F-4D97-AF65-F5344CB8AC3E}">
        <p14:creationId xmlns:p14="http://schemas.microsoft.com/office/powerpoint/2010/main" val="934591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11519: Efficacy and safety of </a:t>
            </a:r>
            <a:r>
              <a:rPr lang="en-GB" dirty="0" err="1"/>
              <a:t>lurbinectedin</a:t>
            </a:r>
            <a:r>
              <a:rPr lang="en-GB" dirty="0"/>
              <a:t> (PM1183) in Ewing sarcoma: Final results from a phase 2 study – </a:t>
            </a:r>
            <a:r>
              <a:rPr lang="en-GB" dirty="0" err="1"/>
              <a:t>Subbiah</a:t>
            </a:r>
            <a:r>
              <a:rPr lang="en-GB" dirty="0"/>
              <a:t> V, et al</a:t>
            </a:r>
          </a:p>
        </p:txBody>
      </p:sp>
      <p:sp>
        <p:nvSpPr>
          <p:cNvPr id="3" name="Content Placeholder 2"/>
          <p:cNvSpPr>
            <a:spLocks noGrp="1"/>
          </p:cNvSpPr>
          <p:nvPr>
            <p:ph idx="1"/>
          </p:nvPr>
        </p:nvSpPr>
        <p:spPr>
          <a:xfrm>
            <a:off x="228600" y="1320800"/>
            <a:ext cx="8686800" cy="5308600"/>
          </a:xfrm>
        </p:spPr>
        <p:txBody>
          <a:bodyPr/>
          <a:lstStyle/>
          <a:p>
            <a:pPr marL="0" indent="0">
              <a:buNone/>
            </a:pPr>
            <a:r>
              <a:rPr lang="en-US" b="1" dirty="0">
                <a:solidFill>
                  <a:schemeClr val="bg1"/>
                </a:solidFill>
              </a:rPr>
              <a:t>KEY RESULTS</a:t>
            </a:r>
            <a:endParaRPr lang="en-GB" dirty="0"/>
          </a:p>
          <a:p>
            <a:endParaRPr lang="en-GB" dirty="0"/>
          </a:p>
        </p:txBody>
      </p:sp>
      <p:sp>
        <p:nvSpPr>
          <p:cNvPr id="4" name="Text Box 4"/>
          <p:cNvSpPr txBox="1">
            <a:spLocks noChangeArrowheads="1"/>
          </p:cNvSpPr>
          <p:nvPr/>
        </p:nvSpPr>
        <p:spPr bwMode="auto">
          <a:xfrm>
            <a:off x="5034325" y="6474897"/>
            <a:ext cx="38890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defRPr/>
            </a:pPr>
            <a:r>
              <a:rPr lang="en-GB" sz="1200" dirty="0" err="1">
                <a:solidFill>
                  <a:srgbClr val="363636"/>
                </a:solidFill>
              </a:rPr>
              <a:t>Subbiah</a:t>
            </a:r>
            <a:r>
              <a:rPr lang="en-GB" sz="1200" dirty="0">
                <a:solidFill>
                  <a:srgbClr val="363636"/>
                </a:solidFill>
              </a:rPr>
              <a:t> V,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2018;36(</a:t>
            </a:r>
            <a:r>
              <a:rPr lang="en-GB" sz="1200" dirty="0" err="1">
                <a:solidFill>
                  <a:srgbClr val="363636"/>
                </a:solidFill>
              </a:rPr>
              <a:t>suppl</a:t>
            </a:r>
            <a:r>
              <a:rPr lang="en-GB" sz="1200" dirty="0">
                <a:solidFill>
                  <a:srgbClr val="363636"/>
                </a:solidFill>
              </a:rPr>
              <a:t>):</a:t>
            </a:r>
            <a:r>
              <a:rPr lang="en-GB" sz="1200" dirty="0" err="1">
                <a:solidFill>
                  <a:srgbClr val="363636"/>
                </a:solidFill>
              </a:rPr>
              <a:t>abstr</a:t>
            </a:r>
            <a:r>
              <a:rPr lang="en-GB" sz="1200" dirty="0">
                <a:solidFill>
                  <a:srgbClr val="363636"/>
                </a:solidFill>
              </a:rPr>
              <a:t> 11519</a:t>
            </a:r>
          </a:p>
        </p:txBody>
      </p:sp>
      <p:sp>
        <p:nvSpPr>
          <p:cNvPr id="5" name="TextBox 4">
            <a:extLst>
              <a:ext uri="{FF2B5EF4-FFF2-40B4-BE49-F238E27FC236}">
                <a16:creationId xmlns:a16="http://schemas.microsoft.com/office/drawing/2014/main" id="{26058398-E092-49E2-BAD6-6C0BC2A8FF60}"/>
              </a:ext>
            </a:extLst>
          </p:cNvPr>
          <p:cNvSpPr txBox="1"/>
          <p:nvPr/>
        </p:nvSpPr>
        <p:spPr>
          <a:xfrm>
            <a:off x="978017" y="1673744"/>
            <a:ext cx="3182504" cy="461665"/>
          </a:xfrm>
          <a:prstGeom prst="rect">
            <a:avLst/>
          </a:prstGeom>
          <a:noFill/>
        </p:spPr>
        <p:txBody>
          <a:bodyPr wrap="square" rtlCol="0">
            <a:spAutoFit/>
          </a:bodyPr>
          <a:lstStyle/>
          <a:p>
            <a:pPr algn="ctr"/>
            <a:r>
              <a:rPr lang="en-US" sz="1200" b="1" dirty="0"/>
              <a:t>Swimmer plot outcome in Ewing’s sarcoma patients (n=28)</a:t>
            </a:r>
            <a:endParaRPr lang="en-GB" sz="1200" b="1" dirty="0"/>
          </a:p>
        </p:txBody>
      </p:sp>
      <p:cxnSp>
        <p:nvCxnSpPr>
          <p:cNvPr id="7" name="Straight Connector 6">
            <a:extLst>
              <a:ext uri="{FF2B5EF4-FFF2-40B4-BE49-F238E27FC236}">
                <a16:creationId xmlns:a16="http://schemas.microsoft.com/office/drawing/2014/main" id="{844A5335-9550-4D85-8D33-3AF59F8B7DEE}"/>
              </a:ext>
            </a:extLst>
          </p:cNvPr>
          <p:cNvCxnSpPr>
            <a:cxnSpLocks/>
          </p:cNvCxnSpPr>
          <p:nvPr/>
        </p:nvCxnSpPr>
        <p:spPr>
          <a:xfrm>
            <a:off x="407442" y="5440788"/>
            <a:ext cx="3754983"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1" name="TextBox 10">
            <a:extLst>
              <a:ext uri="{FF2B5EF4-FFF2-40B4-BE49-F238E27FC236}">
                <a16:creationId xmlns:a16="http://schemas.microsoft.com/office/drawing/2014/main" id="{9C1A4184-E5AF-415C-A4D3-017D6D0D6E11}"/>
              </a:ext>
            </a:extLst>
          </p:cNvPr>
          <p:cNvSpPr txBox="1"/>
          <p:nvPr/>
        </p:nvSpPr>
        <p:spPr>
          <a:xfrm>
            <a:off x="328511" y="5497434"/>
            <a:ext cx="157663" cy="257369"/>
          </a:xfrm>
          <a:prstGeom prst="rect">
            <a:avLst/>
          </a:prstGeom>
          <a:noFill/>
        </p:spPr>
        <p:txBody>
          <a:bodyPr wrap="none" lIns="36000" tIns="36000" rIns="36000" bIns="36000" rtlCol="0">
            <a:spAutoFit/>
          </a:bodyPr>
          <a:lstStyle/>
          <a:p>
            <a:pPr algn="ctr"/>
            <a:r>
              <a:rPr lang="en-US" sz="1200" dirty="0"/>
              <a:t>0</a:t>
            </a:r>
            <a:endParaRPr lang="en-GB" sz="1200" dirty="0"/>
          </a:p>
        </p:txBody>
      </p:sp>
      <p:cxnSp>
        <p:nvCxnSpPr>
          <p:cNvPr id="14" name="Straight Connector 13">
            <a:extLst>
              <a:ext uri="{FF2B5EF4-FFF2-40B4-BE49-F238E27FC236}">
                <a16:creationId xmlns:a16="http://schemas.microsoft.com/office/drawing/2014/main" id="{5FDA4194-E536-498B-85EC-43B4F9D92EB3}"/>
              </a:ext>
            </a:extLst>
          </p:cNvPr>
          <p:cNvCxnSpPr/>
          <p:nvPr/>
        </p:nvCxnSpPr>
        <p:spPr>
          <a:xfrm>
            <a:off x="87664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CB4030C8-9BA0-4E71-9E13-D51128D023FB}"/>
              </a:ext>
            </a:extLst>
          </p:cNvPr>
          <p:cNvSpPr txBox="1"/>
          <p:nvPr/>
        </p:nvSpPr>
        <p:spPr>
          <a:xfrm>
            <a:off x="797816" y="5497434"/>
            <a:ext cx="157663" cy="257369"/>
          </a:xfrm>
          <a:prstGeom prst="rect">
            <a:avLst/>
          </a:prstGeom>
          <a:noFill/>
        </p:spPr>
        <p:txBody>
          <a:bodyPr wrap="none" lIns="36000" tIns="36000" rIns="36000" bIns="36000" rtlCol="0">
            <a:spAutoFit/>
          </a:bodyPr>
          <a:lstStyle/>
          <a:p>
            <a:pPr algn="ctr"/>
            <a:r>
              <a:rPr lang="en-US" sz="1200" dirty="0"/>
              <a:t>2</a:t>
            </a:r>
            <a:endParaRPr lang="en-GB" sz="1200" dirty="0"/>
          </a:p>
        </p:txBody>
      </p:sp>
      <p:cxnSp>
        <p:nvCxnSpPr>
          <p:cNvPr id="16" name="Straight Connector 15">
            <a:extLst>
              <a:ext uri="{FF2B5EF4-FFF2-40B4-BE49-F238E27FC236}">
                <a16:creationId xmlns:a16="http://schemas.microsoft.com/office/drawing/2014/main" id="{B065912E-CB47-4612-82F5-FDE83AACF9C5}"/>
              </a:ext>
            </a:extLst>
          </p:cNvPr>
          <p:cNvCxnSpPr/>
          <p:nvPr/>
        </p:nvCxnSpPr>
        <p:spPr>
          <a:xfrm>
            <a:off x="1345953"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 name="TextBox 16">
            <a:extLst>
              <a:ext uri="{FF2B5EF4-FFF2-40B4-BE49-F238E27FC236}">
                <a16:creationId xmlns:a16="http://schemas.microsoft.com/office/drawing/2014/main" id="{9946A45B-7CEE-4D87-BB75-E9982276DE86}"/>
              </a:ext>
            </a:extLst>
          </p:cNvPr>
          <p:cNvSpPr txBox="1"/>
          <p:nvPr/>
        </p:nvSpPr>
        <p:spPr>
          <a:xfrm>
            <a:off x="1267121" y="5497434"/>
            <a:ext cx="157663" cy="257369"/>
          </a:xfrm>
          <a:prstGeom prst="rect">
            <a:avLst/>
          </a:prstGeom>
          <a:noFill/>
        </p:spPr>
        <p:txBody>
          <a:bodyPr wrap="none" lIns="36000" tIns="36000" rIns="36000" bIns="36000" rtlCol="0">
            <a:spAutoFit/>
          </a:bodyPr>
          <a:lstStyle/>
          <a:p>
            <a:pPr algn="ctr"/>
            <a:r>
              <a:rPr lang="en-US" sz="1200" dirty="0"/>
              <a:t>4</a:t>
            </a:r>
            <a:endParaRPr lang="en-GB" sz="1200" dirty="0"/>
          </a:p>
        </p:txBody>
      </p:sp>
      <p:cxnSp>
        <p:nvCxnSpPr>
          <p:cNvPr id="18" name="Straight Connector 17">
            <a:extLst>
              <a:ext uri="{FF2B5EF4-FFF2-40B4-BE49-F238E27FC236}">
                <a16:creationId xmlns:a16="http://schemas.microsoft.com/office/drawing/2014/main" id="{AFEC5581-6267-49FD-8995-F97C007616E2}"/>
              </a:ext>
            </a:extLst>
          </p:cNvPr>
          <p:cNvCxnSpPr/>
          <p:nvPr/>
        </p:nvCxnSpPr>
        <p:spPr>
          <a:xfrm>
            <a:off x="181525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 name="TextBox 18">
            <a:extLst>
              <a:ext uri="{FF2B5EF4-FFF2-40B4-BE49-F238E27FC236}">
                <a16:creationId xmlns:a16="http://schemas.microsoft.com/office/drawing/2014/main" id="{4E99EA7F-CCFD-4E9E-AEDD-DFC8BB72B057}"/>
              </a:ext>
            </a:extLst>
          </p:cNvPr>
          <p:cNvSpPr txBox="1"/>
          <p:nvPr/>
        </p:nvSpPr>
        <p:spPr>
          <a:xfrm>
            <a:off x="1736426" y="5497434"/>
            <a:ext cx="157663" cy="257369"/>
          </a:xfrm>
          <a:prstGeom prst="rect">
            <a:avLst/>
          </a:prstGeom>
          <a:noFill/>
        </p:spPr>
        <p:txBody>
          <a:bodyPr wrap="none" lIns="36000" tIns="36000" rIns="36000" bIns="36000" rtlCol="0">
            <a:spAutoFit/>
          </a:bodyPr>
          <a:lstStyle/>
          <a:p>
            <a:pPr algn="ctr"/>
            <a:r>
              <a:rPr lang="en-US" sz="1200" dirty="0"/>
              <a:t>6</a:t>
            </a:r>
            <a:endParaRPr lang="en-GB" sz="1200" dirty="0"/>
          </a:p>
        </p:txBody>
      </p:sp>
      <p:cxnSp>
        <p:nvCxnSpPr>
          <p:cNvPr id="20" name="Straight Connector 19">
            <a:extLst>
              <a:ext uri="{FF2B5EF4-FFF2-40B4-BE49-F238E27FC236}">
                <a16:creationId xmlns:a16="http://schemas.microsoft.com/office/drawing/2014/main" id="{6696CC63-1340-4DD6-B647-7BD69C52A6DC}"/>
              </a:ext>
            </a:extLst>
          </p:cNvPr>
          <p:cNvCxnSpPr/>
          <p:nvPr/>
        </p:nvCxnSpPr>
        <p:spPr>
          <a:xfrm>
            <a:off x="2284563"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 name="TextBox 20">
            <a:extLst>
              <a:ext uri="{FF2B5EF4-FFF2-40B4-BE49-F238E27FC236}">
                <a16:creationId xmlns:a16="http://schemas.microsoft.com/office/drawing/2014/main" id="{89DDEFDF-3169-4E4F-86B7-7F7314AB0F41}"/>
              </a:ext>
            </a:extLst>
          </p:cNvPr>
          <p:cNvSpPr txBox="1"/>
          <p:nvPr/>
        </p:nvSpPr>
        <p:spPr>
          <a:xfrm>
            <a:off x="2205731" y="5497434"/>
            <a:ext cx="157663" cy="257369"/>
          </a:xfrm>
          <a:prstGeom prst="rect">
            <a:avLst/>
          </a:prstGeom>
          <a:noFill/>
        </p:spPr>
        <p:txBody>
          <a:bodyPr wrap="none" lIns="36000" tIns="36000" rIns="36000" bIns="36000" rtlCol="0">
            <a:spAutoFit/>
          </a:bodyPr>
          <a:lstStyle/>
          <a:p>
            <a:pPr algn="ctr"/>
            <a:r>
              <a:rPr lang="en-US" sz="1200" dirty="0"/>
              <a:t>8</a:t>
            </a:r>
            <a:endParaRPr lang="en-GB" sz="1200" dirty="0"/>
          </a:p>
        </p:txBody>
      </p:sp>
      <p:cxnSp>
        <p:nvCxnSpPr>
          <p:cNvPr id="22" name="Straight Connector 21">
            <a:extLst>
              <a:ext uri="{FF2B5EF4-FFF2-40B4-BE49-F238E27FC236}">
                <a16:creationId xmlns:a16="http://schemas.microsoft.com/office/drawing/2014/main" id="{B60883AC-6E09-44E4-B087-8FB548AD7041}"/>
              </a:ext>
            </a:extLst>
          </p:cNvPr>
          <p:cNvCxnSpPr/>
          <p:nvPr/>
        </p:nvCxnSpPr>
        <p:spPr>
          <a:xfrm>
            <a:off x="275386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C540ECD7-2E3F-4322-A881-2A28B73FF684}"/>
              </a:ext>
            </a:extLst>
          </p:cNvPr>
          <p:cNvSpPr txBox="1"/>
          <p:nvPr/>
        </p:nvSpPr>
        <p:spPr>
          <a:xfrm>
            <a:off x="2632557" y="5497434"/>
            <a:ext cx="242622" cy="257369"/>
          </a:xfrm>
          <a:prstGeom prst="rect">
            <a:avLst/>
          </a:prstGeom>
          <a:noFill/>
        </p:spPr>
        <p:txBody>
          <a:bodyPr wrap="none" lIns="36000" tIns="36000" rIns="36000" bIns="36000" rtlCol="0">
            <a:spAutoFit/>
          </a:bodyPr>
          <a:lstStyle/>
          <a:p>
            <a:pPr algn="ctr"/>
            <a:r>
              <a:rPr lang="en-US" sz="1200" dirty="0"/>
              <a:t>10</a:t>
            </a:r>
            <a:endParaRPr lang="en-GB" sz="1200" dirty="0"/>
          </a:p>
        </p:txBody>
      </p:sp>
      <p:cxnSp>
        <p:nvCxnSpPr>
          <p:cNvPr id="24" name="Straight Connector 23">
            <a:extLst>
              <a:ext uri="{FF2B5EF4-FFF2-40B4-BE49-F238E27FC236}">
                <a16:creationId xmlns:a16="http://schemas.microsoft.com/office/drawing/2014/main" id="{A380DAE5-9BEB-4AEE-B1E7-6A4F37F726BC}"/>
              </a:ext>
            </a:extLst>
          </p:cNvPr>
          <p:cNvCxnSpPr/>
          <p:nvPr/>
        </p:nvCxnSpPr>
        <p:spPr>
          <a:xfrm>
            <a:off x="3223173"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a:extLst>
              <a:ext uri="{FF2B5EF4-FFF2-40B4-BE49-F238E27FC236}">
                <a16:creationId xmlns:a16="http://schemas.microsoft.com/office/drawing/2014/main" id="{5CEAD479-A10B-4F6E-B601-09D581396D0D}"/>
              </a:ext>
            </a:extLst>
          </p:cNvPr>
          <p:cNvSpPr txBox="1"/>
          <p:nvPr/>
        </p:nvSpPr>
        <p:spPr>
          <a:xfrm>
            <a:off x="3101862" y="5497434"/>
            <a:ext cx="242622" cy="257369"/>
          </a:xfrm>
          <a:prstGeom prst="rect">
            <a:avLst/>
          </a:prstGeom>
          <a:noFill/>
        </p:spPr>
        <p:txBody>
          <a:bodyPr wrap="none" lIns="36000" tIns="36000" rIns="36000" bIns="36000" rtlCol="0">
            <a:spAutoFit/>
          </a:bodyPr>
          <a:lstStyle/>
          <a:p>
            <a:pPr algn="ctr"/>
            <a:r>
              <a:rPr lang="en-US" sz="1200" dirty="0"/>
              <a:t>12</a:t>
            </a:r>
            <a:endParaRPr lang="en-GB" sz="1200" dirty="0"/>
          </a:p>
        </p:txBody>
      </p:sp>
      <p:cxnSp>
        <p:nvCxnSpPr>
          <p:cNvPr id="26" name="Straight Connector 25">
            <a:extLst>
              <a:ext uri="{FF2B5EF4-FFF2-40B4-BE49-F238E27FC236}">
                <a16:creationId xmlns:a16="http://schemas.microsoft.com/office/drawing/2014/main" id="{F2D852D7-EF2E-45D6-9713-C6AF7ABC3ECA}"/>
              </a:ext>
            </a:extLst>
          </p:cNvPr>
          <p:cNvCxnSpPr/>
          <p:nvPr/>
        </p:nvCxnSpPr>
        <p:spPr>
          <a:xfrm>
            <a:off x="369247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id="{254DED9E-F8EA-45F3-951E-DA0FB1C501E2}"/>
              </a:ext>
            </a:extLst>
          </p:cNvPr>
          <p:cNvSpPr txBox="1"/>
          <p:nvPr/>
        </p:nvSpPr>
        <p:spPr>
          <a:xfrm>
            <a:off x="3571167" y="5497434"/>
            <a:ext cx="242622" cy="257369"/>
          </a:xfrm>
          <a:prstGeom prst="rect">
            <a:avLst/>
          </a:prstGeom>
          <a:noFill/>
        </p:spPr>
        <p:txBody>
          <a:bodyPr wrap="none" lIns="36000" tIns="36000" rIns="36000" bIns="36000" rtlCol="0">
            <a:spAutoFit/>
          </a:bodyPr>
          <a:lstStyle/>
          <a:p>
            <a:pPr algn="ctr"/>
            <a:r>
              <a:rPr lang="en-US" sz="1200" dirty="0"/>
              <a:t>14</a:t>
            </a:r>
            <a:endParaRPr lang="en-GB" sz="1200" dirty="0"/>
          </a:p>
        </p:txBody>
      </p:sp>
      <p:cxnSp>
        <p:nvCxnSpPr>
          <p:cNvPr id="28" name="Straight Connector 27">
            <a:extLst>
              <a:ext uri="{FF2B5EF4-FFF2-40B4-BE49-F238E27FC236}">
                <a16:creationId xmlns:a16="http://schemas.microsoft.com/office/drawing/2014/main" id="{9F059BFB-C74B-4BC5-ABE7-918ABDC917D0}"/>
              </a:ext>
            </a:extLst>
          </p:cNvPr>
          <p:cNvCxnSpPr/>
          <p:nvPr/>
        </p:nvCxnSpPr>
        <p:spPr>
          <a:xfrm>
            <a:off x="4161781"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a:extLst>
              <a:ext uri="{FF2B5EF4-FFF2-40B4-BE49-F238E27FC236}">
                <a16:creationId xmlns:a16="http://schemas.microsoft.com/office/drawing/2014/main" id="{6C160A4A-0C53-48C0-BB38-7F71009D10E9}"/>
              </a:ext>
            </a:extLst>
          </p:cNvPr>
          <p:cNvSpPr txBox="1"/>
          <p:nvPr/>
        </p:nvSpPr>
        <p:spPr>
          <a:xfrm>
            <a:off x="4040470" y="5497434"/>
            <a:ext cx="242622" cy="257369"/>
          </a:xfrm>
          <a:prstGeom prst="rect">
            <a:avLst/>
          </a:prstGeom>
          <a:noFill/>
        </p:spPr>
        <p:txBody>
          <a:bodyPr wrap="none" lIns="36000" tIns="36000" rIns="36000" bIns="36000" rtlCol="0">
            <a:spAutoFit/>
          </a:bodyPr>
          <a:lstStyle/>
          <a:p>
            <a:pPr algn="ctr"/>
            <a:r>
              <a:rPr lang="en-US" sz="1200" dirty="0"/>
              <a:t>16</a:t>
            </a:r>
            <a:endParaRPr lang="en-GB" sz="1200" dirty="0"/>
          </a:p>
        </p:txBody>
      </p:sp>
      <p:sp>
        <p:nvSpPr>
          <p:cNvPr id="31" name="TextBox 30">
            <a:extLst>
              <a:ext uri="{FF2B5EF4-FFF2-40B4-BE49-F238E27FC236}">
                <a16:creationId xmlns:a16="http://schemas.microsoft.com/office/drawing/2014/main" id="{D166CBCE-686C-4723-9908-F8A621C23CCE}"/>
              </a:ext>
            </a:extLst>
          </p:cNvPr>
          <p:cNvSpPr txBox="1"/>
          <p:nvPr/>
        </p:nvSpPr>
        <p:spPr>
          <a:xfrm>
            <a:off x="1707199" y="5736417"/>
            <a:ext cx="1154731" cy="257369"/>
          </a:xfrm>
          <a:prstGeom prst="rect">
            <a:avLst/>
          </a:prstGeom>
          <a:noFill/>
        </p:spPr>
        <p:txBody>
          <a:bodyPr wrap="none" lIns="36000" tIns="36000" rIns="36000" bIns="36000" rtlCol="0">
            <a:spAutoFit/>
          </a:bodyPr>
          <a:lstStyle/>
          <a:p>
            <a:pPr algn="ctr"/>
            <a:r>
              <a:rPr lang="en-US" sz="1200" dirty="0"/>
              <a:t>Cycles received</a:t>
            </a:r>
            <a:endParaRPr lang="en-GB" sz="1200" dirty="0"/>
          </a:p>
        </p:txBody>
      </p:sp>
      <p:sp>
        <p:nvSpPr>
          <p:cNvPr id="33" name="TextBox 32">
            <a:extLst>
              <a:ext uri="{FF2B5EF4-FFF2-40B4-BE49-F238E27FC236}">
                <a16:creationId xmlns:a16="http://schemas.microsoft.com/office/drawing/2014/main" id="{CCF25BC6-0228-4E71-AFFD-E5EC5F8823F9}"/>
              </a:ext>
            </a:extLst>
          </p:cNvPr>
          <p:cNvSpPr txBox="1"/>
          <p:nvPr/>
        </p:nvSpPr>
        <p:spPr>
          <a:xfrm>
            <a:off x="3059832" y="4509120"/>
            <a:ext cx="1053741" cy="811367"/>
          </a:xfrm>
          <a:prstGeom prst="rect">
            <a:avLst/>
          </a:prstGeom>
          <a:noFill/>
        </p:spPr>
        <p:txBody>
          <a:bodyPr wrap="none" lIns="36000" tIns="36000" rIns="36000" bIns="36000" rtlCol="0">
            <a:spAutoFit/>
          </a:bodyPr>
          <a:lstStyle/>
          <a:p>
            <a:r>
              <a:rPr lang="en-US" sz="1200" dirty="0"/>
              <a:t>Best response</a:t>
            </a:r>
          </a:p>
          <a:p>
            <a:pPr marL="177800"/>
            <a:r>
              <a:rPr lang="en-US" sz="1200" dirty="0"/>
              <a:t>PR</a:t>
            </a:r>
          </a:p>
          <a:p>
            <a:pPr marL="177800"/>
            <a:r>
              <a:rPr lang="en-US" sz="1200" dirty="0"/>
              <a:t>SD</a:t>
            </a:r>
          </a:p>
          <a:p>
            <a:pPr marL="177800"/>
            <a:r>
              <a:rPr lang="en-US" sz="1200" dirty="0"/>
              <a:t>PD</a:t>
            </a:r>
            <a:endParaRPr lang="en-GB" sz="1200" dirty="0"/>
          </a:p>
        </p:txBody>
      </p:sp>
      <p:sp>
        <p:nvSpPr>
          <p:cNvPr id="13" name="Rectangle 12">
            <a:extLst>
              <a:ext uri="{FF2B5EF4-FFF2-40B4-BE49-F238E27FC236}">
                <a16:creationId xmlns:a16="http://schemas.microsoft.com/office/drawing/2014/main" id="{F463A014-2FA4-46BB-8197-AFCA070EACD9}"/>
              </a:ext>
            </a:extLst>
          </p:cNvPr>
          <p:cNvSpPr/>
          <p:nvPr/>
        </p:nvSpPr>
        <p:spPr>
          <a:xfrm>
            <a:off x="3120097" y="4772447"/>
            <a:ext cx="102380" cy="10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9B260C6-0FC8-46A4-A86C-8D72A0F80656}"/>
              </a:ext>
            </a:extLst>
          </p:cNvPr>
          <p:cNvSpPr/>
          <p:nvPr/>
        </p:nvSpPr>
        <p:spPr>
          <a:xfrm>
            <a:off x="3120097" y="4953422"/>
            <a:ext cx="102380" cy="10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FFC3850-A4E7-49CD-89E8-6610A72EA7D4}"/>
              </a:ext>
            </a:extLst>
          </p:cNvPr>
          <p:cNvSpPr/>
          <p:nvPr/>
        </p:nvSpPr>
        <p:spPr>
          <a:xfrm>
            <a:off x="3120097" y="5134397"/>
            <a:ext cx="102380" cy="102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a:extLst>
              <a:ext uri="{FF2B5EF4-FFF2-40B4-BE49-F238E27FC236}">
                <a16:creationId xmlns:a16="http://schemas.microsoft.com/office/drawing/2014/main" id="{CAB3830A-99C0-42B2-A54C-10057EE8636F}"/>
              </a:ext>
            </a:extLst>
          </p:cNvPr>
          <p:cNvGrpSpPr/>
          <p:nvPr/>
        </p:nvGrpSpPr>
        <p:grpSpPr>
          <a:xfrm>
            <a:off x="399282" y="5331602"/>
            <a:ext cx="499322" cy="107722"/>
            <a:chOff x="399282" y="5342462"/>
            <a:chExt cx="499322" cy="107722"/>
          </a:xfrm>
        </p:grpSpPr>
        <p:sp>
          <p:nvSpPr>
            <p:cNvPr id="39" name="Rectangle 38">
              <a:extLst>
                <a:ext uri="{FF2B5EF4-FFF2-40B4-BE49-F238E27FC236}">
                  <a16:creationId xmlns:a16="http://schemas.microsoft.com/office/drawing/2014/main" id="{C9BA7183-D8F4-4D60-9528-5D2EE2E30CA4}"/>
                </a:ext>
              </a:extLst>
            </p:cNvPr>
            <p:cNvSpPr/>
            <p:nvPr/>
          </p:nvSpPr>
          <p:spPr>
            <a:xfrm>
              <a:off x="399282" y="5356239"/>
              <a:ext cx="243656"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36B325A2-2108-407A-8FA3-7298E9CB631B}"/>
                </a:ext>
              </a:extLst>
            </p:cNvPr>
            <p:cNvSpPr txBox="1"/>
            <p:nvPr/>
          </p:nvSpPr>
          <p:spPr>
            <a:xfrm>
              <a:off x="659756" y="5342462"/>
              <a:ext cx="238848" cy="107722"/>
            </a:xfrm>
            <a:prstGeom prst="rect">
              <a:avLst/>
            </a:prstGeom>
            <a:noFill/>
          </p:spPr>
          <p:txBody>
            <a:bodyPr wrap="none" lIns="0" tIns="0" rIns="0" bIns="0" rtlCol="0" anchor="ctr" anchorCtr="0">
              <a:spAutoFit/>
            </a:bodyPr>
            <a:lstStyle/>
            <a:p>
              <a:r>
                <a:rPr lang="en-US" sz="700" dirty="0"/>
                <a:t>Death</a:t>
              </a:r>
              <a:endParaRPr lang="en-GB" sz="700" dirty="0"/>
            </a:p>
          </p:txBody>
        </p:sp>
      </p:grpSp>
      <p:grpSp>
        <p:nvGrpSpPr>
          <p:cNvPr id="121" name="Group 120">
            <a:extLst>
              <a:ext uri="{FF2B5EF4-FFF2-40B4-BE49-F238E27FC236}">
                <a16:creationId xmlns:a16="http://schemas.microsoft.com/office/drawing/2014/main" id="{63FDD194-AB40-4492-BBA5-7EBCABA25043}"/>
              </a:ext>
            </a:extLst>
          </p:cNvPr>
          <p:cNvGrpSpPr/>
          <p:nvPr/>
        </p:nvGrpSpPr>
        <p:grpSpPr>
          <a:xfrm>
            <a:off x="399282" y="5220256"/>
            <a:ext cx="715727" cy="107722"/>
            <a:chOff x="399282" y="5232925"/>
            <a:chExt cx="715727" cy="107722"/>
          </a:xfrm>
        </p:grpSpPr>
        <p:sp>
          <p:nvSpPr>
            <p:cNvPr id="42" name="Rectangle 41">
              <a:extLst>
                <a:ext uri="{FF2B5EF4-FFF2-40B4-BE49-F238E27FC236}">
                  <a16:creationId xmlns:a16="http://schemas.microsoft.com/office/drawing/2014/main" id="{B8354718-CE1B-48C2-B4DB-0B362FB2F407}"/>
                </a:ext>
              </a:extLst>
            </p:cNvPr>
            <p:cNvSpPr/>
            <p:nvPr/>
          </p:nvSpPr>
          <p:spPr>
            <a:xfrm>
              <a:off x="399282" y="5246702"/>
              <a:ext cx="243656"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6C4AA1C2-B67B-4743-BA43-5A54830FF8AD}"/>
                </a:ext>
              </a:extLst>
            </p:cNvPr>
            <p:cNvSpPr txBox="1"/>
            <p:nvPr/>
          </p:nvSpPr>
          <p:spPr>
            <a:xfrm>
              <a:off x="659756" y="5232925"/>
              <a:ext cx="455253" cy="107722"/>
            </a:xfrm>
            <a:prstGeom prst="rect">
              <a:avLst/>
            </a:prstGeom>
            <a:noFill/>
          </p:spPr>
          <p:txBody>
            <a:bodyPr wrap="none" lIns="0" tIns="0" rIns="0" bIns="0" rtlCol="0" anchor="ctr" anchorCtr="0">
              <a:spAutoFit/>
            </a:bodyPr>
            <a:lstStyle/>
            <a:p>
              <a:r>
                <a:rPr lang="en-US" sz="700" dirty="0"/>
                <a:t>Pat. refusal</a:t>
              </a:r>
              <a:endParaRPr lang="en-GB" sz="700" dirty="0"/>
            </a:p>
          </p:txBody>
        </p:sp>
      </p:grpSp>
      <p:grpSp>
        <p:nvGrpSpPr>
          <p:cNvPr id="120" name="Group 119">
            <a:extLst>
              <a:ext uri="{FF2B5EF4-FFF2-40B4-BE49-F238E27FC236}">
                <a16:creationId xmlns:a16="http://schemas.microsoft.com/office/drawing/2014/main" id="{2ABA468C-4B90-4790-AD1B-C64D34182633}"/>
              </a:ext>
            </a:extLst>
          </p:cNvPr>
          <p:cNvGrpSpPr/>
          <p:nvPr/>
        </p:nvGrpSpPr>
        <p:grpSpPr>
          <a:xfrm>
            <a:off x="399282" y="5108910"/>
            <a:ext cx="383906" cy="107722"/>
            <a:chOff x="399282" y="5125769"/>
            <a:chExt cx="383906" cy="107722"/>
          </a:xfrm>
        </p:grpSpPr>
        <p:sp>
          <p:nvSpPr>
            <p:cNvPr id="44" name="Rectangle 43">
              <a:extLst>
                <a:ext uri="{FF2B5EF4-FFF2-40B4-BE49-F238E27FC236}">
                  <a16:creationId xmlns:a16="http://schemas.microsoft.com/office/drawing/2014/main" id="{DD585C06-588E-4EBC-BC24-4E86D06C7CC3}"/>
                </a:ext>
              </a:extLst>
            </p:cNvPr>
            <p:cNvSpPr/>
            <p:nvPr/>
          </p:nvSpPr>
          <p:spPr>
            <a:xfrm>
              <a:off x="399282" y="5139546"/>
              <a:ext cx="243656"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CE0F2911-6317-4468-B200-99D29E8F9D50}"/>
                </a:ext>
              </a:extLst>
            </p:cNvPr>
            <p:cNvSpPr txBox="1"/>
            <p:nvPr/>
          </p:nvSpPr>
          <p:spPr>
            <a:xfrm>
              <a:off x="659756" y="5125769"/>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9" name="Group 118">
            <a:extLst>
              <a:ext uri="{FF2B5EF4-FFF2-40B4-BE49-F238E27FC236}">
                <a16:creationId xmlns:a16="http://schemas.microsoft.com/office/drawing/2014/main" id="{EF4C7EFE-7093-4E07-B238-7BD8F66524D8}"/>
              </a:ext>
            </a:extLst>
          </p:cNvPr>
          <p:cNvGrpSpPr/>
          <p:nvPr/>
        </p:nvGrpSpPr>
        <p:grpSpPr>
          <a:xfrm>
            <a:off x="399282" y="4997564"/>
            <a:ext cx="383906" cy="107722"/>
            <a:chOff x="399282" y="5013850"/>
            <a:chExt cx="383906" cy="107722"/>
          </a:xfrm>
        </p:grpSpPr>
        <p:sp>
          <p:nvSpPr>
            <p:cNvPr id="46" name="Rectangle 45">
              <a:extLst>
                <a:ext uri="{FF2B5EF4-FFF2-40B4-BE49-F238E27FC236}">
                  <a16:creationId xmlns:a16="http://schemas.microsoft.com/office/drawing/2014/main" id="{22C16114-8447-493A-8031-C2630E565276}"/>
                </a:ext>
              </a:extLst>
            </p:cNvPr>
            <p:cNvSpPr/>
            <p:nvPr/>
          </p:nvSpPr>
          <p:spPr>
            <a:xfrm>
              <a:off x="399282" y="5027627"/>
              <a:ext cx="243656"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4CE7F36E-9B35-408C-A5D5-D1456D1D7C47}"/>
                </a:ext>
              </a:extLst>
            </p:cNvPr>
            <p:cNvSpPr txBox="1"/>
            <p:nvPr/>
          </p:nvSpPr>
          <p:spPr>
            <a:xfrm>
              <a:off x="659756" y="5013850"/>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8" name="Group 117">
            <a:extLst>
              <a:ext uri="{FF2B5EF4-FFF2-40B4-BE49-F238E27FC236}">
                <a16:creationId xmlns:a16="http://schemas.microsoft.com/office/drawing/2014/main" id="{44B00917-187C-40FC-87E0-39C5943FA3EF}"/>
              </a:ext>
            </a:extLst>
          </p:cNvPr>
          <p:cNvGrpSpPr/>
          <p:nvPr/>
        </p:nvGrpSpPr>
        <p:grpSpPr>
          <a:xfrm>
            <a:off x="399281" y="4886218"/>
            <a:ext cx="629176" cy="107722"/>
            <a:chOff x="399281" y="4906694"/>
            <a:chExt cx="629176" cy="107722"/>
          </a:xfrm>
        </p:grpSpPr>
        <p:sp>
          <p:nvSpPr>
            <p:cNvPr id="48" name="Rectangle 47">
              <a:extLst>
                <a:ext uri="{FF2B5EF4-FFF2-40B4-BE49-F238E27FC236}">
                  <a16:creationId xmlns:a16="http://schemas.microsoft.com/office/drawing/2014/main" id="{59AEA58D-10AB-4AD6-B2DF-33EA31560D80}"/>
                </a:ext>
              </a:extLst>
            </p:cNvPr>
            <p:cNvSpPr/>
            <p:nvPr/>
          </p:nvSpPr>
          <p:spPr>
            <a:xfrm>
              <a:off x="399281" y="4920471"/>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0D62C275-EAAE-4280-BB53-C4C36A5E15D3}"/>
                </a:ext>
              </a:extLst>
            </p:cNvPr>
            <p:cNvSpPr txBox="1"/>
            <p:nvPr/>
          </p:nvSpPr>
          <p:spPr>
            <a:xfrm>
              <a:off x="905025" y="4906694"/>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7" name="Group 116">
            <a:extLst>
              <a:ext uri="{FF2B5EF4-FFF2-40B4-BE49-F238E27FC236}">
                <a16:creationId xmlns:a16="http://schemas.microsoft.com/office/drawing/2014/main" id="{ADC9B23C-F4E6-4B00-8BCF-79862D3F38E1}"/>
              </a:ext>
            </a:extLst>
          </p:cNvPr>
          <p:cNvGrpSpPr/>
          <p:nvPr/>
        </p:nvGrpSpPr>
        <p:grpSpPr>
          <a:xfrm>
            <a:off x="399281" y="4774872"/>
            <a:ext cx="629176" cy="107722"/>
            <a:chOff x="399281" y="4794775"/>
            <a:chExt cx="629176" cy="107722"/>
          </a:xfrm>
        </p:grpSpPr>
        <p:sp>
          <p:nvSpPr>
            <p:cNvPr id="50" name="Rectangle 49">
              <a:extLst>
                <a:ext uri="{FF2B5EF4-FFF2-40B4-BE49-F238E27FC236}">
                  <a16:creationId xmlns:a16="http://schemas.microsoft.com/office/drawing/2014/main" id="{2B10DF4D-1D76-4B66-B39A-7DC7ED1A6506}"/>
                </a:ext>
              </a:extLst>
            </p:cNvPr>
            <p:cNvSpPr/>
            <p:nvPr/>
          </p:nvSpPr>
          <p:spPr>
            <a:xfrm>
              <a:off x="399281" y="4808552"/>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6386BD88-FC9A-45BC-AF3F-F9ABEE47D0F2}"/>
                </a:ext>
              </a:extLst>
            </p:cNvPr>
            <p:cNvSpPr txBox="1"/>
            <p:nvPr/>
          </p:nvSpPr>
          <p:spPr>
            <a:xfrm>
              <a:off x="905025" y="4794775"/>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6" name="Group 115">
            <a:extLst>
              <a:ext uri="{FF2B5EF4-FFF2-40B4-BE49-F238E27FC236}">
                <a16:creationId xmlns:a16="http://schemas.microsoft.com/office/drawing/2014/main" id="{65E85A32-0C84-4E93-ACAA-274841761728}"/>
              </a:ext>
            </a:extLst>
          </p:cNvPr>
          <p:cNvGrpSpPr/>
          <p:nvPr/>
        </p:nvGrpSpPr>
        <p:grpSpPr>
          <a:xfrm>
            <a:off x="399281" y="4663526"/>
            <a:ext cx="629176" cy="107722"/>
            <a:chOff x="399281" y="4682857"/>
            <a:chExt cx="629176" cy="107722"/>
          </a:xfrm>
        </p:grpSpPr>
        <p:sp>
          <p:nvSpPr>
            <p:cNvPr id="52" name="Rectangle 51">
              <a:extLst>
                <a:ext uri="{FF2B5EF4-FFF2-40B4-BE49-F238E27FC236}">
                  <a16:creationId xmlns:a16="http://schemas.microsoft.com/office/drawing/2014/main" id="{30645744-F2F2-4700-8D69-0470D9697D29}"/>
                </a:ext>
              </a:extLst>
            </p:cNvPr>
            <p:cNvSpPr/>
            <p:nvPr/>
          </p:nvSpPr>
          <p:spPr>
            <a:xfrm>
              <a:off x="399281" y="4696634"/>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E6CF4E8-CD8F-43F7-872A-EDB12AF324A8}"/>
                </a:ext>
              </a:extLst>
            </p:cNvPr>
            <p:cNvSpPr txBox="1"/>
            <p:nvPr/>
          </p:nvSpPr>
          <p:spPr>
            <a:xfrm>
              <a:off x="905025" y="4682857"/>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5" name="Group 114">
            <a:extLst>
              <a:ext uri="{FF2B5EF4-FFF2-40B4-BE49-F238E27FC236}">
                <a16:creationId xmlns:a16="http://schemas.microsoft.com/office/drawing/2014/main" id="{2F463EDD-BCB8-4A30-8FDB-5DB99BC421D3}"/>
              </a:ext>
            </a:extLst>
          </p:cNvPr>
          <p:cNvGrpSpPr/>
          <p:nvPr/>
        </p:nvGrpSpPr>
        <p:grpSpPr>
          <a:xfrm>
            <a:off x="399281" y="4552180"/>
            <a:ext cx="629176" cy="107722"/>
            <a:chOff x="399281" y="4570938"/>
            <a:chExt cx="629176" cy="107722"/>
          </a:xfrm>
        </p:grpSpPr>
        <p:sp>
          <p:nvSpPr>
            <p:cNvPr id="54" name="Rectangle 53">
              <a:extLst>
                <a:ext uri="{FF2B5EF4-FFF2-40B4-BE49-F238E27FC236}">
                  <a16:creationId xmlns:a16="http://schemas.microsoft.com/office/drawing/2014/main" id="{F732F1C2-AD70-485A-9A38-DFFE53B0CCE0}"/>
                </a:ext>
              </a:extLst>
            </p:cNvPr>
            <p:cNvSpPr/>
            <p:nvPr/>
          </p:nvSpPr>
          <p:spPr>
            <a:xfrm>
              <a:off x="399281" y="4584715"/>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086C0432-34AA-499F-847E-81DBC719EE11}"/>
                </a:ext>
              </a:extLst>
            </p:cNvPr>
            <p:cNvSpPr txBox="1"/>
            <p:nvPr/>
          </p:nvSpPr>
          <p:spPr>
            <a:xfrm>
              <a:off x="905025" y="4570938"/>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4" name="Group 113">
            <a:extLst>
              <a:ext uri="{FF2B5EF4-FFF2-40B4-BE49-F238E27FC236}">
                <a16:creationId xmlns:a16="http://schemas.microsoft.com/office/drawing/2014/main" id="{064CCE1D-08C1-4B31-9AC8-BE8AE0E23F10}"/>
              </a:ext>
            </a:extLst>
          </p:cNvPr>
          <p:cNvGrpSpPr/>
          <p:nvPr/>
        </p:nvGrpSpPr>
        <p:grpSpPr>
          <a:xfrm>
            <a:off x="399281" y="4440834"/>
            <a:ext cx="629176" cy="107722"/>
            <a:chOff x="399281" y="4466163"/>
            <a:chExt cx="629176" cy="107722"/>
          </a:xfrm>
        </p:grpSpPr>
        <p:sp>
          <p:nvSpPr>
            <p:cNvPr id="56" name="Rectangle 55">
              <a:extLst>
                <a:ext uri="{FF2B5EF4-FFF2-40B4-BE49-F238E27FC236}">
                  <a16:creationId xmlns:a16="http://schemas.microsoft.com/office/drawing/2014/main" id="{D479C4D5-F5ED-415A-86EC-2A24E8DF5F0E}"/>
                </a:ext>
              </a:extLst>
            </p:cNvPr>
            <p:cNvSpPr/>
            <p:nvPr/>
          </p:nvSpPr>
          <p:spPr>
            <a:xfrm>
              <a:off x="399281" y="4479940"/>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216EE9CB-4D3D-423C-8C83-36329B07D4D5}"/>
                </a:ext>
              </a:extLst>
            </p:cNvPr>
            <p:cNvSpPr txBox="1"/>
            <p:nvPr/>
          </p:nvSpPr>
          <p:spPr>
            <a:xfrm>
              <a:off x="905025" y="4466163"/>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3" name="Group 112">
            <a:extLst>
              <a:ext uri="{FF2B5EF4-FFF2-40B4-BE49-F238E27FC236}">
                <a16:creationId xmlns:a16="http://schemas.microsoft.com/office/drawing/2014/main" id="{9EB49249-5893-413F-8B71-8CFDFF171B96}"/>
              </a:ext>
            </a:extLst>
          </p:cNvPr>
          <p:cNvGrpSpPr/>
          <p:nvPr/>
        </p:nvGrpSpPr>
        <p:grpSpPr>
          <a:xfrm>
            <a:off x="399281" y="4329488"/>
            <a:ext cx="629176" cy="107722"/>
            <a:chOff x="399281" y="4354244"/>
            <a:chExt cx="629176" cy="107722"/>
          </a:xfrm>
        </p:grpSpPr>
        <p:sp>
          <p:nvSpPr>
            <p:cNvPr id="58" name="Rectangle 57">
              <a:extLst>
                <a:ext uri="{FF2B5EF4-FFF2-40B4-BE49-F238E27FC236}">
                  <a16:creationId xmlns:a16="http://schemas.microsoft.com/office/drawing/2014/main" id="{1300D8BD-1CCB-4EBD-85C8-06D1CD3D902F}"/>
                </a:ext>
              </a:extLst>
            </p:cNvPr>
            <p:cNvSpPr/>
            <p:nvPr/>
          </p:nvSpPr>
          <p:spPr>
            <a:xfrm>
              <a:off x="399281" y="4368021"/>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516F88A1-4EBD-48E5-94AE-27DF9EB641D6}"/>
                </a:ext>
              </a:extLst>
            </p:cNvPr>
            <p:cNvSpPr txBox="1"/>
            <p:nvPr/>
          </p:nvSpPr>
          <p:spPr>
            <a:xfrm>
              <a:off x="905025" y="4354244"/>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2" name="Group 111">
            <a:extLst>
              <a:ext uri="{FF2B5EF4-FFF2-40B4-BE49-F238E27FC236}">
                <a16:creationId xmlns:a16="http://schemas.microsoft.com/office/drawing/2014/main" id="{55552702-FB0A-4421-9A3B-3AF2042B9A63}"/>
              </a:ext>
            </a:extLst>
          </p:cNvPr>
          <p:cNvGrpSpPr/>
          <p:nvPr/>
        </p:nvGrpSpPr>
        <p:grpSpPr>
          <a:xfrm>
            <a:off x="399281" y="4218142"/>
            <a:ext cx="629176" cy="107722"/>
            <a:chOff x="399281" y="4242326"/>
            <a:chExt cx="629176" cy="107722"/>
          </a:xfrm>
        </p:grpSpPr>
        <p:sp>
          <p:nvSpPr>
            <p:cNvPr id="60" name="Rectangle 59">
              <a:extLst>
                <a:ext uri="{FF2B5EF4-FFF2-40B4-BE49-F238E27FC236}">
                  <a16:creationId xmlns:a16="http://schemas.microsoft.com/office/drawing/2014/main" id="{072AF6FE-2880-4596-94CD-9FE704A60FC6}"/>
                </a:ext>
              </a:extLst>
            </p:cNvPr>
            <p:cNvSpPr/>
            <p:nvPr/>
          </p:nvSpPr>
          <p:spPr>
            <a:xfrm>
              <a:off x="399281" y="4256103"/>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8D8907E9-6C44-4E20-8886-A7CBDA9AE32C}"/>
                </a:ext>
              </a:extLst>
            </p:cNvPr>
            <p:cNvSpPr txBox="1"/>
            <p:nvPr/>
          </p:nvSpPr>
          <p:spPr>
            <a:xfrm>
              <a:off x="905025" y="4242326"/>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1" name="Group 110">
            <a:extLst>
              <a:ext uri="{FF2B5EF4-FFF2-40B4-BE49-F238E27FC236}">
                <a16:creationId xmlns:a16="http://schemas.microsoft.com/office/drawing/2014/main" id="{9D7F2382-5483-4D30-BFE0-F7A0C3AB620D}"/>
              </a:ext>
            </a:extLst>
          </p:cNvPr>
          <p:cNvGrpSpPr/>
          <p:nvPr/>
        </p:nvGrpSpPr>
        <p:grpSpPr>
          <a:xfrm>
            <a:off x="399281" y="4106796"/>
            <a:ext cx="629176" cy="107722"/>
            <a:chOff x="399281" y="4130407"/>
            <a:chExt cx="629176" cy="107722"/>
          </a:xfrm>
        </p:grpSpPr>
        <p:sp>
          <p:nvSpPr>
            <p:cNvPr id="62" name="Rectangle 61">
              <a:extLst>
                <a:ext uri="{FF2B5EF4-FFF2-40B4-BE49-F238E27FC236}">
                  <a16:creationId xmlns:a16="http://schemas.microsoft.com/office/drawing/2014/main" id="{E55B90F7-E6B4-40B0-9D52-5B3BBB7D8BE6}"/>
                </a:ext>
              </a:extLst>
            </p:cNvPr>
            <p:cNvSpPr/>
            <p:nvPr/>
          </p:nvSpPr>
          <p:spPr>
            <a:xfrm>
              <a:off x="399281" y="4144184"/>
              <a:ext cx="474637" cy="801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3E04A48-D65A-43DE-91D1-329690BC360D}"/>
                </a:ext>
              </a:extLst>
            </p:cNvPr>
            <p:cNvSpPr txBox="1"/>
            <p:nvPr/>
          </p:nvSpPr>
          <p:spPr>
            <a:xfrm>
              <a:off x="905025" y="4130407"/>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10" name="Group 109">
            <a:extLst>
              <a:ext uri="{FF2B5EF4-FFF2-40B4-BE49-F238E27FC236}">
                <a16:creationId xmlns:a16="http://schemas.microsoft.com/office/drawing/2014/main" id="{D8520659-4CFD-4E32-9AA6-4C3E8ECB510C}"/>
              </a:ext>
            </a:extLst>
          </p:cNvPr>
          <p:cNvGrpSpPr/>
          <p:nvPr/>
        </p:nvGrpSpPr>
        <p:grpSpPr>
          <a:xfrm>
            <a:off x="399281" y="3995450"/>
            <a:ext cx="869683" cy="107722"/>
            <a:chOff x="399281" y="4011344"/>
            <a:chExt cx="869683" cy="107722"/>
          </a:xfrm>
        </p:grpSpPr>
        <p:sp>
          <p:nvSpPr>
            <p:cNvPr id="64" name="Rectangle 63">
              <a:extLst>
                <a:ext uri="{FF2B5EF4-FFF2-40B4-BE49-F238E27FC236}">
                  <a16:creationId xmlns:a16="http://schemas.microsoft.com/office/drawing/2014/main" id="{7E132E0C-64EA-4014-BE73-961B69C27141}"/>
                </a:ext>
              </a:extLst>
            </p:cNvPr>
            <p:cNvSpPr/>
            <p:nvPr/>
          </p:nvSpPr>
          <p:spPr>
            <a:xfrm>
              <a:off x="399281" y="4025121"/>
              <a:ext cx="710382"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0077ED43-B5BE-4DDF-A6FC-5B12DD139838}"/>
                </a:ext>
              </a:extLst>
            </p:cNvPr>
            <p:cNvSpPr txBox="1"/>
            <p:nvPr/>
          </p:nvSpPr>
          <p:spPr>
            <a:xfrm>
              <a:off x="1145532" y="4011344"/>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9" name="Group 108">
            <a:extLst>
              <a:ext uri="{FF2B5EF4-FFF2-40B4-BE49-F238E27FC236}">
                <a16:creationId xmlns:a16="http://schemas.microsoft.com/office/drawing/2014/main" id="{44A182F6-3E04-45AB-ACC0-593EBD0D1006}"/>
              </a:ext>
            </a:extLst>
          </p:cNvPr>
          <p:cNvGrpSpPr/>
          <p:nvPr/>
        </p:nvGrpSpPr>
        <p:grpSpPr>
          <a:xfrm>
            <a:off x="399281" y="3884104"/>
            <a:ext cx="1098283" cy="107722"/>
            <a:chOff x="399281" y="3901807"/>
            <a:chExt cx="1098283" cy="107722"/>
          </a:xfrm>
        </p:grpSpPr>
        <p:sp>
          <p:nvSpPr>
            <p:cNvPr id="66" name="Rectangle 65">
              <a:extLst>
                <a:ext uri="{FF2B5EF4-FFF2-40B4-BE49-F238E27FC236}">
                  <a16:creationId xmlns:a16="http://schemas.microsoft.com/office/drawing/2014/main" id="{F073FAA3-5B8C-47CE-9E11-9DBBA4A01625}"/>
                </a:ext>
              </a:extLst>
            </p:cNvPr>
            <p:cNvSpPr/>
            <p:nvPr/>
          </p:nvSpPr>
          <p:spPr>
            <a:xfrm>
              <a:off x="399281" y="3915584"/>
              <a:ext cx="950888"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B1CB9117-39FA-4331-B692-15F9A438EFF2}"/>
                </a:ext>
              </a:extLst>
            </p:cNvPr>
            <p:cNvSpPr txBox="1"/>
            <p:nvPr/>
          </p:nvSpPr>
          <p:spPr>
            <a:xfrm>
              <a:off x="1374132" y="3901807"/>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8" name="Group 107">
            <a:extLst>
              <a:ext uri="{FF2B5EF4-FFF2-40B4-BE49-F238E27FC236}">
                <a16:creationId xmlns:a16="http://schemas.microsoft.com/office/drawing/2014/main" id="{6C666DD2-0932-4805-8DAF-CBE1C68F45EE}"/>
              </a:ext>
            </a:extLst>
          </p:cNvPr>
          <p:cNvGrpSpPr/>
          <p:nvPr/>
        </p:nvGrpSpPr>
        <p:grpSpPr>
          <a:xfrm>
            <a:off x="399281" y="3772758"/>
            <a:ext cx="1098283" cy="107722"/>
            <a:chOff x="399281" y="3785125"/>
            <a:chExt cx="1098283" cy="107722"/>
          </a:xfrm>
        </p:grpSpPr>
        <p:sp>
          <p:nvSpPr>
            <p:cNvPr id="68" name="Rectangle 67">
              <a:extLst>
                <a:ext uri="{FF2B5EF4-FFF2-40B4-BE49-F238E27FC236}">
                  <a16:creationId xmlns:a16="http://schemas.microsoft.com/office/drawing/2014/main" id="{38DE8813-A53F-401A-A08B-4270612CC61B}"/>
                </a:ext>
              </a:extLst>
            </p:cNvPr>
            <p:cNvSpPr/>
            <p:nvPr/>
          </p:nvSpPr>
          <p:spPr>
            <a:xfrm>
              <a:off x="399281" y="3798902"/>
              <a:ext cx="950888"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CACEFB8E-4471-4BBF-B5E9-1AD0492EC0B1}"/>
                </a:ext>
              </a:extLst>
            </p:cNvPr>
            <p:cNvSpPr txBox="1"/>
            <p:nvPr/>
          </p:nvSpPr>
          <p:spPr>
            <a:xfrm>
              <a:off x="1374132" y="3785125"/>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7" name="Group 106">
            <a:extLst>
              <a:ext uri="{FF2B5EF4-FFF2-40B4-BE49-F238E27FC236}">
                <a16:creationId xmlns:a16="http://schemas.microsoft.com/office/drawing/2014/main" id="{BF694D7E-5103-48F5-A4FF-0AF99A8B6718}"/>
              </a:ext>
            </a:extLst>
          </p:cNvPr>
          <p:cNvGrpSpPr/>
          <p:nvPr/>
        </p:nvGrpSpPr>
        <p:grpSpPr>
          <a:xfrm>
            <a:off x="399281" y="3661412"/>
            <a:ext cx="1098283" cy="107722"/>
            <a:chOff x="399281" y="3677969"/>
            <a:chExt cx="1098283" cy="107722"/>
          </a:xfrm>
        </p:grpSpPr>
        <p:sp>
          <p:nvSpPr>
            <p:cNvPr id="70" name="Rectangle 69">
              <a:extLst>
                <a:ext uri="{FF2B5EF4-FFF2-40B4-BE49-F238E27FC236}">
                  <a16:creationId xmlns:a16="http://schemas.microsoft.com/office/drawing/2014/main" id="{9FC5E058-B484-42C4-96F8-2C9BB5E7507C}"/>
                </a:ext>
              </a:extLst>
            </p:cNvPr>
            <p:cNvSpPr/>
            <p:nvPr/>
          </p:nvSpPr>
          <p:spPr>
            <a:xfrm>
              <a:off x="399281" y="3691746"/>
              <a:ext cx="950888"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7FDFA5BE-8B5B-4DC5-BCBB-91887EC55793}"/>
                </a:ext>
              </a:extLst>
            </p:cNvPr>
            <p:cNvSpPr txBox="1"/>
            <p:nvPr/>
          </p:nvSpPr>
          <p:spPr>
            <a:xfrm>
              <a:off x="1374132" y="3677969"/>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6" name="Group 105">
            <a:extLst>
              <a:ext uri="{FF2B5EF4-FFF2-40B4-BE49-F238E27FC236}">
                <a16:creationId xmlns:a16="http://schemas.microsoft.com/office/drawing/2014/main" id="{1BA77DA6-9D92-484D-B8DD-5DA88ABB2885}"/>
              </a:ext>
            </a:extLst>
          </p:cNvPr>
          <p:cNvGrpSpPr/>
          <p:nvPr/>
        </p:nvGrpSpPr>
        <p:grpSpPr>
          <a:xfrm>
            <a:off x="399280" y="3550066"/>
            <a:ext cx="1721036" cy="107722"/>
            <a:chOff x="399280" y="3570813"/>
            <a:chExt cx="1721036" cy="107722"/>
          </a:xfrm>
        </p:grpSpPr>
        <p:sp>
          <p:nvSpPr>
            <p:cNvPr id="72" name="Rectangle 71">
              <a:extLst>
                <a:ext uri="{FF2B5EF4-FFF2-40B4-BE49-F238E27FC236}">
                  <a16:creationId xmlns:a16="http://schemas.microsoft.com/office/drawing/2014/main" id="{194B194C-4B32-40AE-AA30-C880A374B451}"/>
                </a:ext>
              </a:extLst>
            </p:cNvPr>
            <p:cNvSpPr/>
            <p:nvPr/>
          </p:nvSpPr>
          <p:spPr>
            <a:xfrm>
              <a:off x="399280" y="3584590"/>
              <a:ext cx="1181869"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9DBD4EE9-05CF-4C62-81C2-98D8D3F54C98}"/>
                </a:ext>
              </a:extLst>
            </p:cNvPr>
            <p:cNvSpPr txBox="1"/>
            <p:nvPr/>
          </p:nvSpPr>
          <p:spPr>
            <a:xfrm>
              <a:off x="1621782" y="3570813"/>
              <a:ext cx="498534" cy="107722"/>
            </a:xfrm>
            <a:prstGeom prst="rect">
              <a:avLst/>
            </a:prstGeom>
            <a:noFill/>
          </p:spPr>
          <p:txBody>
            <a:bodyPr wrap="none" lIns="0" tIns="0" rIns="0" bIns="0" rtlCol="0" anchor="ctr" anchorCtr="0">
              <a:spAutoFit/>
            </a:bodyPr>
            <a:lstStyle/>
            <a:p>
              <a:r>
                <a:rPr lang="en-US" sz="700" dirty="0"/>
                <a:t>Inv. decision</a:t>
              </a:r>
              <a:endParaRPr lang="en-GB" sz="700" dirty="0"/>
            </a:p>
          </p:txBody>
        </p:sp>
      </p:grpSp>
      <p:grpSp>
        <p:nvGrpSpPr>
          <p:cNvPr id="105" name="Group 104">
            <a:extLst>
              <a:ext uri="{FF2B5EF4-FFF2-40B4-BE49-F238E27FC236}">
                <a16:creationId xmlns:a16="http://schemas.microsoft.com/office/drawing/2014/main" id="{9106DDAE-F4B8-4C51-AE2F-392DC936ADB6}"/>
              </a:ext>
            </a:extLst>
          </p:cNvPr>
          <p:cNvGrpSpPr/>
          <p:nvPr/>
        </p:nvGrpSpPr>
        <p:grpSpPr>
          <a:xfrm>
            <a:off x="399281" y="3438720"/>
            <a:ext cx="1555483" cy="107722"/>
            <a:chOff x="399281" y="3461276"/>
            <a:chExt cx="1555483" cy="107722"/>
          </a:xfrm>
        </p:grpSpPr>
        <p:sp>
          <p:nvSpPr>
            <p:cNvPr id="74" name="Rectangle 73">
              <a:extLst>
                <a:ext uri="{FF2B5EF4-FFF2-40B4-BE49-F238E27FC236}">
                  <a16:creationId xmlns:a16="http://schemas.microsoft.com/office/drawing/2014/main" id="{2068D1B0-2FED-4B4C-BF63-701168F4D497}"/>
                </a:ext>
              </a:extLst>
            </p:cNvPr>
            <p:cNvSpPr/>
            <p:nvPr/>
          </p:nvSpPr>
          <p:spPr>
            <a:xfrm>
              <a:off x="399281" y="3475053"/>
              <a:ext cx="1415232"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80BF12CE-ACE7-4C58-B5CB-CADA8B970765}"/>
                </a:ext>
              </a:extLst>
            </p:cNvPr>
            <p:cNvSpPr txBox="1"/>
            <p:nvPr/>
          </p:nvSpPr>
          <p:spPr>
            <a:xfrm>
              <a:off x="1831332" y="3461276"/>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4" name="Group 103">
            <a:extLst>
              <a:ext uri="{FF2B5EF4-FFF2-40B4-BE49-F238E27FC236}">
                <a16:creationId xmlns:a16="http://schemas.microsoft.com/office/drawing/2014/main" id="{9C758DC7-51E0-4560-AC16-A938DEC4BB27}"/>
              </a:ext>
            </a:extLst>
          </p:cNvPr>
          <p:cNvGrpSpPr/>
          <p:nvPr/>
        </p:nvGrpSpPr>
        <p:grpSpPr>
          <a:xfrm>
            <a:off x="399281" y="3327374"/>
            <a:ext cx="1555483" cy="107722"/>
            <a:chOff x="399281" y="3344594"/>
            <a:chExt cx="1555483" cy="107722"/>
          </a:xfrm>
        </p:grpSpPr>
        <p:sp>
          <p:nvSpPr>
            <p:cNvPr id="76" name="Rectangle 75">
              <a:extLst>
                <a:ext uri="{FF2B5EF4-FFF2-40B4-BE49-F238E27FC236}">
                  <a16:creationId xmlns:a16="http://schemas.microsoft.com/office/drawing/2014/main" id="{2B246BC5-2B1A-4DAF-A9AB-3DBB93ECD7CE}"/>
                </a:ext>
              </a:extLst>
            </p:cNvPr>
            <p:cNvSpPr/>
            <p:nvPr/>
          </p:nvSpPr>
          <p:spPr>
            <a:xfrm>
              <a:off x="399281" y="3358371"/>
              <a:ext cx="1415232"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660518BF-F25D-45CB-8D6E-1012F4CB1D5E}"/>
                </a:ext>
              </a:extLst>
            </p:cNvPr>
            <p:cNvSpPr txBox="1"/>
            <p:nvPr/>
          </p:nvSpPr>
          <p:spPr>
            <a:xfrm>
              <a:off x="1831332" y="3344594"/>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3" name="Group 102">
            <a:extLst>
              <a:ext uri="{FF2B5EF4-FFF2-40B4-BE49-F238E27FC236}">
                <a16:creationId xmlns:a16="http://schemas.microsoft.com/office/drawing/2014/main" id="{4B3BCB37-74CB-4754-AC7E-9CB177BA9E87}"/>
              </a:ext>
            </a:extLst>
          </p:cNvPr>
          <p:cNvGrpSpPr/>
          <p:nvPr/>
        </p:nvGrpSpPr>
        <p:grpSpPr>
          <a:xfrm>
            <a:off x="399281" y="3216028"/>
            <a:ext cx="1555483" cy="107722"/>
            <a:chOff x="399281" y="3237438"/>
            <a:chExt cx="1555483" cy="107722"/>
          </a:xfrm>
        </p:grpSpPr>
        <p:sp>
          <p:nvSpPr>
            <p:cNvPr id="78" name="Rectangle 77">
              <a:extLst>
                <a:ext uri="{FF2B5EF4-FFF2-40B4-BE49-F238E27FC236}">
                  <a16:creationId xmlns:a16="http://schemas.microsoft.com/office/drawing/2014/main" id="{52324802-10E4-4E03-B457-441B00CFE2BB}"/>
                </a:ext>
              </a:extLst>
            </p:cNvPr>
            <p:cNvSpPr/>
            <p:nvPr/>
          </p:nvSpPr>
          <p:spPr>
            <a:xfrm>
              <a:off x="399281" y="3251215"/>
              <a:ext cx="1415232"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F8E9DC49-9E4B-40BE-BFD8-13F4813B57F7}"/>
                </a:ext>
              </a:extLst>
            </p:cNvPr>
            <p:cNvSpPr txBox="1"/>
            <p:nvPr/>
          </p:nvSpPr>
          <p:spPr>
            <a:xfrm>
              <a:off x="1831332" y="3237438"/>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1" name="Group 100">
            <a:extLst>
              <a:ext uri="{FF2B5EF4-FFF2-40B4-BE49-F238E27FC236}">
                <a16:creationId xmlns:a16="http://schemas.microsoft.com/office/drawing/2014/main" id="{86F4126F-D21B-49B3-B83D-F163F6ACD535}"/>
              </a:ext>
            </a:extLst>
          </p:cNvPr>
          <p:cNvGrpSpPr/>
          <p:nvPr/>
        </p:nvGrpSpPr>
        <p:grpSpPr>
          <a:xfrm>
            <a:off x="399281" y="3104682"/>
            <a:ext cx="2144479" cy="107722"/>
            <a:chOff x="399281" y="3125519"/>
            <a:chExt cx="2144479" cy="107722"/>
          </a:xfrm>
        </p:grpSpPr>
        <p:sp>
          <p:nvSpPr>
            <p:cNvPr id="80" name="Rectangle 79">
              <a:extLst>
                <a:ext uri="{FF2B5EF4-FFF2-40B4-BE49-F238E27FC236}">
                  <a16:creationId xmlns:a16="http://schemas.microsoft.com/office/drawing/2014/main" id="{02FA48CA-7FBD-4E64-848B-6DF45C0FA8B5}"/>
                </a:ext>
              </a:extLst>
            </p:cNvPr>
            <p:cNvSpPr/>
            <p:nvPr/>
          </p:nvSpPr>
          <p:spPr>
            <a:xfrm>
              <a:off x="399281" y="3139296"/>
              <a:ext cx="1655738"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4C03191D-206E-4FD4-868A-E09AFA01D504}"/>
                </a:ext>
              </a:extLst>
            </p:cNvPr>
            <p:cNvSpPr txBox="1"/>
            <p:nvPr/>
          </p:nvSpPr>
          <p:spPr>
            <a:xfrm>
              <a:off x="2088507" y="3125519"/>
              <a:ext cx="455253" cy="107722"/>
            </a:xfrm>
            <a:prstGeom prst="rect">
              <a:avLst/>
            </a:prstGeom>
            <a:noFill/>
          </p:spPr>
          <p:txBody>
            <a:bodyPr wrap="none" lIns="0" tIns="0" rIns="0" bIns="0" rtlCol="0" anchor="ctr" anchorCtr="0">
              <a:spAutoFit/>
            </a:bodyPr>
            <a:lstStyle/>
            <a:p>
              <a:r>
                <a:rPr lang="en-US" sz="700" dirty="0"/>
                <a:t>Pat. refusal</a:t>
              </a:r>
              <a:endParaRPr lang="en-GB" sz="700" dirty="0"/>
            </a:p>
          </p:txBody>
        </p:sp>
      </p:grpSp>
      <p:grpSp>
        <p:nvGrpSpPr>
          <p:cNvPr id="100" name="Group 99">
            <a:extLst>
              <a:ext uri="{FF2B5EF4-FFF2-40B4-BE49-F238E27FC236}">
                <a16:creationId xmlns:a16="http://schemas.microsoft.com/office/drawing/2014/main" id="{2F2A6CF1-6807-4954-BE6D-8F2EA105EF5F}"/>
              </a:ext>
            </a:extLst>
          </p:cNvPr>
          <p:cNvGrpSpPr/>
          <p:nvPr/>
        </p:nvGrpSpPr>
        <p:grpSpPr>
          <a:xfrm>
            <a:off x="399281" y="2993336"/>
            <a:ext cx="2274620" cy="107722"/>
            <a:chOff x="399281" y="3015982"/>
            <a:chExt cx="2274620" cy="107722"/>
          </a:xfrm>
        </p:grpSpPr>
        <p:sp>
          <p:nvSpPr>
            <p:cNvPr id="83" name="Rectangle 82">
              <a:extLst>
                <a:ext uri="{FF2B5EF4-FFF2-40B4-BE49-F238E27FC236}">
                  <a16:creationId xmlns:a16="http://schemas.microsoft.com/office/drawing/2014/main" id="{ADFD3223-1454-44C8-BCB9-82251E9F4BA3}"/>
                </a:ext>
              </a:extLst>
            </p:cNvPr>
            <p:cNvSpPr/>
            <p:nvPr/>
          </p:nvSpPr>
          <p:spPr>
            <a:xfrm>
              <a:off x="399281" y="3029759"/>
              <a:ext cx="2117700"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041607AD-1831-4E86-AB90-DD3F5167A494}"/>
                </a:ext>
              </a:extLst>
            </p:cNvPr>
            <p:cNvSpPr txBox="1"/>
            <p:nvPr/>
          </p:nvSpPr>
          <p:spPr>
            <a:xfrm>
              <a:off x="2550469" y="3015982"/>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102" name="Group 101">
            <a:extLst>
              <a:ext uri="{FF2B5EF4-FFF2-40B4-BE49-F238E27FC236}">
                <a16:creationId xmlns:a16="http://schemas.microsoft.com/office/drawing/2014/main" id="{32A24229-B116-4569-94A4-AF2A58987C20}"/>
              </a:ext>
            </a:extLst>
          </p:cNvPr>
          <p:cNvGrpSpPr/>
          <p:nvPr/>
        </p:nvGrpSpPr>
        <p:grpSpPr>
          <a:xfrm>
            <a:off x="399280" y="2881990"/>
            <a:ext cx="3774842" cy="107722"/>
            <a:chOff x="399280" y="2906445"/>
            <a:chExt cx="3774842" cy="107722"/>
          </a:xfrm>
        </p:grpSpPr>
        <p:sp>
          <p:nvSpPr>
            <p:cNvPr id="85" name="Rectangle 84">
              <a:extLst>
                <a:ext uri="{FF2B5EF4-FFF2-40B4-BE49-F238E27FC236}">
                  <a16:creationId xmlns:a16="http://schemas.microsoft.com/office/drawing/2014/main" id="{EA5C5407-A13D-4A6A-9D16-042286C0C647}"/>
                </a:ext>
              </a:extLst>
            </p:cNvPr>
            <p:cNvSpPr/>
            <p:nvPr/>
          </p:nvSpPr>
          <p:spPr>
            <a:xfrm>
              <a:off x="399280" y="2920222"/>
              <a:ext cx="3290069" cy="801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D581334B-2641-42CD-B28A-512DC6C6218C}"/>
                </a:ext>
              </a:extLst>
            </p:cNvPr>
            <p:cNvSpPr txBox="1"/>
            <p:nvPr/>
          </p:nvSpPr>
          <p:spPr>
            <a:xfrm>
              <a:off x="3718869" y="2906445"/>
              <a:ext cx="455253" cy="107722"/>
            </a:xfrm>
            <a:prstGeom prst="rect">
              <a:avLst/>
            </a:prstGeom>
            <a:noFill/>
          </p:spPr>
          <p:txBody>
            <a:bodyPr wrap="none" lIns="0" tIns="0" rIns="0" bIns="0" rtlCol="0" anchor="ctr" anchorCtr="0">
              <a:spAutoFit/>
            </a:bodyPr>
            <a:lstStyle/>
            <a:p>
              <a:r>
                <a:rPr lang="en-US" sz="700" dirty="0"/>
                <a:t>Pat. refusal</a:t>
              </a:r>
              <a:endParaRPr lang="en-GB" sz="700" dirty="0"/>
            </a:p>
          </p:txBody>
        </p:sp>
      </p:grpSp>
      <p:grpSp>
        <p:nvGrpSpPr>
          <p:cNvPr id="99" name="Group 98">
            <a:extLst>
              <a:ext uri="{FF2B5EF4-FFF2-40B4-BE49-F238E27FC236}">
                <a16:creationId xmlns:a16="http://schemas.microsoft.com/office/drawing/2014/main" id="{DF1F2FBB-A8B3-4707-8E38-CE86D19905EE}"/>
              </a:ext>
            </a:extLst>
          </p:cNvPr>
          <p:cNvGrpSpPr/>
          <p:nvPr/>
        </p:nvGrpSpPr>
        <p:grpSpPr>
          <a:xfrm>
            <a:off x="399281" y="2770644"/>
            <a:ext cx="1555483" cy="107722"/>
            <a:chOff x="399281" y="2785794"/>
            <a:chExt cx="1555483" cy="107722"/>
          </a:xfrm>
        </p:grpSpPr>
        <p:sp>
          <p:nvSpPr>
            <p:cNvPr id="87" name="Rectangle 86">
              <a:extLst>
                <a:ext uri="{FF2B5EF4-FFF2-40B4-BE49-F238E27FC236}">
                  <a16:creationId xmlns:a16="http://schemas.microsoft.com/office/drawing/2014/main" id="{A01B9FED-607B-4084-86CE-FCE954FC7C3E}"/>
                </a:ext>
              </a:extLst>
            </p:cNvPr>
            <p:cNvSpPr/>
            <p:nvPr/>
          </p:nvSpPr>
          <p:spPr>
            <a:xfrm>
              <a:off x="399281" y="2799571"/>
              <a:ext cx="1415232" cy="8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a:extLst>
                <a:ext uri="{FF2B5EF4-FFF2-40B4-BE49-F238E27FC236}">
                  <a16:creationId xmlns:a16="http://schemas.microsoft.com/office/drawing/2014/main" id="{681EE9CF-AA01-4E5C-A0E4-78A65C14D93C}"/>
                </a:ext>
              </a:extLst>
            </p:cNvPr>
            <p:cNvSpPr txBox="1"/>
            <p:nvPr/>
          </p:nvSpPr>
          <p:spPr>
            <a:xfrm>
              <a:off x="1831332" y="2785794"/>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98" name="Group 97">
            <a:extLst>
              <a:ext uri="{FF2B5EF4-FFF2-40B4-BE49-F238E27FC236}">
                <a16:creationId xmlns:a16="http://schemas.microsoft.com/office/drawing/2014/main" id="{DC36F697-9E06-4F1F-B62E-53910A118C5D}"/>
              </a:ext>
            </a:extLst>
          </p:cNvPr>
          <p:cNvGrpSpPr/>
          <p:nvPr/>
        </p:nvGrpSpPr>
        <p:grpSpPr>
          <a:xfrm>
            <a:off x="399281" y="2659298"/>
            <a:ext cx="1555483" cy="107722"/>
            <a:chOff x="399281" y="2678638"/>
            <a:chExt cx="1555483" cy="107722"/>
          </a:xfrm>
        </p:grpSpPr>
        <p:sp>
          <p:nvSpPr>
            <p:cNvPr id="89" name="Rectangle 88">
              <a:extLst>
                <a:ext uri="{FF2B5EF4-FFF2-40B4-BE49-F238E27FC236}">
                  <a16:creationId xmlns:a16="http://schemas.microsoft.com/office/drawing/2014/main" id="{C86FA373-A900-4BA5-B9BD-0F944C649BF8}"/>
                </a:ext>
              </a:extLst>
            </p:cNvPr>
            <p:cNvSpPr/>
            <p:nvPr/>
          </p:nvSpPr>
          <p:spPr>
            <a:xfrm>
              <a:off x="399281" y="2692415"/>
              <a:ext cx="1415232" cy="8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69052E5C-7B9D-4080-B265-B3F0B1941095}"/>
                </a:ext>
              </a:extLst>
            </p:cNvPr>
            <p:cNvSpPr txBox="1"/>
            <p:nvPr/>
          </p:nvSpPr>
          <p:spPr>
            <a:xfrm>
              <a:off x="1831332" y="2678638"/>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97" name="Group 96">
            <a:extLst>
              <a:ext uri="{FF2B5EF4-FFF2-40B4-BE49-F238E27FC236}">
                <a16:creationId xmlns:a16="http://schemas.microsoft.com/office/drawing/2014/main" id="{A2C43634-A2F2-40BA-B66B-9832CC3C7475}"/>
              </a:ext>
            </a:extLst>
          </p:cNvPr>
          <p:cNvGrpSpPr/>
          <p:nvPr/>
        </p:nvGrpSpPr>
        <p:grpSpPr>
          <a:xfrm>
            <a:off x="399281" y="2547952"/>
            <a:ext cx="2260333" cy="107722"/>
            <a:chOff x="399281" y="2561957"/>
            <a:chExt cx="2260333" cy="107722"/>
          </a:xfrm>
        </p:grpSpPr>
        <p:sp>
          <p:nvSpPr>
            <p:cNvPr id="91" name="Rectangle 90">
              <a:extLst>
                <a:ext uri="{FF2B5EF4-FFF2-40B4-BE49-F238E27FC236}">
                  <a16:creationId xmlns:a16="http://schemas.microsoft.com/office/drawing/2014/main" id="{EA0693D5-06D9-4C74-B8B8-E74B955621E2}"/>
                </a:ext>
              </a:extLst>
            </p:cNvPr>
            <p:cNvSpPr/>
            <p:nvPr/>
          </p:nvSpPr>
          <p:spPr>
            <a:xfrm>
              <a:off x="399281" y="2575734"/>
              <a:ext cx="2117700" cy="8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AE42FAB6-6C50-4A7E-B1A8-8D2F2248C47D}"/>
                </a:ext>
              </a:extLst>
            </p:cNvPr>
            <p:cNvSpPr txBox="1"/>
            <p:nvPr/>
          </p:nvSpPr>
          <p:spPr>
            <a:xfrm>
              <a:off x="2536182" y="2561957"/>
              <a:ext cx="123432" cy="107722"/>
            </a:xfrm>
            <a:prstGeom prst="rect">
              <a:avLst/>
            </a:prstGeom>
            <a:noFill/>
          </p:spPr>
          <p:txBody>
            <a:bodyPr wrap="none" lIns="0" tIns="0" rIns="0" bIns="0" rtlCol="0" anchor="ctr" anchorCtr="0">
              <a:spAutoFit/>
            </a:bodyPr>
            <a:lstStyle/>
            <a:p>
              <a:r>
                <a:rPr lang="en-US" sz="700" dirty="0"/>
                <a:t>PD</a:t>
              </a:r>
              <a:endParaRPr lang="en-GB" sz="700" dirty="0"/>
            </a:p>
          </p:txBody>
        </p:sp>
      </p:grpSp>
      <p:grpSp>
        <p:nvGrpSpPr>
          <p:cNvPr id="41" name="Group 40">
            <a:extLst>
              <a:ext uri="{FF2B5EF4-FFF2-40B4-BE49-F238E27FC236}">
                <a16:creationId xmlns:a16="http://schemas.microsoft.com/office/drawing/2014/main" id="{7F972330-E8C0-47D5-B395-090D3036B12B}"/>
              </a:ext>
            </a:extLst>
          </p:cNvPr>
          <p:cNvGrpSpPr/>
          <p:nvPr/>
        </p:nvGrpSpPr>
        <p:grpSpPr>
          <a:xfrm>
            <a:off x="399280" y="2436606"/>
            <a:ext cx="2949005" cy="107722"/>
            <a:chOff x="399280" y="2454801"/>
            <a:chExt cx="2949005" cy="107722"/>
          </a:xfrm>
        </p:grpSpPr>
        <p:sp>
          <p:nvSpPr>
            <p:cNvPr id="93" name="Rectangle 92">
              <a:extLst>
                <a:ext uri="{FF2B5EF4-FFF2-40B4-BE49-F238E27FC236}">
                  <a16:creationId xmlns:a16="http://schemas.microsoft.com/office/drawing/2014/main" id="{5754382C-DC3D-45BE-96B5-89285F6793D9}"/>
                </a:ext>
              </a:extLst>
            </p:cNvPr>
            <p:cNvSpPr/>
            <p:nvPr/>
          </p:nvSpPr>
          <p:spPr>
            <a:xfrm>
              <a:off x="399280" y="2468578"/>
              <a:ext cx="2586807" cy="8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D9C8A0BD-2F2F-4AD0-8679-06263F916D56}"/>
                </a:ext>
              </a:extLst>
            </p:cNvPr>
            <p:cNvSpPr txBox="1"/>
            <p:nvPr/>
          </p:nvSpPr>
          <p:spPr>
            <a:xfrm>
              <a:off x="3010051" y="2454801"/>
              <a:ext cx="338234" cy="107722"/>
            </a:xfrm>
            <a:prstGeom prst="rect">
              <a:avLst/>
            </a:prstGeom>
            <a:noFill/>
          </p:spPr>
          <p:txBody>
            <a:bodyPr wrap="none" lIns="0" tIns="0" rIns="0" bIns="0" rtlCol="0" anchor="ctr" anchorCtr="0">
              <a:spAutoFit/>
            </a:bodyPr>
            <a:lstStyle/>
            <a:p>
              <a:r>
                <a:rPr lang="en-US" sz="700" dirty="0"/>
                <a:t>Ongoing</a:t>
              </a:r>
              <a:endParaRPr lang="en-GB" sz="700" dirty="0"/>
            </a:p>
          </p:txBody>
        </p:sp>
      </p:grpSp>
      <p:grpSp>
        <p:nvGrpSpPr>
          <p:cNvPr id="34" name="Group 33">
            <a:extLst>
              <a:ext uri="{FF2B5EF4-FFF2-40B4-BE49-F238E27FC236}">
                <a16:creationId xmlns:a16="http://schemas.microsoft.com/office/drawing/2014/main" id="{C64B81D4-41C4-4C1A-B596-0C8013CDF4AD}"/>
              </a:ext>
            </a:extLst>
          </p:cNvPr>
          <p:cNvGrpSpPr/>
          <p:nvPr/>
        </p:nvGrpSpPr>
        <p:grpSpPr>
          <a:xfrm>
            <a:off x="399280" y="2325260"/>
            <a:ext cx="3029025" cy="107722"/>
            <a:chOff x="399280" y="2340500"/>
            <a:chExt cx="3029025" cy="107722"/>
          </a:xfrm>
        </p:grpSpPr>
        <p:sp>
          <p:nvSpPr>
            <p:cNvPr id="95" name="Rectangle 94">
              <a:extLst>
                <a:ext uri="{FF2B5EF4-FFF2-40B4-BE49-F238E27FC236}">
                  <a16:creationId xmlns:a16="http://schemas.microsoft.com/office/drawing/2014/main" id="{9EA25C60-1F3F-4DD3-85BF-B6C1578A4974}"/>
                </a:ext>
              </a:extLst>
            </p:cNvPr>
            <p:cNvSpPr/>
            <p:nvPr/>
          </p:nvSpPr>
          <p:spPr>
            <a:xfrm>
              <a:off x="399280" y="2354277"/>
              <a:ext cx="2820169" cy="80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7FE8318B-D5CF-49DF-9254-995870D9E1CD}"/>
                </a:ext>
              </a:extLst>
            </p:cNvPr>
            <p:cNvSpPr txBox="1"/>
            <p:nvPr/>
          </p:nvSpPr>
          <p:spPr>
            <a:xfrm>
              <a:off x="3269607" y="2340500"/>
              <a:ext cx="158698" cy="107722"/>
            </a:xfrm>
            <a:prstGeom prst="rect">
              <a:avLst/>
            </a:prstGeom>
            <a:noFill/>
          </p:spPr>
          <p:txBody>
            <a:bodyPr wrap="none" lIns="0" tIns="0" rIns="0" bIns="0" rtlCol="0" anchor="ctr" anchorCtr="0">
              <a:spAutoFit/>
            </a:bodyPr>
            <a:lstStyle/>
            <a:p>
              <a:r>
                <a:rPr lang="en-US" sz="700" dirty="0"/>
                <a:t>*PD</a:t>
              </a:r>
              <a:endParaRPr lang="en-GB" sz="700" dirty="0"/>
            </a:p>
          </p:txBody>
        </p:sp>
      </p:grpSp>
      <p:sp>
        <p:nvSpPr>
          <p:cNvPr id="123" name="Freeform: Shape 122">
            <a:extLst>
              <a:ext uri="{FF2B5EF4-FFF2-40B4-BE49-F238E27FC236}">
                <a16:creationId xmlns:a16="http://schemas.microsoft.com/office/drawing/2014/main" id="{FDE4521F-8BA7-440F-ADE6-D8B2E93E9523}"/>
              </a:ext>
            </a:extLst>
          </p:cNvPr>
          <p:cNvSpPr/>
          <p:nvPr/>
        </p:nvSpPr>
        <p:spPr>
          <a:xfrm>
            <a:off x="5074506" y="2354276"/>
            <a:ext cx="3754800" cy="3086511"/>
          </a:xfrm>
          <a:custGeom>
            <a:avLst/>
            <a:gdLst>
              <a:gd name="connsiteX0" fmla="*/ 0 w 3784600"/>
              <a:gd name="connsiteY0" fmla="*/ 0 h 3117850"/>
              <a:gd name="connsiteX1" fmla="*/ 0 w 3784600"/>
              <a:gd name="connsiteY1" fmla="*/ 3117850 h 3117850"/>
              <a:gd name="connsiteX2" fmla="*/ 3784600 w 3784600"/>
              <a:gd name="connsiteY2" fmla="*/ 3117850 h 3117850"/>
            </a:gdLst>
            <a:ahLst/>
            <a:cxnLst>
              <a:cxn ang="0">
                <a:pos x="connsiteX0" y="connsiteY0"/>
              </a:cxn>
              <a:cxn ang="0">
                <a:pos x="connsiteX1" y="connsiteY1"/>
              </a:cxn>
              <a:cxn ang="0">
                <a:pos x="connsiteX2" y="connsiteY2"/>
              </a:cxn>
            </a:cxnLst>
            <a:rect l="l" t="t" r="r" b="b"/>
            <a:pathLst>
              <a:path w="3784600" h="3117850">
                <a:moveTo>
                  <a:pt x="0" y="0"/>
                </a:moveTo>
                <a:lnTo>
                  <a:pt x="0" y="3117850"/>
                </a:lnTo>
                <a:lnTo>
                  <a:pt x="3784600" y="3117850"/>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6" name="Straight Connector 125">
            <a:extLst>
              <a:ext uri="{FF2B5EF4-FFF2-40B4-BE49-F238E27FC236}">
                <a16:creationId xmlns:a16="http://schemas.microsoft.com/office/drawing/2014/main" id="{A4F4F23A-26DB-41F1-99F4-1193DFFDB31F}"/>
              </a:ext>
            </a:extLst>
          </p:cNvPr>
          <p:cNvCxnSpPr/>
          <p:nvPr/>
        </p:nvCxnSpPr>
        <p:spPr>
          <a:xfrm>
            <a:off x="5074506"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7" name="TextBox 126">
            <a:extLst>
              <a:ext uri="{FF2B5EF4-FFF2-40B4-BE49-F238E27FC236}">
                <a16:creationId xmlns:a16="http://schemas.microsoft.com/office/drawing/2014/main" id="{3D801A50-6D7F-4746-A7A2-B8F57E0336EB}"/>
              </a:ext>
            </a:extLst>
          </p:cNvPr>
          <p:cNvSpPr txBox="1"/>
          <p:nvPr/>
        </p:nvSpPr>
        <p:spPr>
          <a:xfrm>
            <a:off x="4997508" y="5497434"/>
            <a:ext cx="157663" cy="257369"/>
          </a:xfrm>
          <a:prstGeom prst="rect">
            <a:avLst/>
          </a:prstGeom>
          <a:noFill/>
        </p:spPr>
        <p:txBody>
          <a:bodyPr wrap="none" lIns="36000" tIns="36000" rIns="36000" bIns="36000" rtlCol="0">
            <a:spAutoFit/>
          </a:bodyPr>
          <a:lstStyle/>
          <a:p>
            <a:pPr algn="ctr"/>
            <a:r>
              <a:rPr lang="en-US" sz="1200" dirty="0"/>
              <a:t>0</a:t>
            </a:r>
            <a:endParaRPr lang="en-GB" sz="1200" dirty="0"/>
          </a:p>
        </p:txBody>
      </p:sp>
      <p:cxnSp>
        <p:nvCxnSpPr>
          <p:cNvPr id="128" name="Straight Connector 127">
            <a:extLst>
              <a:ext uri="{FF2B5EF4-FFF2-40B4-BE49-F238E27FC236}">
                <a16:creationId xmlns:a16="http://schemas.microsoft.com/office/drawing/2014/main" id="{FCF0DB6C-FF91-4338-A0EF-A7A13F0055AC}"/>
              </a:ext>
            </a:extLst>
          </p:cNvPr>
          <p:cNvCxnSpPr/>
          <p:nvPr/>
        </p:nvCxnSpPr>
        <p:spPr>
          <a:xfrm>
            <a:off x="5491870"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id="{9166380B-AFE7-42E9-BB1C-E2302CCF4098}"/>
              </a:ext>
            </a:extLst>
          </p:cNvPr>
          <p:cNvSpPr txBox="1"/>
          <p:nvPr/>
        </p:nvSpPr>
        <p:spPr>
          <a:xfrm>
            <a:off x="5414668" y="5497434"/>
            <a:ext cx="157663" cy="257369"/>
          </a:xfrm>
          <a:prstGeom prst="rect">
            <a:avLst/>
          </a:prstGeom>
          <a:noFill/>
        </p:spPr>
        <p:txBody>
          <a:bodyPr wrap="none" lIns="36000" tIns="36000" rIns="36000" bIns="36000" rtlCol="0">
            <a:spAutoFit/>
          </a:bodyPr>
          <a:lstStyle/>
          <a:p>
            <a:pPr algn="ctr"/>
            <a:r>
              <a:rPr lang="en-US" sz="1200" dirty="0"/>
              <a:t>1</a:t>
            </a:r>
            <a:endParaRPr lang="en-GB" sz="1200" dirty="0"/>
          </a:p>
        </p:txBody>
      </p:sp>
      <p:cxnSp>
        <p:nvCxnSpPr>
          <p:cNvPr id="130" name="Straight Connector 129">
            <a:extLst>
              <a:ext uri="{FF2B5EF4-FFF2-40B4-BE49-F238E27FC236}">
                <a16:creationId xmlns:a16="http://schemas.microsoft.com/office/drawing/2014/main" id="{3526A48D-988E-401C-A713-94792A830FB9}"/>
              </a:ext>
            </a:extLst>
          </p:cNvPr>
          <p:cNvCxnSpPr/>
          <p:nvPr/>
        </p:nvCxnSpPr>
        <p:spPr>
          <a:xfrm>
            <a:off x="5909234"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1" name="TextBox 130">
            <a:extLst>
              <a:ext uri="{FF2B5EF4-FFF2-40B4-BE49-F238E27FC236}">
                <a16:creationId xmlns:a16="http://schemas.microsoft.com/office/drawing/2014/main" id="{55DC792A-77B6-41A4-9725-FCF47106D945}"/>
              </a:ext>
            </a:extLst>
          </p:cNvPr>
          <p:cNvSpPr txBox="1"/>
          <p:nvPr/>
        </p:nvSpPr>
        <p:spPr>
          <a:xfrm>
            <a:off x="5831828" y="5497434"/>
            <a:ext cx="157663" cy="257369"/>
          </a:xfrm>
          <a:prstGeom prst="rect">
            <a:avLst/>
          </a:prstGeom>
          <a:noFill/>
        </p:spPr>
        <p:txBody>
          <a:bodyPr wrap="none" lIns="36000" tIns="36000" rIns="36000" bIns="36000" rtlCol="0">
            <a:spAutoFit/>
          </a:bodyPr>
          <a:lstStyle/>
          <a:p>
            <a:pPr algn="ctr"/>
            <a:r>
              <a:rPr lang="en-US" sz="1200" dirty="0"/>
              <a:t>2</a:t>
            </a:r>
            <a:endParaRPr lang="en-GB" sz="1200" dirty="0"/>
          </a:p>
        </p:txBody>
      </p:sp>
      <p:cxnSp>
        <p:nvCxnSpPr>
          <p:cNvPr id="132" name="Straight Connector 131">
            <a:extLst>
              <a:ext uri="{FF2B5EF4-FFF2-40B4-BE49-F238E27FC236}">
                <a16:creationId xmlns:a16="http://schemas.microsoft.com/office/drawing/2014/main" id="{F291E78A-409E-4A57-BE86-9599FD1A1275}"/>
              </a:ext>
            </a:extLst>
          </p:cNvPr>
          <p:cNvCxnSpPr/>
          <p:nvPr/>
        </p:nvCxnSpPr>
        <p:spPr>
          <a:xfrm>
            <a:off x="632659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3" name="TextBox 132">
            <a:extLst>
              <a:ext uri="{FF2B5EF4-FFF2-40B4-BE49-F238E27FC236}">
                <a16:creationId xmlns:a16="http://schemas.microsoft.com/office/drawing/2014/main" id="{7129E650-98ED-41A5-8E43-5BE2D803516F}"/>
              </a:ext>
            </a:extLst>
          </p:cNvPr>
          <p:cNvSpPr txBox="1"/>
          <p:nvPr/>
        </p:nvSpPr>
        <p:spPr>
          <a:xfrm>
            <a:off x="6248988" y="5497434"/>
            <a:ext cx="157663" cy="257369"/>
          </a:xfrm>
          <a:prstGeom prst="rect">
            <a:avLst/>
          </a:prstGeom>
          <a:noFill/>
        </p:spPr>
        <p:txBody>
          <a:bodyPr wrap="none" lIns="36000" tIns="36000" rIns="36000" bIns="36000" rtlCol="0">
            <a:spAutoFit/>
          </a:bodyPr>
          <a:lstStyle/>
          <a:p>
            <a:pPr algn="ctr"/>
            <a:r>
              <a:rPr lang="en-US" sz="1200" dirty="0"/>
              <a:t>3</a:t>
            </a:r>
            <a:endParaRPr lang="en-GB" sz="1200" dirty="0"/>
          </a:p>
        </p:txBody>
      </p:sp>
      <p:cxnSp>
        <p:nvCxnSpPr>
          <p:cNvPr id="134" name="Straight Connector 133">
            <a:extLst>
              <a:ext uri="{FF2B5EF4-FFF2-40B4-BE49-F238E27FC236}">
                <a16:creationId xmlns:a16="http://schemas.microsoft.com/office/drawing/2014/main" id="{7607B5FF-3721-44A8-986C-29BA24838574}"/>
              </a:ext>
            </a:extLst>
          </p:cNvPr>
          <p:cNvCxnSpPr/>
          <p:nvPr/>
        </p:nvCxnSpPr>
        <p:spPr>
          <a:xfrm>
            <a:off x="6743962"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5" name="TextBox 134">
            <a:extLst>
              <a:ext uri="{FF2B5EF4-FFF2-40B4-BE49-F238E27FC236}">
                <a16:creationId xmlns:a16="http://schemas.microsoft.com/office/drawing/2014/main" id="{3AB52B68-707C-40EC-BA9A-96CB76C28D42}"/>
              </a:ext>
            </a:extLst>
          </p:cNvPr>
          <p:cNvSpPr txBox="1"/>
          <p:nvPr/>
        </p:nvSpPr>
        <p:spPr>
          <a:xfrm>
            <a:off x="6666148" y="5497434"/>
            <a:ext cx="157663" cy="257369"/>
          </a:xfrm>
          <a:prstGeom prst="rect">
            <a:avLst/>
          </a:prstGeom>
          <a:noFill/>
        </p:spPr>
        <p:txBody>
          <a:bodyPr wrap="none" lIns="36000" tIns="36000" rIns="36000" bIns="36000" rtlCol="0">
            <a:spAutoFit/>
          </a:bodyPr>
          <a:lstStyle/>
          <a:p>
            <a:pPr algn="ctr"/>
            <a:r>
              <a:rPr lang="en-US" sz="1200" dirty="0"/>
              <a:t>4</a:t>
            </a:r>
            <a:endParaRPr lang="en-GB" sz="1200" dirty="0"/>
          </a:p>
        </p:txBody>
      </p:sp>
      <p:cxnSp>
        <p:nvCxnSpPr>
          <p:cNvPr id="136" name="Straight Connector 135">
            <a:extLst>
              <a:ext uri="{FF2B5EF4-FFF2-40B4-BE49-F238E27FC236}">
                <a16:creationId xmlns:a16="http://schemas.microsoft.com/office/drawing/2014/main" id="{2645A9D8-D545-418A-9127-DC591ECBD777}"/>
              </a:ext>
            </a:extLst>
          </p:cNvPr>
          <p:cNvCxnSpPr/>
          <p:nvPr/>
        </p:nvCxnSpPr>
        <p:spPr>
          <a:xfrm>
            <a:off x="7161326"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a:extLst>
              <a:ext uri="{FF2B5EF4-FFF2-40B4-BE49-F238E27FC236}">
                <a16:creationId xmlns:a16="http://schemas.microsoft.com/office/drawing/2014/main" id="{A99C1C4F-0440-41CE-B436-2AADC71197BE}"/>
              </a:ext>
            </a:extLst>
          </p:cNvPr>
          <p:cNvSpPr txBox="1"/>
          <p:nvPr/>
        </p:nvSpPr>
        <p:spPr>
          <a:xfrm>
            <a:off x="7083308" y="5497434"/>
            <a:ext cx="157663" cy="257369"/>
          </a:xfrm>
          <a:prstGeom prst="rect">
            <a:avLst/>
          </a:prstGeom>
          <a:noFill/>
        </p:spPr>
        <p:txBody>
          <a:bodyPr wrap="none" lIns="36000" tIns="36000" rIns="36000" bIns="36000" rtlCol="0">
            <a:spAutoFit/>
          </a:bodyPr>
          <a:lstStyle/>
          <a:p>
            <a:pPr algn="ctr"/>
            <a:r>
              <a:rPr lang="en-US" sz="1200" dirty="0"/>
              <a:t>5</a:t>
            </a:r>
            <a:endParaRPr lang="en-GB" sz="1200" dirty="0"/>
          </a:p>
        </p:txBody>
      </p:sp>
      <p:cxnSp>
        <p:nvCxnSpPr>
          <p:cNvPr id="138" name="Straight Connector 137">
            <a:extLst>
              <a:ext uri="{FF2B5EF4-FFF2-40B4-BE49-F238E27FC236}">
                <a16:creationId xmlns:a16="http://schemas.microsoft.com/office/drawing/2014/main" id="{654660F6-87CB-4313-BB2D-D141ECF89D79}"/>
              </a:ext>
            </a:extLst>
          </p:cNvPr>
          <p:cNvCxnSpPr/>
          <p:nvPr/>
        </p:nvCxnSpPr>
        <p:spPr>
          <a:xfrm>
            <a:off x="7996054"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9" name="TextBox 138">
            <a:extLst>
              <a:ext uri="{FF2B5EF4-FFF2-40B4-BE49-F238E27FC236}">
                <a16:creationId xmlns:a16="http://schemas.microsoft.com/office/drawing/2014/main" id="{83371F94-4AE9-4E9B-B24F-70829F21BCC1}"/>
              </a:ext>
            </a:extLst>
          </p:cNvPr>
          <p:cNvSpPr txBox="1"/>
          <p:nvPr/>
        </p:nvSpPr>
        <p:spPr>
          <a:xfrm>
            <a:off x="7917626" y="5497434"/>
            <a:ext cx="157663" cy="257369"/>
          </a:xfrm>
          <a:prstGeom prst="rect">
            <a:avLst/>
          </a:prstGeom>
          <a:noFill/>
        </p:spPr>
        <p:txBody>
          <a:bodyPr wrap="none" lIns="36000" tIns="36000" rIns="36000" bIns="36000" rtlCol="0">
            <a:spAutoFit/>
          </a:bodyPr>
          <a:lstStyle/>
          <a:p>
            <a:pPr algn="ctr"/>
            <a:r>
              <a:rPr lang="en-US" sz="1200" dirty="0"/>
              <a:t>7</a:t>
            </a:r>
            <a:endParaRPr lang="en-GB" sz="1200" dirty="0"/>
          </a:p>
        </p:txBody>
      </p:sp>
      <p:cxnSp>
        <p:nvCxnSpPr>
          <p:cNvPr id="140" name="Straight Connector 139">
            <a:extLst>
              <a:ext uri="{FF2B5EF4-FFF2-40B4-BE49-F238E27FC236}">
                <a16:creationId xmlns:a16="http://schemas.microsoft.com/office/drawing/2014/main" id="{EF094776-43FB-4079-BFC8-6D1EDD678C3A}"/>
              </a:ext>
            </a:extLst>
          </p:cNvPr>
          <p:cNvCxnSpPr/>
          <p:nvPr/>
        </p:nvCxnSpPr>
        <p:spPr>
          <a:xfrm>
            <a:off x="841341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1" name="TextBox 140">
            <a:extLst>
              <a:ext uri="{FF2B5EF4-FFF2-40B4-BE49-F238E27FC236}">
                <a16:creationId xmlns:a16="http://schemas.microsoft.com/office/drawing/2014/main" id="{BC653C8A-42AB-488F-AF78-2AA9DEAE4262}"/>
              </a:ext>
            </a:extLst>
          </p:cNvPr>
          <p:cNvSpPr txBox="1"/>
          <p:nvPr/>
        </p:nvSpPr>
        <p:spPr>
          <a:xfrm>
            <a:off x="8334785" y="5497434"/>
            <a:ext cx="157663" cy="257369"/>
          </a:xfrm>
          <a:prstGeom prst="rect">
            <a:avLst/>
          </a:prstGeom>
          <a:noFill/>
        </p:spPr>
        <p:txBody>
          <a:bodyPr wrap="none" lIns="36000" tIns="36000" rIns="36000" bIns="36000" rtlCol="0">
            <a:spAutoFit/>
          </a:bodyPr>
          <a:lstStyle/>
          <a:p>
            <a:pPr algn="ctr"/>
            <a:r>
              <a:rPr lang="en-US" sz="1200" dirty="0"/>
              <a:t>8</a:t>
            </a:r>
            <a:endParaRPr lang="en-GB" sz="1200" dirty="0"/>
          </a:p>
        </p:txBody>
      </p:sp>
      <p:cxnSp>
        <p:nvCxnSpPr>
          <p:cNvPr id="142" name="Straight Connector 141">
            <a:extLst>
              <a:ext uri="{FF2B5EF4-FFF2-40B4-BE49-F238E27FC236}">
                <a16:creationId xmlns:a16="http://schemas.microsoft.com/office/drawing/2014/main" id="{9257B3AA-81E5-40F5-B01A-8AF056650A13}"/>
              </a:ext>
            </a:extLst>
          </p:cNvPr>
          <p:cNvCxnSpPr/>
          <p:nvPr/>
        </p:nvCxnSpPr>
        <p:spPr>
          <a:xfrm>
            <a:off x="8830778"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3" name="TextBox 142">
            <a:extLst>
              <a:ext uri="{FF2B5EF4-FFF2-40B4-BE49-F238E27FC236}">
                <a16:creationId xmlns:a16="http://schemas.microsoft.com/office/drawing/2014/main" id="{3921100E-8662-4461-A22A-91C212227133}"/>
              </a:ext>
            </a:extLst>
          </p:cNvPr>
          <p:cNvSpPr txBox="1"/>
          <p:nvPr/>
        </p:nvSpPr>
        <p:spPr>
          <a:xfrm>
            <a:off x="8751947" y="5497434"/>
            <a:ext cx="157662" cy="257369"/>
          </a:xfrm>
          <a:prstGeom prst="rect">
            <a:avLst/>
          </a:prstGeom>
          <a:noFill/>
        </p:spPr>
        <p:txBody>
          <a:bodyPr wrap="none" lIns="36000" tIns="36000" rIns="36000" bIns="36000" rtlCol="0">
            <a:spAutoFit/>
          </a:bodyPr>
          <a:lstStyle/>
          <a:p>
            <a:pPr algn="ctr"/>
            <a:r>
              <a:rPr lang="en-US" sz="1200" dirty="0"/>
              <a:t>9</a:t>
            </a:r>
            <a:endParaRPr lang="en-GB" sz="1200" dirty="0"/>
          </a:p>
        </p:txBody>
      </p:sp>
      <p:cxnSp>
        <p:nvCxnSpPr>
          <p:cNvPr id="145" name="Straight Connector 144">
            <a:extLst>
              <a:ext uri="{FF2B5EF4-FFF2-40B4-BE49-F238E27FC236}">
                <a16:creationId xmlns:a16="http://schemas.microsoft.com/office/drawing/2014/main" id="{65B6B00F-F6D6-4EC4-89BE-5D4D6DC08756}"/>
              </a:ext>
            </a:extLst>
          </p:cNvPr>
          <p:cNvCxnSpPr/>
          <p:nvPr/>
        </p:nvCxnSpPr>
        <p:spPr>
          <a:xfrm>
            <a:off x="7578690" y="5440986"/>
            <a:ext cx="0" cy="72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6" name="TextBox 145">
            <a:extLst>
              <a:ext uri="{FF2B5EF4-FFF2-40B4-BE49-F238E27FC236}">
                <a16:creationId xmlns:a16="http://schemas.microsoft.com/office/drawing/2014/main" id="{FE764F7B-9088-46D0-995E-1732C2200C4F}"/>
              </a:ext>
            </a:extLst>
          </p:cNvPr>
          <p:cNvSpPr txBox="1"/>
          <p:nvPr/>
        </p:nvSpPr>
        <p:spPr>
          <a:xfrm>
            <a:off x="7500467" y="5497434"/>
            <a:ext cx="157663" cy="257369"/>
          </a:xfrm>
          <a:prstGeom prst="rect">
            <a:avLst/>
          </a:prstGeom>
          <a:noFill/>
        </p:spPr>
        <p:txBody>
          <a:bodyPr wrap="none" lIns="36000" tIns="36000" rIns="36000" bIns="36000" rtlCol="0">
            <a:spAutoFit/>
          </a:bodyPr>
          <a:lstStyle/>
          <a:p>
            <a:pPr algn="ctr"/>
            <a:r>
              <a:rPr lang="en-US" sz="1200" dirty="0"/>
              <a:t>6</a:t>
            </a:r>
            <a:endParaRPr lang="en-GB" sz="1200" dirty="0"/>
          </a:p>
        </p:txBody>
      </p:sp>
      <p:sp>
        <p:nvSpPr>
          <p:cNvPr id="147" name="TextBox 146">
            <a:extLst>
              <a:ext uri="{FF2B5EF4-FFF2-40B4-BE49-F238E27FC236}">
                <a16:creationId xmlns:a16="http://schemas.microsoft.com/office/drawing/2014/main" id="{BEB28872-3A47-4B6E-AACE-69072EE88FB4}"/>
              </a:ext>
            </a:extLst>
          </p:cNvPr>
          <p:cNvSpPr txBox="1"/>
          <p:nvPr/>
        </p:nvSpPr>
        <p:spPr>
          <a:xfrm>
            <a:off x="6452736" y="5700634"/>
            <a:ext cx="998341" cy="257369"/>
          </a:xfrm>
          <a:prstGeom prst="rect">
            <a:avLst/>
          </a:prstGeom>
          <a:noFill/>
        </p:spPr>
        <p:txBody>
          <a:bodyPr wrap="none" lIns="36000" tIns="36000" rIns="36000" bIns="36000" rtlCol="0">
            <a:spAutoFit/>
          </a:bodyPr>
          <a:lstStyle/>
          <a:p>
            <a:pPr algn="ctr"/>
            <a:r>
              <a:rPr lang="en-US" sz="1200" dirty="0" smtClean="0"/>
              <a:t>Time, months</a:t>
            </a:r>
            <a:endParaRPr lang="en-GB" sz="1200" dirty="0"/>
          </a:p>
        </p:txBody>
      </p:sp>
      <p:cxnSp>
        <p:nvCxnSpPr>
          <p:cNvPr id="148" name="Straight Connector 147">
            <a:extLst>
              <a:ext uri="{FF2B5EF4-FFF2-40B4-BE49-F238E27FC236}">
                <a16:creationId xmlns:a16="http://schemas.microsoft.com/office/drawing/2014/main" id="{2FDD2A0D-6F44-4545-A694-C2917C0C0BBD}"/>
              </a:ext>
            </a:extLst>
          </p:cNvPr>
          <p:cNvCxnSpPr>
            <a:cxnSpLocks/>
          </p:cNvCxnSpPr>
          <p:nvPr/>
        </p:nvCxnSpPr>
        <p:spPr>
          <a:xfrm rot="5400000">
            <a:off x="5007831" y="5395788"/>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9" name="TextBox 148">
            <a:extLst>
              <a:ext uri="{FF2B5EF4-FFF2-40B4-BE49-F238E27FC236}">
                <a16:creationId xmlns:a16="http://schemas.microsoft.com/office/drawing/2014/main" id="{82550C43-A930-4AC5-9DD1-994F62856991}"/>
              </a:ext>
            </a:extLst>
          </p:cNvPr>
          <p:cNvSpPr txBox="1"/>
          <p:nvPr/>
        </p:nvSpPr>
        <p:spPr>
          <a:xfrm>
            <a:off x="4672493" y="5317166"/>
            <a:ext cx="285903" cy="257369"/>
          </a:xfrm>
          <a:prstGeom prst="rect">
            <a:avLst/>
          </a:prstGeom>
          <a:noFill/>
        </p:spPr>
        <p:txBody>
          <a:bodyPr wrap="none" lIns="36000" tIns="36000" rIns="36000" bIns="36000" rtlCol="0" anchor="ctr" anchorCtr="0">
            <a:spAutoFit/>
          </a:bodyPr>
          <a:lstStyle/>
          <a:p>
            <a:pPr algn="r"/>
            <a:r>
              <a:rPr lang="en-US" sz="1200" dirty="0"/>
              <a:t>0.0</a:t>
            </a:r>
            <a:endParaRPr lang="en-GB" sz="1200" dirty="0"/>
          </a:p>
        </p:txBody>
      </p:sp>
      <p:cxnSp>
        <p:nvCxnSpPr>
          <p:cNvPr id="150" name="Straight Connector 149">
            <a:extLst>
              <a:ext uri="{FF2B5EF4-FFF2-40B4-BE49-F238E27FC236}">
                <a16:creationId xmlns:a16="http://schemas.microsoft.com/office/drawing/2014/main" id="{7E731D5C-A12A-469D-A137-FB6A21D0CF24}"/>
              </a:ext>
            </a:extLst>
          </p:cNvPr>
          <p:cNvCxnSpPr>
            <a:cxnSpLocks/>
          </p:cNvCxnSpPr>
          <p:nvPr/>
        </p:nvCxnSpPr>
        <p:spPr>
          <a:xfrm rot="5400000">
            <a:off x="5007831" y="508384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a:extLst>
              <a:ext uri="{FF2B5EF4-FFF2-40B4-BE49-F238E27FC236}">
                <a16:creationId xmlns:a16="http://schemas.microsoft.com/office/drawing/2014/main" id="{415C3CE7-5E45-44A1-BC5E-26B15DAE7907}"/>
              </a:ext>
            </a:extLst>
          </p:cNvPr>
          <p:cNvCxnSpPr>
            <a:cxnSpLocks/>
          </p:cNvCxnSpPr>
          <p:nvPr/>
        </p:nvCxnSpPr>
        <p:spPr>
          <a:xfrm rot="5400000">
            <a:off x="5007831" y="4779044"/>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id="{9F1BCFD0-8023-484F-A612-FF93A1B7A8DA}"/>
              </a:ext>
            </a:extLst>
          </p:cNvPr>
          <p:cNvSpPr txBox="1"/>
          <p:nvPr/>
        </p:nvSpPr>
        <p:spPr>
          <a:xfrm>
            <a:off x="4672493" y="4700422"/>
            <a:ext cx="285903" cy="257369"/>
          </a:xfrm>
          <a:prstGeom prst="rect">
            <a:avLst/>
          </a:prstGeom>
          <a:noFill/>
        </p:spPr>
        <p:txBody>
          <a:bodyPr wrap="none" lIns="36000" tIns="36000" rIns="36000" bIns="36000" rtlCol="0" anchor="ctr" anchorCtr="0">
            <a:spAutoFit/>
          </a:bodyPr>
          <a:lstStyle/>
          <a:p>
            <a:pPr algn="r"/>
            <a:r>
              <a:rPr lang="en-US" sz="1200" dirty="0"/>
              <a:t>0.2</a:t>
            </a:r>
            <a:endParaRPr lang="en-GB" sz="1200" dirty="0"/>
          </a:p>
        </p:txBody>
      </p:sp>
      <p:cxnSp>
        <p:nvCxnSpPr>
          <p:cNvPr id="154" name="Straight Connector 153">
            <a:extLst>
              <a:ext uri="{FF2B5EF4-FFF2-40B4-BE49-F238E27FC236}">
                <a16:creationId xmlns:a16="http://schemas.microsoft.com/office/drawing/2014/main" id="{E4317E6F-8B46-418C-B2E2-F21FFA871FDD}"/>
              </a:ext>
            </a:extLst>
          </p:cNvPr>
          <p:cNvCxnSpPr>
            <a:cxnSpLocks/>
          </p:cNvCxnSpPr>
          <p:nvPr/>
        </p:nvCxnSpPr>
        <p:spPr>
          <a:xfrm rot="5400000">
            <a:off x="5007831" y="4467100"/>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A5237A7B-463F-46BA-9C57-2BBB95CA880B}"/>
              </a:ext>
            </a:extLst>
          </p:cNvPr>
          <p:cNvCxnSpPr>
            <a:cxnSpLocks/>
          </p:cNvCxnSpPr>
          <p:nvPr/>
        </p:nvCxnSpPr>
        <p:spPr>
          <a:xfrm rot="5400000">
            <a:off x="5007831" y="4167063"/>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7" name="TextBox 156">
            <a:extLst>
              <a:ext uri="{FF2B5EF4-FFF2-40B4-BE49-F238E27FC236}">
                <a16:creationId xmlns:a16="http://schemas.microsoft.com/office/drawing/2014/main" id="{6B33459B-CBC0-459B-9D6E-B6FF01D6EED4}"/>
              </a:ext>
            </a:extLst>
          </p:cNvPr>
          <p:cNvSpPr txBox="1"/>
          <p:nvPr/>
        </p:nvSpPr>
        <p:spPr>
          <a:xfrm>
            <a:off x="4672493" y="4088441"/>
            <a:ext cx="285903" cy="257369"/>
          </a:xfrm>
          <a:prstGeom prst="rect">
            <a:avLst/>
          </a:prstGeom>
          <a:noFill/>
        </p:spPr>
        <p:txBody>
          <a:bodyPr wrap="none" lIns="36000" tIns="36000" rIns="36000" bIns="36000" rtlCol="0" anchor="ctr" anchorCtr="0">
            <a:spAutoFit/>
          </a:bodyPr>
          <a:lstStyle/>
          <a:p>
            <a:pPr algn="r"/>
            <a:r>
              <a:rPr lang="en-US" sz="1200" dirty="0"/>
              <a:t>0.4</a:t>
            </a:r>
            <a:endParaRPr lang="en-GB" sz="1200" dirty="0"/>
          </a:p>
        </p:txBody>
      </p:sp>
      <p:cxnSp>
        <p:nvCxnSpPr>
          <p:cNvPr id="158" name="Straight Connector 157">
            <a:extLst>
              <a:ext uri="{FF2B5EF4-FFF2-40B4-BE49-F238E27FC236}">
                <a16:creationId xmlns:a16="http://schemas.microsoft.com/office/drawing/2014/main" id="{E944BA1F-8B2D-4651-B4F5-E2B83F1AAAC7}"/>
              </a:ext>
            </a:extLst>
          </p:cNvPr>
          <p:cNvCxnSpPr>
            <a:cxnSpLocks/>
          </p:cNvCxnSpPr>
          <p:nvPr/>
        </p:nvCxnSpPr>
        <p:spPr>
          <a:xfrm rot="5400000">
            <a:off x="5007831" y="385511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a:extLst>
              <a:ext uri="{FF2B5EF4-FFF2-40B4-BE49-F238E27FC236}">
                <a16:creationId xmlns:a16="http://schemas.microsoft.com/office/drawing/2014/main" id="{9D256FF7-BFCF-446E-8E93-D4BA33505D49}"/>
              </a:ext>
            </a:extLst>
          </p:cNvPr>
          <p:cNvCxnSpPr>
            <a:cxnSpLocks/>
          </p:cNvCxnSpPr>
          <p:nvPr/>
        </p:nvCxnSpPr>
        <p:spPr>
          <a:xfrm rot="5400000">
            <a:off x="5007831" y="355031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1" name="TextBox 160">
            <a:extLst>
              <a:ext uri="{FF2B5EF4-FFF2-40B4-BE49-F238E27FC236}">
                <a16:creationId xmlns:a16="http://schemas.microsoft.com/office/drawing/2014/main" id="{933A87B0-75BD-412D-8D12-5FB940C94AFE}"/>
              </a:ext>
            </a:extLst>
          </p:cNvPr>
          <p:cNvSpPr txBox="1"/>
          <p:nvPr/>
        </p:nvSpPr>
        <p:spPr>
          <a:xfrm>
            <a:off x="4672493" y="3471697"/>
            <a:ext cx="285903" cy="257369"/>
          </a:xfrm>
          <a:prstGeom prst="rect">
            <a:avLst/>
          </a:prstGeom>
          <a:noFill/>
        </p:spPr>
        <p:txBody>
          <a:bodyPr wrap="none" lIns="36000" tIns="36000" rIns="36000" bIns="36000" rtlCol="0" anchor="ctr" anchorCtr="0">
            <a:spAutoFit/>
          </a:bodyPr>
          <a:lstStyle/>
          <a:p>
            <a:pPr algn="r"/>
            <a:r>
              <a:rPr lang="en-US" sz="1200" dirty="0"/>
              <a:t>0.6</a:t>
            </a:r>
            <a:endParaRPr lang="en-GB" sz="1200" dirty="0"/>
          </a:p>
        </p:txBody>
      </p:sp>
      <p:cxnSp>
        <p:nvCxnSpPr>
          <p:cNvPr id="162" name="Straight Connector 161">
            <a:extLst>
              <a:ext uri="{FF2B5EF4-FFF2-40B4-BE49-F238E27FC236}">
                <a16:creationId xmlns:a16="http://schemas.microsoft.com/office/drawing/2014/main" id="{5307B995-872B-4877-8701-0C1EC60E8868}"/>
              </a:ext>
            </a:extLst>
          </p:cNvPr>
          <p:cNvCxnSpPr>
            <a:cxnSpLocks/>
          </p:cNvCxnSpPr>
          <p:nvPr/>
        </p:nvCxnSpPr>
        <p:spPr>
          <a:xfrm rot="5400000">
            <a:off x="5007831" y="3238375"/>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a:extLst>
              <a:ext uri="{FF2B5EF4-FFF2-40B4-BE49-F238E27FC236}">
                <a16:creationId xmlns:a16="http://schemas.microsoft.com/office/drawing/2014/main" id="{2D3C59F4-D42A-47FB-868E-46B5354E2097}"/>
              </a:ext>
            </a:extLst>
          </p:cNvPr>
          <p:cNvCxnSpPr>
            <a:cxnSpLocks/>
          </p:cNvCxnSpPr>
          <p:nvPr/>
        </p:nvCxnSpPr>
        <p:spPr>
          <a:xfrm rot="5400000">
            <a:off x="5007831" y="292801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5" name="TextBox 164">
            <a:extLst>
              <a:ext uri="{FF2B5EF4-FFF2-40B4-BE49-F238E27FC236}">
                <a16:creationId xmlns:a16="http://schemas.microsoft.com/office/drawing/2014/main" id="{B4A97C1E-F1D6-4CEA-ADDE-6EEC03F8C780}"/>
              </a:ext>
            </a:extLst>
          </p:cNvPr>
          <p:cNvSpPr txBox="1"/>
          <p:nvPr/>
        </p:nvSpPr>
        <p:spPr>
          <a:xfrm>
            <a:off x="4672493" y="2849397"/>
            <a:ext cx="285903" cy="257369"/>
          </a:xfrm>
          <a:prstGeom prst="rect">
            <a:avLst/>
          </a:prstGeom>
          <a:noFill/>
        </p:spPr>
        <p:txBody>
          <a:bodyPr wrap="none" lIns="36000" tIns="36000" rIns="36000" bIns="36000" rtlCol="0" anchor="ctr" anchorCtr="0">
            <a:spAutoFit/>
          </a:bodyPr>
          <a:lstStyle/>
          <a:p>
            <a:pPr algn="r"/>
            <a:r>
              <a:rPr lang="en-US" sz="1200" dirty="0"/>
              <a:t>0.8</a:t>
            </a:r>
            <a:endParaRPr lang="en-GB" sz="1200" dirty="0"/>
          </a:p>
        </p:txBody>
      </p:sp>
      <p:cxnSp>
        <p:nvCxnSpPr>
          <p:cNvPr id="166" name="Straight Connector 165">
            <a:extLst>
              <a:ext uri="{FF2B5EF4-FFF2-40B4-BE49-F238E27FC236}">
                <a16:creationId xmlns:a16="http://schemas.microsoft.com/office/drawing/2014/main" id="{1F74963F-3747-4FA1-BA80-30CCA670FB7E}"/>
              </a:ext>
            </a:extLst>
          </p:cNvPr>
          <p:cNvCxnSpPr>
            <a:cxnSpLocks/>
          </p:cNvCxnSpPr>
          <p:nvPr/>
        </p:nvCxnSpPr>
        <p:spPr>
          <a:xfrm rot="5400000">
            <a:off x="5007831" y="2623219"/>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a:extLst>
              <a:ext uri="{FF2B5EF4-FFF2-40B4-BE49-F238E27FC236}">
                <a16:creationId xmlns:a16="http://schemas.microsoft.com/office/drawing/2014/main" id="{9F40C55F-E635-4327-BFA9-080CA7F016F2}"/>
              </a:ext>
            </a:extLst>
          </p:cNvPr>
          <p:cNvCxnSpPr>
            <a:cxnSpLocks/>
          </p:cNvCxnSpPr>
          <p:nvPr/>
        </p:nvCxnSpPr>
        <p:spPr>
          <a:xfrm rot="5400000">
            <a:off x="5007831" y="2311275"/>
            <a:ext cx="0" cy="9000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9" name="TextBox 168">
            <a:extLst>
              <a:ext uri="{FF2B5EF4-FFF2-40B4-BE49-F238E27FC236}">
                <a16:creationId xmlns:a16="http://schemas.microsoft.com/office/drawing/2014/main" id="{E1715E7D-1F94-4FEF-BE4A-D1011D5195C4}"/>
              </a:ext>
            </a:extLst>
          </p:cNvPr>
          <p:cNvSpPr txBox="1"/>
          <p:nvPr/>
        </p:nvSpPr>
        <p:spPr>
          <a:xfrm>
            <a:off x="4672493" y="2232653"/>
            <a:ext cx="285903" cy="257369"/>
          </a:xfrm>
          <a:prstGeom prst="rect">
            <a:avLst/>
          </a:prstGeom>
          <a:noFill/>
        </p:spPr>
        <p:txBody>
          <a:bodyPr wrap="none" lIns="36000" tIns="36000" rIns="36000" bIns="36000" rtlCol="0" anchor="ctr" anchorCtr="0">
            <a:spAutoFit/>
          </a:bodyPr>
          <a:lstStyle/>
          <a:p>
            <a:pPr algn="r"/>
            <a:r>
              <a:rPr lang="en-US" sz="1200" dirty="0"/>
              <a:t>1.0</a:t>
            </a:r>
            <a:endParaRPr lang="en-GB" sz="1200" dirty="0"/>
          </a:p>
        </p:txBody>
      </p:sp>
      <p:sp>
        <p:nvSpPr>
          <p:cNvPr id="170" name="TextBox 169">
            <a:extLst>
              <a:ext uri="{FF2B5EF4-FFF2-40B4-BE49-F238E27FC236}">
                <a16:creationId xmlns:a16="http://schemas.microsoft.com/office/drawing/2014/main" id="{55A81CC4-9166-49F4-885A-503E2DC2B3A3}"/>
              </a:ext>
            </a:extLst>
          </p:cNvPr>
          <p:cNvSpPr txBox="1"/>
          <p:nvPr/>
        </p:nvSpPr>
        <p:spPr>
          <a:xfrm rot="16200000">
            <a:off x="3350252" y="3776496"/>
            <a:ext cx="2343014" cy="257369"/>
          </a:xfrm>
          <a:prstGeom prst="rect">
            <a:avLst/>
          </a:prstGeom>
          <a:noFill/>
        </p:spPr>
        <p:txBody>
          <a:bodyPr wrap="square" lIns="36000" tIns="36000" rIns="36000" bIns="36000" rtlCol="0" anchor="ctr" anchorCtr="0">
            <a:spAutoFit/>
          </a:bodyPr>
          <a:lstStyle/>
          <a:p>
            <a:pPr algn="ctr"/>
            <a:r>
              <a:rPr lang="en-US" sz="1200" dirty="0"/>
              <a:t>Cumulative probability</a:t>
            </a:r>
            <a:endParaRPr lang="en-GB" sz="1200" dirty="0"/>
          </a:p>
        </p:txBody>
      </p:sp>
      <p:grpSp>
        <p:nvGrpSpPr>
          <p:cNvPr id="3083" name="Group 3082">
            <a:extLst>
              <a:ext uri="{FF2B5EF4-FFF2-40B4-BE49-F238E27FC236}">
                <a16:creationId xmlns:a16="http://schemas.microsoft.com/office/drawing/2014/main" id="{658621B8-E137-4DBB-9906-5F69F7054ED3}"/>
              </a:ext>
            </a:extLst>
          </p:cNvPr>
          <p:cNvGrpSpPr/>
          <p:nvPr/>
        </p:nvGrpSpPr>
        <p:grpSpPr>
          <a:xfrm>
            <a:off x="5077552" y="2352171"/>
            <a:ext cx="3467032" cy="2923120"/>
            <a:chOff x="5077552" y="2352171"/>
            <a:chExt cx="3467032" cy="2923120"/>
          </a:xfrm>
        </p:grpSpPr>
        <p:sp>
          <p:nvSpPr>
            <p:cNvPr id="3072" name="Freeform: Shape 3071">
              <a:extLst>
                <a:ext uri="{FF2B5EF4-FFF2-40B4-BE49-F238E27FC236}">
                  <a16:creationId xmlns:a16="http://schemas.microsoft.com/office/drawing/2014/main" id="{1EAB48EA-69B3-4875-B971-261FE21937E0}"/>
                </a:ext>
              </a:extLst>
            </p:cNvPr>
            <p:cNvSpPr/>
            <p:nvPr/>
          </p:nvSpPr>
          <p:spPr>
            <a:xfrm>
              <a:off x="5077552" y="2352171"/>
              <a:ext cx="3435797" cy="2886500"/>
            </a:xfrm>
            <a:custGeom>
              <a:avLst/>
              <a:gdLst>
                <a:gd name="connsiteX0" fmla="*/ 7144 w 3038475"/>
                <a:gd name="connsiteY0" fmla="*/ 7144 h 2552700"/>
                <a:gd name="connsiteX1" fmla="*/ 222409 w 3038475"/>
                <a:gd name="connsiteY1" fmla="*/ 7144 h 2552700"/>
                <a:gd name="connsiteX2" fmla="*/ 222409 w 3038475"/>
                <a:gd name="connsiteY2" fmla="*/ 105251 h 2552700"/>
                <a:gd name="connsiteX3" fmla="*/ 258604 w 3038475"/>
                <a:gd name="connsiteY3" fmla="*/ 105251 h 2552700"/>
                <a:gd name="connsiteX4" fmla="*/ 258604 w 3038475"/>
                <a:gd name="connsiteY4" fmla="*/ 203359 h 2552700"/>
                <a:gd name="connsiteX5" fmla="*/ 381476 w 3038475"/>
                <a:gd name="connsiteY5" fmla="*/ 203359 h 2552700"/>
                <a:gd name="connsiteX6" fmla="*/ 381476 w 3038475"/>
                <a:gd name="connsiteY6" fmla="*/ 396716 h 2552700"/>
                <a:gd name="connsiteX7" fmla="*/ 429101 w 3038475"/>
                <a:gd name="connsiteY7" fmla="*/ 396716 h 2552700"/>
                <a:gd name="connsiteX8" fmla="*/ 429101 w 3038475"/>
                <a:gd name="connsiteY8" fmla="*/ 492919 h 2552700"/>
                <a:gd name="connsiteX9" fmla="*/ 490061 w 3038475"/>
                <a:gd name="connsiteY9" fmla="*/ 492919 h 2552700"/>
                <a:gd name="connsiteX10" fmla="*/ 490061 w 3038475"/>
                <a:gd name="connsiteY10" fmla="*/ 591979 h 2552700"/>
                <a:gd name="connsiteX11" fmla="*/ 502444 w 3038475"/>
                <a:gd name="connsiteY11" fmla="*/ 591979 h 2552700"/>
                <a:gd name="connsiteX12" fmla="*/ 502444 w 3038475"/>
                <a:gd name="connsiteY12" fmla="*/ 784384 h 2552700"/>
                <a:gd name="connsiteX13" fmla="*/ 512921 w 3038475"/>
                <a:gd name="connsiteY13" fmla="*/ 784384 h 2552700"/>
                <a:gd name="connsiteX14" fmla="*/ 512921 w 3038475"/>
                <a:gd name="connsiteY14" fmla="*/ 880586 h 2552700"/>
                <a:gd name="connsiteX15" fmla="*/ 525304 w 3038475"/>
                <a:gd name="connsiteY15" fmla="*/ 880586 h 2552700"/>
                <a:gd name="connsiteX16" fmla="*/ 525304 w 3038475"/>
                <a:gd name="connsiteY16" fmla="*/ 1173004 h 2552700"/>
                <a:gd name="connsiteX17" fmla="*/ 815816 w 3038475"/>
                <a:gd name="connsiteY17" fmla="*/ 1173004 h 2552700"/>
                <a:gd name="connsiteX18" fmla="*/ 815816 w 3038475"/>
                <a:gd name="connsiteY18" fmla="*/ 1272064 h 2552700"/>
                <a:gd name="connsiteX19" fmla="*/ 958691 w 3038475"/>
                <a:gd name="connsiteY19" fmla="*/ 1272064 h 2552700"/>
                <a:gd name="connsiteX20" fmla="*/ 958691 w 3038475"/>
                <a:gd name="connsiteY20" fmla="*/ 1370171 h 2552700"/>
                <a:gd name="connsiteX21" fmla="*/ 1019651 w 3038475"/>
                <a:gd name="connsiteY21" fmla="*/ 1370171 h 2552700"/>
                <a:gd name="connsiteX22" fmla="*/ 1019651 w 3038475"/>
                <a:gd name="connsiteY22" fmla="*/ 1462564 h 2552700"/>
                <a:gd name="connsiteX23" fmla="*/ 1092041 w 3038475"/>
                <a:gd name="connsiteY23" fmla="*/ 1462564 h 2552700"/>
                <a:gd name="connsiteX24" fmla="*/ 1092041 w 3038475"/>
                <a:gd name="connsiteY24" fmla="*/ 1564481 h 2552700"/>
                <a:gd name="connsiteX25" fmla="*/ 1516856 w 3038475"/>
                <a:gd name="connsiteY25" fmla="*/ 1564481 h 2552700"/>
                <a:gd name="connsiteX26" fmla="*/ 1516856 w 3038475"/>
                <a:gd name="connsiteY26" fmla="*/ 1791176 h 2552700"/>
                <a:gd name="connsiteX27" fmla="*/ 1540669 w 3038475"/>
                <a:gd name="connsiteY27" fmla="*/ 1791176 h 2552700"/>
                <a:gd name="connsiteX28" fmla="*/ 1540669 w 3038475"/>
                <a:gd name="connsiteY28" fmla="*/ 1912144 h 2552700"/>
                <a:gd name="connsiteX29" fmla="*/ 1598771 w 3038475"/>
                <a:gd name="connsiteY29" fmla="*/ 1912144 h 2552700"/>
                <a:gd name="connsiteX30" fmla="*/ 1598771 w 3038475"/>
                <a:gd name="connsiteY30" fmla="*/ 2030254 h 2552700"/>
                <a:gd name="connsiteX31" fmla="*/ 1866424 w 3038475"/>
                <a:gd name="connsiteY31" fmla="*/ 2030254 h 2552700"/>
                <a:gd name="connsiteX32" fmla="*/ 1866424 w 3038475"/>
                <a:gd name="connsiteY32" fmla="*/ 2146459 h 2552700"/>
                <a:gd name="connsiteX33" fmla="*/ 2377916 w 3038475"/>
                <a:gd name="connsiteY33" fmla="*/ 2146459 h 2552700"/>
                <a:gd name="connsiteX34" fmla="*/ 2377916 w 3038475"/>
                <a:gd name="connsiteY34" fmla="*/ 2256949 h 2552700"/>
                <a:gd name="connsiteX35" fmla="*/ 2389346 w 3038475"/>
                <a:gd name="connsiteY35" fmla="*/ 2256949 h 2552700"/>
                <a:gd name="connsiteX36" fmla="*/ 2389346 w 3038475"/>
                <a:gd name="connsiteY36" fmla="*/ 2373154 h 2552700"/>
                <a:gd name="connsiteX37" fmla="*/ 2604611 w 3038475"/>
                <a:gd name="connsiteY37" fmla="*/ 2373154 h 2552700"/>
                <a:gd name="connsiteX38" fmla="*/ 2604611 w 3038475"/>
                <a:gd name="connsiteY38" fmla="*/ 2549366 h 2552700"/>
                <a:gd name="connsiteX39" fmla="*/ 3033236 w 3038475"/>
                <a:gd name="connsiteY39" fmla="*/ 2549366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38475" h="2552700">
                  <a:moveTo>
                    <a:pt x="7144" y="7144"/>
                  </a:moveTo>
                  <a:lnTo>
                    <a:pt x="222409" y="7144"/>
                  </a:lnTo>
                  <a:lnTo>
                    <a:pt x="222409" y="105251"/>
                  </a:lnTo>
                  <a:lnTo>
                    <a:pt x="258604" y="105251"/>
                  </a:lnTo>
                  <a:lnTo>
                    <a:pt x="258604" y="203359"/>
                  </a:lnTo>
                  <a:lnTo>
                    <a:pt x="381476" y="203359"/>
                  </a:lnTo>
                  <a:lnTo>
                    <a:pt x="381476" y="396716"/>
                  </a:lnTo>
                  <a:lnTo>
                    <a:pt x="429101" y="396716"/>
                  </a:lnTo>
                  <a:lnTo>
                    <a:pt x="429101" y="492919"/>
                  </a:lnTo>
                  <a:lnTo>
                    <a:pt x="490061" y="492919"/>
                  </a:lnTo>
                  <a:lnTo>
                    <a:pt x="490061" y="591979"/>
                  </a:lnTo>
                  <a:lnTo>
                    <a:pt x="502444" y="591979"/>
                  </a:lnTo>
                  <a:lnTo>
                    <a:pt x="502444" y="784384"/>
                  </a:lnTo>
                  <a:lnTo>
                    <a:pt x="512921" y="784384"/>
                  </a:lnTo>
                  <a:lnTo>
                    <a:pt x="512921" y="880586"/>
                  </a:lnTo>
                  <a:lnTo>
                    <a:pt x="525304" y="880586"/>
                  </a:lnTo>
                  <a:lnTo>
                    <a:pt x="525304" y="1173004"/>
                  </a:lnTo>
                  <a:lnTo>
                    <a:pt x="815816" y="1173004"/>
                  </a:lnTo>
                  <a:lnTo>
                    <a:pt x="815816" y="1272064"/>
                  </a:lnTo>
                  <a:lnTo>
                    <a:pt x="958691" y="1272064"/>
                  </a:lnTo>
                  <a:lnTo>
                    <a:pt x="958691" y="1370171"/>
                  </a:lnTo>
                  <a:lnTo>
                    <a:pt x="1019651" y="1370171"/>
                  </a:lnTo>
                  <a:lnTo>
                    <a:pt x="1019651" y="1462564"/>
                  </a:lnTo>
                  <a:lnTo>
                    <a:pt x="1092041" y="1462564"/>
                  </a:lnTo>
                  <a:lnTo>
                    <a:pt x="1092041" y="1564481"/>
                  </a:lnTo>
                  <a:lnTo>
                    <a:pt x="1516856" y="1564481"/>
                  </a:lnTo>
                  <a:lnTo>
                    <a:pt x="1516856" y="1791176"/>
                  </a:lnTo>
                  <a:lnTo>
                    <a:pt x="1540669" y="1791176"/>
                  </a:lnTo>
                  <a:lnTo>
                    <a:pt x="1540669" y="1912144"/>
                  </a:lnTo>
                  <a:lnTo>
                    <a:pt x="1598771" y="1912144"/>
                  </a:lnTo>
                  <a:lnTo>
                    <a:pt x="1598771" y="2030254"/>
                  </a:lnTo>
                  <a:lnTo>
                    <a:pt x="1866424" y="2030254"/>
                  </a:lnTo>
                  <a:lnTo>
                    <a:pt x="1866424" y="2146459"/>
                  </a:lnTo>
                  <a:lnTo>
                    <a:pt x="2377916" y="2146459"/>
                  </a:lnTo>
                  <a:lnTo>
                    <a:pt x="2377916" y="2256949"/>
                  </a:lnTo>
                  <a:lnTo>
                    <a:pt x="2389346" y="2256949"/>
                  </a:lnTo>
                  <a:lnTo>
                    <a:pt x="2389346" y="2373154"/>
                  </a:lnTo>
                  <a:lnTo>
                    <a:pt x="2604611" y="2373154"/>
                  </a:lnTo>
                  <a:lnTo>
                    <a:pt x="2604611" y="2549366"/>
                  </a:lnTo>
                  <a:lnTo>
                    <a:pt x="3033236" y="2549366"/>
                  </a:lnTo>
                </a:path>
              </a:pathLst>
            </a:custGeom>
            <a:noFill/>
            <a:ln w="26035" cap="flat">
              <a:solidFill>
                <a:schemeClr val="accent1"/>
              </a:solidFill>
              <a:prstDash val="solid"/>
              <a:miter/>
            </a:ln>
          </p:spPr>
          <p:txBody>
            <a:bodyPr rtlCol="0" anchor="ctr"/>
            <a:lstStyle/>
            <a:p>
              <a:endParaRPr lang="en-GB"/>
            </a:p>
          </p:txBody>
        </p:sp>
        <p:sp>
          <p:nvSpPr>
            <p:cNvPr id="3073" name="Freeform: Shape 3072">
              <a:extLst>
                <a:ext uri="{FF2B5EF4-FFF2-40B4-BE49-F238E27FC236}">
                  <a16:creationId xmlns:a16="http://schemas.microsoft.com/office/drawing/2014/main" id="{AC1B0F91-FBAD-4019-BF1E-F2F30B2247CD}"/>
                </a:ext>
              </a:extLst>
            </p:cNvPr>
            <p:cNvSpPr/>
            <p:nvPr/>
          </p:nvSpPr>
          <p:spPr>
            <a:xfrm>
              <a:off x="8496116" y="5189127"/>
              <a:ext cx="10771" cy="86164"/>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endParaRPr lang="en-GB"/>
            </a:p>
          </p:txBody>
        </p:sp>
        <p:sp>
          <p:nvSpPr>
            <p:cNvPr id="3076" name="Freeform: Shape 3075">
              <a:extLst>
                <a:ext uri="{FF2B5EF4-FFF2-40B4-BE49-F238E27FC236}">
                  <a16:creationId xmlns:a16="http://schemas.microsoft.com/office/drawing/2014/main" id="{08751BED-13EC-49A7-A1AE-C3391F89EF94}"/>
                </a:ext>
              </a:extLst>
            </p:cNvPr>
            <p:cNvSpPr/>
            <p:nvPr/>
          </p:nvSpPr>
          <p:spPr>
            <a:xfrm>
              <a:off x="8458420" y="5226823"/>
              <a:ext cx="86164" cy="10771"/>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endParaRPr lang="en-GB"/>
            </a:p>
          </p:txBody>
        </p:sp>
        <p:sp>
          <p:nvSpPr>
            <p:cNvPr id="3077" name="Freeform: Shape 3076">
              <a:extLst>
                <a:ext uri="{FF2B5EF4-FFF2-40B4-BE49-F238E27FC236}">
                  <a16:creationId xmlns:a16="http://schemas.microsoft.com/office/drawing/2014/main" id="{F6B5247C-0664-4522-B5C9-462CF611F073}"/>
                </a:ext>
              </a:extLst>
            </p:cNvPr>
            <p:cNvSpPr/>
            <p:nvPr/>
          </p:nvSpPr>
          <p:spPr>
            <a:xfrm>
              <a:off x="7934972" y="4989871"/>
              <a:ext cx="10771" cy="86164"/>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ln w="26035" cap="flat">
              <a:solidFill>
                <a:schemeClr val="accent1"/>
              </a:solidFill>
              <a:prstDash val="solid"/>
              <a:miter/>
            </a:ln>
          </p:spPr>
          <p:txBody>
            <a:bodyPr rtlCol="0" anchor="ctr"/>
            <a:lstStyle/>
            <a:p>
              <a:endParaRPr lang="en-GB"/>
            </a:p>
          </p:txBody>
        </p:sp>
        <p:sp>
          <p:nvSpPr>
            <p:cNvPr id="3078" name="Freeform: Shape 3077">
              <a:extLst>
                <a:ext uri="{FF2B5EF4-FFF2-40B4-BE49-F238E27FC236}">
                  <a16:creationId xmlns:a16="http://schemas.microsoft.com/office/drawing/2014/main" id="{EA0E1198-6F90-43E9-87F6-1AC6E0EFF708}"/>
                </a:ext>
              </a:extLst>
            </p:cNvPr>
            <p:cNvSpPr/>
            <p:nvPr/>
          </p:nvSpPr>
          <p:spPr>
            <a:xfrm>
              <a:off x="7897275" y="5027569"/>
              <a:ext cx="86164" cy="10771"/>
            </a:xfrm>
            <a:custGeom>
              <a:avLst/>
              <a:gdLst>
                <a:gd name="connsiteX0" fmla="*/ 73819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3819" y="7144"/>
                  </a:moveTo>
                  <a:lnTo>
                    <a:pt x="7144" y="7144"/>
                  </a:lnTo>
                </a:path>
              </a:pathLst>
            </a:custGeom>
            <a:ln w="26035" cap="flat">
              <a:solidFill>
                <a:schemeClr val="accent1"/>
              </a:solidFill>
              <a:prstDash val="solid"/>
              <a:miter/>
            </a:ln>
          </p:spPr>
          <p:txBody>
            <a:bodyPr rtlCol="0" anchor="ctr"/>
            <a:lstStyle/>
            <a:p>
              <a:endParaRPr lang="en-GB"/>
            </a:p>
          </p:txBody>
        </p:sp>
        <p:sp>
          <p:nvSpPr>
            <p:cNvPr id="3079" name="Freeform: Shape 3078">
              <a:extLst>
                <a:ext uri="{FF2B5EF4-FFF2-40B4-BE49-F238E27FC236}">
                  <a16:creationId xmlns:a16="http://schemas.microsoft.com/office/drawing/2014/main" id="{2A155D06-FA4D-4B05-A5A0-039423022882}"/>
                </a:ext>
              </a:extLst>
            </p:cNvPr>
            <p:cNvSpPr/>
            <p:nvPr/>
          </p:nvSpPr>
          <p:spPr>
            <a:xfrm>
              <a:off x="6728674" y="4075454"/>
              <a:ext cx="10771" cy="86164"/>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endParaRPr lang="en-GB"/>
            </a:p>
          </p:txBody>
        </p:sp>
        <p:sp>
          <p:nvSpPr>
            <p:cNvPr id="3080" name="Freeform: Shape 3079">
              <a:extLst>
                <a:ext uri="{FF2B5EF4-FFF2-40B4-BE49-F238E27FC236}">
                  <a16:creationId xmlns:a16="http://schemas.microsoft.com/office/drawing/2014/main" id="{EE21C99A-A59E-4FAF-9CBE-D59F27B581FA}"/>
                </a:ext>
              </a:extLst>
            </p:cNvPr>
            <p:cNvSpPr/>
            <p:nvPr/>
          </p:nvSpPr>
          <p:spPr>
            <a:xfrm>
              <a:off x="6690976" y="4113151"/>
              <a:ext cx="86164" cy="10771"/>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endParaRPr lang="en-GB"/>
            </a:p>
          </p:txBody>
        </p:sp>
        <p:sp>
          <p:nvSpPr>
            <p:cNvPr id="3081" name="Freeform: Shape 3080">
              <a:extLst>
                <a:ext uri="{FF2B5EF4-FFF2-40B4-BE49-F238E27FC236}">
                  <a16:creationId xmlns:a16="http://schemas.microsoft.com/office/drawing/2014/main" id="{C4879B60-9D89-43B0-A265-708D480174C5}"/>
                </a:ext>
              </a:extLst>
            </p:cNvPr>
            <p:cNvSpPr/>
            <p:nvPr/>
          </p:nvSpPr>
          <p:spPr>
            <a:xfrm>
              <a:off x="6757753" y="4075454"/>
              <a:ext cx="10771" cy="86164"/>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ln w="26035" cap="flat">
              <a:solidFill>
                <a:schemeClr val="accent1"/>
              </a:solidFill>
              <a:prstDash val="solid"/>
              <a:miter/>
            </a:ln>
          </p:spPr>
          <p:txBody>
            <a:bodyPr rtlCol="0" anchor="ctr"/>
            <a:lstStyle/>
            <a:p>
              <a:endParaRPr lang="en-GB"/>
            </a:p>
          </p:txBody>
        </p:sp>
        <p:sp>
          <p:nvSpPr>
            <p:cNvPr id="3082" name="Freeform: Shape 3081">
              <a:extLst>
                <a:ext uri="{FF2B5EF4-FFF2-40B4-BE49-F238E27FC236}">
                  <a16:creationId xmlns:a16="http://schemas.microsoft.com/office/drawing/2014/main" id="{F8DD9DC7-A7DD-46C6-9DCA-51CB2AE463C4}"/>
                </a:ext>
              </a:extLst>
            </p:cNvPr>
            <p:cNvSpPr/>
            <p:nvPr/>
          </p:nvSpPr>
          <p:spPr>
            <a:xfrm>
              <a:off x="6720057" y="4113151"/>
              <a:ext cx="86164" cy="10771"/>
            </a:xfrm>
            <a:custGeom>
              <a:avLst/>
              <a:gdLst>
                <a:gd name="connsiteX0" fmla="*/ 72866 w 76200"/>
                <a:gd name="connsiteY0" fmla="*/ 7144 h 9525"/>
                <a:gd name="connsiteX1" fmla="*/ 7144 w 76200"/>
                <a:gd name="connsiteY1" fmla="*/ 7144 h 9525"/>
              </a:gdLst>
              <a:ahLst/>
              <a:cxnLst>
                <a:cxn ang="0">
                  <a:pos x="connsiteX0" y="connsiteY0"/>
                </a:cxn>
                <a:cxn ang="0">
                  <a:pos x="connsiteX1" y="connsiteY1"/>
                </a:cxn>
              </a:cxnLst>
              <a:rect l="l" t="t" r="r" b="b"/>
              <a:pathLst>
                <a:path w="76200" h="9525">
                  <a:moveTo>
                    <a:pt x="72866" y="7144"/>
                  </a:moveTo>
                  <a:lnTo>
                    <a:pt x="7144" y="7144"/>
                  </a:lnTo>
                </a:path>
              </a:pathLst>
            </a:custGeom>
            <a:ln w="26035" cap="flat">
              <a:solidFill>
                <a:schemeClr val="accent1"/>
              </a:solidFill>
              <a:prstDash val="solid"/>
              <a:miter/>
            </a:ln>
          </p:spPr>
          <p:txBody>
            <a:bodyPr rtlCol="0" anchor="ctr"/>
            <a:lstStyle/>
            <a:p>
              <a:endParaRPr lang="en-GB"/>
            </a:p>
          </p:txBody>
        </p:sp>
      </p:grpSp>
      <p:grpSp>
        <p:nvGrpSpPr>
          <p:cNvPr id="6" name="Group 5"/>
          <p:cNvGrpSpPr/>
          <p:nvPr/>
        </p:nvGrpSpPr>
        <p:grpSpPr>
          <a:xfrm>
            <a:off x="5155171" y="4855017"/>
            <a:ext cx="1685551" cy="442035"/>
            <a:chOff x="6600440" y="2996952"/>
            <a:chExt cx="1685551" cy="442035"/>
          </a:xfrm>
        </p:grpSpPr>
        <p:sp>
          <p:nvSpPr>
            <p:cNvPr id="183" name="TextBox 182">
              <a:extLst>
                <a:ext uri="{FF2B5EF4-FFF2-40B4-BE49-F238E27FC236}">
                  <a16:creationId xmlns:a16="http://schemas.microsoft.com/office/drawing/2014/main" id="{A34305D6-2635-4A9D-B1C3-6BB3109BBA3D}"/>
                </a:ext>
              </a:extLst>
            </p:cNvPr>
            <p:cNvSpPr txBox="1"/>
            <p:nvPr/>
          </p:nvSpPr>
          <p:spPr>
            <a:xfrm>
              <a:off x="6804248" y="2996952"/>
              <a:ext cx="1481743" cy="442035"/>
            </a:xfrm>
            <a:prstGeom prst="rect">
              <a:avLst/>
            </a:prstGeom>
            <a:noFill/>
          </p:spPr>
          <p:txBody>
            <a:bodyPr wrap="none" lIns="36000" tIns="36000" rIns="36000" bIns="36000" rtlCol="0">
              <a:spAutoFit/>
            </a:bodyPr>
            <a:lstStyle/>
            <a:p>
              <a:r>
                <a:rPr lang="en-US" sz="1200" dirty="0"/>
                <a:t>Lurbinectedin (</a:t>
              </a:r>
              <a:r>
                <a:rPr lang="en-US" sz="1200" dirty="0" smtClean="0"/>
                <a:t>n=28)</a:t>
              </a:r>
              <a:endParaRPr lang="en-US" sz="1200" dirty="0"/>
            </a:p>
            <a:p>
              <a:r>
                <a:rPr lang="en-US" sz="1200" dirty="0"/>
                <a:t>Censored</a:t>
              </a:r>
              <a:endParaRPr lang="en-GB" sz="1200" dirty="0"/>
            </a:p>
          </p:txBody>
        </p:sp>
        <p:cxnSp>
          <p:nvCxnSpPr>
            <p:cNvPr id="3085" name="Straight Connector 3084">
              <a:extLst>
                <a:ext uri="{FF2B5EF4-FFF2-40B4-BE49-F238E27FC236}">
                  <a16:creationId xmlns:a16="http://schemas.microsoft.com/office/drawing/2014/main" id="{A42EDEB0-1725-431A-9118-5A309CA46ED9}"/>
                </a:ext>
              </a:extLst>
            </p:cNvPr>
            <p:cNvCxnSpPr/>
            <p:nvPr/>
          </p:nvCxnSpPr>
          <p:spPr>
            <a:xfrm>
              <a:off x="6600440" y="3118415"/>
              <a:ext cx="178231" cy="0"/>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088" name="Group 3087">
              <a:extLst>
                <a:ext uri="{FF2B5EF4-FFF2-40B4-BE49-F238E27FC236}">
                  <a16:creationId xmlns:a16="http://schemas.microsoft.com/office/drawing/2014/main" id="{B4A31500-7BA4-45EA-8375-0D23FBD1C42A}"/>
                </a:ext>
              </a:extLst>
            </p:cNvPr>
            <p:cNvGrpSpPr/>
            <p:nvPr/>
          </p:nvGrpSpPr>
          <p:grpSpPr>
            <a:xfrm>
              <a:off x="6637168" y="3254145"/>
              <a:ext cx="104775" cy="104775"/>
              <a:chOff x="6477000" y="2711350"/>
              <a:chExt cx="104775" cy="104775"/>
            </a:xfrm>
          </p:grpSpPr>
          <p:cxnSp>
            <p:nvCxnSpPr>
              <p:cNvPr id="186" name="Straight Connector 185">
                <a:extLst>
                  <a:ext uri="{FF2B5EF4-FFF2-40B4-BE49-F238E27FC236}">
                    <a16:creationId xmlns:a16="http://schemas.microsoft.com/office/drawing/2014/main" id="{E93108E9-F2C5-4BB4-B1EE-4183F1B3144F}"/>
                  </a:ext>
                </a:extLst>
              </p:cNvPr>
              <p:cNvCxnSpPr>
                <a:cxnSpLocks/>
              </p:cNvCxnSpPr>
              <p:nvPr/>
            </p:nvCxnSpPr>
            <p:spPr>
              <a:xfrm>
                <a:off x="6477000" y="2763738"/>
                <a:ext cx="104775"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9" name="Straight Connector 188">
                <a:extLst>
                  <a:ext uri="{FF2B5EF4-FFF2-40B4-BE49-F238E27FC236}">
                    <a16:creationId xmlns:a16="http://schemas.microsoft.com/office/drawing/2014/main" id="{68260DF3-C058-4F85-9F1F-D9D029D9A82D}"/>
                  </a:ext>
                </a:extLst>
              </p:cNvPr>
              <p:cNvCxnSpPr>
                <a:cxnSpLocks/>
              </p:cNvCxnSpPr>
              <p:nvPr/>
            </p:nvCxnSpPr>
            <p:spPr>
              <a:xfrm rot="5400000">
                <a:off x="6477000" y="2763738"/>
                <a:ext cx="104775"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sp>
        <p:nvSpPr>
          <p:cNvPr id="192" name="TextBox 191">
            <a:extLst>
              <a:ext uri="{FF2B5EF4-FFF2-40B4-BE49-F238E27FC236}">
                <a16:creationId xmlns:a16="http://schemas.microsoft.com/office/drawing/2014/main" id="{E83CA193-3B81-4338-BDAC-8B7540B33BEC}"/>
              </a:ext>
            </a:extLst>
          </p:cNvPr>
          <p:cNvSpPr txBox="1"/>
          <p:nvPr/>
        </p:nvSpPr>
        <p:spPr>
          <a:xfrm>
            <a:off x="5681960" y="2323728"/>
            <a:ext cx="2788190" cy="626701"/>
          </a:xfrm>
          <a:prstGeom prst="rect">
            <a:avLst/>
          </a:prstGeom>
          <a:noFill/>
        </p:spPr>
        <p:txBody>
          <a:bodyPr wrap="none" lIns="36000" tIns="36000" rIns="36000" bIns="36000" rtlCol="0">
            <a:spAutoFit/>
          </a:bodyPr>
          <a:lstStyle/>
          <a:p>
            <a:r>
              <a:rPr lang="en-US" sz="1200" dirty="0" err="1" smtClean="0"/>
              <a:t>mPFS</a:t>
            </a:r>
            <a:r>
              <a:rPr lang="en-US" sz="1200" dirty="0" smtClean="0"/>
              <a:t> 2.7 months (95%CI 1.4, 4.2</a:t>
            </a:r>
            <a:r>
              <a:rPr lang="en-US" sz="1200" dirty="0"/>
              <a:t>)</a:t>
            </a:r>
          </a:p>
          <a:p>
            <a:r>
              <a:rPr lang="en-US" sz="1200" dirty="0" smtClean="0"/>
              <a:t>4-month PFS 42.9% (95%CI 24.5, 61.2)</a:t>
            </a:r>
            <a:endParaRPr lang="en-US" sz="1200" dirty="0"/>
          </a:p>
          <a:p>
            <a:r>
              <a:rPr lang="en-US" sz="1200" dirty="0" smtClean="0"/>
              <a:t>6-month PFS 21.4% (95%CI 5.3, 37.6)</a:t>
            </a:r>
            <a:endParaRPr lang="en-GB" sz="1200" dirty="0"/>
          </a:p>
        </p:txBody>
      </p:sp>
      <p:sp>
        <p:nvSpPr>
          <p:cNvPr id="176" name="TextBox 175">
            <a:extLst>
              <a:ext uri="{FF2B5EF4-FFF2-40B4-BE49-F238E27FC236}">
                <a16:creationId xmlns:a16="http://schemas.microsoft.com/office/drawing/2014/main" id="{99655EE9-2B71-4683-8C4C-26DEE2BC6843}"/>
              </a:ext>
            </a:extLst>
          </p:cNvPr>
          <p:cNvSpPr txBox="1"/>
          <p:nvPr/>
        </p:nvSpPr>
        <p:spPr>
          <a:xfrm>
            <a:off x="5360654" y="1673744"/>
            <a:ext cx="3182504" cy="276999"/>
          </a:xfrm>
          <a:prstGeom prst="rect">
            <a:avLst/>
          </a:prstGeom>
          <a:noFill/>
        </p:spPr>
        <p:txBody>
          <a:bodyPr wrap="square" rtlCol="0">
            <a:spAutoFit/>
          </a:bodyPr>
          <a:lstStyle/>
          <a:p>
            <a:pPr algn="ctr"/>
            <a:r>
              <a:rPr lang="en-US" sz="1200" b="1" dirty="0" smtClean="0"/>
              <a:t>PFS </a:t>
            </a:r>
            <a:r>
              <a:rPr lang="en-US" sz="1200" b="1" dirty="0"/>
              <a:t>in Ewing’s sarcoma patients (n=28)</a:t>
            </a:r>
            <a:endParaRPr lang="en-GB" sz="1200" b="1" dirty="0"/>
          </a:p>
        </p:txBody>
      </p:sp>
      <p:cxnSp>
        <p:nvCxnSpPr>
          <p:cNvPr id="10" name="Straight Connector 9">
            <a:extLst>
              <a:ext uri="{FF2B5EF4-FFF2-40B4-BE49-F238E27FC236}">
                <a16:creationId xmlns:a16="http://schemas.microsoft.com/office/drawing/2014/main" id="{EFF33DE9-DAA6-4D67-8725-23495C89E413}"/>
              </a:ext>
            </a:extLst>
          </p:cNvPr>
          <p:cNvCxnSpPr>
            <a:cxnSpLocks/>
          </p:cNvCxnSpPr>
          <p:nvPr/>
        </p:nvCxnSpPr>
        <p:spPr>
          <a:xfrm>
            <a:off x="407343" y="2313690"/>
            <a:ext cx="0" cy="3199296"/>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8" name="TextBox 5"/>
          <p:cNvSpPr txBox="1"/>
          <p:nvPr/>
        </p:nvSpPr>
        <p:spPr>
          <a:xfrm>
            <a:off x="1111111" y="6025766"/>
            <a:ext cx="17828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indent="-450850"/>
            <a:r>
              <a:rPr lang="en-US" sz="1100" dirty="0" smtClean="0"/>
              <a:t>*Non-confirmed response</a:t>
            </a:r>
            <a:endParaRPr lang="en-US" sz="1100" dirty="0"/>
          </a:p>
        </p:txBody>
      </p:sp>
    </p:spTree>
    <p:extLst>
      <p:ext uri="{BB962C8B-B14F-4D97-AF65-F5344CB8AC3E}">
        <p14:creationId xmlns:p14="http://schemas.microsoft.com/office/powerpoint/2010/main" val="1311716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a:t>11519: Efficacy and safety of </a:t>
            </a:r>
            <a:r>
              <a:rPr lang="en-GB" dirty="0" err="1"/>
              <a:t>lurbinectedin</a:t>
            </a:r>
            <a:r>
              <a:rPr lang="en-GB" dirty="0"/>
              <a:t> (PM1183) in Ewing sarcoma: Final results from a phase 2 study – </a:t>
            </a:r>
            <a:r>
              <a:rPr lang="en-GB" dirty="0" err="1"/>
              <a:t>Subbiah</a:t>
            </a:r>
            <a:r>
              <a:rPr lang="en-GB" dirty="0"/>
              <a:t> V, et al</a:t>
            </a:r>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b="1" dirty="0">
              <a:solidFill>
                <a:schemeClr val="bg1"/>
              </a:solidFill>
            </a:endParaRPr>
          </a:p>
          <a:p>
            <a:pPr marL="0" indent="0">
              <a:buNone/>
            </a:pPr>
            <a:r>
              <a:rPr lang="en-GB" b="1" dirty="0" smtClean="0">
                <a:solidFill>
                  <a:schemeClr val="bg1"/>
                </a:solidFill>
              </a:rPr>
              <a:t>CONCLUSION</a:t>
            </a:r>
            <a:endParaRPr lang="en-GB" b="1" dirty="0">
              <a:solidFill>
                <a:schemeClr val="bg1"/>
              </a:solidFill>
            </a:endParaRPr>
          </a:p>
          <a:p>
            <a:r>
              <a:rPr lang="en-GB" dirty="0"/>
              <a:t>In patients with advanced Ewing sarcoma, lurbinectedin demonstrated activity and was generally well tolerated</a:t>
            </a:r>
          </a:p>
        </p:txBody>
      </p:sp>
      <p:sp>
        <p:nvSpPr>
          <p:cNvPr id="4" name="Text Box 4"/>
          <p:cNvSpPr txBox="1">
            <a:spLocks noChangeArrowheads="1"/>
          </p:cNvSpPr>
          <p:nvPr/>
        </p:nvSpPr>
        <p:spPr bwMode="auto">
          <a:xfrm>
            <a:off x="5034325" y="6474897"/>
            <a:ext cx="38890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fontAlgn="base">
              <a:spcBef>
                <a:spcPct val="0"/>
              </a:spcBef>
              <a:spcAft>
                <a:spcPct val="0"/>
              </a:spcAft>
              <a:defRPr/>
            </a:pPr>
            <a:r>
              <a:rPr lang="en-GB" sz="1200" dirty="0" err="1">
                <a:solidFill>
                  <a:srgbClr val="363636"/>
                </a:solidFill>
              </a:rPr>
              <a:t>Subbiah</a:t>
            </a:r>
            <a:r>
              <a:rPr lang="en-GB" sz="1200" dirty="0">
                <a:solidFill>
                  <a:srgbClr val="363636"/>
                </a:solidFill>
              </a:rPr>
              <a:t> V, et al. J </a:t>
            </a:r>
            <a:r>
              <a:rPr lang="en-GB" sz="1200" dirty="0" err="1">
                <a:solidFill>
                  <a:srgbClr val="363636"/>
                </a:solidFill>
              </a:rPr>
              <a:t>Clin</a:t>
            </a:r>
            <a:r>
              <a:rPr lang="en-GB" sz="1200" dirty="0">
                <a:solidFill>
                  <a:srgbClr val="363636"/>
                </a:solidFill>
              </a:rPr>
              <a:t> </a:t>
            </a:r>
            <a:r>
              <a:rPr lang="en-GB" sz="1200" dirty="0" err="1">
                <a:solidFill>
                  <a:srgbClr val="363636"/>
                </a:solidFill>
              </a:rPr>
              <a:t>Oncol</a:t>
            </a:r>
            <a:r>
              <a:rPr lang="en-GB" sz="1200" dirty="0">
                <a:solidFill>
                  <a:srgbClr val="363636"/>
                </a:solidFill>
              </a:rPr>
              <a:t> 2018;36(</a:t>
            </a:r>
            <a:r>
              <a:rPr lang="en-GB" sz="1200" dirty="0" err="1">
                <a:solidFill>
                  <a:srgbClr val="363636"/>
                </a:solidFill>
              </a:rPr>
              <a:t>suppl</a:t>
            </a:r>
            <a:r>
              <a:rPr lang="en-GB" sz="1200" dirty="0">
                <a:solidFill>
                  <a:srgbClr val="363636"/>
                </a:solidFill>
              </a:rPr>
              <a:t>):</a:t>
            </a:r>
            <a:r>
              <a:rPr lang="en-GB" sz="1200" dirty="0" err="1">
                <a:solidFill>
                  <a:srgbClr val="363636"/>
                </a:solidFill>
              </a:rPr>
              <a:t>abstr</a:t>
            </a:r>
            <a:r>
              <a:rPr lang="en-GB" sz="1200" dirty="0">
                <a:solidFill>
                  <a:srgbClr val="363636"/>
                </a:solidFill>
              </a:rPr>
              <a:t> 11519</a:t>
            </a:r>
          </a:p>
        </p:txBody>
      </p:sp>
      <p:graphicFrame>
        <p:nvGraphicFramePr>
          <p:cNvPr id="6" name="Table 5"/>
          <p:cNvGraphicFramePr>
            <a:graphicFrameLocks noGrp="1"/>
          </p:cNvGraphicFramePr>
          <p:nvPr>
            <p:extLst>
              <p:ext uri="{D42A27DB-BD31-4B8C-83A1-F6EECF244321}">
                <p14:modId xmlns:p14="http://schemas.microsoft.com/office/powerpoint/2010/main" val="2094374821"/>
              </p:ext>
            </p:extLst>
          </p:nvPr>
        </p:nvGraphicFramePr>
        <p:xfrm>
          <a:off x="228600" y="1766188"/>
          <a:ext cx="4386452" cy="2809440"/>
        </p:xfrm>
        <a:graphic>
          <a:graphicData uri="http://schemas.openxmlformats.org/drawingml/2006/table">
            <a:tbl>
              <a:tblPr firstRow="1" bandRow="1">
                <a:tableStyleId>{69012ECD-51FC-41F1-AA8D-1B2483CD663E}</a:tableStyleId>
              </a:tblPr>
              <a:tblGrid>
                <a:gridCol w="1548000">
                  <a:extLst>
                    <a:ext uri="{9D8B030D-6E8A-4147-A177-3AD203B41FA5}">
                      <a16:colId xmlns:a16="http://schemas.microsoft.com/office/drawing/2014/main" val="20000"/>
                    </a:ext>
                  </a:extLst>
                </a:gridCol>
                <a:gridCol w="709613">
                  <a:extLst>
                    <a:ext uri="{9D8B030D-6E8A-4147-A177-3AD203B41FA5}">
                      <a16:colId xmlns:a16="http://schemas.microsoft.com/office/drawing/2014/main" val="20001"/>
                    </a:ext>
                  </a:extLst>
                </a:gridCol>
                <a:gridCol w="709613">
                  <a:extLst>
                    <a:ext uri="{9D8B030D-6E8A-4147-A177-3AD203B41FA5}">
                      <a16:colId xmlns:a16="http://schemas.microsoft.com/office/drawing/2014/main" val="20002"/>
                    </a:ext>
                  </a:extLst>
                </a:gridCol>
                <a:gridCol w="709613">
                  <a:extLst>
                    <a:ext uri="{9D8B030D-6E8A-4147-A177-3AD203B41FA5}">
                      <a16:colId xmlns:a16="http://schemas.microsoft.com/office/drawing/2014/main" val="20003"/>
                    </a:ext>
                  </a:extLst>
                </a:gridCol>
                <a:gridCol w="709613">
                  <a:extLst>
                    <a:ext uri="{9D8B030D-6E8A-4147-A177-3AD203B41FA5}">
                      <a16:colId xmlns:a16="http://schemas.microsoft.com/office/drawing/2014/main" val="20004"/>
                    </a:ext>
                  </a:extLst>
                </a:gridCol>
              </a:tblGrid>
              <a:tr h="262637">
                <a:tc>
                  <a:txBody>
                    <a:bodyPr/>
                    <a:lstStyle/>
                    <a:p>
                      <a:r>
                        <a:rPr lang="en-GB" sz="1200" noProof="0" dirty="0" smtClean="0">
                          <a:solidFill>
                            <a:schemeClr val="tx2"/>
                          </a:solidFill>
                        </a:rPr>
                        <a:t>AE, </a:t>
                      </a:r>
                      <a:r>
                        <a:rPr lang="en-GB" sz="1200" baseline="0" noProof="0" dirty="0" smtClean="0">
                          <a:solidFill>
                            <a:schemeClr val="tx2"/>
                          </a:solidFill>
                        </a:rPr>
                        <a:t>n (%)</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Grade 1</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Grade </a:t>
                      </a:r>
                      <a:r>
                        <a:rPr lang="en-GB" sz="1200" baseline="0" noProof="0" dirty="0" smtClean="0">
                          <a:solidFill>
                            <a:schemeClr val="tx2"/>
                          </a:solidFill>
                        </a:rPr>
                        <a:t>2 </a:t>
                      </a:r>
                      <a:endParaRPr lang="en-GB" sz="1200" baseline="0" noProof="0" dirty="0">
                        <a:solidFill>
                          <a:schemeClr val="tx2"/>
                        </a:solidFill>
                      </a:endParaRPr>
                    </a:p>
                  </a:txBody>
                  <a:tcPr marT="18000" marB="18000" anchor="ctr"/>
                </a:tc>
                <a:tc>
                  <a:txBody>
                    <a:bodyPr/>
                    <a:lstStyle/>
                    <a:p>
                      <a:pPr algn="ctr"/>
                      <a:r>
                        <a:rPr lang="en-GB" sz="1200" noProof="0" dirty="0" smtClean="0">
                          <a:solidFill>
                            <a:schemeClr val="tx2"/>
                          </a:solidFill>
                        </a:rPr>
                        <a:t>Grade 3</a:t>
                      </a:r>
                      <a:endParaRPr lang="en-GB" sz="1200" noProof="0" dirty="0">
                        <a:solidFill>
                          <a:schemeClr val="tx2"/>
                        </a:solidFill>
                      </a:endParaRPr>
                    </a:p>
                  </a:txBody>
                  <a:tcPr marT="18000" marB="18000" anchor="ctr"/>
                </a:tc>
                <a:tc>
                  <a:txBody>
                    <a:bodyPr/>
                    <a:lstStyle/>
                    <a:p>
                      <a:pPr algn="ctr"/>
                      <a:r>
                        <a:rPr lang="en-GB" sz="1200" noProof="0" dirty="0" smtClean="0">
                          <a:solidFill>
                            <a:schemeClr val="tx2"/>
                          </a:solidFill>
                        </a:rPr>
                        <a:t>Grade 4</a:t>
                      </a:r>
                      <a:endParaRPr lang="en-GB" sz="1200" noProof="0" dirty="0">
                        <a:solidFill>
                          <a:schemeClr val="tx2"/>
                        </a:solidFill>
                      </a:endParaRPr>
                    </a:p>
                  </a:txBody>
                  <a:tcPr marT="18000" marB="18000" anchor="ctr"/>
                </a:tc>
                <a:extLst>
                  <a:ext uri="{0D108BD9-81ED-4DB2-BD59-A6C34878D82A}">
                    <a16:rowId xmlns:a16="http://schemas.microsoft.com/office/drawing/2014/main" val="10000"/>
                  </a:ext>
                </a:extLst>
              </a:tr>
              <a:tr h="0">
                <a:tc>
                  <a:txBody>
                    <a:bodyPr/>
                    <a:lstStyle/>
                    <a:p>
                      <a:r>
                        <a:rPr lang="en-GB" sz="1200" noProof="0" dirty="0" smtClean="0"/>
                        <a:t>Fatigue</a:t>
                      </a:r>
                      <a:endParaRPr lang="en-GB" sz="1200" noProof="0" dirty="0"/>
                    </a:p>
                  </a:txBody>
                  <a:tcPr marT="18000" marB="18000"/>
                </a:tc>
                <a:tc>
                  <a:txBody>
                    <a:bodyPr/>
                    <a:lstStyle/>
                    <a:p>
                      <a:pPr algn="ctr"/>
                      <a:r>
                        <a:rPr lang="en-GB" sz="1200" noProof="0" dirty="0" smtClean="0"/>
                        <a:t>7 (25)</a:t>
                      </a:r>
                      <a:endParaRPr lang="en-GB" sz="1200" noProof="0" dirty="0"/>
                    </a:p>
                  </a:txBody>
                  <a:tcPr marT="18000" marB="18000"/>
                </a:tc>
                <a:tc>
                  <a:txBody>
                    <a:bodyPr/>
                    <a:lstStyle/>
                    <a:p>
                      <a:pPr algn="ctr"/>
                      <a:r>
                        <a:rPr lang="en-GB" sz="1200" noProof="0" dirty="0" smtClean="0"/>
                        <a:t>3 (11)</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1"/>
                  </a:ext>
                </a:extLst>
              </a:tr>
              <a:tr h="154157">
                <a:tc>
                  <a:txBody>
                    <a:bodyPr/>
                    <a:lstStyle/>
                    <a:p>
                      <a:r>
                        <a:rPr lang="en-GB" sz="1200" noProof="0" dirty="0" smtClean="0"/>
                        <a:t>Nausea</a:t>
                      </a:r>
                      <a:endParaRPr lang="en-GB" sz="1200" noProof="0" dirty="0"/>
                    </a:p>
                  </a:txBody>
                  <a:tcPr marT="18000" marB="18000"/>
                </a:tc>
                <a:tc>
                  <a:txBody>
                    <a:bodyPr/>
                    <a:lstStyle/>
                    <a:p>
                      <a:pPr algn="ctr"/>
                      <a:r>
                        <a:rPr lang="en-GB" sz="1200" noProof="0" dirty="0" smtClean="0"/>
                        <a:t>7 (25)</a:t>
                      </a:r>
                      <a:endParaRPr lang="en-GB" sz="1200" noProof="0" dirty="0"/>
                    </a:p>
                  </a:txBody>
                  <a:tcPr marT="18000" marB="18000"/>
                </a:tc>
                <a:tc>
                  <a:txBody>
                    <a:bodyPr/>
                    <a:lstStyle/>
                    <a:p>
                      <a:pPr algn="ctr"/>
                      <a:r>
                        <a:rPr lang="en-GB" sz="1200" noProof="0" dirty="0" smtClean="0"/>
                        <a:t>1 (3.6)</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2"/>
                  </a:ext>
                </a:extLst>
              </a:tr>
              <a:tr h="0">
                <a:tc>
                  <a:txBody>
                    <a:bodyPr/>
                    <a:lstStyle/>
                    <a:p>
                      <a:r>
                        <a:rPr lang="en-GB" sz="1200" noProof="0" dirty="0" smtClean="0"/>
                        <a:t>Vomiting </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1 (3.6)</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3"/>
                  </a:ext>
                </a:extLst>
              </a:tr>
              <a:tr h="0">
                <a:tc>
                  <a:txBody>
                    <a:bodyPr/>
                    <a:lstStyle/>
                    <a:p>
                      <a:r>
                        <a:rPr lang="en-GB" sz="1200" noProof="0" dirty="0" smtClean="0"/>
                        <a:t>Diarrhoea </a:t>
                      </a:r>
                      <a:endParaRPr lang="en-GB" sz="1200" noProof="0" dirty="0"/>
                    </a:p>
                  </a:txBody>
                  <a:tcPr marT="18000" marB="18000"/>
                </a:tc>
                <a:tc>
                  <a:txBody>
                    <a:bodyPr/>
                    <a:lstStyle/>
                    <a:p>
                      <a:pPr algn="ctr"/>
                      <a:r>
                        <a:rPr lang="en-GB" sz="1200" noProof="0" dirty="0" smtClean="0"/>
                        <a:t>3 (11)</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4"/>
                  </a:ext>
                </a:extLst>
              </a:tr>
              <a:tr h="0">
                <a:tc>
                  <a:txBody>
                    <a:bodyPr/>
                    <a:lstStyle/>
                    <a:p>
                      <a:r>
                        <a:rPr lang="en-GB" sz="1200" noProof="0" dirty="0" smtClean="0"/>
                        <a:t>Constipation </a:t>
                      </a:r>
                      <a:endParaRPr lang="en-GB" sz="1200" noProof="0" dirty="0"/>
                    </a:p>
                  </a:txBody>
                  <a:tcPr marT="18000" marB="18000"/>
                </a:tc>
                <a:tc>
                  <a:txBody>
                    <a:bodyPr/>
                    <a:lstStyle/>
                    <a:p>
                      <a:pPr algn="ctr"/>
                      <a:r>
                        <a:rPr lang="en-GB" sz="1200" noProof="0" dirty="0" smtClean="0"/>
                        <a:t>1 (3.6)</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5"/>
                  </a:ext>
                </a:extLst>
              </a:tr>
              <a:tr h="0">
                <a:tc>
                  <a:txBody>
                    <a:bodyPr/>
                    <a:lstStyle/>
                    <a:p>
                      <a:r>
                        <a:rPr lang="en-GB" sz="1200" noProof="0" dirty="0" smtClean="0"/>
                        <a:t>Febrile neutropenia</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2 (7)</a:t>
                      </a:r>
                      <a:endParaRPr lang="en-GB" sz="1200" noProof="0" dirty="0"/>
                    </a:p>
                  </a:txBody>
                  <a:tcPr marT="18000" marB="18000"/>
                </a:tc>
                <a:tc>
                  <a:txBody>
                    <a:bodyPr/>
                    <a:lstStyle/>
                    <a:p>
                      <a:pPr algn="ctr"/>
                      <a:r>
                        <a:rPr lang="en-GB" sz="1200" noProof="0" dirty="0" smtClean="0"/>
                        <a:t>2 (7)</a:t>
                      </a:r>
                      <a:endParaRPr lang="en-GB" sz="1200" noProof="0" dirty="0"/>
                    </a:p>
                  </a:txBody>
                  <a:tcPr marT="18000" marB="18000"/>
                </a:tc>
                <a:extLst>
                  <a:ext uri="{0D108BD9-81ED-4DB2-BD59-A6C34878D82A}">
                    <a16:rowId xmlns:a16="http://schemas.microsoft.com/office/drawing/2014/main" val="10006"/>
                  </a:ext>
                </a:extLst>
              </a:tr>
              <a:tr h="0">
                <a:tc>
                  <a:txBody>
                    <a:bodyPr/>
                    <a:lstStyle/>
                    <a:p>
                      <a:r>
                        <a:rPr lang="en-GB" sz="1200" noProof="0" dirty="0" smtClean="0"/>
                        <a:t>Anaemia</a:t>
                      </a:r>
                      <a:endParaRPr lang="en-GB" sz="1200" noProof="0" dirty="0"/>
                    </a:p>
                  </a:txBody>
                  <a:tcPr marT="18000" marB="18000"/>
                </a:tc>
                <a:tc>
                  <a:txBody>
                    <a:bodyPr/>
                    <a:lstStyle/>
                    <a:p>
                      <a:pPr algn="ctr"/>
                      <a:r>
                        <a:rPr lang="en-GB" sz="1200" noProof="0" dirty="0" smtClean="0"/>
                        <a:t>13 (46)</a:t>
                      </a:r>
                      <a:endParaRPr lang="en-GB" sz="1200" noProof="0" dirty="0"/>
                    </a:p>
                  </a:txBody>
                  <a:tcPr marT="18000" marB="18000"/>
                </a:tc>
                <a:tc>
                  <a:txBody>
                    <a:bodyPr/>
                    <a:lstStyle/>
                    <a:p>
                      <a:pPr algn="ctr"/>
                      <a:r>
                        <a:rPr lang="en-GB" sz="1200" noProof="0" dirty="0" smtClean="0"/>
                        <a:t>6 (21)</a:t>
                      </a:r>
                      <a:endParaRPr lang="en-GB" sz="1200" noProof="0" dirty="0"/>
                    </a:p>
                  </a:txBody>
                  <a:tcPr marT="18000" marB="18000"/>
                </a:tc>
                <a:tc>
                  <a:txBody>
                    <a:bodyPr/>
                    <a:lstStyle/>
                    <a:p>
                      <a:pPr algn="ctr"/>
                      <a:r>
                        <a:rPr lang="en-GB" sz="1200" noProof="0" dirty="0" smtClean="0"/>
                        <a:t>5 (18)</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7"/>
                  </a:ext>
                </a:extLst>
              </a:tr>
              <a:tr h="0">
                <a:tc>
                  <a:txBody>
                    <a:bodyPr/>
                    <a:lstStyle/>
                    <a:p>
                      <a:r>
                        <a:rPr lang="en-GB" sz="1200" noProof="0" dirty="0" smtClean="0"/>
                        <a:t>Neutropenia </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4 (14)</a:t>
                      </a:r>
                      <a:endParaRPr lang="en-GB" sz="1200" noProof="0" dirty="0"/>
                    </a:p>
                  </a:txBody>
                  <a:tcPr marT="18000" marB="18000"/>
                </a:tc>
                <a:tc>
                  <a:txBody>
                    <a:bodyPr/>
                    <a:lstStyle/>
                    <a:p>
                      <a:pPr algn="ctr"/>
                      <a:r>
                        <a:rPr lang="en-GB" sz="1200" noProof="0" dirty="0" smtClean="0"/>
                        <a:t>5 (18)</a:t>
                      </a:r>
                      <a:endParaRPr lang="en-GB" sz="1200" noProof="0" dirty="0"/>
                    </a:p>
                  </a:txBody>
                  <a:tcPr marT="18000" marB="18000"/>
                </a:tc>
                <a:tc>
                  <a:txBody>
                    <a:bodyPr/>
                    <a:lstStyle/>
                    <a:p>
                      <a:pPr algn="ctr"/>
                      <a:r>
                        <a:rPr lang="en-GB" sz="1200" noProof="0" dirty="0" smtClean="0"/>
                        <a:t>10 (36)</a:t>
                      </a:r>
                      <a:endParaRPr lang="en-GB" sz="1200" noProof="0" dirty="0"/>
                    </a:p>
                  </a:txBody>
                  <a:tcPr marT="18000" marB="18000"/>
                </a:tc>
                <a:extLst>
                  <a:ext uri="{0D108BD9-81ED-4DB2-BD59-A6C34878D82A}">
                    <a16:rowId xmlns:a16="http://schemas.microsoft.com/office/drawing/2014/main" val="10008"/>
                  </a:ext>
                </a:extLst>
              </a:tr>
              <a:tr h="0">
                <a:tc>
                  <a:txBody>
                    <a:bodyPr/>
                    <a:lstStyle/>
                    <a:p>
                      <a:r>
                        <a:rPr lang="en-GB" sz="1200" noProof="0" dirty="0" smtClean="0"/>
                        <a:t>Thrombocytopenia</a:t>
                      </a:r>
                      <a:endParaRPr lang="en-GB" sz="1200" noProof="0" dirty="0"/>
                    </a:p>
                  </a:txBody>
                  <a:tcPr marT="18000" marB="18000"/>
                </a:tc>
                <a:tc>
                  <a:txBody>
                    <a:bodyPr/>
                    <a:lstStyle/>
                    <a:p>
                      <a:pPr algn="ctr"/>
                      <a:r>
                        <a:rPr lang="en-GB" sz="1200" noProof="0" dirty="0" smtClean="0"/>
                        <a:t>9 (32)</a:t>
                      </a:r>
                      <a:endParaRPr lang="en-GB" sz="1200" noProof="0" dirty="0"/>
                    </a:p>
                  </a:txBody>
                  <a:tcPr marT="18000" marB="18000"/>
                </a:tc>
                <a:tc>
                  <a:txBody>
                    <a:bodyPr/>
                    <a:lstStyle/>
                    <a:p>
                      <a:pPr algn="ctr"/>
                      <a:r>
                        <a:rPr lang="en-GB" sz="1200" noProof="0" dirty="0" smtClean="0"/>
                        <a:t>2 (7)</a:t>
                      </a:r>
                      <a:endParaRPr lang="en-GB" sz="1200" noProof="0" dirty="0"/>
                    </a:p>
                  </a:txBody>
                  <a:tcPr marT="18000" marB="18000"/>
                </a:tc>
                <a:tc>
                  <a:txBody>
                    <a:bodyPr/>
                    <a:lstStyle/>
                    <a:p>
                      <a:pPr algn="ctr"/>
                      <a:r>
                        <a:rPr lang="en-GB" sz="1200" noProof="0" dirty="0" smtClean="0"/>
                        <a:t>4 (14)</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09"/>
                  </a:ext>
                </a:extLst>
              </a:tr>
              <a:tr h="0">
                <a:tc>
                  <a:txBody>
                    <a:bodyPr/>
                    <a:lstStyle/>
                    <a:p>
                      <a:r>
                        <a:rPr lang="en-GB" sz="1200" noProof="0" dirty="0" smtClean="0"/>
                        <a:t>ALT increased </a:t>
                      </a:r>
                      <a:endParaRPr lang="en-GB" sz="1200" noProof="0" dirty="0"/>
                    </a:p>
                  </a:txBody>
                  <a:tcPr marT="18000" marB="18000"/>
                </a:tc>
                <a:tc>
                  <a:txBody>
                    <a:bodyPr/>
                    <a:lstStyle/>
                    <a:p>
                      <a:pPr algn="ctr"/>
                      <a:r>
                        <a:rPr lang="en-GB" sz="1200" noProof="0" dirty="0" smtClean="0"/>
                        <a:t>14 (50)</a:t>
                      </a:r>
                      <a:endParaRPr lang="en-GB" sz="1200" noProof="0" dirty="0"/>
                    </a:p>
                  </a:txBody>
                  <a:tcPr marT="18000" marB="18000"/>
                </a:tc>
                <a:tc>
                  <a:txBody>
                    <a:bodyPr/>
                    <a:lstStyle/>
                    <a:p>
                      <a:pPr algn="ctr"/>
                      <a:r>
                        <a:rPr lang="en-GB" sz="1200" noProof="0" dirty="0" smtClean="0"/>
                        <a:t>4 (14)</a:t>
                      </a:r>
                      <a:endParaRPr lang="en-GB" sz="1200" noProof="0" dirty="0"/>
                    </a:p>
                  </a:txBody>
                  <a:tcPr marT="18000" marB="18000"/>
                </a:tc>
                <a:tc>
                  <a:txBody>
                    <a:bodyPr/>
                    <a:lstStyle/>
                    <a:p>
                      <a:pPr algn="ctr"/>
                      <a:r>
                        <a:rPr lang="en-GB" sz="1200" noProof="0" dirty="0" smtClean="0"/>
                        <a:t>2 (7)</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10"/>
                  </a:ext>
                </a:extLst>
              </a:tr>
              <a:tr h="0">
                <a:tc>
                  <a:txBody>
                    <a:bodyPr/>
                    <a:lstStyle/>
                    <a:p>
                      <a:r>
                        <a:rPr lang="en-GB" sz="1200" noProof="0" dirty="0" smtClean="0"/>
                        <a:t>AST increased </a:t>
                      </a:r>
                      <a:endParaRPr lang="en-GB" sz="1200" noProof="0" dirty="0"/>
                    </a:p>
                  </a:txBody>
                  <a:tcPr marT="18000" marB="18000"/>
                </a:tc>
                <a:tc>
                  <a:txBody>
                    <a:bodyPr/>
                    <a:lstStyle/>
                    <a:p>
                      <a:pPr algn="ctr"/>
                      <a:r>
                        <a:rPr lang="en-GB" sz="1200" noProof="0" dirty="0" smtClean="0"/>
                        <a:t>13 (46)</a:t>
                      </a:r>
                      <a:endParaRPr lang="en-GB" sz="1200" noProof="0" dirty="0"/>
                    </a:p>
                  </a:txBody>
                  <a:tcPr marT="18000" marB="18000"/>
                </a:tc>
                <a:tc>
                  <a:txBody>
                    <a:bodyPr/>
                    <a:lstStyle/>
                    <a:p>
                      <a:pPr algn="ctr"/>
                      <a:r>
                        <a:rPr lang="en-GB" sz="1200" noProof="0" dirty="0" smtClean="0"/>
                        <a:t>1</a:t>
                      </a:r>
                      <a:r>
                        <a:rPr lang="en-GB" sz="1200" baseline="0" noProof="0" dirty="0" smtClean="0"/>
                        <a:t> (3.6)</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tc>
                  <a:txBody>
                    <a:bodyPr/>
                    <a:lstStyle/>
                    <a:p>
                      <a:pPr algn="ctr"/>
                      <a:r>
                        <a:rPr lang="en-GB" sz="1200" noProof="0" dirty="0" smtClean="0"/>
                        <a:t>-</a:t>
                      </a:r>
                      <a:endParaRPr lang="en-GB" sz="1200" noProof="0" dirty="0"/>
                    </a:p>
                  </a:txBody>
                  <a:tcPr marT="18000" marB="18000"/>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8EF6345B-43BE-48C4-904C-958716A18824}"/>
              </a:ext>
            </a:extLst>
          </p:cNvPr>
          <p:cNvSpPr txBox="1"/>
          <p:nvPr/>
        </p:nvSpPr>
        <p:spPr>
          <a:xfrm rot="16200000">
            <a:off x="4263701" y="2608543"/>
            <a:ext cx="1028560" cy="241980"/>
          </a:xfrm>
          <a:prstGeom prst="rect">
            <a:avLst/>
          </a:prstGeom>
          <a:noFill/>
        </p:spPr>
        <p:txBody>
          <a:bodyPr wrap="square" lIns="36000" tIns="36000" rIns="36000" bIns="36000" rtlCol="0" anchor="ctr" anchorCtr="0">
            <a:spAutoFit/>
          </a:bodyPr>
          <a:lstStyle/>
          <a:p>
            <a:pPr algn="ctr"/>
            <a:r>
              <a:rPr lang="en-US" sz="1050" dirty="0"/>
              <a:t>Increase</a:t>
            </a:r>
            <a:endParaRPr lang="en-GB" sz="1050" dirty="0"/>
          </a:p>
        </p:txBody>
      </p:sp>
      <p:sp>
        <p:nvSpPr>
          <p:cNvPr id="8" name="TextBox 7">
            <a:extLst>
              <a:ext uri="{FF2B5EF4-FFF2-40B4-BE49-F238E27FC236}">
                <a16:creationId xmlns:a16="http://schemas.microsoft.com/office/drawing/2014/main" id="{407FD108-867A-4600-A909-DF7912DA395C}"/>
              </a:ext>
            </a:extLst>
          </p:cNvPr>
          <p:cNvSpPr txBox="1"/>
          <p:nvPr/>
        </p:nvSpPr>
        <p:spPr>
          <a:xfrm rot="16200000">
            <a:off x="4263701" y="3751543"/>
            <a:ext cx="1028560" cy="241980"/>
          </a:xfrm>
          <a:prstGeom prst="rect">
            <a:avLst/>
          </a:prstGeom>
          <a:noFill/>
        </p:spPr>
        <p:txBody>
          <a:bodyPr wrap="square" lIns="36000" tIns="36000" rIns="36000" bIns="36000" rtlCol="0" anchor="ctr" anchorCtr="0">
            <a:spAutoFit/>
          </a:bodyPr>
          <a:lstStyle/>
          <a:p>
            <a:pPr algn="ctr"/>
            <a:r>
              <a:rPr lang="en-US" sz="1050" dirty="0"/>
              <a:t>Decrease</a:t>
            </a:r>
            <a:endParaRPr lang="en-GB" sz="1050" dirty="0"/>
          </a:p>
        </p:txBody>
      </p:sp>
      <p:sp>
        <p:nvSpPr>
          <p:cNvPr id="10" name="TextBox 9">
            <a:extLst>
              <a:ext uri="{FF2B5EF4-FFF2-40B4-BE49-F238E27FC236}">
                <a16:creationId xmlns:a16="http://schemas.microsoft.com/office/drawing/2014/main" id="{BE7ED184-6FE3-471C-AEC9-B518576F4D3D}"/>
              </a:ext>
            </a:extLst>
          </p:cNvPr>
          <p:cNvSpPr txBox="1"/>
          <p:nvPr/>
        </p:nvSpPr>
        <p:spPr>
          <a:xfrm rot="16200000">
            <a:off x="4556596" y="3180043"/>
            <a:ext cx="442770" cy="241980"/>
          </a:xfrm>
          <a:prstGeom prst="rect">
            <a:avLst/>
          </a:prstGeom>
          <a:noFill/>
        </p:spPr>
        <p:txBody>
          <a:bodyPr wrap="square" lIns="36000" tIns="36000" rIns="36000" bIns="36000" rtlCol="0" anchor="ctr" anchorCtr="0">
            <a:spAutoFit/>
          </a:bodyPr>
          <a:lstStyle/>
          <a:p>
            <a:pPr algn="ctr"/>
            <a:r>
              <a:rPr lang="en-US" sz="1050" dirty="0"/>
              <a:t>%</a:t>
            </a:r>
            <a:endParaRPr lang="en-GB" sz="1050" dirty="0"/>
          </a:p>
        </p:txBody>
      </p:sp>
      <p:cxnSp>
        <p:nvCxnSpPr>
          <p:cNvPr id="11" name="Straight Connector 10">
            <a:extLst>
              <a:ext uri="{FF2B5EF4-FFF2-40B4-BE49-F238E27FC236}">
                <a16:creationId xmlns:a16="http://schemas.microsoft.com/office/drawing/2014/main" id="{3D893B95-248E-4FD1-A1BA-363979B319C9}"/>
              </a:ext>
            </a:extLst>
          </p:cNvPr>
          <p:cNvCxnSpPr/>
          <p:nvPr/>
        </p:nvCxnSpPr>
        <p:spPr>
          <a:xfrm>
            <a:off x="5274682" y="2158256"/>
            <a:ext cx="0" cy="2286744"/>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2DFC7077-A785-442B-8802-A63B52E46C96}"/>
              </a:ext>
            </a:extLst>
          </p:cNvPr>
          <p:cNvCxnSpPr/>
          <p:nvPr/>
        </p:nvCxnSpPr>
        <p:spPr>
          <a:xfrm>
            <a:off x="5165671" y="215803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F8F77ACB-C22D-4AC2-96C5-F03DF5B703DC}"/>
              </a:ext>
            </a:extLst>
          </p:cNvPr>
          <p:cNvSpPr txBox="1"/>
          <p:nvPr/>
        </p:nvSpPr>
        <p:spPr>
          <a:xfrm>
            <a:off x="4935143" y="2043271"/>
            <a:ext cx="223386" cy="234286"/>
          </a:xfrm>
          <a:prstGeom prst="rect">
            <a:avLst/>
          </a:prstGeom>
          <a:noFill/>
          <a:ln>
            <a:noFill/>
          </a:ln>
        </p:spPr>
        <p:txBody>
          <a:bodyPr wrap="none" lIns="36000" tIns="36000" rIns="36000" bIns="36000" rtlCol="0" anchor="ctr" anchorCtr="0">
            <a:spAutoFit/>
          </a:bodyPr>
          <a:lstStyle/>
          <a:p>
            <a:pPr algn="r"/>
            <a:r>
              <a:rPr lang="en-US" sz="1050" dirty="0"/>
              <a:t>80</a:t>
            </a:r>
            <a:endParaRPr lang="en-GB" sz="1050" dirty="0"/>
          </a:p>
        </p:txBody>
      </p:sp>
      <p:cxnSp>
        <p:nvCxnSpPr>
          <p:cNvPr id="18" name="Straight Connector 17">
            <a:extLst>
              <a:ext uri="{FF2B5EF4-FFF2-40B4-BE49-F238E27FC236}">
                <a16:creationId xmlns:a16="http://schemas.microsoft.com/office/drawing/2014/main" id="{199BA81B-DB62-42AC-BEE6-BF17AE4E9B37}"/>
              </a:ext>
            </a:extLst>
          </p:cNvPr>
          <p:cNvCxnSpPr/>
          <p:nvPr/>
        </p:nvCxnSpPr>
        <p:spPr>
          <a:xfrm>
            <a:off x="5165671" y="24437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9" name="TextBox 18">
            <a:extLst>
              <a:ext uri="{FF2B5EF4-FFF2-40B4-BE49-F238E27FC236}">
                <a16:creationId xmlns:a16="http://schemas.microsoft.com/office/drawing/2014/main" id="{96D9FD2C-8A0C-47AF-80C4-BBEE9F53219D}"/>
              </a:ext>
            </a:extLst>
          </p:cNvPr>
          <p:cNvSpPr txBox="1"/>
          <p:nvPr/>
        </p:nvSpPr>
        <p:spPr>
          <a:xfrm>
            <a:off x="4935143" y="2329021"/>
            <a:ext cx="223386" cy="234286"/>
          </a:xfrm>
          <a:prstGeom prst="rect">
            <a:avLst/>
          </a:prstGeom>
          <a:noFill/>
          <a:ln>
            <a:noFill/>
          </a:ln>
        </p:spPr>
        <p:txBody>
          <a:bodyPr wrap="none" lIns="36000" tIns="36000" rIns="36000" bIns="36000" rtlCol="0" anchor="ctr" anchorCtr="0">
            <a:spAutoFit/>
          </a:bodyPr>
          <a:lstStyle/>
          <a:p>
            <a:pPr algn="r"/>
            <a:r>
              <a:rPr lang="en-US" sz="1050" dirty="0"/>
              <a:t>60</a:t>
            </a:r>
            <a:endParaRPr lang="en-GB" sz="1050" dirty="0"/>
          </a:p>
        </p:txBody>
      </p:sp>
      <p:cxnSp>
        <p:nvCxnSpPr>
          <p:cNvPr id="22" name="Straight Connector 21">
            <a:extLst>
              <a:ext uri="{FF2B5EF4-FFF2-40B4-BE49-F238E27FC236}">
                <a16:creationId xmlns:a16="http://schemas.microsoft.com/office/drawing/2014/main" id="{07059F4C-2241-4F77-92B9-DB171061360F}"/>
              </a:ext>
            </a:extLst>
          </p:cNvPr>
          <p:cNvCxnSpPr/>
          <p:nvPr/>
        </p:nvCxnSpPr>
        <p:spPr>
          <a:xfrm>
            <a:off x="5165671" y="272953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id="{88B1C8D2-7B09-4901-88CC-F6A758E59079}"/>
              </a:ext>
            </a:extLst>
          </p:cNvPr>
          <p:cNvSpPr txBox="1"/>
          <p:nvPr/>
        </p:nvSpPr>
        <p:spPr>
          <a:xfrm>
            <a:off x="4935143" y="2614771"/>
            <a:ext cx="223386" cy="234286"/>
          </a:xfrm>
          <a:prstGeom prst="rect">
            <a:avLst/>
          </a:prstGeom>
          <a:noFill/>
          <a:ln>
            <a:noFill/>
          </a:ln>
        </p:spPr>
        <p:txBody>
          <a:bodyPr wrap="none" lIns="36000" tIns="36000" rIns="36000" bIns="36000" rtlCol="0" anchor="ctr" anchorCtr="0">
            <a:spAutoFit/>
          </a:bodyPr>
          <a:lstStyle/>
          <a:p>
            <a:pPr algn="r"/>
            <a:r>
              <a:rPr lang="en-US" sz="1050" dirty="0"/>
              <a:t>40</a:t>
            </a:r>
            <a:endParaRPr lang="en-GB" sz="1050" dirty="0"/>
          </a:p>
        </p:txBody>
      </p:sp>
      <p:cxnSp>
        <p:nvCxnSpPr>
          <p:cNvPr id="26" name="Straight Connector 25">
            <a:extLst>
              <a:ext uri="{FF2B5EF4-FFF2-40B4-BE49-F238E27FC236}">
                <a16:creationId xmlns:a16="http://schemas.microsoft.com/office/drawing/2014/main" id="{7CF9DDB5-3259-41E2-9C2F-7610E3C54BE8}"/>
              </a:ext>
            </a:extLst>
          </p:cNvPr>
          <p:cNvCxnSpPr/>
          <p:nvPr/>
        </p:nvCxnSpPr>
        <p:spPr>
          <a:xfrm>
            <a:off x="5165671" y="30152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id="{E4FB0124-003F-473A-B183-7494F008755A}"/>
              </a:ext>
            </a:extLst>
          </p:cNvPr>
          <p:cNvSpPr txBox="1"/>
          <p:nvPr/>
        </p:nvSpPr>
        <p:spPr>
          <a:xfrm>
            <a:off x="4935143" y="2900521"/>
            <a:ext cx="223386" cy="234286"/>
          </a:xfrm>
          <a:prstGeom prst="rect">
            <a:avLst/>
          </a:prstGeom>
          <a:noFill/>
          <a:ln>
            <a:noFill/>
          </a:ln>
        </p:spPr>
        <p:txBody>
          <a:bodyPr wrap="none" lIns="36000" tIns="36000" rIns="36000" bIns="36000" rtlCol="0" anchor="ctr" anchorCtr="0">
            <a:spAutoFit/>
          </a:bodyPr>
          <a:lstStyle/>
          <a:p>
            <a:pPr algn="r"/>
            <a:r>
              <a:rPr lang="en-US" sz="1050" dirty="0"/>
              <a:t>20</a:t>
            </a:r>
            <a:endParaRPr lang="en-GB" sz="1050" dirty="0"/>
          </a:p>
        </p:txBody>
      </p:sp>
      <p:cxnSp>
        <p:nvCxnSpPr>
          <p:cNvPr id="30" name="Straight Connector 29">
            <a:extLst>
              <a:ext uri="{FF2B5EF4-FFF2-40B4-BE49-F238E27FC236}">
                <a16:creationId xmlns:a16="http://schemas.microsoft.com/office/drawing/2014/main" id="{E14BBC26-1DBD-40C4-BDE7-6052FE6FD773}"/>
              </a:ext>
            </a:extLst>
          </p:cNvPr>
          <p:cNvCxnSpPr/>
          <p:nvPr/>
        </p:nvCxnSpPr>
        <p:spPr>
          <a:xfrm>
            <a:off x="5165671" y="330103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a:extLst>
              <a:ext uri="{FF2B5EF4-FFF2-40B4-BE49-F238E27FC236}">
                <a16:creationId xmlns:a16="http://schemas.microsoft.com/office/drawing/2014/main" id="{19E5F02C-9273-4DCD-96BE-25F3241074A9}"/>
              </a:ext>
            </a:extLst>
          </p:cNvPr>
          <p:cNvSpPr txBox="1"/>
          <p:nvPr/>
        </p:nvSpPr>
        <p:spPr>
          <a:xfrm>
            <a:off x="5010485" y="3186271"/>
            <a:ext cx="148044" cy="234286"/>
          </a:xfrm>
          <a:prstGeom prst="rect">
            <a:avLst/>
          </a:prstGeom>
          <a:noFill/>
          <a:ln>
            <a:noFill/>
          </a:ln>
        </p:spPr>
        <p:txBody>
          <a:bodyPr wrap="none" lIns="36000" tIns="36000" rIns="36000" bIns="36000" rtlCol="0" anchor="ctr" anchorCtr="0">
            <a:spAutoFit/>
          </a:bodyPr>
          <a:lstStyle/>
          <a:p>
            <a:pPr algn="r"/>
            <a:r>
              <a:rPr lang="en-US" sz="1050" dirty="0"/>
              <a:t>0</a:t>
            </a:r>
            <a:endParaRPr lang="en-GB" sz="1050" dirty="0"/>
          </a:p>
        </p:txBody>
      </p:sp>
      <p:cxnSp>
        <p:nvCxnSpPr>
          <p:cNvPr id="34" name="Straight Connector 33">
            <a:extLst>
              <a:ext uri="{FF2B5EF4-FFF2-40B4-BE49-F238E27FC236}">
                <a16:creationId xmlns:a16="http://schemas.microsoft.com/office/drawing/2014/main" id="{5DDA4712-ED4A-4CEA-89F9-C97C9A8A1700}"/>
              </a:ext>
            </a:extLst>
          </p:cNvPr>
          <p:cNvCxnSpPr/>
          <p:nvPr/>
        </p:nvCxnSpPr>
        <p:spPr>
          <a:xfrm>
            <a:off x="5165671" y="35867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a:extLst>
              <a:ext uri="{FF2B5EF4-FFF2-40B4-BE49-F238E27FC236}">
                <a16:creationId xmlns:a16="http://schemas.microsoft.com/office/drawing/2014/main" id="{B25BDDC7-A2F0-460F-BA8C-0D76CAF78409}"/>
              </a:ext>
            </a:extLst>
          </p:cNvPr>
          <p:cNvSpPr txBox="1"/>
          <p:nvPr/>
        </p:nvSpPr>
        <p:spPr>
          <a:xfrm>
            <a:off x="4890260" y="3472021"/>
            <a:ext cx="268269" cy="234286"/>
          </a:xfrm>
          <a:prstGeom prst="rect">
            <a:avLst/>
          </a:prstGeom>
          <a:noFill/>
          <a:ln>
            <a:noFill/>
          </a:ln>
        </p:spPr>
        <p:txBody>
          <a:bodyPr wrap="none" lIns="36000" tIns="36000" rIns="36000" bIns="36000" rtlCol="0" anchor="ctr" anchorCtr="0">
            <a:spAutoFit/>
          </a:bodyPr>
          <a:lstStyle/>
          <a:p>
            <a:pPr algn="r"/>
            <a:r>
              <a:rPr lang="en-US" sz="1050" dirty="0"/>
              <a:t>-20</a:t>
            </a:r>
            <a:endParaRPr lang="en-GB" sz="1050" dirty="0"/>
          </a:p>
        </p:txBody>
      </p:sp>
      <p:cxnSp>
        <p:nvCxnSpPr>
          <p:cNvPr id="38" name="Straight Connector 37">
            <a:extLst>
              <a:ext uri="{FF2B5EF4-FFF2-40B4-BE49-F238E27FC236}">
                <a16:creationId xmlns:a16="http://schemas.microsoft.com/office/drawing/2014/main" id="{F0EAD018-C991-4A96-9C81-2A46A9AAB4BE}"/>
              </a:ext>
            </a:extLst>
          </p:cNvPr>
          <p:cNvCxnSpPr/>
          <p:nvPr/>
        </p:nvCxnSpPr>
        <p:spPr>
          <a:xfrm>
            <a:off x="5165671" y="387253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1A63D11B-9672-4C85-94CE-4F158F7CC31B}"/>
              </a:ext>
            </a:extLst>
          </p:cNvPr>
          <p:cNvSpPr txBox="1"/>
          <p:nvPr/>
        </p:nvSpPr>
        <p:spPr>
          <a:xfrm>
            <a:off x="4890260" y="3757771"/>
            <a:ext cx="268269" cy="234286"/>
          </a:xfrm>
          <a:prstGeom prst="rect">
            <a:avLst/>
          </a:prstGeom>
          <a:noFill/>
          <a:ln>
            <a:noFill/>
          </a:ln>
        </p:spPr>
        <p:txBody>
          <a:bodyPr wrap="none" lIns="36000" tIns="36000" rIns="36000" bIns="36000" rtlCol="0" anchor="ctr" anchorCtr="0">
            <a:spAutoFit/>
          </a:bodyPr>
          <a:lstStyle/>
          <a:p>
            <a:pPr algn="r"/>
            <a:r>
              <a:rPr lang="en-US" sz="1050" dirty="0"/>
              <a:t>-40</a:t>
            </a:r>
            <a:endParaRPr lang="en-GB" sz="1050" dirty="0"/>
          </a:p>
        </p:txBody>
      </p:sp>
      <p:cxnSp>
        <p:nvCxnSpPr>
          <p:cNvPr id="42" name="Straight Connector 41">
            <a:extLst>
              <a:ext uri="{FF2B5EF4-FFF2-40B4-BE49-F238E27FC236}">
                <a16:creationId xmlns:a16="http://schemas.microsoft.com/office/drawing/2014/main" id="{0523C23B-975E-4A27-B7BB-A677BD8B36E0}"/>
              </a:ext>
            </a:extLst>
          </p:cNvPr>
          <p:cNvCxnSpPr/>
          <p:nvPr/>
        </p:nvCxnSpPr>
        <p:spPr>
          <a:xfrm>
            <a:off x="5165671" y="415828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id="{429E2739-96ED-4326-818F-CE196154DBDB}"/>
              </a:ext>
            </a:extLst>
          </p:cNvPr>
          <p:cNvSpPr txBox="1"/>
          <p:nvPr/>
        </p:nvSpPr>
        <p:spPr>
          <a:xfrm>
            <a:off x="4890260" y="4043521"/>
            <a:ext cx="268269" cy="234286"/>
          </a:xfrm>
          <a:prstGeom prst="rect">
            <a:avLst/>
          </a:prstGeom>
          <a:noFill/>
          <a:ln>
            <a:noFill/>
          </a:ln>
        </p:spPr>
        <p:txBody>
          <a:bodyPr wrap="none" lIns="36000" tIns="36000" rIns="36000" bIns="36000" rtlCol="0" anchor="ctr" anchorCtr="0">
            <a:spAutoFit/>
          </a:bodyPr>
          <a:lstStyle/>
          <a:p>
            <a:pPr algn="r"/>
            <a:r>
              <a:rPr lang="en-US" sz="1050" dirty="0"/>
              <a:t>-60</a:t>
            </a:r>
            <a:endParaRPr lang="en-GB" sz="1050" dirty="0"/>
          </a:p>
        </p:txBody>
      </p:sp>
      <p:cxnSp>
        <p:nvCxnSpPr>
          <p:cNvPr id="46" name="Straight Connector 45">
            <a:extLst>
              <a:ext uri="{FF2B5EF4-FFF2-40B4-BE49-F238E27FC236}">
                <a16:creationId xmlns:a16="http://schemas.microsoft.com/office/drawing/2014/main" id="{223D5614-F847-46B9-BC1B-C9CBD2FE8FA7}"/>
              </a:ext>
            </a:extLst>
          </p:cNvPr>
          <p:cNvCxnSpPr/>
          <p:nvPr/>
        </p:nvCxnSpPr>
        <p:spPr>
          <a:xfrm>
            <a:off x="5165671" y="444403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id="{04925981-4FE3-457D-97BC-B53383377240}"/>
              </a:ext>
            </a:extLst>
          </p:cNvPr>
          <p:cNvSpPr txBox="1"/>
          <p:nvPr/>
        </p:nvSpPr>
        <p:spPr>
          <a:xfrm>
            <a:off x="4890260" y="4329271"/>
            <a:ext cx="268269" cy="234286"/>
          </a:xfrm>
          <a:prstGeom prst="rect">
            <a:avLst/>
          </a:prstGeom>
          <a:noFill/>
          <a:ln>
            <a:noFill/>
          </a:ln>
        </p:spPr>
        <p:txBody>
          <a:bodyPr wrap="none" lIns="36000" tIns="36000" rIns="36000" bIns="36000" rtlCol="0" anchor="ctr" anchorCtr="0">
            <a:spAutoFit/>
          </a:bodyPr>
          <a:lstStyle/>
          <a:p>
            <a:pPr algn="r"/>
            <a:r>
              <a:rPr lang="en-US" sz="1050" dirty="0"/>
              <a:t>-80</a:t>
            </a:r>
            <a:endParaRPr lang="en-GB" sz="1050" dirty="0"/>
          </a:p>
        </p:txBody>
      </p:sp>
      <p:sp>
        <p:nvSpPr>
          <p:cNvPr id="48" name="TextBox 47">
            <a:extLst>
              <a:ext uri="{FF2B5EF4-FFF2-40B4-BE49-F238E27FC236}">
                <a16:creationId xmlns:a16="http://schemas.microsoft.com/office/drawing/2014/main" id="{C51A44D9-3DB5-4E90-A754-2F56AE3A7443}"/>
              </a:ext>
            </a:extLst>
          </p:cNvPr>
          <p:cNvSpPr txBox="1"/>
          <p:nvPr/>
        </p:nvSpPr>
        <p:spPr>
          <a:xfrm>
            <a:off x="5768651" y="4461258"/>
            <a:ext cx="1028560" cy="241980"/>
          </a:xfrm>
          <a:prstGeom prst="rect">
            <a:avLst/>
          </a:prstGeom>
          <a:noFill/>
        </p:spPr>
        <p:txBody>
          <a:bodyPr wrap="square" lIns="36000" tIns="36000" rIns="36000" bIns="36000" rtlCol="0" anchor="ctr" anchorCtr="0">
            <a:spAutoFit/>
          </a:bodyPr>
          <a:lstStyle/>
          <a:p>
            <a:pPr algn="ctr"/>
            <a:r>
              <a:rPr lang="en-US" sz="1050" dirty="0"/>
              <a:t>60%</a:t>
            </a:r>
            <a:endParaRPr lang="en-GB" sz="1050" dirty="0"/>
          </a:p>
        </p:txBody>
      </p:sp>
      <p:sp>
        <p:nvSpPr>
          <p:cNvPr id="49" name="TextBox 48">
            <a:extLst>
              <a:ext uri="{FF2B5EF4-FFF2-40B4-BE49-F238E27FC236}">
                <a16:creationId xmlns:a16="http://schemas.microsoft.com/office/drawing/2014/main" id="{A8CF40BB-02D1-4DD2-B11C-64EDD49E1DF0}"/>
              </a:ext>
            </a:extLst>
          </p:cNvPr>
          <p:cNvSpPr txBox="1"/>
          <p:nvPr/>
        </p:nvSpPr>
        <p:spPr>
          <a:xfrm>
            <a:off x="7635551" y="4461258"/>
            <a:ext cx="1028560" cy="241980"/>
          </a:xfrm>
          <a:prstGeom prst="rect">
            <a:avLst/>
          </a:prstGeom>
          <a:noFill/>
        </p:spPr>
        <p:txBody>
          <a:bodyPr wrap="square" lIns="36000" tIns="36000" rIns="36000" bIns="36000" rtlCol="0" anchor="ctr" anchorCtr="0">
            <a:spAutoFit/>
          </a:bodyPr>
          <a:lstStyle/>
          <a:p>
            <a:pPr algn="ctr"/>
            <a:r>
              <a:rPr lang="en-US" sz="1050" dirty="0"/>
              <a:t>40%</a:t>
            </a:r>
            <a:endParaRPr lang="en-GB" sz="1050" dirty="0"/>
          </a:p>
        </p:txBody>
      </p:sp>
      <p:sp>
        <p:nvSpPr>
          <p:cNvPr id="51" name="Rectangle 50">
            <a:extLst>
              <a:ext uri="{FF2B5EF4-FFF2-40B4-BE49-F238E27FC236}">
                <a16:creationId xmlns:a16="http://schemas.microsoft.com/office/drawing/2014/main" id="{E5DC57A8-A675-4068-99CB-00DA29A67BA8}"/>
              </a:ext>
            </a:extLst>
          </p:cNvPr>
          <p:cNvSpPr/>
          <p:nvPr/>
        </p:nvSpPr>
        <p:spPr>
          <a:xfrm>
            <a:off x="5302091" y="2471615"/>
            <a:ext cx="88107" cy="829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D4C0374-15A7-4C96-BAFE-1E7B74C4F976}"/>
              </a:ext>
            </a:extLst>
          </p:cNvPr>
          <p:cNvSpPr/>
          <p:nvPr/>
        </p:nvSpPr>
        <p:spPr>
          <a:xfrm>
            <a:off x="5444116" y="2479501"/>
            <a:ext cx="88107" cy="821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77861550-E746-4B03-B084-71170CE6666F}"/>
              </a:ext>
            </a:extLst>
          </p:cNvPr>
          <p:cNvSpPr txBox="1"/>
          <p:nvPr/>
        </p:nvSpPr>
        <p:spPr>
          <a:xfrm>
            <a:off x="4853152" y="1766188"/>
            <a:ext cx="4180358" cy="257369"/>
          </a:xfrm>
          <a:prstGeom prst="rect">
            <a:avLst/>
          </a:prstGeom>
          <a:noFill/>
        </p:spPr>
        <p:txBody>
          <a:bodyPr wrap="square" lIns="36000" tIns="36000" rIns="36000" bIns="36000" rtlCol="0" anchor="ctr" anchorCtr="0">
            <a:spAutoFit/>
          </a:bodyPr>
          <a:lstStyle/>
          <a:p>
            <a:pPr algn="ctr"/>
            <a:r>
              <a:rPr lang="en-US" sz="1200" dirty="0"/>
              <a:t>Waterfall plot of the maximum change in </a:t>
            </a:r>
            <a:r>
              <a:rPr lang="en-GB" sz="1200" dirty="0" smtClean="0"/>
              <a:t>tumour</a:t>
            </a:r>
            <a:r>
              <a:rPr lang="en-US" sz="1200" dirty="0" smtClean="0"/>
              <a:t> </a:t>
            </a:r>
            <a:r>
              <a:rPr lang="en-US" sz="1200" dirty="0"/>
              <a:t>size (n=25)</a:t>
            </a:r>
            <a:endParaRPr lang="en-GB" sz="1200" dirty="0"/>
          </a:p>
        </p:txBody>
      </p:sp>
      <p:sp>
        <p:nvSpPr>
          <p:cNvPr id="57" name="Rectangle 56">
            <a:extLst>
              <a:ext uri="{FF2B5EF4-FFF2-40B4-BE49-F238E27FC236}">
                <a16:creationId xmlns:a16="http://schemas.microsoft.com/office/drawing/2014/main" id="{49627CD6-8690-42A8-8976-934BC1B4E446}"/>
              </a:ext>
            </a:extLst>
          </p:cNvPr>
          <p:cNvSpPr/>
          <p:nvPr/>
        </p:nvSpPr>
        <p:spPr>
          <a:xfrm>
            <a:off x="5586141" y="2574131"/>
            <a:ext cx="88107" cy="72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894EB8E-74C6-43AF-860B-CA1347B5C4F4}"/>
              </a:ext>
            </a:extLst>
          </p:cNvPr>
          <p:cNvSpPr/>
          <p:nvPr/>
        </p:nvSpPr>
        <p:spPr>
          <a:xfrm>
            <a:off x="5728166" y="2673492"/>
            <a:ext cx="88107" cy="627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9538D5C-6386-4948-8FE0-59E2915BE39E}"/>
              </a:ext>
            </a:extLst>
          </p:cNvPr>
          <p:cNvSpPr/>
          <p:nvPr/>
        </p:nvSpPr>
        <p:spPr>
          <a:xfrm>
            <a:off x="5870191" y="2713711"/>
            <a:ext cx="88107" cy="587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2D97DB87-564E-4A46-B2C6-D69248B1889D}"/>
              </a:ext>
            </a:extLst>
          </p:cNvPr>
          <p:cNvSpPr/>
          <p:nvPr/>
        </p:nvSpPr>
        <p:spPr>
          <a:xfrm>
            <a:off x="6012216" y="2782317"/>
            <a:ext cx="88107" cy="518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4D8C17E-3A07-4145-8AD0-D545EA25CDB6}"/>
              </a:ext>
            </a:extLst>
          </p:cNvPr>
          <p:cNvSpPr/>
          <p:nvPr/>
        </p:nvSpPr>
        <p:spPr>
          <a:xfrm>
            <a:off x="6154241" y="2910066"/>
            <a:ext cx="88107" cy="390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2A1F9D48-EE8B-49C1-9B3B-F4D501E89085}"/>
              </a:ext>
            </a:extLst>
          </p:cNvPr>
          <p:cNvSpPr/>
          <p:nvPr/>
        </p:nvSpPr>
        <p:spPr>
          <a:xfrm>
            <a:off x="6296266" y="3075670"/>
            <a:ext cx="88107" cy="225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D4FB2C7-8712-492D-AB28-6219C11A9641}"/>
              </a:ext>
            </a:extLst>
          </p:cNvPr>
          <p:cNvSpPr/>
          <p:nvPr/>
        </p:nvSpPr>
        <p:spPr>
          <a:xfrm>
            <a:off x="6438291" y="3099326"/>
            <a:ext cx="88107" cy="20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2130C47-FB38-462F-894E-E0D601A40368}"/>
              </a:ext>
            </a:extLst>
          </p:cNvPr>
          <p:cNvSpPr/>
          <p:nvPr/>
        </p:nvSpPr>
        <p:spPr>
          <a:xfrm>
            <a:off x="6580316" y="3115887"/>
            <a:ext cx="88107" cy="185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371100C-2766-4222-8CDF-4F902BB4C3AC}"/>
              </a:ext>
            </a:extLst>
          </p:cNvPr>
          <p:cNvSpPr/>
          <p:nvPr/>
        </p:nvSpPr>
        <p:spPr>
          <a:xfrm>
            <a:off x="6722341" y="3125351"/>
            <a:ext cx="88107" cy="17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28720069-20C2-4EB9-BE65-E670D27E593B}"/>
              </a:ext>
            </a:extLst>
          </p:cNvPr>
          <p:cNvSpPr/>
          <p:nvPr/>
        </p:nvSpPr>
        <p:spPr>
          <a:xfrm>
            <a:off x="6864366" y="3125351"/>
            <a:ext cx="88107" cy="17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F2276B6-676F-476A-B93F-EA3DA036A987}"/>
              </a:ext>
            </a:extLst>
          </p:cNvPr>
          <p:cNvSpPr/>
          <p:nvPr/>
        </p:nvSpPr>
        <p:spPr>
          <a:xfrm>
            <a:off x="7006391" y="3125351"/>
            <a:ext cx="88107" cy="17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FB9E5D2-8929-400E-A54E-4A88F0B8E4BA}"/>
              </a:ext>
            </a:extLst>
          </p:cNvPr>
          <p:cNvSpPr/>
          <p:nvPr/>
        </p:nvSpPr>
        <p:spPr>
          <a:xfrm>
            <a:off x="7148416" y="3167935"/>
            <a:ext cx="88107" cy="1330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456D61C7-C283-4BD4-981D-D13FB3DFB05A}"/>
              </a:ext>
            </a:extLst>
          </p:cNvPr>
          <p:cNvSpPr/>
          <p:nvPr/>
        </p:nvSpPr>
        <p:spPr>
          <a:xfrm>
            <a:off x="7290435" y="3255298"/>
            <a:ext cx="8810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3440686-A7B8-474D-9575-B4C5D324FF9E}"/>
              </a:ext>
            </a:extLst>
          </p:cNvPr>
          <p:cNvSpPr/>
          <p:nvPr/>
        </p:nvSpPr>
        <p:spPr>
          <a:xfrm flipV="1">
            <a:off x="8001636" y="3301017"/>
            <a:ext cx="88107" cy="297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9005343-CAFB-480C-ACB0-2F5FF841EC86}"/>
              </a:ext>
            </a:extLst>
          </p:cNvPr>
          <p:cNvSpPr/>
          <p:nvPr/>
        </p:nvSpPr>
        <p:spPr>
          <a:xfrm flipV="1">
            <a:off x="8143400" y="3301016"/>
            <a:ext cx="88107" cy="501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FF3E0849-2BF0-41C7-A166-6D7800E354C2}"/>
              </a:ext>
            </a:extLst>
          </p:cNvPr>
          <p:cNvSpPr/>
          <p:nvPr/>
        </p:nvSpPr>
        <p:spPr>
          <a:xfrm flipV="1">
            <a:off x="8285164" y="3301015"/>
            <a:ext cx="88107" cy="654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1029067-D089-472C-A9DA-69DE1AD9CB21}"/>
              </a:ext>
            </a:extLst>
          </p:cNvPr>
          <p:cNvSpPr/>
          <p:nvPr/>
        </p:nvSpPr>
        <p:spPr>
          <a:xfrm flipV="1">
            <a:off x="8426928" y="3301015"/>
            <a:ext cx="88107" cy="742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867141A0-2711-45EE-8B0B-8788ACBAA5BA}"/>
              </a:ext>
            </a:extLst>
          </p:cNvPr>
          <p:cNvSpPr/>
          <p:nvPr/>
        </p:nvSpPr>
        <p:spPr>
          <a:xfrm flipV="1">
            <a:off x="8568692" y="3301014"/>
            <a:ext cx="88107" cy="806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253606E-4436-4331-B736-1BB35DE83D27}"/>
              </a:ext>
            </a:extLst>
          </p:cNvPr>
          <p:cNvSpPr/>
          <p:nvPr/>
        </p:nvSpPr>
        <p:spPr>
          <a:xfrm flipV="1">
            <a:off x="8710454" y="3301013"/>
            <a:ext cx="88107" cy="1064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10DF3483-ABDF-4C13-8EC0-A4D78ADE2104}"/>
              </a:ext>
            </a:extLst>
          </p:cNvPr>
          <p:cNvCxnSpPr>
            <a:cxnSpLocks/>
          </p:cNvCxnSpPr>
          <p:nvPr/>
        </p:nvCxnSpPr>
        <p:spPr>
          <a:xfrm>
            <a:off x="5284733" y="3127201"/>
            <a:ext cx="3543990" cy="0"/>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a:extLst>
              <a:ext uri="{FF2B5EF4-FFF2-40B4-BE49-F238E27FC236}">
                <a16:creationId xmlns:a16="http://schemas.microsoft.com/office/drawing/2014/main" id="{B7B2EC81-47A2-4CE8-9148-C033AA6AEEB2}"/>
              </a:ext>
            </a:extLst>
          </p:cNvPr>
          <p:cNvCxnSpPr>
            <a:cxnSpLocks/>
          </p:cNvCxnSpPr>
          <p:nvPr/>
        </p:nvCxnSpPr>
        <p:spPr>
          <a:xfrm>
            <a:off x="5284733" y="3932064"/>
            <a:ext cx="3543990" cy="0"/>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96" name="Straight Connector 4095">
            <a:extLst>
              <a:ext uri="{FF2B5EF4-FFF2-40B4-BE49-F238E27FC236}">
                <a16:creationId xmlns:a16="http://schemas.microsoft.com/office/drawing/2014/main" id="{72AFDDA7-B72D-4A3A-ABF6-93FDA80AF68F}"/>
              </a:ext>
            </a:extLst>
          </p:cNvPr>
          <p:cNvCxnSpPr>
            <a:cxnSpLocks/>
          </p:cNvCxnSpPr>
          <p:nvPr/>
        </p:nvCxnSpPr>
        <p:spPr>
          <a:xfrm>
            <a:off x="7421622" y="2179045"/>
            <a:ext cx="0" cy="2528956"/>
          </a:xfrm>
          <a:prstGeom prst="line">
            <a:avLst/>
          </a:prstGeom>
          <a:noFill/>
          <a:ln w="26035" cap="sq">
            <a:solidFill>
              <a:schemeClr val="tx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id="{2CE68293-31EE-4ACA-BF47-ECD3968BDB7A}"/>
              </a:ext>
            </a:extLst>
          </p:cNvPr>
          <p:cNvSpPr txBox="1"/>
          <p:nvPr/>
        </p:nvSpPr>
        <p:spPr>
          <a:xfrm>
            <a:off x="6945477" y="3669625"/>
            <a:ext cx="262408" cy="241980"/>
          </a:xfrm>
          <a:prstGeom prst="rect">
            <a:avLst/>
          </a:prstGeom>
          <a:noFill/>
        </p:spPr>
        <p:txBody>
          <a:bodyPr wrap="square" lIns="36000" tIns="36000" rIns="36000" bIns="36000" rtlCol="0" anchor="ctr" anchorCtr="0">
            <a:spAutoFit/>
          </a:bodyPr>
          <a:lstStyle/>
          <a:p>
            <a:pPr algn="ctr"/>
            <a:r>
              <a:rPr lang="en-US" sz="1050" dirty="0"/>
              <a:t>PR</a:t>
            </a:r>
            <a:endParaRPr lang="en-GB" sz="1050" dirty="0"/>
          </a:p>
        </p:txBody>
      </p:sp>
      <p:sp>
        <p:nvSpPr>
          <p:cNvPr id="79" name="TextBox 78">
            <a:extLst>
              <a:ext uri="{FF2B5EF4-FFF2-40B4-BE49-F238E27FC236}">
                <a16:creationId xmlns:a16="http://schemas.microsoft.com/office/drawing/2014/main" id="{682CA8CB-9759-479E-924F-4A505A2F6CDE}"/>
              </a:ext>
            </a:extLst>
          </p:cNvPr>
          <p:cNvSpPr txBox="1"/>
          <p:nvPr/>
        </p:nvSpPr>
        <p:spPr>
          <a:xfrm>
            <a:off x="6964527" y="2911858"/>
            <a:ext cx="262408" cy="241980"/>
          </a:xfrm>
          <a:prstGeom prst="rect">
            <a:avLst/>
          </a:prstGeom>
          <a:noFill/>
        </p:spPr>
        <p:txBody>
          <a:bodyPr wrap="square" lIns="36000" tIns="36000" rIns="36000" bIns="36000" rtlCol="0" anchor="ctr" anchorCtr="0">
            <a:spAutoFit/>
          </a:bodyPr>
          <a:lstStyle/>
          <a:p>
            <a:pPr algn="ctr"/>
            <a:r>
              <a:rPr lang="en-US" sz="1050" dirty="0"/>
              <a:t>PD</a:t>
            </a:r>
            <a:endParaRPr lang="en-GB" sz="1050" dirty="0"/>
          </a:p>
        </p:txBody>
      </p:sp>
      <p:sp>
        <p:nvSpPr>
          <p:cNvPr id="76" name="Rectangle 75">
            <a:extLst>
              <a:ext uri="{FF2B5EF4-FFF2-40B4-BE49-F238E27FC236}">
                <a16:creationId xmlns:a16="http://schemas.microsoft.com/office/drawing/2014/main" id="{47D72FC6-FBCB-4B45-8DA8-B4A4F9335A7E}"/>
              </a:ext>
            </a:extLst>
          </p:cNvPr>
          <p:cNvSpPr/>
          <p:nvPr/>
        </p:nvSpPr>
        <p:spPr>
          <a:xfrm flipV="1">
            <a:off x="7861917" y="3301017"/>
            <a:ext cx="88107" cy="2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C626EB6-4C93-4CDC-9A46-C8CEAB43FE65}"/>
              </a:ext>
            </a:extLst>
          </p:cNvPr>
          <p:cNvSpPr/>
          <p:nvPr/>
        </p:nvSpPr>
        <p:spPr>
          <a:xfrm flipV="1">
            <a:off x="7722217" y="3301017"/>
            <a:ext cx="88107" cy="2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892E49FA-E9AF-48B1-A9A5-079ABB7D9769}"/>
              </a:ext>
            </a:extLst>
          </p:cNvPr>
          <p:cNvCxnSpPr>
            <a:cxnSpLocks/>
          </p:cNvCxnSpPr>
          <p:nvPr/>
        </p:nvCxnSpPr>
        <p:spPr>
          <a:xfrm>
            <a:off x="5284733" y="3301033"/>
            <a:ext cx="354399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6282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11503</a:t>
            </a:r>
            <a:r>
              <a:rPr lang="en-GB" dirty="0"/>
              <a:t>: Anlotinib for metastasis soft tissue sarcoma: A randomized, double-blind, placebo-controlled and multi-</a:t>
            </a:r>
            <a:r>
              <a:rPr lang="en-GB" dirty="0" err="1"/>
              <a:t>centered</a:t>
            </a:r>
            <a:r>
              <a:rPr lang="en-GB" dirty="0"/>
              <a:t> clinical </a:t>
            </a:r>
            <a:r>
              <a:rPr lang="en-GB" dirty="0" smtClean="0"/>
              <a:t>trial </a:t>
            </a:r>
            <a:br>
              <a:rPr lang="en-GB" dirty="0" smtClean="0"/>
            </a:br>
            <a:r>
              <a:rPr lang="en-GB" dirty="0" smtClean="0"/>
              <a:t>– Chi Y,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KEY RESULTS (CONT.)</a:t>
            </a: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spcBef>
                <a:spcPts val="1200"/>
              </a:spcBef>
              <a:buNone/>
            </a:pPr>
            <a:r>
              <a:rPr lang="en-US" b="1" dirty="0" smtClean="0">
                <a:solidFill>
                  <a:schemeClr val="bg1"/>
                </a:solidFill>
              </a:rPr>
              <a:t>CONCLUSION</a:t>
            </a:r>
            <a:endParaRPr lang="en-US" b="1" dirty="0">
              <a:solidFill>
                <a:schemeClr val="bg1"/>
              </a:solidFill>
            </a:endParaRPr>
          </a:p>
          <a:p>
            <a:r>
              <a:rPr lang="en-US" dirty="0" smtClean="0"/>
              <a:t>For </a:t>
            </a:r>
            <a:r>
              <a:rPr lang="en-US" dirty="0"/>
              <a:t>patients </a:t>
            </a:r>
            <a:r>
              <a:rPr lang="en-US" dirty="0" smtClean="0"/>
              <a:t>with advanced STS who have failed standard chemotherapy anlotinib may be a new treatment option</a:t>
            </a:r>
            <a:endParaRPr lang="en-GB" dirty="0"/>
          </a:p>
        </p:txBody>
      </p:sp>
      <p:sp>
        <p:nvSpPr>
          <p:cNvPr id="4" name="Text Box 4"/>
          <p:cNvSpPr txBox="1">
            <a:spLocks noChangeArrowheads="1"/>
          </p:cNvSpPr>
          <p:nvPr/>
        </p:nvSpPr>
        <p:spPr bwMode="auto">
          <a:xfrm>
            <a:off x="5374610" y="6474897"/>
            <a:ext cx="354872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Chi Y,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11503</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53097438"/>
              </p:ext>
            </p:extLst>
          </p:nvPr>
        </p:nvGraphicFramePr>
        <p:xfrm>
          <a:off x="5658678" y="2362557"/>
          <a:ext cx="3233529" cy="1630680"/>
        </p:xfrm>
        <a:graphic>
          <a:graphicData uri="http://schemas.openxmlformats.org/drawingml/2006/table">
            <a:tbl>
              <a:tblPr firstRow="1" bandRow="1">
                <a:tableStyleId>{69012ECD-51FC-41F1-AA8D-1B2483CD663E}</a:tableStyleId>
              </a:tblPr>
              <a:tblGrid>
                <a:gridCol w="1077843">
                  <a:extLst>
                    <a:ext uri="{9D8B030D-6E8A-4147-A177-3AD203B41FA5}">
                      <a16:colId xmlns:a16="http://schemas.microsoft.com/office/drawing/2014/main" val="20000"/>
                    </a:ext>
                  </a:extLst>
                </a:gridCol>
                <a:gridCol w="1077843">
                  <a:extLst>
                    <a:ext uri="{9D8B030D-6E8A-4147-A177-3AD203B41FA5}">
                      <a16:colId xmlns:a16="http://schemas.microsoft.com/office/drawing/2014/main" val="20001"/>
                    </a:ext>
                  </a:extLst>
                </a:gridCol>
                <a:gridCol w="1077843">
                  <a:extLst>
                    <a:ext uri="{9D8B030D-6E8A-4147-A177-3AD203B41FA5}">
                      <a16:colId xmlns:a16="http://schemas.microsoft.com/office/drawing/2014/main" val="20002"/>
                    </a:ext>
                  </a:extLst>
                </a:gridCol>
              </a:tblGrid>
              <a:tr h="370840">
                <a:tc>
                  <a:txBody>
                    <a:bodyPr/>
                    <a:lstStyle/>
                    <a:p>
                      <a:endParaRPr lang="en-GB" sz="1400" dirty="0"/>
                    </a:p>
                  </a:txBody>
                  <a:tcPr anchor="ctr"/>
                </a:tc>
                <a:tc>
                  <a:txBody>
                    <a:bodyPr/>
                    <a:lstStyle/>
                    <a:p>
                      <a:pPr algn="ctr"/>
                      <a:r>
                        <a:rPr lang="en-GB" sz="1400" dirty="0" smtClean="0">
                          <a:solidFill>
                            <a:schemeClr val="tx2"/>
                          </a:solidFill>
                        </a:rPr>
                        <a:t>Anlotinib,</a:t>
                      </a:r>
                      <a:r>
                        <a:rPr lang="en-GB" sz="1400" baseline="0" dirty="0" smtClean="0">
                          <a:solidFill>
                            <a:schemeClr val="tx2"/>
                          </a:solidFill>
                        </a:rPr>
                        <a:t> n</a:t>
                      </a:r>
                      <a:endParaRPr lang="en-GB" sz="1400" dirty="0">
                        <a:solidFill>
                          <a:schemeClr val="tx2"/>
                        </a:solidFill>
                      </a:endParaRPr>
                    </a:p>
                  </a:txBody>
                  <a:tcPr anchor="ctr"/>
                </a:tc>
                <a:tc>
                  <a:txBody>
                    <a:bodyPr/>
                    <a:lstStyle/>
                    <a:p>
                      <a:pPr algn="ctr"/>
                      <a:r>
                        <a:rPr lang="en-GB" sz="1400" dirty="0" smtClean="0">
                          <a:solidFill>
                            <a:schemeClr val="tx2"/>
                          </a:solidFill>
                        </a:rPr>
                        <a:t>Placebo,</a:t>
                      </a:r>
                      <a:r>
                        <a:rPr lang="en-GB" sz="1400" baseline="0" dirty="0" smtClean="0">
                          <a:solidFill>
                            <a:schemeClr val="tx2"/>
                          </a:solidFill>
                        </a:rPr>
                        <a:t> </a:t>
                      </a:r>
                    </a:p>
                    <a:p>
                      <a:pPr algn="ctr"/>
                      <a:r>
                        <a:rPr lang="en-GB" sz="1400" baseline="0" dirty="0" smtClean="0">
                          <a:solidFill>
                            <a:schemeClr val="tx2"/>
                          </a:solidFill>
                        </a:rPr>
                        <a:t>n</a:t>
                      </a:r>
                      <a:endParaRPr lang="en-GB" sz="1400" dirty="0">
                        <a:solidFill>
                          <a:schemeClr val="tx2"/>
                        </a:solidFill>
                      </a:endParaRPr>
                    </a:p>
                  </a:txBody>
                  <a:tcPr anchor="ctr"/>
                </a:tc>
                <a:extLst>
                  <a:ext uri="{0D108BD9-81ED-4DB2-BD59-A6C34878D82A}">
                    <a16:rowId xmlns:a16="http://schemas.microsoft.com/office/drawing/2014/main" val="10000"/>
                  </a:ext>
                </a:extLst>
              </a:tr>
              <a:tr h="370840">
                <a:tc>
                  <a:txBody>
                    <a:bodyPr/>
                    <a:lstStyle/>
                    <a:p>
                      <a:r>
                        <a:rPr lang="en-GB" sz="1400" dirty="0" smtClean="0"/>
                        <a:t>CR</a:t>
                      </a:r>
                      <a:endParaRPr lang="en-GB" sz="1400" dirty="0"/>
                    </a:p>
                  </a:txBody>
                  <a:tcPr anchor="ctr"/>
                </a:tc>
                <a:tc>
                  <a:txBody>
                    <a:bodyPr/>
                    <a:lstStyle/>
                    <a:p>
                      <a:pPr algn="ctr"/>
                      <a:r>
                        <a:rPr lang="en-GB" sz="1400" dirty="0" smtClean="0"/>
                        <a:t>1</a:t>
                      </a:r>
                      <a:endParaRPr lang="en-GB" sz="1400" dirty="0"/>
                    </a:p>
                  </a:txBody>
                  <a:tcPr anchor="ctr"/>
                </a:tc>
                <a:tc>
                  <a:txBody>
                    <a:bodyPr/>
                    <a:lstStyle/>
                    <a:p>
                      <a:pPr algn="ctr"/>
                      <a:r>
                        <a:rPr lang="en-GB" sz="1400" dirty="0" smtClean="0"/>
                        <a:t>0</a:t>
                      </a:r>
                      <a:endParaRPr lang="en-GB" sz="1400" dirty="0"/>
                    </a:p>
                  </a:txBody>
                  <a:tcPr anchor="ctr"/>
                </a:tc>
                <a:extLst>
                  <a:ext uri="{0D108BD9-81ED-4DB2-BD59-A6C34878D82A}">
                    <a16:rowId xmlns:a16="http://schemas.microsoft.com/office/drawing/2014/main" val="10001"/>
                  </a:ext>
                </a:extLst>
              </a:tr>
              <a:tr h="370840">
                <a:tc>
                  <a:txBody>
                    <a:bodyPr/>
                    <a:lstStyle/>
                    <a:p>
                      <a:r>
                        <a:rPr lang="en-GB" sz="1400" dirty="0" smtClean="0"/>
                        <a:t>PR</a:t>
                      </a:r>
                      <a:endParaRPr lang="en-GB" sz="1400" dirty="0"/>
                    </a:p>
                  </a:txBody>
                  <a:tcPr anchor="ctr"/>
                </a:tc>
                <a:tc>
                  <a:txBody>
                    <a:bodyPr/>
                    <a:lstStyle/>
                    <a:p>
                      <a:pPr algn="ctr"/>
                      <a:r>
                        <a:rPr lang="en-GB" sz="1400" dirty="0" smtClean="0"/>
                        <a:t>15</a:t>
                      </a:r>
                      <a:endParaRPr lang="en-GB" sz="1400" dirty="0"/>
                    </a:p>
                  </a:txBody>
                  <a:tcPr anchor="ctr"/>
                </a:tc>
                <a:tc>
                  <a:txBody>
                    <a:bodyPr/>
                    <a:lstStyle/>
                    <a:p>
                      <a:pPr algn="ctr"/>
                      <a:r>
                        <a:rPr lang="en-GB" sz="1400" dirty="0" smtClean="0"/>
                        <a:t>1</a:t>
                      </a:r>
                      <a:endParaRPr lang="en-GB" sz="1400" dirty="0"/>
                    </a:p>
                  </a:txBody>
                  <a:tcPr anchor="ctr"/>
                </a:tc>
                <a:extLst>
                  <a:ext uri="{0D108BD9-81ED-4DB2-BD59-A6C34878D82A}">
                    <a16:rowId xmlns:a16="http://schemas.microsoft.com/office/drawing/2014/main" val="10002"/>
                  </a:ext>
                </a:extLst>
              </a:tr>
              <a:tr h="370840">
                <a:tc>
                  <a:txBody>
                    <a:bodyPr/>
                    <a:lstStyle/>
                    <a:p>
                      <a:r>
                        <a:rPr lang="en-GB" sz="1400" dirty="0" smtClean="0"/>
                        <a:t>SD</a:t>
                      </a:r>
                      <a:endParaRPr lang="en-GB" sz="1400" dirty="0"/>
                    </a:p>
                  </a:txBody>
                  <a:tcPr anchor="ctr"/>
                </a:tc>
                <a:tc>
                  <a:txBody>
                    <a:bodyPr/>
                    <a:lstStyle/>
                    <a:p>
                      <a:pPr algn="ctr"/>
                      <a:r>
                        <a:rPr lang="en-GB" sz="1400" dirty="0" smtClean="0"/>
                        <a:t>72</a:t>
                      </a:r>
                      <a:endParaRPr lang="en-GB" sz="1400" dirty="0"/>
                    </a:p>
                  </a:txBody>
                  <a:tcPr anchor="ctr"/>
                </a:tc>
                <a:tc>
                  <a:txBody>
                    <a:bodyPr/>
                    <a:lstStyle/>
                    <a:p>
                      <a:pPr algn="ctr"/>
                      <a:r>
                        <a:rPr lang="en-GB" sz="1400" dirty="0" smtClean="0"/>
                        <a:t>16</a:t>
                      </a:r>
                      <a:endParaRPr lang="en-GB" sz="1400" dirty="0"/>
                    </a:p>
                  </a:txBody>
                  <a:tcPr anchor="ctr"/>
                </a:tc>
                <a:extLst>
                  <a:ext uri="{0D108BD9-81ED-4DB2-BD59-A6C34878D82A}">
                    <a16:rowId xmlns:a16="http://schemas.microsoft.com/office/drawing/2014/main" val="10003"/>
                  </a:ext>
                </a:extLst>
              </a:tr>
            </a:tbl>
          </a:graphicData>
        </a:graphic>
      </p:graphicFrame>
      <p:sp>
        <p:nvSpPr>
          <p:cNvPr id="11" name="TextBox 10"/>
          <p:cNvSpPr txBox="1"/>
          <p:nvPr/>
        </p:nvSpPr>
        <p:spPr>
          <a:xfrm>
            <a:off x="1028409" y="1673442"/>
            <a:ext cx="1158767"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ORR</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TextBox 11"/>
          <p:cNvSpPr txBox="1"/>
          <p:nvPr/>
        </p:nvSpPr>
        <p:spPr>
          <a:xfrm>
            <a:off x="3768652" y="1673442"/>
            <a:ext cx="1158767"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363636"/>
                </a:solidFill>
                <a:effectLst/>
                <a:uLnTx/>
                <a:uFillTx/>
                <a:latin typeface="Arial" charset="0"/>
                <a:ea typeface="+mn-ea"/>
                <a:cs typeface="Arial" charset="0"/>
              </a:rPr>
              <a:t>DCR</a:t>
            </a:r>
            <a:endParaRPr kumimoji="0" lang="en-US" sz="1300" b="1"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3" name="Group 12"/>
          <p:cNvGrpSpPr/>
          <p:nvPr/>
        </p:nvGrpSpPr>
        <p:grpSpPr>
          <a:xfrm>
            <a:off x="62306" y="1950417"/>
            <a:ext cx="2688514" cy="3056528"/>
            <a:chOff x="62306" y="1950417"/>
            <a:chExt cx="2688514" cy="3056528"/>
          </a:xfrm>
        </p:grpSpPr>
        <p:graphicFrame>
          <p:nvGraphicFramePr>
            <p:cNvPr id="14" name="Chart 13">
              <a:extLst>
                <a:ext uri="{FF2B5EF4-FFF2-40B4-BE49-F238E27FC236}">
                  <a16:creationId xmlns:a16="http://schemas.microsoft.com/office/drawing/2014/main" id="{E457EB86-DA5A-4ECE-B454-42FB1DB427E5}"/>
                </a:ext>
              </a:extLst>
            </p:cNvPr>
            <p:cNvGraphicFramePr/>
            <p:nvPr>
              <p:extLst>
                <p:ext uri="{D42A27DB-BD31-4B8C-83A1-F6EECF244321}">
                  <p14:modId xmlns:p14="http://schemas.microsoft.com/office/powerpoint/2010/main" val="3998660435"/>
                </p:ext>
              </p:extLst>
            </p:nvPr>
          </p:nvGraphicFramePr>
          <p:xfrm>
            <a:off x="62306" y="2318400"/>
            <a:ext cx="2688514" cy="2688545"/>
          </p:xfrm>
          <a:graphic>
            <a:graphicData uri="http://schemas.openxmlformats.org/drawingml/2006/chart">
              <c:chart xmlns:c="http://schemas.openxmlformats.org/drawingml/2006/chart" xmlns:r="http://schemas.openxmlformats.org/officeDocument/2006/relationships" r:id="rId2"/>
            </a:graphicData>
          </a:graphic>
        </p:graphicFrame>
        <p:sp>
          <p:nvSpPr>
            <p:cNvPr id="15" name="Freeform: Shape 14">
              <a:extLst>
                <a:ext uri="{FF2B5EF4-FFF2-40B4-BE49-F238E27FC236}">
                  <a16:creationId xmlns:a16="http://schemas.microsoft.com/office/drawing/2014/main" id="{3327B15E-0943-4E81-9958-E9EFF60C7E76}"/>
                </a:ext>
              </a:extLst>
            </p:cNvPr>
            <p:cNvSpPr/>
            <p:nvPr/>
          </p:nvSpPr>
          <p:spPr>
            <a:xfrm>
              <a:off x="1187624" y="2245995"/>
              <a:ext cx="955501" cy="1866900"/>
            </a:xfrm>
            <a:custGeom>
              <a:avLst/>
              <a:gdLst>
                <a:gd name="connsiteX0" fmla="*/ 933450 w 933450"/>
                <a:gd name="connsiteY0" fmla="*/ 171450 h 1866900"/>
                <a:gd name="connsiteX1" fmla="*/ 933450 w 933450"/>
                <a:gd name="connsiteY1" fmla="*/ 0 h 1866900"/>
                <a:gd name="connsiteX2" fmla="*/ 0 w 933450"/>
                <a:gd name="connsiteY2" fmla="*/ 0 h 1866900"/>
                <a:gd name="connsiteX3" fmla="*/ 0 w 933450"/>
                <a:gd name="connsiteY3" fmla="*/ 1866900 h 1866900"/>
              </a:gdLst>
              <a:ahLst/>
              <a:cxnLst>
                <a:cxn ang="0">
                  <a:pos x="connsiteX0" y="connsiteY0"/>
                </a:cxn>
                <a:cxn ang="0">
                  <a:pos x="connsiteX1" y="connsiteY1"/>
                </a:cxn>
                <a:cxn ang="0">
                  <a:pos x="connsiteX2" y="connsiteY2"/>
                </a:cxn>
                <a:cxn ang="0">
                  <a:pos x="connsiteX3" y="connsiteY3"/>
                </a:cxn>
              </a:cxnLst>
              <a:rect l="l" t="t" r="r" b="b"/>
              <a:pathLst>
                <a:path w="933450" h="1866900">
                  <a:moveTo>
                    <a:pt x="933450" y="171450"/>
                  </a:moveTo>
                  <a:lnTo>
                    <a:pt x="933450" y="0"/>
                  </a:lnTo>
                  <a:lnTo>
                    <a:pt x="0" y="0"/>
                  </a:lnTo>
                  <a:lnTo>
                    <a:pt x="0" y="1866900"/>
                  </a:lnTo>
                </a:path>
              </a:pathLst>
            </a:custGeom>
            <a:ln w="26035"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EBBF6C9B-26B0-4043-B772-0C67605BE848}"/>
                </a:ext>
              </a:extLst>
            </p:cNvPr>
            <p:cNvSpPr txBox="1"/>
            <p:nvPr/>
          </p:nvSpPr>
          <p:spPr>
            <a:xfrm>
              <a:off x="1078757" y="1950417"/>
              <a:ext cx="1158767"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p=0.0145</a:t>
              </a:r>
            </a:p>
          </p:txBody>
        </p:sp>
        <p:sp>
          <p:nvSpPr>
            <p:cNvPr id="17" name="TextBox 16">
              <a:extLst>
                <a:ext uri="{FF2B5EF4-FFF2-40B4-BE49-F238E27FC236}">
                  <a16:creationId xmlns:a16="http://schemas.microsoft.com/office/drawing/2014/main" id="{E1DB9DB0-0D77-462A-B171-32BF3AFC8609}"/>
                </a:ext>
              </a:extLst>
            </p:cNvPr>
            <p:cNvSpPr txBox="1"/>
            <p:nvPr/>
          </p:nvSpPr>
          <p:spPr>
            <a:xfrm>
              <a:off x="884092" y="4137455"/>
              <a:ext cx="619080" cy="276999"/>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1.33%</a:t>
              </a:r>
            </a:p>
          </p:txBody>
        </p:sp>
        <p:sp>
          <p:nvSpPr>
            <p:cNvPr id="18" name="TextBox 17">
              <a:extLst>
                <a:ext uri="{FF2B5EF4-FFF2-40B4-BE49-F238E27FC236}">
                  <a16:creationId xmlns:a16="http://schemas.microsoft.com/office/drawing/2014/main" id="{C480F1E9-65FA-4E92-BA08-3F58F8A0DED1}"/>
                </a:ext>
              </a:extLst>
            </p:cNvPr>
            <p:cNvSpPr txBox="1"/>
            <p:nvPr/>
          </p:nvSpPr>
          <p:spPr>
            <a:xfrm>
              <a:off x="1790812" y="2527179"/>
              <a:ext cx="704040" cy="276999"/>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10.13%</a:t>
              </a:r>
            </a:p>
          </p:txBody>
        </p:sp>
      </p:grpSp>
      <p:grpSp>
        <p:nvGrpSpPr>
          <p:cNvPr id="19" name="Group 18"/>
          <p:cNvGrpSpPr/>
          <p:nvPr/>
        </p:nvGrpSpPr>
        <p:grpSpPr>
          <a:xfrm>
            <a:off x="2782646" y="1950417"/>
            <a:ext cx="2688514" cy="3056528"/>
            <a:chOff x="2782646" y="1950417"/>
            <a:chExt cx="2688514" cy="3056528"/>
          </a:xfrm>
        </p:grpSpPr>
        <p:graphicFrame>
          <p:nvGraphicFramePr>
            <p:cNvPr id="20" name="Chart 19">
              <a:extLst>
                <a:ext uri="{FF2B5EF4-FFF2-40B4-BE49-F238E27FC236}">
                  <a16:creationId xmlns:a16="http://schemas.microsoft.com/office/drawing/2014/main" id="{CDDC0BED-A3C6-482A-B322-D7A2C7F90D59}"/>
                </a:ext>
              </a:extLst>
            </p:cNvPr>
            <p:cNvGraphicFramePr/>
            <p:nvPr>
              <p:extLst>
                <p:ext uri="{D42A27DB-BD31-4B8C-83A1-F6EECF244321}">
                  <p14:modId xmlns:p14="http://schemas.microsoft.com/office/powerpoint/2010/main" val="2907256608"/>
                </p:ext>
              </p:extLst>
            </p:nvPr>
          </p:nvGraphicFramePr>
          <p:xfrm>
            <a:off x="2782646" y="2318400"/>
            <a:ext cx="2688514" cy="2688545"/>
          </p:xfrm>
          <a:graphic>
            <a:graphicData uri="http://schemas.openxmlformats.org/drawingml/2006/chart">
              <c:chart xmlns:c="http://schemas.openxmlformats.org/drawingml/2006/chart" xmlns:r="http://schemas.openxmlformats.org/officeDocument/2006/relationships" r:id="rId3"/>
            </a:graphicData>
          </a:graphic>
        </p:graphicFrame>
        <p:sp>
          <p:nvSpPr>
            <p:cNvPr id="21" name="Freeform: Shape 23">
              <a:extLst>
                <a:ext uri="{FF2B5EF4-FFF2-40B4-BE49-F238E27FC236}">
                  <a16:creationId xmlns:a16="http://schemas.microsoft.com/office/drawing/2014/main" id="{D0E43E0D-BE54-4CA9-B721-9DA82938BA87}"/>
                </a:ext>
              </a:extLst>
            </p:cNvPr>
            <p:cNvSpPr/>
            <p:nvPr/>
          </p:nvSpPr>
          <p:spPr>
            <a:xfrm>
              <a:off x="3906032" y="2245995"/>
              <a:ext cx="954000" cy="1271905"/>
            </a:xfrm>
            <a:custGeom>
              <a:avLst/>
              <a:gdLst>
                <a:gd name="connsiteX0" fmla="*/ 933450 w 933450"/>
                <a:gd name="connsiteY0" fmla="*/ 171450 h 1866900"/>
                <a:gd name="connsiteX1" fmla="*/ 933450 w 933450"/>
                <a:gd name="connsiteY1" fmla="*/ 0 h 1866900"/>
                <a:gd name="connsiteX2" fmla="*/ 0 w 933450"/>
                <a:gd name="connsiteY2" fmla="*/ 0 h 1866900"/>
                <a:gd name="connsiteX3" fmla="*/ 0 w 933450"/>
                <a:gd name="connsiteY3" fmla="*/ 1866900 h 1866900"/>
              </a:gdLst>
              <a:ahLst/>
              <a:cxnLst>
                <a:cxn ang="0">
                  <a:pos x="connsiteX0" y="connsiteY0"/>
                </a:cxn>
                <a:cxn ang="0">
                  <a:pos x="connsiteX1" y="connsiteY1"/>
                </a:cxn>
                <a:cxn ang="0">
                  <a:pos x="connsiteX2" y="connsiteY2"/>
                </a:cxn>
                <a:cxn ang="0">
                  <a:pos x="connsiteX3" y="connsiteY3"/>
                </a:cxn>
              </a:cxnLst>
              <a:rect l="l" t="t" r="r" b="b"/>
              <a:pathLst>
                <a:path w="933450" h="1866900">
                  <a:moveTo>
                    <a:pt x="933450" y="171450"/>
                  </a:moveTo>
                  <a:lnTo>
                    <a:pt x="933450" y="0"/>
                  </a:lnTo>
                  <a:lnTo>
                    <a:pt x="0" y="0"/>
                  </a:lnTo>
                  <a:lnTo>
                    <a:pt x="0" y="1866900"/>
                  </a:lnTo>
                </a:path>
              </a:pathLst>
            </a:custGeom>
            <a:ln w="26035"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id="{758969DF-1DD5-4179-A870-E08DF4FE6F81}"/>
                </a:ext>
              </a:extLst>
            </p:cNvPr>
            <p:cNvSpPr txBox="1"/>
            <p:nvPr/>
          </p:nvSpPr>
          <p:spPr>
            <a:xfrm>
              <a:off x="3799097" y="1950417"/>
              <a:ext cx="1158767"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63636"/>
                  </a:solidFill>
                  <a:effectLst/>
                  <a:uLnTx/>
                  <a:uFillTx/>
                  <a:latin typeface="Arial" charset="0"/>
                  <a:ea typeface="+mn-ea"/>
                  <a:cs typeface="Arial" charset="0"/>
                </a:rPr>
                <a:t>p&lt;0.0001</a:t>
              </a:r>
            </a:p>
          </p:txBody>
        </p:sp>
        <p:sp>
          <p:nvSpPr>
            <p:cNvPr id="23" name="TextBox 22">
              <a:extLst>
                <a:ext uri="{FF2B5EF4-FFF2-40B4-BE49-F238E27FC236}">
                  <a16:creationId xmlns:a16="http://schemas.microsoft.com/office/drawing/2014/main" id="{F4869305-97D0-4B5C-8A8D-F367C18F28CE}"/>
                </a:ext>
              </a:extLst>
            </p:cNvPr>
            <p:cNvSpPr txBox="1"/>
            <p:nvPr/>
          </p:nvSpPr>
          <p:spPr>
            <a:xfrm>
              <a:off x="3550794" y="3551808"/>
              <a:ext cx="704040" cy="276999"/>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22.67%</a:t>
              </a:r>
            </a:p>
          </p:txBody>
        </p:sp>
        <p:sp>
          <p:nvSpPr>
            <p:cNvPr id="24" name="TextBox 23">
              <a:extLst>
                <a:ext uri="{FF2B5EF4-FFF2-40B4-BE49-F238E27FC236}">
                  <a16:creationId xmlns:a16="http://schemas.microsoft.com/office/drawing/2014/main" id="{149C2687-A4FE-4F12-801A-626525A058D9}"/>
                </a:ext>
              </a:extLst>
            </p:cNvPr>
            <p:cNvSpPr txBox="1"/>
            <p:nvPr/>
          </p:nvSpPr>
          <p:spPr>
            <a:xfrm>
              <a:off x="4542473" y="2348880"/>
              <a:ext cx="619080" cy="276999"/>
            </a:xfrm>
            <a:prstGeom prst="rect">
              <a:avLst/>
            </a:prstGeom>
            <a:solidFill>
              <a:schemeClr val="tx2"/>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55.7%</a:t>
              </a:r>
            </a:p>
          </p:txBody>
        </p:sp>
      </p:grpSp>
    </p:spTree>
    <p:extLst>
      <p:ext uri="{BB962C8B-B14F-4D97-AF65-F5344CB8AC3E}">
        <p14:creationId xmlns:p14="http://schemas.microsoft.com/office/powerpoint/2010/main" val="373037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92200" cy="939801"/>
          </a:xfrm>
        </p:spPr>
        <p:txBody>
          <a:bodyPr/>
          <a:lstStyle/>
          <a:p>
            <a:r>
              <a:rPr lang="en-GB" dirty="0" smtClean="0"/>
              <a:t>11506</a:t>
            </a:r>
            <a:r>
              <a:rPr lang="en-GB" dirty="0"/>
              <a:t>: Randomized comparison of pazopanib (PAZ) </a:t>
            </a:r>
            <a:r>
              <a:rPr lang="en-GB" dirty="0" smtClean="0"/>
              <a:t/>
            </a:r>
            <a:br>
              <a:rPr lang="en-GB" dirty="0" smtClean="0"/>
            </a:br>
            <a:r>
              <a:rPr lang="en-GB" dirty="0" smtClean="0"/>
              <a:t>and </a:t>
            </a:r>
            <a:r>
              <a:rPr lang="en-GB" dirty="0"/>
              <a:t>doxorubicin (DOX) in the first line treatment of metastatic soft tissue sarcoma (STS) in elderly patients (pts): Results of a phase II study (EPAZ</a:t>
            </a:r>
            <a:r>
              <a:rPr lang="en-GB" dirty="0" smtClean="0"/>
              <a:t>) – </a:t>
            </a:r>
            <a:r>
              <a:rPr lang="en-GB" dirty="0" err="1" smtClean="0"/>
              <a:t>Gr</a:t>
            </a:r>
            <a:r>
              <a:rPr lang="en-GB" dirty="0" err="1" smtClean="0">
                <a:latin typeface="Arial" panose="020B0604020202020204" pitchFamily="34" charset="0"/>
                <a:cs typeface="Arial" panose="020B0604020202020204" pitchFamily="34" charset="0"/>
              </a:rPr>
              <a:t>ünwald</a:t>
            </a:r>
            <a:r>
              <a:rPr lang="en-GB" dirty="0" smtClean="0">
                <a:latin typeface="Arial" panose="020B0604020202020204" pitchFamily="34" charset="0"/>
                <a:cs typeface="Arial" panose="020B0604020202020204" pitchFamily="34" charset="0"/>
              </a:rPr>
              <a:t> V</a:t>
            </a:r>
            <a:r>
              <a:rPr lang="en-GB" dirty="0" smtClean="0"/>
              <a:t>, et al</a:t>
            </a:r>
            <a:endParaRPr lang="en-GB" dirty="0"/>
          </a:p>
        </p:txBody>
      </p:sp>
      <p:sp>
        <p:nvSpPr>
          <p:cNvPr id="3" name="Content Placeholder 2"/>
          <p:cNvSpPr>
            <a:spLocks noGrp="1"/>
          </p:cNvSpPr>
          <p:nvPr>
            <p:ph idx="1"/>
          </p:nvPr>
        </p:nvSpPr>
        <p:spPr/>
        <p:txBody>
          <a:bodyPr/>
          <a:lstStyle/>
          <a:p>
            <a:pPr marL="0" indent="0">
              <a:buNone/>
            </a:pPr>
            <a:r>
              <a:rPr lang="en-US" b="1" dirty="0">
                <a:solidFill>
                  <a:schemeClr val="bg1"/>
                </a:solidFill>
              </a:rPr>
              <a:t>STUDY OBJECTIVE </a:t>
            </a:r>
          </a:p>
          <a:p>
            <a:r>
              <a:rPr lang="en-US" dirty="0"/>
              <a:t>To </a:t>
            </a:r>
            <a:r>
              <a:rPr lang="en-US" dirty="0" smtClean="0"/>
              <a:t>assess the efficacy and safety of pazopanib compared with doxorubicin in elderly patients with STS</a:t>
            </a:r>
            <a:endParaRPr lang="en-GB" dirty="0"/>
          </a:p>
        </p:txBody>
      </p:sp>
      <p:sp>
        <p:nvSpPr>
          <p:cNvPr id="4" name="Text Box 4"/>
          <p:cNvSpPr txBox="1">
            <a:spLocks noChangeArrowheads="1"/>
          </p:cNvSpPr>
          <p:nvPr/>
        </p:nvSpPr>
        <p:spPr bwMode="auto">
          <a:xfrm>
            <a:off x="4854787" y="6474897"/>
            <a:ext cx="4068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Gr</a:t>
            </a:r>
            <a:r>
              <a:rPr kumimoji="0" lang="en-GB" sz="1200" b="0" i="0" u="none" strike="noStrike" kern="1200" cap="none" spc="0" normalizeH="0" baseline="0" noProof="0" dirty="0" err="1" smtClean="0">
                <a:ln>
                  <a:noFill/>
                </a:ln>
                <a:solidFill>
                  <a:srgbClr val="363636"/>
                </a:solidFill>
                <a:effectLst/>
                <a:uLnTx/>
                <a:uFillTx/>
                <a:latin typeface="Arial" panose="020B0604020202020204" pitchFamily="34" charset="0"/>
                <a:ea typeface="+mn-ea"/>
                <a:cs typeface="Arial" panose="020B0604020202020204" pitchFamily="34" charset="0"/>
              </a:rPr>
              <a:t>ünwald</a:t>
            </a:r>
            <a:r>
              <a:rPr kumimoji="0" lang="en-GB" sz="1200" b="0" i="0" u="none" strike="noStrike" kern="1200" cap="none" spc="0" normalizeH="0" baseline="0" noProof="0" dirty="0" smtClean="0">
                <a:ln>
                  <a:noFill/>
                </a:ln>
                <a:solidFill>
                  <a:srgbClr val="363636"/>
                </a:solidFill>
                <a:effectLst/>
                <a:uLnTx/>
                <a:uFillTx/>
                <a:latin typeface="Arial" panose="020B0604020202020204" pitchFamily="34" charset="0"/>
                <a:ea typeface="+mn-ea"/>
                <a:cs typeface="Arial" panose="020B0604020202020204" pitchFamily="34" charset="0"/>
              </a:rPr>
              <a:t> V</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J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Clin</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err="1">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2018;36(</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11506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Oval 14"/>
          <p:cNvSpPr>
            <a:spLocks noChangeArrowheads="1"/>
          </p:cNvSpPr>
          <p:nvPr/>
        </p:nvSpPr>
        <p:spPr bwMode="auto">
          <a:xfrm>
            <a:off x="4664659" y="3365196"/>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2:1</a:t>
            </a:r>
            <a:endParaRPr kumimoji="0" lang="en-US"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4915389" y="2884112"/>
            <a:ext cx="522152" cy="440016"/>
          </a:xfrm>
          <a:prstGeom prst="bentConnector2">
            <a:avLst/>
          </a:prstGeom>
          <a:noFill/>
          <a:ln w="38100">
            <a:solidFill>
              <a:schemeClr val="bg2"/>
            </a:solidFill>
            <a:miter lim="800000"/>
            <a:headEnd/>
            <a:tailEnd type="triangle" w="med" len="med"/>
          </a:ln>
        </p:spPr>
      </p:cxnSp>
      <p:cxnSp>
        <p:nvCxnSpPr>
          <p:cNvPr id="9" name="AutoShape 16"/>
          <p:cNvCxnSpPr>
            <a:cxnSpLocks noChangeShapeType="1"/>
            <a:stCxn id="7" idx="4"/>
            <a:endCxn id="13" idx="1"/>
          </p:cNvCxnSpPr>
          <p:nvPr/>
        </p:nvCxnSpPr>
        <p:spPr bwMode="auto">
          <a:xfrm rot="16200000" flipH="1">
            <a:off x="4887157" y="4018695"/>
            <a:ext cx="578964" cy="440365"/>
          </a:xfrm>
          <a:prstGeom prst="bentConnector2">
            <a:avLst/>
          </a:prstGeom>
          <a:noFill/>
          <a:ln w="38100">
            <a:solidFill>
              <a:schemeClr val="bg2"/>
            </a:solidFill>
            <a:miter lim="800000"/>
            <a:headEnd/>
            <a:tailEnd type="triangle" w="med" len="med"/>
          </a:ln>
        </p:spPr>
      </p:cxnSp>
      <p:sp>
        <p:nvSpPr>
          <p:cNvPr id="10" name="Content Placeholder 26"/>
          <p:cNvSpPr txBox="1">
            <a:spLocks/>
          </p:cNvSpPr>
          <p:nvPr/>
        </p:nvSpPr>
        <p:spPr bwMode="auto">
          <a:xfrm>
            <a:off x="5367174" y="3257911"/>
            <a:ext cx="373062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smtClean="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363636"/>
                </a:solidFill>
                <a:effectLst/>
                <a:uLnTx/>
                <a:uFillTx/>
                <a:latin typeface="Arial"/>
                <a:ea typeface="+mn-ea"/>
                <a:cs typeface="Arial" charset="0"/>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363636"/>
                </a:solidFill>
                <a:effectLst/>
                <a:uLnTx/>
                <a:uFillTx/>
                <a:latin typeface="Arial"/>
                <a:ea typeface="+mn-ea"/>
                <a:cs typeface="Arial" charset="0"/>
              </a:rPr>
              <a:t>Liposarcoma histology</a:t>
            </a:r>
            <a:endParaRPr kumimoji="0" lang="en-US" sz="1200" b="0" i="0" u="none" strike="noStrike" kern="1200" cap="none" spc="0" normalizeH="0" baseline="0" noProof="0" dirty="0">
              <a:ln>
                <a:noFill/>
              </a:ln>
              <a:solidFill>
                <a:srgbClr val="363636"/>
              </a:solidFill>
              <a:effectLst/>
              <a:uLnTx/>
              <a:uFillTx/>
              <a:latin typeface="Arial"/>
              <a:ea typeface="+mn-ea"/>
              <a:cs typeface="Arial" charset="0"/>
            </a:endParaRPr>
          </a:p>
        </p:txBody>
      </p:sp>
      <p:cxnSp>
        <p:nvCxnSpPr>
          <p:cNvPr id="11" name="AutoShape 19"/>
          <p:cNvCxnSpPr>
            <a:cxnSpLocks noChangeShapeType="1"/>
            <a:stCxn id="12" idx="3"/>
            <a:endCxn id="7" idx="2"/>
          </p:cNvCxnSpPr>
          <p:nvPr/>
        </p:nvCxnSpPr>
        <p:spPr bwMode="auto">
          <a:xfrm flipV="1">
            <a:off x="4454588" y="3657296"/>
            <a:ext cx="210071" cy="1"/>
          </a:xfrm>
          <a:prstGeom prst="straightConnector1">
            <a:avLst/>
          </a:prstGeom>
          <a:noFill/>
          <a:ln w="38100">
            <a:solidFill>
              <a:schemeClr val="bg2"/>
            </a:solidFill>
            <a:round/>
            <a:headEnd type="none" w="med" len="med"/>
            <a:tailEnd type="none" w="med" len="med"/>
          </a:ln>
        </p:spPr>
      </p:cxnSp>
      <p:sp>
        <p:nvSpPr>
          <p:cNvPr id="12" name="AutoShape 9"/>
          <p:cNvSpPr>
            <a:spLocks noChangeArrowheads="1"/>
          </p:cNvSpPr>
          <p:nvPr/>
        </p:nvSpPr>
        <p:spPr bwMode="auto">
          <a:xfrm>
            <a:off x="377888" y="2810047"/>
            <a:ext cx="4076700"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Age &gt;60 years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systemic treatment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0–2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(n=120)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5396822" y="4117992"/>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Doxorubicin 75 mg/m</a:t>
            </a:r>
            <a:r>
              <a:rPr kumimoji="0" lang="en-US"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q3w for 6 cycles</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(n=39)</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5396473" y="2432675"/>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Pazopanib 800 mg/day</a:t>
            </a:r>
            <a:b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(n=81)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Rectangle 9"/>
          <p:cNvSpPr txBox="1">
            <a:spLocks noChangeArrowheads="1"/>
          </p:cNvSpPr>
          <p:nvPr/>
        </p:nvSpPr>
        <p:spPr bwMode="auto">
          <a:xfrm>
            <a:off x="228600" y="53052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400" b="0" i="0" u="none" strike="noStrike" kern="1200" cap="none" spc="0" normalizeH="0" baseline="0" noProof="0" dirty="0" smtClean="0">
                <a:ln>
                  <a:noFill/>
                </a:ln>
                <a:solidFill>
                  <a:srgbClr val="363636"/>
                </a:solidFill>
                <a:effectLst/>
                <a:uLnTx/>
                <a:uFillTx/>
                <a:latin typeface="Arial"/>
                <a:ea typeface="+mn-ea"/>
                <a:cs typeface="Arial"/>
              </a:rPr>
              <a:t>PFS</a:t>
            </a:r>
            <a:endParaRPr kumimoji="0" lang="en-US" sz="14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Content Placeholder 26"/>
          <p:cNvSpPr txBox="1">
            <a:spLocks/>
          </p:cNvSpPr>
          <p:nvPr/>
        </p:nvSpPr>
        <p:spPr>
          <a:xfrm>
            <a:off x="4648200" y="53052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Safety, ORR, OS, </a:t>
            </a:r>
            <a:r>
              <a:rPr kumimoji="0" lang="en-US" sz="1600" b="0" i="0" u="none" strike="noStrike" kern="1200" cap="none" spc="0" normalizeH="0" baseline="0" noProof="0" dirty="0" err="1" smtClean="0">
                <a:ln>
                  <a:noFill/>
                </a:ln>
                <a:solidFill>
                  <a:srgbClr val="363636"/>
                </a:solidFill>
                <a:effectLst/>
                <a:uLnTx/>
                <a:uFillTx/>
                <a:latin typeface="Arial"/>
                <a:ea typeface="+mn-ea"/>
                <a:cs typeface="Arial"/>
              </a:rPr>
              <a:t>QoL</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1042269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90435bb6-eeef-42c3-91c2-d29fc26a41c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4991</TotalTime>
  <Words>10081</Words>
  <Application>Microsoft Office PowerPoint</Application>
  <PresentationFormat>On-screen Show (4:3)</PresentationFormat>
  <Paragraphs>2703</Paragraphs>
  <Slides>76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76</vt:i4>
      </vt:variant>
    </vt:vector>
  </HeadingPairs>
  <TitlesOfParts>
    <vt:vector size="82" baseType="lpstr">
      <vt:lpstr>SimSun</vt:lpstr>
      <vt:lpstr>Arial</vt:lpstr>
      <vt:lpstr>Calibri</vt:lpstr>
      <vt:lpstr>Wingdings</vt:lpstr>
      <vt:lpstr>Default Design</vt:lpstr>
      <vt:lpstr>1_Default Design</vt:lpstr>
      <vt:lpstr>PowerPoint Presentation</vt:lpstr>
      <vt:lpstr>Letter from Prof Jean Yves-Blay</vt:lpstr>
      <vt:lpstr>WSN Medical Oncology Slide Deck Editors 2018</vt:lpstr>
      <vt:lpstr>Contents</vt:lpstr>
      <vt:lpstr>Soft tissue sarcoma</vt:lpstr>
      <vt:lpstr>11503: Anlotinib for metastasis soft tissue sarcoma: A randomized, double-blind, placebo-controlled and multi-centered clinical trial  – Chi Y, et al</vt:lpstr>
      <vt:lpstr>11503: Anlotinib for metastasis soft tissue sarcoma: A randomized, double-blind, placebo-controlled and multi-centered clinical trial  – Chi Y, et al</vt:lpstr>
      <vt:lpstr>11503: Anlotinib for metastasis soft tissue sarcoma: A randomized, double-blind, placebo-controlled and multi-centered clinical trial  – Chi Y, et al</vt:lpstr>
      <vt:lpstr>11506: Randomized comparison of pazopanib (PAZ)  and doxorubicin (DOX) in the first line treatment of metastatic soft tissue sarcoma (STS) in elderly patients (pts): Results of a phase II study (EPAZ) – Grünwald V, et al</vt:lpstr>
      <vt:lpstr>11506: Randomized comparison of pazopanib (PAZ)  and doxorubicin (DOX) in the first line treatment of metastatic soft tissue sarcoma (STS) in elderly patients (pts): Results of a phase II study (EPAZ) – Grünwald V, et al</vt:lpstr>
      <vt:lpstr>11506: Randomized comparison of pazopanib (PAZ)  and doxorubicin (DOX) in the first line treatment of metastatic soft tissue sarcoma (STS) in elderly patients (pts): Results of a phase II study (EPAZ) – Grünwald V, et al</vt:lpstr>
      <vt:lpstr>11508: Results of a prospective randomized phase III  T-SAR trial comparing trabectedin (T) vs best supportive care (BSC)  in patients with pretreated advanced soft tissue sarcoma (ASTS):  A French Sarcoma Group (FSG) trial – Le Cesne A, et al</vt:lpstr>
      <vt:lpstr>11508: Results of a prospective randomized phase III  T-SAR trial comparing trabectedin (T) vs best supportive care (BSC)  in patients with pretreated advanced soft tissue sarcoma (ASTS):  A French Sarcoma Group (FSG) trial – Le Cesne A, et al</vt:lpstr>
      <vt:lpstr>11508: Results of a prospective randomized phase III  T-SAR trial comparing trabectedin (T) vs best supportive care (BSC)  in patients with pretreated advanced soft tissue sarcoma (ASTS):  A French Sarcoma Group (FSG) trial – Le Cesne A, et al</vt:lpstr>
      <vt:lpstr>11512: Phase 2 results of selinexor in advanced de-differentiated (DDLS) liposarcoma (SEAL) study: A phase 2/3, randomized, double blind, placebo controlled cross-over study – Gounder MM, et al</vt:lpstr>
      <vt:lpstr>11512: Phase 2 results of selinexor in advanced de-differentiated (DDLS) liposarcoma (SEAL) study: A phase 2/3, randomized, double blind, placebo controlled cross-over study – Gounder MM, et al</vt:lpstr>
      <vt:lpstr>11512: Phase 2 results of selinexor in advanced de-differentiated (DDLS) liposarcoma (SEAL) study: A phase 2/3, randomized, double blind, placebo controlled cross-over study – Gounder MM, et al</vt:lpstr>
      <vt:lpstr>11512: Phase 2 results of selinexor in advanced de-differentiated (DDLS) liposarcoma (SEAL) study: A phase 2/3, randomized, double blind, placebo controlled cross-over study – Gounder MM, et al</vt:lpstr>
      <vt:lpstr>11516: A phase II study of talimogene laherparepvec (T-VEC) and pembrolizumab in patients with metastatic sarcoma – Kelly CM, et al</vt:lpstr>
      <vt:lpstr>11516: A phase II study of talimogene laherparepvec (T-VEC) and pembrolizumab in patients with metastatic sarcoma – Kelly CM, et al</vt:lpstr>
      <vt:lpstr>11516: A phase II study of talimogene laherparepvec (T-VEC) and pembrolizumab in patients with metastatic sarcoma – Kelly CM, et al</vt:lpstr>
      <vt:lpstr>11517: Compared descriptive analysis of immunologic landscape in soft tissue sarcoma and GIST – Dufresne A, et al</vt:lpstr>
      <vt:lpstr>11517: Compared descriptive analysis of immunologic landscape in soft tissue sarcoma and GIST – Dufresne A, et al</vt:lpstr>
      <vt:lpstr>11518: Prognostic stratification using the nomogram  Sarculator and its impact on study results in a randomized controlled trial (RCT) for localized soft tissue sarcomas (STS): A secondary analysis of the EORTC-STBSG 62931 – Pasquali S, et al</vt:lpstr>
      <vt:lpstr>11518: Prognostic stratification using the nomogram  Sarculator and its impact on study results in a randomized controlled trial (RCT) for localized soft tissue sarcomas (STS): A secondary analysis of the EORTC-STBSG 62931 – Pasquali S, et al</vt:lpstr>
      <vt:lpstr>11518: Prognostic stratification using the nomogram  Sarculator and its impact on study results in a randomized controlled trial (RCT) for localized soft tissue sarcomas (STS): A secondary analysis of the EORTC-STBSG 62931 – Pasquali S, et al</vt:lpstr>
      <vt:lpstr>11518: Prognostic stratification using the nomogram  Sarculator and its impact on study results in a randomized controlled trial (RCT) for localized soft tissue sarcomas (STS): A secondary analysis of the EORTC-STBSG 62931 – Pasquali S, et al</vt:lpstr>
      <vt:lpstr>11518: Prognostic stratification using the nomogram  Sarculator and its impact on study results in a randomized controlled trial (RCT) for localized soft tissue sarcomas (STS): A secondary analysis of the EORTC-STBSG 62931 – Pasquali S, et al</vt:lpstr>
      <vt:lpstr>3005: Pilot study of NY-ESO-1c259 T cells in advanced myxoid/round cell liposarcoma – D’Angelo SP, et al</vt:lpstr>
      <vt:lpstr>3005: Pilot study of NY-ESO-1c259 T cells in advanced myxoid/round cell liposarcoma – D’Angelo SP, et al</vt:lpstr>
      <vt:lpstr>3005: Pilot study of NY-ESO-1c259 T cells in advanced myxoid/round cell liposarcoma – D’Angelo SP, et al</vt:lpstr>
      <vt:lpstr>3005: Pilot study of NY-ESO-1c259 T cells in advanced myxoid/round cell liposarcoma – D’Angelo SP, et al</vt:lpstr>
      <vt:lpstr>3005: Pilot study of NY-ESO-1c259 T cells in advanced myxoid/round cell liposarcoma – D’Angelo SP, et al</vt:lpstr>
      <vt:lpstr>5505: Adjuvant gemcitabine plus docetaxel followed by doxorubicin versus observation for uterus-limited, high-grade leiomyosarcoma:  A phase III GOG study – Hensley ML, et al</vt:lpstr>
      <vt:lpstr>5505: Adjuvant gemcitabine plus docetaxel followed by doxorubicin versus observation for uterus-limited, high-grade leiomyosarcoma:  A phase III GOG study – Hensley ML, et al</vt:lpstr>
      <vt:lpstr>5505: Adjuvant gemcitabine plus docetaxel followed by doxorubicin versus observation for uterus-limited, high-grade leiomyosarcoma:  A phase III GOG study – Hensley ML, et al</vt:lpstr>
      <vt:lpstr>5505: Adjuvant gemcitabine plus docetaxel followed by doxorubicin versus observation for uterus-limited, high-grade leiomyosarcoma:  A phase III GOG study – Hensley ML, et al</vt:lpstr>
      <vt:lpstr>5505: Adjuvant gemcitabine plus docetaxel followed by doxorubicin versus observation for uterus-limited, high-grade leiomyosarcoma:  A phase III GOG study – Hensley ML, et al</vt:lpstr>
      <vt:lpstr>Gastrointestinal stromal tumours</vt:lpstr>
      <vt:lpstr>11509: A phase I pharmacokinetic (PK) and pharmacodynamic (PD)  study of PLX9486 alone and in combination (combo) with the KIT inhibitors pexidartinib (pexi) or sunitinib (su) in patients (Pts) with advanced solid tumors and gastrointestinal stromal tumor (GIST) – Wagner AJ, et al</vt:lpstr>
      <vt:lpstr>11509: A phase I pharmacokinetic (PK) and pharmacodynamic (PD)  study of PLX9486 alone and in combination (combo) with the KIT inhibitors pexidartinib (pexi) or sunitinib (su) in patients (Pts) with advanced solid tumors and gastrointestinal stromal tumor (GIST) – Wagner AJ, et al</vt:lpstr>
      <vt:lpstr>11509: A phase I pharmacokinetic (PK) and pharmacodynamic (PD)  study of PLX9486 alone and in combination (combo) with the KIT inhibitors pexidartinib (pexi) or sunitinib (su) in patients (Pts) with advanced solid tumors and gastrointestinal stromal tumor (GIST) – Wagner AJ, et al</vt:lpstr>
      <vt:lpstr>11509: A phase I pharmacokinetic (PK) and pharmacodynamic (PD)  study of PLX9486 alone and in combination (combo) with the KIT inhibitors pexidartinib (pexi) or sunitinib (su) in patients (Pts) with advanced solid tumors and gastrointestinal stromal tumor (GIST) – Wagner AJ, et al</vt:lpstr>
      <vt:lpstr>11510: Phase Ib study of rapid alternation of sunitinib (SU) and regorafenib (RE) in patients (pts) with advanced gastrointestinal stromal tumor (GIST) – Serrano C, et al</vt:lpstr>
      <vt:lpstr>11510: Phase Ib study of rapid alternation of sunitinib (SU) and regorafenib (RE) in patients (pts) with advanced gastrointestinal stromal tumor (GIST) – Serrano C, et al</vt:lpstr>
      <vt:lpstr>11510: Phase Ib study of rapid alternation of sunitinib (SU) and regorafenib (RE) in patients (pts) with advanced gastrointestinal stromal tumor (GIST) – Serrano C, et al</vt:lpstr>
      <vt:lpstr>11510: Phase Ib study of rapid alternation of sunitinib (SU) and regorafenib (RE) in patients (pts) with advanced gastrointestinal stromal tumor (GIST) – Serrano C, et al</vt:lpstr>
      <vt:lpstr>11511: Mutation profile of drug resistant gastrointestinal stromal tumor (GIST) patients (pts) enrolled in the phase 1 study of DCC-2618 – George S, et al</vt:lpstr>
      <vt:lpstr>11511: Mutation profile of drug resistant gastrointestinal stromal tumor (GIST) patients (pts) enrolled in the phase 1 study of DCC-2618 – George S, et al</vt:lpstr>
      <vt:lpstr>Rarer sarcomas and  desmoid tumors</vt:lpstr>
      <vt:lpstr>11500: Phase III, randomized, double blind, placebo-controlled trial of sorafenib in desmoid tumors (Alliance A091105) – Gounder MM, et al</vt:lpstr>
      <vt:lpstr>11500: Phase III, randomized, double blind, placebo-controlled trial of sorafenib in desmoid tumors (Alliance A091105) – Gounder MM, et al</vt:lpstr>
      <vt:lpstr>11500: Phase III, randomized, double blind, placebo-controlled trial of sorafenib in desmoid tumors (Alliance A091105) – Gounder MM, et al</vt:lpstr>
      <vt:lpstr>11500: Phase III, randomized, double blind, placebo-controlled trial of sorafenib in desmoid tumors (Alliance A091105) – Gounder MM, et al</vt:lpstr>
      <vt:lpstr>11500: Phase III, randomized, double blind, placebo-controlled trial of sorafenib in desmoid tumors (Alliance A091105) – Gounder MM, et al</vt:lpstr>
      <vt:lpstr>11501: DESMOPAZ pazopanib (PZ) versus IV  methotrexate/vinblastine (MV) in adult patients with progressive desmoid tumors (DT) a randomized phase II study from the French Sarcoma Group – Toulmonde M, et al</vt:lpstr>
      <vt:lpstr>11501: DESMOPAZ pazopanib (PZ) versus IV  methotrexate/vinblastine (MV) in adult patients with progressive desmoid tumors (DT) a randomized phase II study from the French Sarcoma Group – Toulmonde M, et al</vt:lpstr>
      <vt:lpstr>11501: DESMOPAZ pazopanib (PZ) versus IV  methotrexate/vinblastine (MV) in adult patients with progressive desmoid tumors (DT) a randomized phase II study from the French Sarcoma Group – Toulmonde M, et al</vt:lpstr>
      <vt:lpstr>11502: Final results of ENLIVEN: A global, double-blind, randomized, placebo-controlled, phase 3 study of pexidartinib in advanced tenosynovial giant cell tumor (TGCT) – Tap WD, et al</vt:lpstr>
      <vt:lpstr>11502: Final results of ENLIVEN: A global, double-blind, randomized, placebo-controlled, phase 3 study of pexidartinib in advanced tenosynovial giant cell tumor (TGCT) – Tap WD, et al</vt:lpstr>
      <vt:lpstr>11502: Final results of ENLIVEN: A global, double-blind, randomized, placebo-controlled, phase 3 study of pexidartinib in advanced tenosynovial giant cell tumor (TGCT) – Tap WD, et al</vt:lpstr>
      <vt:lpstr>11502: Final results of ENLIVEN: A global, double-blind, randomized, placebo-controlled, phase 3 study of pexidartinib in advanced tenosynovial giant cell tumor (TGCT) – Tap WD, et al</vt:lpstr>
      <vt:lpstr>11502: Final results of ENLIVEN: A global, double-blind, randomized, placebo-controlled, phase 3 study of pexidartinib in advanced tenosynovial giant cell tumor (TGCT) – Tap WD, et al</vt:lpstr>
      <vt:lpstr>Osteosarcoma and chondrosarcoma</vt:lpstr>
      <vt:lpstr>11515: IMMUNOSARC: A collaborative Spanish (GEIS) and Italian (ISG) Sarcoma Groups phase I/II trial of sunitinib plus nivolumab in selected bone and soft tissue sarcoma subtypes—Results of the phase I part – Broto JM, et al</vt:lpstr>
      <vt:lpstr>11515: IMMUNOSARC: A collaborative Spanish (GEIS) and Italian (ISG) Sarcoma Groups phase I/II trial of sunitinib plus nivolumab in selected bone and soft tissue sarcoma subtypes—Results of the phase I part – Broto JM, et al</vt:lpstr>
      <vt:lpstr>11515: IMMUNOSARC: A collaborative Spanish (GEIS) and Italian (ISG) Sarcoma Groups phase I/II trial of sunitinib plus nivolumab in selected bone and soft tissue sarcoma subtypes—Results of the phase I part – Broto JM, et al</vt:lpstr>
      <vt:lpstr>11515: IMMUNOSARC: A collaborative Spanish (GEIS) and Italian (ISG) Sarcoma Groups phase I/II trial of sunitinib plus nivolumab in selected bone and soft tissue sarcoma subtypes—Results of the phase I part – Broto JM, et al</vt:lpstr>
      <vt:lpstr>11515: IMMUNOSARC: A collaborative Spanish (GEIS) and Italian (ISG) Sarcoma Groups phase I/II trial of sunitinib plus nivolumab in selected bone and soft tissue sarcoma subtypes—Results of the phase I part – Broto JM, et al</vt:lpstr>
      <vt:lpstr>11520: Apatinib for advanced osteosarcoma after failure of standard multimodal therapy: An open label phase 2 clinical trial – Xie L, et al</vt:lpstr>
      <vt:lpstr>11520: Apatinib for advanced osteosarcoma after failure of standard multimodal therapy: An open label phase 2 clinical trial – Xie L, et al</vt:lpstr>
      <vt:lpstr>11520: Apatinib for advanced osteosarcoma after failure of standard multimodal therapy: An open label phase 2 clinical trial – Xie L, et al</vt:lpstr>
      <vt:lpstr>Ewing sarcoma</vt:lpstr>
      <vt:lpstr>11519: Efficacy and safety of lurbinectedin (PM1183) in Ewing sarcoma: Final results from a phase 2 study – Subbiah V, et al</vt:lpstr>
      <vt:lpstr>11519: Efficacy and safety of lurbinectedin (PM1183) in Ewing sarcoma: Final results from a phase 2 study – Subbiah V, et al</vt:lpstr>
      <vt:lpstr>11519: Efficacy and safety of lurbinectedin (PM1183) in Ewing sarcoma: Final results from a phase 2 study – Subbiah V,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456</cp:revision>
  <dcterms:created xsi:type="dcterms:W3CDTF">2011-02-23T10:20:57Z</dcterms:created>
  <dcterms:modified xsi:type="dcterms:W3CDTF">2018-06-18T14:56:07Z</dcterms:modified>
</cp:coreProperties>
</file>