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51" r:id="rId2"/>
    <p:sldId id="281" r:id="rId3"/>
    <p:sldId id="282" r:id="rId4"/>
    <p:sldId id="341" r:id="rId5"/>
    <p:sldId id="431" r:id="rId6"/>
    <p:sldId id="432" r:id="rId7"/>
    <p:sldId id="433" r:id="rId8"/>
    <p:sldId id="434" r:id="rId9"/>
    <p:sldId id="435" r:id="rId10"/>
    <p:sldId id="436" r:id="rId11"/>
    <p:sldId id="437" r:id="rId12"/>
    <p:sldId id="438" r:id="rId13"/>
    <p:sldId id="439" r:id="rId14"/>
    <p:sldId id="440" r:id="rId15"/>
    <p:sldId id="441" r:id="rId16"/>
    <p:sldId id="442" r:id="rId17"/>
    <p:sldId id="406" r:id="rId18"/>
    <p:sldId id="411" r:id="rId19"/>
    <p:sldId id="412" r:id="rId20"/>
    <p:sldId id="413" r:id="rId21"/>
    <p:sldId id="414" r:id="rId22"/>
    <p:sldId id="415" r:id="rId23"/>
    <p:sldId id="417" r:id="rId24"/>
    <p:sldId id="418" r:id="rId25"/>
    <p:sldId id="419" r:id="rId26"/>
    <p:sldId id="420" r:id="rId27"/>
    <p:sldId id="421" r:id="rId28"/>
    <p:sldId id="422" r:id="rId29"/>
    <p:sldId id="423" r:id="rId30"/>
    <p:sldId id="424" r:id="rId31"/>
    <p:sldId id="425" r:id="rId32"/>
    <p:sldId id="426" r:id="rId33"/>
    <p:sldId id="427" r:id="rId34"/>
    <p:sldId id="407" r:id="rId35"/>
    <p:sldId id="364" r:id="rId36"/>
    <p:sldId id="365" r:id="rId37"/>
    <p:sldId id="366" r:id="rId38"/>
    <p:sldId id="390" r:id="rId39"/>
    <p:sldId id="391" r:id="rId40"/>
    <p:sldId id="392" r:id="rId41"/>
    <p:sldId id="393" r:id="rId42"/>
    <p:sldId id="400" r:id="rId43"/>
    <p:sldId id="395" r:id="rId44"/>
  </p:sldIdLst>
  <p:sldSz cx="9144000" cy="6858000" type="screen4x3"/>
  <p:notesSz cx="6858000" cy="9144000"/>
  <p:custDataLst>
    <p:tags r:id="rId47"/>
  </p:custDataLst>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182" userDrawn="1">
          <p15:clr>
            <a:srgbClr val="A4A3A4"/>
          </p15:clr>
        </p15:guide>
        <p15:guide id="2" orient="horz" pos="142" userDrawn="1">
          <p15:clr>
            <a:srgbClr val="A4A3A4"/>
          </p15:clr>
        </p15:guide>
        <p15:guide id="3" orient="horz" pos="2160" userDrawn="1">
          <p15:clr>
            <a:srgbClr val="A4A3A4"/>
          </p15:clr>
        </p15:guide>
        <p15:guide id="5" pos="2880">
          <p15:clr>
            <a:srgbClr val="A4A3A4"/>
          </p15:clr>
        </p15:guide>
        <p15:guide id="6" pos="142" userDrawn="1">
          <p15:clr>
            <a:srgbClr val="A4A3A4"/>
          </p15:clr>
        </p15:guide>
        <p15:guide id="7" pos="5616">
          <p15:clr>
            <a:srgbClr val="A4A3A4"/>
          </p15:clr>
        </p15:guide>
        <p15:guide id="8" orient="horz" pos="768" userDrawn="1">
          <p15:clr>
            <a:srgbClr val="A4A3A4"/>
          </p15:clr>
        </p15:guide>
        <p15:guide id="9" orient="horz" pos="3872" userDrawn="1">
          <p15:clr>
            <a:srgbClr val="A4A3A4"/>
          </p15:clr>
        </p15:guide>
        <p15:guide id="10" orient="horz" pos="2143">
          <p15:clr>
            <a:srgbClr val="A4A3A4"/>
          </p15:clr>
        </p15:guide>
        <p15:guide id="11" orient="horz" pos="1758">
          <p15:clr>
            <a:srgbClr val="A4A3A4"/>
          </p15:clr>
        </p15:guide>
        <p15:guide id="12" pos="5622">
          <p15:clr>
            <a:srgbClr val="A4A3A4"/>
          </p15:clr>
        </p15:guide>
        <p15:guide id="13" orient="horz" pos="882">
          <p15:clr>
            <a:srgbClr val="A4A3A4"/>
          </p15:clr>
        </p15:guide>
        <p15:guide id="14" orient="horz" pos="269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 Lilly and Company" initials="ELaC" lastIdx="3" clrIdx="0"/>
  <p:cmAuthor id="1" name="Sheth, Parita, Springer Healthcare UK" initials="iSC" lastIdx="73" clrIdx="1"/>
  <p:cmAuthor id="2" name="Davies, Mark, Springer" initials="DMS" lastIdx="10" clrIdx="2"/>
  <p:cmAuthor id="3" name="Wheatcroft, Clare, Springer" initials="WCS" lastIdx="4" clrIdx="3"/>
  <p:cmAuthor id="4" name="Piotr Rutkowski" initials="PR" lastIdx="4" clrIdx="4">
    <p:extLst/>
  </p:cmAuthor>
  <p:cmAuthor id="5" name="Peter Maw" initials="P"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2C4EE"/>
    <a:srgbClr val="006DB0"/>
    <a:srgbClr val="969696"/>
    <a:srgbClr val="23246D"/>
    <a:srgbClr val="FF9999"/>
    <a:srgbClr val="363636"/>
    <a:srgbClr val="393939"/>
    <a:srgbClr val="3F5075"/>
    <a:srgbClr val="0346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95302" autoAdjust="0"/>
  </p:normalViewPr>
  <p:slideViewPr>
    <p:cSldViewPr snapToGrid="0" showGuides="1">
      <p:cViewPr varScale="1">
        <p:scale>
          <a:sx n="97" d="100"/>
          <a:sy n="97" d="100"/>
        </p:scale>
        <p:origin x="1464" y="200"/>
      </p:cViewPr>
      <p:guideLst>
        <p:guide orient="horz" pos="4182"/>
        <p:guide orient="horz" pos="142"/>
        <p:guide orient="horz" pos="2160"/>
        <p:guide pos="2880"/>
        <p:guide pos="142"/>
        <p:guide pos="5616"/>
        <p:guide orient="horz" pos="768"/>
        <p:guide orient="horz" pos="3872"/>
        <p:guide orient="horz" pos="2143"/>
        <p:guide orient="horz" pos="1758"/>
        <p:guide pos="5622"/>
        <p:guide orient="horz" pos="882"/>
        <p:guide orient="horz" pos="269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2" d="100"/>
          <a:sy n="82" d="100"/>
        </p:scale>
        <p:origin x="-31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tags" Target="tags/tag1.xml"/><Relationship Id="rId48" Type="http://schemas.openxmlformats.org/officeDocument/2006/relationships/commentAuthors" Target="commentAuthors.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23246D"/>
            </a:solidFill>
          </c:spPr>
          <c:invertIfNegative val="0"/>
          <c:cat>
            <c:strRef>
              <c:f>Sheet1!$A$2:$A$5</c:f>
              <c:strCache>
                <c:ptCount val="4"/>
                <c:pt idx="0">
                  <c:v>No treatment</c:v>
                </c:pt>
                <c:pt idx="1">
                  <c:v>Surgery</c:v>
                </c:pt>
                <c:pt idx="2">
                  <c:v>Systemic therapy</c:v>
                </c:pt>
                <c:pt idx="3">
                  <c:v>Radiotherapy</c:v>
                </c:pt>
              </c:strCache>
            </c:strRef>
          </c:cat>
          <c:val>
            <c:numRef>
              <c:f>Sheet1!$B$2:$B$5</c:f>
              <c:numCache>
                <c:formatCode>General</c:formatCode>
                <c:ptCount val="4"/>
                <c:pt idx="0">
                  <c:v>54.0</c:v>
                </c:pt>
                <c:pt idx="1">
                  <c:v>24.0</c:v>
                </c:pt>
                <c:pt idx="2">
                  <c:v>21.0</c:v>
                </c:pt>
                <c:pt idx="3">
                  <c:v>2.0</c:v>
                </c:pt>
              </c:numCache>
            </c:numRef>
          </c:val>
        </c:ser>
        <c:dLbls>
          <c:showLegendKey val="0"/>
          <c:showVal val="0"/>
          <c:showCatName val="0"/>
          <c:showSerName val="0"/>
          <c:showPercent val="0"/>
          <c:showBubbleSize val="0"/>
        </c:dLbls>
        <c:gapWidth val="150"/>
        <c:axId val="1772013376"/>
        <c:axId val="1772015152"/>
      </c:barChart>
      <c:catAx>
        <c:axId val="1772013376"/>
        <c:scaling>
          <c:orientation val="minMax"/>
        </c:scaling>
        <c:delete val="0"/>
        <c:axPos val="b"/>
        <c:numFmt formatCode="General" sourceLinked="0"/>
        <c:majorTickMark val="out"/>
        <c:minorTickMark val="none"/>
        <c:tickLblPos val="nextTo"/>
        <c:txPr>
          <a:bodyPr/>
          <a:lstStyle/>
          <a:p>
            <a:pPr>
              <a:defRPr sz="1000"/>
            </a:pPr>
            <a:endParaRPr lang="fr-FR"/>
          </a:p>
        </c:txPr>
        <c:crossAx val="1772015152"/>
        <c:crosses val="autoZero"/>
        <c:auto val="1"/>
        <c:lblAlgn val="ctr"/>
        <c:lblOffset val="100"/>
        <c:noMultiLvlLbl val="0"/>
      </c:catAx>
      <c:valAx>
        <c:axId val="1772015152"/>
        <c:scaling>
          <c:orientation val="minMax"/>
        </c:scaling>
        <c:delete val="0"/>
        <c:axPos val="l"/>
        <c:numFmt formatCode="General" sourceLinked="1"/>
        <c:majorTickMark val="out"/>
        <c:minorTickMark val="none"/>
        <c:tickLblPos val="nextTo"/>
        <c:txPr>
          <a:bodyPr/>
          <a:lstStyle/>
          <a:p>
            <a:pPr>
              <a:defRPr sz="1000"/>
            </a:pPr>
            <a:endParaRPr lang="fr-FR"/>
          </a:p>
        </c:txPr>
        <c:crossAx val="1772013376"/>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23246D"/>
            </a:solidFill>
          </c:spPr>
          <c:invertIfNegative val="0"/>
          <c:cat>
            <c:strRef>
              <c:f>Sheet1!$A$2:$A$6</c:f>
              <c:strCache>
                <c:ptCount val="5"/>
                <c:pt idx="0">
                  <c:v>Pain</c:v>
                </c:pt>
                <c:pt idx="1">
                  <c:v>Growth</c:v>
                </c:pt>
                <c:pt idx="2">
                  <c:v>Pain + growth</c:v>
                </c:pt>
                <c:pt idx="3">
                  <c:v>Patients wish</c:v>
                </c:pt>
                <c:pt idx="4">
                  <c:v>Other</c:v>
                </c:pt>
              </c:strCache>
            </c:strRef>
          </c:cat>
          <c:val>
            <c:numRef>
              <c:f>Sheet1!$B$2:$B$6</c:f>
              <c:numCache>
                <c:formatCode>General</c:formatCode>
                <c:ptCount val="5"/>
                <c:pt idx="0">
                  <c:v>33.0</c:v>
                </c:pt>
                <c:pt idx="1">
                  <c:v>31.0</c:v>
                </c:pt>
                <c:pt idx="2">
                  <c:v>12.0</c:v>
                </c:pt>
                <c:pt idx="3">
                  <c:v>12.0</c:v>
                </c:pt>
                <c:pt idx="4">
                  <c:v>11.0</c:v>
                </c:pt>
              </c:numCache>
            </c:numRef>
          </c:val>
        </c:ser>
        <c:dLbls>
          <c:showLegendKey val="0"/>
          <c:showVal val="0"/>
          <c:showCatName val="0"/>
          <c:showSerName val="0"/>
          <c:showPercent val="0"/>
          <c:showBubbleSize val="0"/>
        </c:dLbls>
        <c:gapWidth val="150"/>
        <c:axId val="1752679136"/>
        <c:axId val="1752680496"/>
      </c:barChart>
      <c:catAx>
        <c:axId val="1752679136"/>
        <c:scaling>
          <c:orientation val="minMax"/>
        </c:scaling>
        <c:delete val="0"/>
        <c:axPos val="b"/>
        <c:numFmt formatCode="General" sourceLinked="0"/>
        <c:majorTickMark val="out"/>
        <c:minorTickMark val="none"/>
        <c:tickLblPos val="nextTo"/>
        <c:txPr>
          <a:bodyPr/>
          <a:lstStyle/>
          <a:p>
            <a:pPr>
              <a:defRPr sz="1000"/>
            </a:pPr>
            <a:endParaRPr lang="fr-FR"/>
          </a:p>
        </c:txPr>
        <c:crossAx val="1752680496"/>
        <c:crosses val="autoZero"/>
        <c:auto val="1"/>
        <c:lblAlgn val="ctr"/>
        <c:lblOffset val="100"/>
        <c:noMultiLvlLbl val="0"/>
      </c:catAx>
      <c:valAx>
        <c:axId val="1752680496"/>
        <c:scaling>
          <c:orientation val="minMax"/>
        </c:scaling>
        <c:delete val="0"/>
        <c:axPos val="l"/>
        <c:numFmt formatCode="General" sourceLinked="1"/>
        <c:majorTickMark val="out"/>
        <c:minorTickMark val="none"/>
        <c:tickLblPos val="nextTo"/>
        <c:txPr>
          <a:bodyPr/>
          <a:lstStyle/>
          <a:p>
            <a:pPr>
              <a:defRPr sz="1000"/>
            </a:pPr>
            <a:endParaRPr lang="fr-FR"/>
          </a:p>
        </c:txPr>
        <c:crossAx val="1752679136"/>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20DF2A-0D31-4579-832C-AD9542F70C0E}" type="datetimeFigureOut">
              <a:rPr lang="en-GB" smtClean="0"/>
              <a:pPr/>
              <a:t>01/10/2017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152A35-52F8-4D69-BA05-C9B451EA3D6A}" type="slidenum">
              <a:rPr lang="en-GB" smtClean="0"/>
              <a:pPr/>
              <a:t>‹#›</a:t>
            </a:fld>
            <a:endParaRPr lang="en-GB"/>
          </a:p>
        </p:txBody>
      </p:sp>
    </p:spTree>
    <p:extLst>
      <p:ext uri="{BB962C8B-B14F-4D97-AF65-F5344CB8AC3E}">
        <p14:creationId xmlns:p14="http://schemas.microsoft.com/office/powerpoint/2010/main" val="3720455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21D49-9666-4DB4-A666-2F4D89BA82DC}" type="datetimeFigureOut">
              <a:rPr lang="en-US" smtClean="0"/>
              <a:t>10/1/17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EF7C2-21B3-437D-9708-1569AD363FD6}" type="slidenum">
              <a:rPr lang="en-US" smtClean="0"/>
              <a:t>‹#›</a:t>
            </a:fld>
            <a:endParaRPr lang="en-US"/>
          </a:p>
        </p:txBody>
      </p:sp>
    </p:spTree>
    <p:extLst>
      <p:ext uri="{BB962C8B-B14F-4D97-AF65-F5344CB8AC3E}">
        <p14:creationId xmlns:p14="http://schemas.microsoft.com/office/powerpoint/2010/main" val="1532096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AEF7C2-21B3-437D-9708-1569AD363FD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9172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9" name="Rectangle 28"/>
          <p:cNvSpPr/>
          <p:nvPr userDrawn="1"/>
        </p:nvSpPr>
        <p:spPr>
          <a:xfrm>
            <a:off x="1" y="5581650"/>
            <a:ext cx="6029324" cy="1276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userDrawn="1"/>
        </p:nvSpPr>
        <p:spPr>
          <a:xfrm>
            <a:off x="2105025" y="0"/>
            <a:ext cx="7038975" cy="179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4" name="Rectangle 2"/>
          <p:cNvSpPr>
            <a:spLocks noGrp="1" noChangeArrowheads="1"/>
          </p:cNvSpPr>
          <p:nvPr userDrawn="1">
            <p:ph type="ctrTitle"/>
          </p:nvPr>
        </p:nvSpPr>
        <p:spPr>
          <a:xfrm>
            <a:off x="227013" y="2307338"/>
            <a:ext cx="8665709" cy="2483738"/>
          </a:xfrm>
        </p:spPr>
        <p:txBody>
          <a:bodyPr bIns="45720" anchor="ctr"/>
          <a:lstStyle>
            <a:lvl1pPr>
              <a:defRPr sz="2800">
                <a:solidFill>
                  <a:schemeClr val="tx2"/>
                </a:solidFill>
              </a:defRPr>
            </a:lvl1pPr>
          </a:lstStyle>
          <a:p>
            <a:pPr lvl="0"/>
            <a:r>
              <a:rPr lang="en-GB" noProof="0" dirty="0"/>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9798" y="188251"/>
            <a:ext cx="1544055" cy="956561"/>
          </a:xfrm>
          <a:prstGeom prst="rect">
            <a:avLst/>
          </a:prstGeom>
        </p:spPr>
      </p:pic>
      <p:sp>
        <p:nvSpPr>
          <p:cNvPr id="36" name="Freeform: Shape 35"/>
          <p:cNvSpPr/>
          <p:nvPr userDrawn="1"/>
        </p:nvSpPr>
        <p:spPr>
          <a:xfrm>
            <a:off x="-1" y="4610100"/>
            <a:ext cx="9058275" cy="2247900"/>
          </a:xfrm>
          <a:custGeom>
            <a:avLst/>
            <a:gdLst>
              <a:gd name="connsiteX0" fmla="*/ 1480079 w 6548586"/>
              <a:gd name="connsiteY0" fmla="*/ 949 h 3365601"/>
              <a:gd name="connsiteX1" fmla="*/ 4165229 w 6548586"/>
              <a:gd name="connsiteY1" fmla="*/ 1078223 h 3365601"/>
              <a:gd name="connsiteX2" fmla="*/ 5991299 w 6548586"/>
              <a:gd name="connsiteY2" fmla="*/ 2867109 h 3365601"/>
              <a:gd name="connsiteX3" fmla="*/ 6472025 w 6548586"/>
              <a:gd name="connsiteY3" fmla="*/ 3306107 h 3365601"/>
              <a:gd name="connsiteX4" fmla="*/ 6548586 w 6548586"/>
              <a:gd name="connsiteY4" fmla="*/ 3365601 h 3365601"/>
              <a:gd name="connsiteX5" fmla="*/ 4235274 w 6548586"/>
              <a:gd name="connsiteY5" fmla="*/ 3365601 h 3365601"/>
              <a:gd name="connsiteX6" fmla="*/ 3987698 w 6548586"/>
              <a:gd name="connsiteY6" fmla="*/ 3197699 h 3365601"/>
              <a:gd name="connsiteX7" fmla="*/ 2512272 w 6548586"/>
              <a:gd name="connsiteY7" fmla="*/ 2274540 h 3365601"/>
              <a:gd name="connsiteX8" fmla="*/ 1004508 w 6548586"/>
              <a:gd name="connsiteY8" fmla="*/ 1911173 h 3365601"/>
              <a:gd name="connsiteX9" fmla="*/ 3280 w 6548586"/>
              <a:gd name="connsiteY9" fmla="*/ 2221477 h 3365601"/>
              <a:gd name="connsiteX10" fmla="*/ 0 w 6548586"/>
              <a:gd name="connsiteY10" fmla="*/ 2226125 h 3365601"/>
              <a:gd name="connsiteX11" fmla="*/ 0 w 6548586"/>
              <a:gd name="connsiteY11" fmla="*/ 619218 h 3365601"/>
              <a:gd name="connsiteX12" fmla="*/ 55727 w 6548586"/>
              <a:gd name="connsiteY12" fmla="*/ 549104 h 3365601"/>
              <a:gd name="connsiteX13" fmla="*/ 658281 w 6548586"/>
              <a:gd name="connsiteY13" fmla="*/ 155829 h 3365601"/>
              <a:gd name="connsiteX14" fmla="*/ 1480079 w 6548586"/>
              <a:gd name="connsiteY14" fmla="*/ 949 h 3365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48586" h="3365601">
                <a:moveTo>
                  <a:pt x="1480079" y="949"/>
                </a:moveTo>
                <a:cubicBezTo>
                  <a:pt x="2659144" y="-29764"/>
                  <a:pt x="3756876" y="692145"/>
                  <a:pt x="4165229" y="1078223"/>
                </a:cubicBezTo>
                <a:cubicBezTo>
                  <a:pt x="4667817" y="1553396"/>
                  <a:pt x="5650656" y="2554054"/>
                  <a:pt x="5991299" y="2867109"/>
                </a:cubicBezTo>
                <a:cubicBezTo>
                  <a:pt x="6099495" y="2966685"/>
                  <a:pt x="6266043" y="3138324"/>
                  <a:pt x="6472025" y="3306107"/>
                </a:cubicBezTo>
                <a:lnTo>
                  <a:pt x="6548586" y="3365601"/>
                </a:lnTo>
                <a:lnTo>
                  <a:pt x="4235274" y="3365601"/>
                </a:lnTo>
                <a:lnTo>
                  <a:pt x="3987698" y="3197699"/>
                </a:lnTo>
                <a:cubicBezTo>
                  <a:pt x="3229944" y="2695994"/>
                  <a:pt x="2512272" y="2274540"/>
                  <a:pt x="2512272" y="2274540"/>
                </a:cubicBezTo>
                <a:cubicBezTo>
                  <a:pt x="2126955" y="2090062"/>
                  <a:pt x="1825402" y="1911173"/>
                  <a:pt x="1004508" y="1911173"/>
                </a:cubicBezTo>
                <a:cubicBezTo>
                  <a:pt x="281340" y="1911173"/>
                  <a:pt x="49852" y="2159416"/>
                  <a:pt x="3280" y="2221477"/>
                </a:cubicBezTo>
                <a:lnTo>
                  <a:pt x="0" y="2226125"/>
                </a:lnTo>
                <a:lnTo>
                  <a:pt x="0" y="619218"/>
                </a:lnTo>
                <a:lnTo>
                  <a:pt x="55727" y="549104"/>
                </a:lnTo>
                <a:cubicBezTo>
                  <a:pt x="190835" y="394158"/>
                  <a:pt x="384999" y="257502"/>
                  <a:pt x="658281" y="155829"/>
                </a:cubicBezTo>
                <a:cubicBezTo>
                  <a:pt x="931563" y="55204"/>
                  <a:pt x="1207987" y="8036"/>
                  <a:pt x="1480079" y="94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5" name="Rectangle 3"/>
          <p:cNvSpPr>
            <a:spLocks noGrp="1" noChangeArrowheads="1"/>
          </p:cNvSpPr>
          <p:nvPr userDrawn="1">
            <p:ph type="subTitle" idx="1"/>
          </p:nvPr>
        </p:nvSpPr>
        <p:spPr>
          <a:xfrm>
            <a:off x="227014" y="4791075"/>
            <a:ext cx="4344986" cy="1104900"/>
          </a:xfrm>
        </p:spPr>
        <p:txBody>
          <a:bodyPr anchor="ctr"/>
          <a:lstStyle>
            <a:lvl1pPr marL="0" indent="0">
              <a:buFontTx/>
              <a:buNone/>
              <a:defRPr sz="1600" b="1">
                <a:solidFill>
                  <a:schemeClr val="accent2"/>
                </a:solidFill>
              </a:defRPr>
            </a:lvl1pPr>
          </a:lstStyle>
          <a:p>
            <a:pPr lvl="0"/>
            <a:r>
              <a:rPr lang="en-GB" noProof="0" dirty="0"/>
              <a:t>Click to edit Master subtitle style</a:t>
            </a:r>
          </a:p>
        </p:txBody>
      </p:sp>
      <p:sp>
        <p:nvSpPr>
          <p:cNvPr id="10" name="Freeform: Shape 9"/>
          <p:cNvSpPr/>
          <p:nvPr userDrawn="1"/>
        </p:nvSpPr>
        <p:spPr>
          <a:xfrm>
            <a:off x="-2" y="0"/>
            <a:ext cx="9144002" cy="3133725"/>
          </a:xfrm>
          <a:custGeom>
            <a:avLst/>
            <a:gdLst>
              <a:gd name="connsiteX0" fmla="*/ 0 w 9144002"/>
              <a:gd name="connsiteY0" fmla="*/ 0 h 3133725"/>
              <a:gd name="connsiteX1" fmla="*/ 2519249 w 9144002"/>
              <a:gd name="connsiteY1" fmla="*/ 0 h 3133725"/>
              <a:gd name="connsiteX2" fmla="*/ 2609471 w 9144002"/>
              <a:gd name="connsiteY2" fmla="*/ 37769 h 3133725"/>
              <a:gd name="connsiteX3" fmla="*/ 2969333 w 9144002"/>
              <a:gd name="connsiteY3" fmla="*/ 156871 h 3133725"/>
              <a:gd name="connsiteX4" fmla="*/ 6661323 w 9144002"/>
              <a:gd name="connsiteY4" fmla="*/ 959169 h 3133725"/>
              <a:gd name="connsiteX5" fmla="*/ 9096658 w 9144002"/>
              <a:gd name="connsiteY5" fmla="*/ 1513854 h 3133725"/>
              <a:gd name="connsiteX6" fmla="*/ 9144002 w 9144002"/>
              <a:gd name="connsiteY6" fmla="*/ 1531861 h 3133725"/>
              <a:gd name="connsiteX7" fmla="*/ 9144002 w 9144002"/>
              <a:gd name="connsiteY7" fmla="*/ 3133725 h 3133725"/>
              <a:gd name="connsiteX8" fmla="*/ 9009890 w 9144002"/>
              <a:gd name="connsiteY8" fmla="*/ 3076232 h 3133725"/>
              <a:gd name="connsiteX9" fmla="*/ 3896877 w 9144002"/>
              <a:gd name="connsiteY9" fmla="*/ 2283206 h 3133725"/>
              <a:gd name="connsiteX10" fmla="*/ 78966 w 9144002"/>
              <a:gd name="connsiteY10" fmla="*/ 830672 h 3133725"/>
              <a:gd name="connsiteX11" fmla="*/ 0 w 9144002"/>
              <a:gd name="connsiteY11" fmla="*/ 749628 h 3133725"/>
              <a:gd name="connsiteX12" fmla="*/ 0 w 9144002"/>
              <a:gd name="connsiteY12" fmla="*/ 0 h 313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2" h="3133725">
                <a:moveTo>
                  <a:pt x="0" y="0"/>
                </a:moveTo>
                <a:lnTo>
                  <a:pt x="2519249" y="0"/>
                </a:lnTo>
                <a:lnTo>
                  <a:pt x="2609471" y="37769"/>
                </a:lnTo>
                <a:cubicBezTo>
                  <a:pt x="2715229" y="79565"/>
                  <a:pt x="2834635" y="119494"/>
                  <a:pt x="2969333" y="156871"/>
                </a:cubicBezTo>
                <a:cubicBezTo>
                  <a:pt x="4412179" y="550637"/>
                  <a:pt x="5000230" y="668767"/>
                  <a:pt x="6661323" y="959169"/>
                </a:cubicBezTo>
                <a:cubicBezTo>
                  <a:pt x="7286505" y="1069916"/>
                  <a:pt x="8258665" y="1213195"/>
                  <a:pt x="9096658" y="1513854"/>
                </a:cubicBezTo>
                <a:lnTo>
                  <a:pt x="9144002" y="1531861"/>
                </a:lnTo>
                <a:lnTo>
                  <a:pt x="9144002" y="3133725"/>
                </a:lnTo>
                <a:lnTo>
                  <a:pt x="9009890" y="3076232"/>
                </a:lnTo>
                <a:cubicBezTo>
                  <a:pt x="8172678" y="2736614"/>
                  <a:pt x="7049315" y="2539154"/>
                  <a:pt x="3896877" y="2283206"/>
                </a:cubicBezTo>
                <a:cubicBezTo>
                  <a:pt x="1811513" y="2116317"/>
                  <a:pt x="678021" y="1423905"/>
                  <a:pt x="78966" y="830672"/>
                </a:cubicBezTo>
                <a:lnTo>
                  <a:pt x="0" y="7496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9_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3665" t="15937" r="101"/>
          <a:stretch/>
        </p:blipFill>
        <p:spPr>
          <a:xfrm>
            <a:off x="2" y="0"/>
            <a:ext cx="9143997" cy="5990665"/>
          </a:xfrm>
          <a:prstGeom prst="rect">
            <a:avLst/>
          </a:prstGeom>
        </p:spPr>
      </p:pic>
      <p:sp>
        <p:nvSpPr>
          <p:cNvPr id="18" name="Freeform: Shape 17"/>
          <p:cNvSpPr/>
          <p:nvPr userDrawn="1"/>
        </p:nvSpPr>
        <p:spPr>
          <a:xfrm>
            <a:off x="2" y="5403572"/>
            <a:ext cx="4235273" cy="1454428"/>
          </a:xfrm>
          <a:custGeom>
            <a:avLst/>
            <a:gdLst>
              <a:gd name="connsiteX0" fmla="*/ 1004507 w 4235273"/>
              <a:gd name="connsiteY0" fmla="*/ 0 h 1454428"/>
              <a:gd name="connsiteX1" fmla="*/ 2512271 w 4235273"/>
              <a:gd name="connsiteY1" fmla="*/ 363367 h 1454428"/>
              <a:gd name="connsiteX2" fmla="*/ 3987697 w 4235273"/>
              <a:gd name="connsiteY2" fmla="*/ 1286526 h 1454428"/>
              <a:gd name="connsiteX3" fmla="*/ 4235273 w 4235273"/>
              <a:gd name="connsiteY3" fmla="*/ 1454428 h 1454428"/>
              <a:gd name="connsiteX4" fmla="*/ 0 w 4235273"/>
              <a:gd name="connsiteY4" fmla="*/ 1454428 h 1454428"/>
              <a:gd name="connsiteX5" fmla="*/ 0 w 4235273"/>
              <a:gd name="connsiteY5" fmla="*/ 314951 h 1454428"/>
              <a:gd name="connsiteX6" fmla="*/ 3279 w 4235273"/>
              <a:gd name="connsiteY6" fmla="*/ 310304 h 1454428"/>
              <a:gd name="connsiteX7" fmla="*/ 1004507 w 4235273"/>
              <a:gd name="connsiteY7" fmla="*/ 0 h 1454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35273" h="1454428">
                <a:moveTo>
                  <a:pt x="1004507" y="0"/>
                </a:moveTo>
                <a:cubicBezTo>
                  <a:pt x="1825401" y="0"/>
                  <a:pt x="2126954" y="178889"/>
                  <a:pt x="2512271" y="363367"/>
                </a:cubicBezTo>
                <a:cubicBezTo>
                  <a:pt x="2512271" y="363367"/>
                  <a:pt x="3229943" y="784821"/>
                  <a:pt x="3987697" y="1286526"/>
                </a:cubicBezTo>
                <a:lnTo>
                  <a:pt x="4235273" y="1454428"/>
                </a:lnTo>
                <a:lnTo>
                  <a:pt x="0" y="1454428"/>
                </a:lnTo>
                <a:lnTo>
                  <a:pt x="0" y="314951"/>
                </a:lnTo>
                <a:lnTo>
                  <a:pt x="3279" y="310304"/>
                </a:lnTo>
                <a:cubicBezTo>
                  <a:pt x="49851" y="248243"/>
                  <a:pt x="281339" y="0"/>
                  <a:pt x="100450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p:cNvSpPr/>
          <p:nvPr userDrawn="1"/>
        </p:nvSpPr>
        <p:spPr>
          <a:xfrm>
            <a:off x="4709579" y="0"/>
            <a:ext cx="4434420" cy="1092200"/>
          </a:xfrm>
          <a:custGeom>
            <a:avLst/>
            <a:gdLst>
              <a:gd name="connsiteX0" fmla="*/ 0 w 4434420"/>
              <a:gd name="connsiteY0" fmla="*/ 0 h 1092200"/>
              <a:gd name="connsiteX1" fmla="*/ 4434420 w 4434420"/>
              <a:gd name="connsiteY1" fmla="*/ 0 h 1092200"/>
              <a:gd name="connsiteX2" fmla="*/ 4434420 w 4434420"/>
              <a:gd name="connsiteY2" fmla="*/ 1092200 h 1092200"/>
              <a:gd name="connsiteX3" fmla="*/ 4367939 w 4434420"/>
              <a:gd name="connsiteY3" fmla="*/ 1022030 h 1092200"/>
              <a:gd name="connsiteX4" fmla="*/ 4268421 w 4434420"/>
              <a:gd name="connsiteY4" fmla="*/ 946239 h 1092200"/>
              <a:gd name="connsiteX5" fmla="*/ 851048 w 4434420"/>
              <a:gd name="connsiteY5" fmla="*/ 163500 h 1092200"/>
              <a:gd name="connsiteX6" fmla="*/ 75879 w 4434420"/>
              <a:gd name="connsiteY6" fmla="*/ 22794 h 1092200"/>
              <a:gd name="connsiteX7" fmla="*/ 0 w 4434420"/>
              <a:gd name="connsiteY7" fmla="*/ 0 h 109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4420" h="1092200">
                <a:moveTo>
                  <a:pt x="0" y="0"/>
                </a:moveTo>
                <a:lnTo>
                  <a:pt x="4434420" y="0"/>
                </a:lnTo>
                <a:lnTo>
                  <a:pt x="4434420" y="1092200"/>
                </a:lnTo>
                <a:lnTo>
                  <a:pt x="4367939" y="1022030"/>
                </a:lnTo>
                <a:cubicBezTo>
                  <a:pt x="4338265" y="995374"/>
                  <a:pt x="4305199" y="970014"/>
                  <a:pt x="4268421" y="946239"/>
                </a:cubicBezTo>
                <a:cubicBezTo>
                  <a:pt x="3676320" y="565842"/>
                  <a:pt x="3190213" y="397590"/>
                  <a:pt x="851048" y="163500"/>
                </a:cubicBezTo>
                <a:cubicBezTo>
                  <a:pt x="563678" y="135153"/>
                  <a:pt x="306290" y="86403"/>
                  <a:pt x="75879" y="22794"/>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ILLY_LOGO.jpg"/>
          <p:cNvPicPr>
            <a:picLocks noChangeAspect="1"/>
          </p:cNvPicPr>
          <p:nvPr userDrawn="1"/>
        </p:nvPicPr>
        <p:blipFill>
          <a:blip r:embed="rId3" cstate="print"/>
          <a:stretch>
            <a:fillRect/>
          </a:stretch>
        </p:blipFill>
        <p:spPr>
          <a:xfrm>
            <a:off x="8260240" y="6254113"/>
            <a:ext cx="633977" cy="345152"/>
          </a:xfrm>
          <a:prstGeom prst="rect">
            <a:avLst/>
          </a:prstGeom>
        </p:spPr>
      </p:pic>
      <p:sp>
        <p:nvSpPr>
          <p:cNvPr id="8" name="Subtitle 2"/>
          <p:cNvSpPr txBox="1">
            <a:spLocks/>
          </p:cNvSpPr>
          <p:nvPr userDrawn="1"/>
        </p:nvSpPr>
        <p:spPr>
          <a:xfrm>
            <a:off x="1019175" y="6099205"/>
            <a:ext cx="7088621" cy="532364"/>
          </a:xfrm>
          <a:prstGeom prst="rect">
            <a:avLst/>
          </a:prstGeom>
        </p:spPr>
        <p:txBody>
          <a:bodyPr vert="horz" lIns="91440" tIns="45720" rIns="91440" bIns="45720" rtlCol="0" anchor="b">
            <a:normAutofit/>
          </a:bodyPr>
          <a:lstStyle/>
          <a:p>
            <a:pPr algn="r">
              <a:spcBef>
                <a:spcPct val="20000"/>
              </a:spcBef>
              <a:buFont typeface="Arial"/>
              <a:buNone/>
              <a:defRPr/>
            </a:pPr>
            <a:r>
              <a:rPr lang="en-US" sz="1000" b="1" dirty="0"/>
              <a:t>Supported by Eli Lilly and Company.</a:t>
            </a:r>
          </a:p>
          <a:p>
            <a:pPr algn="r">
              <a:spcBef>
                <a:spcPct val="20000"/>
              </a:spcBef>
              <a:buFont typeface="Arial"/>
              <a:buNone/>
              <a:defRPr/>
            </a:pPr>
            <a:r>
              <a:rPr lang="en-US" sz="1000" dirty="0"/>
              <a:t> Eli Lilly and Company has not influenced the content of this publication</a:t>
            </a:r>
          </a:p>
        </p:txBody>
      </p:sp>
      <p:sp>
        <p:nvSpPr>
          <p:cNvPr id="12" name="Rectangle 11"/>
          <p:cNvSpPr/>
          <p:nvPr userDrawn="1"/>
        </p:nvSpPr>
        <p:spPr>
          <a:xfrm>
            <a:off x="2415852" y="4809260"/>
            <a:ext cx="4312297" cy="600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rmAutofit/>
          </a:bodyPr>
          <a:lstStyle/>
          <a:p>
            <a:pPr algn="ctr"/>
            <a:r>
              <a:rPr lang="en-US" sz="1800" b="1" kern="1200" dirty="0" smtClean="0">
                <a:solidFill>
                  <a:schemeClr val="tx2"/>
                </a:solidFill>
                <a:effectLst/>
                <a:latin typeface="Arial"/>
                <a:ea typeface="+mn-ea"/>
                <a:cs typeface="Arial"/>
              </a:rPr>
              <a:t>8–12 September 2017</a:t>
            </a:r>
            <a:r>
              <a:rPr lang="en-US" sz="1800" b="1" kern="1200" baseline="0" dirty="0" smtClean="0">
                <a:solidFill>
                  <a:schemeClr val="tx2"/>
                </a:solidFill>
                <a:effectLst/>
                <a:latin typeface="Arial"/>
                <a:ea typeface="+mn-ea"/>
                <a:cs typeface="Arial"/>
              </a:rPr>
              <a:t> </a:t>
            </a:r>
            <a:r>
              <a:rPr lang="en-US" sz="1800" b="1" kern="1200" dirty="0" smtClean="0">
                <a:solidFill>
                  <a:schemeClr val="tx2"/>
                </a:solidFill>
                <a:effectLst/>
                <a:latin typeface="Arial"/>
                <a:ea typeface="+mn-ea"/>
                <a:cs typeface="Arial"/>
              </a:rPr>
              <a:t>| Madrid, Spain</a:t>
            </a:r>
            <a:endParaRPr lang="en-GB" sz="1800" b="1" kern="1200" dirty="0">
              <a:solidFill>
                <a:schemeClr val="tx2"/>
              </a:solidFill>
              <a:effectLst/>
              <a:latin typeface="Arial"/>
              <a:ea typeface="+mn-ea"/>
              <a:cs typeface="Arial"/>
            </a:endParaRPr>
          </a:p>
        </p:txBody>
      </p:sp>
      <p:sp>
        <p:nvSpPr>
          <p:cNvPr id="15" name="Rectangle 14"/>
          <p:cNvSpPr/>
          <p:nvPr userDrawn="1"/>
        </p:nvSpPr>
        <p:spPr>
          <a:xfrm>
            <a:off x="227013" y="851820"/>
            <a:ext cx="8689975" cy="707886"/>
          </a:xfrm>
          <a:prstGeom prst="rect">
            <a:avLst/>
          </a:prstGeom>
          <a:effectLst>
            <a:outerShdw blurRad="50800" dist="12700" dir="2700000" algn="tl" rotWithShape="0">
              <a:prstClr val="black">
                <a:alpha val="79000"/>
              </a:prstClr>
            </a:outerShdw>
          </a:effectLst>
        </p:spPr>
        <p:txBody>
          <a:bodyPr wrap="square">
            <a:spAutoFit/>
          </a:bodyPr>
          <a:lstStyle/>
          <a:p>
            <a:pPr algn="ctr"/>
            <a:r>
              <a:rPr kumimoji="0" lang="en-US" sz="4000" b="1" i="0" u="none" strike="noStrike" kern="0" cap="none" spc="0" normalizeH="0" baseline="0" noProof="0" dirty="0" smtClean="0">
                <a:ln>
                  <a:noFill/>
                </a:ln>
                <a:solidFill>
                  <a:srgbClr val="FFFFFF"/>
                </a:solidFill>
                <a:effectLst/>
                <a:uLnTx/>
                <a:uFillTx/>
                <a:latin typeface="Arial"/>
                <a:ea typeface="+mn-ea"/>
                <a:cs typeface="Arial"/>
              </a:rPr>
              <a:t>2017 ESMO CONGRESS</a:t>
            </a:r>
            <a:endParaRPr lang="en-GB" sz="1800" dirty="0">
              <a:effectLst/>
            </a:endParaRPr>
          </a:p>
        </p:txBody>
      </p:sp>
      <p:pic>
        <p:nvPicPr>
          <p:cNvPr id="21" name="Picture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396" y="5886449"/>
            <a:ext cx="1445252" cy="895351"/>
          </a:xfrm>
          <a:prstGeom prst="rect">
            <a:avLst/>
          </a:prstGeom>
        </p:spPr>
      </p:pic>
    </p:spTree>
    <p:extLst>
      <p:ext uri="{BB962C8B-B14F-4D97-AF65-F5344CB8AC3E}">
        <p14:creationId xmlns:p14="http://schemas.microsoft.com/office/powerpoint/2010/main" val="284311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spcBef>
                <a:spcPts val="0"/>
              </a:spcBef>
              <a:spcAft>
                <a:spcPts val="400"/>
              </a:spcAft>
              <a:defRPr/>
            </a:lvl1pPr>
            <a:lvl2pPr>
              <a:spcBef>
                <a:spcPts val="0"/>
              </a:spcBef>
              <a:spcAft>
                <a:spcPts val="400"/>
              </a:spcAft>
              <a:defRPr/>
            </a:lvl2pPr>
            <a:lvl3pPr>
              <a:spcBef>
                <a:spcPts val="0"/>
              </a:spcBef>
              <a:spcAft>
                <a:spcPts val="400"/>
              </a:spcAft>
              <a:defRPr/>
            </a:lvl3pPr>
            <a:lvl4pPr>
              <a:spcBef>
                <a:spcPts val="0"/>
              </a:spcBef>
              <a:spcAft>
                <a:spcPts val="400"/>
              </a:spcAft>
              <a:defRPr/>
            </a:lvl4pPr>
            <a:lvl5pPr>
              <a:spcBef>
                <a:spcPts val="0"/>
              </a:spcBef>
              <a:spcAft>
                <a:spcPts val="4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9232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10843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228600" y="1447800"/>
            <a:ext cx="4267200" cy="51816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47800"/>
            <a:ext cx="4267200" cy="51816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404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413932"/>
            <a:ext cx="42687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28600" y="2174874"/>
            <a:ext cx="4268788" cy="44545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413932"/>
            <a:ext cx="42703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270375" cy="44545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1"/>
          <p:cNvSpPr>
            <a:spLocks noGrp="1"/>
          </p:cNvSpPr>
          <p:nvPr>
            <p:ph type="title"/>
          </p:nvPr>
        </p:nvSpPr>
        <p:spPr>
          <a:xfrm>
            <a:off x="228600" y="228600"/>
            <a:ext cx="8686800" cy="939801"/>
          </a:xfrm>
        </p:spPr>
        <p:txBody>
          <a:bodyPr/>
          <a:lstStyle/>
          <a:p>
            <a:r>
              <a:rPr lang="en-US" dirty="0"/>
              <a:t>Click to edit Master title style</a:t>
            </a:r>
            <a:endParaRPr lang="en-GB" dirty="0"/>
          </a:p>
        </p:txBody>
      </p:sp>
    </p:spTree>
    <p:extLst>
      <p:ext uri="{BB962C8B-B14F-4D97-AF65-F5344CB8AC3E}">
        <p14:creationId xmlns:p14="http://schemas.microsoft.com/office/powerpoint/2010/main" val="158607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8080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550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 name="Freeform: Shape 19"/>
          <p:cNvSpPr/>
          <p:nvPr userDrawn="1"/>
        </p:nvSpPr>
        <p:spPr>
          <a:xfrm>
            <a:off x="4709579" y="-2473"/>
            <a:ext cx="4434420" cy="1092200"/>
          </a:xfrm>
          <a:custGeom>
            <a:avLst/>
            <a:gdLst>
              <a:gd name="connsiteX0" fmla="*/ 0 w 4434420"/>
              <a:gd name="connsiteY0" fmla="*/ 0 h 1092200"/>
              <a:gd name="connsiteX1" fmla="*/ 4434420 w 4434420"/>
              <a:gd name="connsiteY1" fmla="*/ 0 h 1092200"/>
              <a:gd name="connsiteX2" fmla="*/ 4434420 w 4434420"/>
              <a:gd name="connsiteY2" fmla="*/ 1092200 h 1092200"/>
              <a:gd name="connsiteX3" fmla="*/ 4367939 w 4434420"/>
              <a:gd name="connsiteY3" fmla="*/ 1022030 h 1092200"/>
              <a:gd name="connsiteX4" fmla="*/ 4268421 w 4434420"/>
              <a:gd name="connsiteY4" fmla="*/ 946239 h 1092200"/>
              <a:gd name="connsiteX5" fmla="*/ 851048 w 4434420"/>
              <a:gd name="connsiteY5" fmla="*/ 163500 h 1092200"/>
              <a:gd name="connsiteX6" fmla="*/ 75879 w 4434420"/>
              <a:gd name="connsiteY6" fmla="*/ 22794 h 1092200"/>
              <a:gd name="connsiteX7" fmla="*/ 0 w 4434420"/>
              <a:gd name="connsiteY7" fmla="*/ 0 h 109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4420" h="1092200">
                <a:moveTo>
                  <a:pt x="0" y="0"/>
                </a:moveTo>
                <a:lnTo>
                  <a:pt x="4434420" y="0"/>
                </a:lnTo>
                <a:lnTo>
                  <a:pt x="4434420" y="1092200"/>
                </a:lnTo>
                <a:lnTo>
                  <a:pt x="4367939" y="1022030"/>
                </a:lnTo>
                <a:cubicBezTo>
                  <a:pt x="4338265" y="995374"/>
                  <a:pt x="4305199" y="970014"/>
                  <a:pt x="4268421" y="946239"/>
                </a:cubicBezTo>
                <a:cubicBezTo>
                  <a:pt x="3676320" y="565842"/>
                  <a:pt x="3190213" y="397590"/>
                  <a:pt x="851048" y="163500"/>
                </a:cubicBezTo>
                <a:cubicBezTo>
                  <a:pt x="563678" y="135153"/>
                  <a:pt x="306290" y="86403"/>
                  <a:pt x="75879" y="22794"/>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6" name="Rectangle 2"/>
          <p:cNvSpPr>
            <a:spLocks noGrp="1" noChangeArrowheads="1"/>
          </p:cNvSpPr>
          <p:nvPr>
            <p:ph type="title"/>
          </p:nvPr>
        </p:nvSpPr>
        <p:spPr bwMode="auto">
          <a:xfrm>
            <a:off x="228600" y="228600"/>
            <a:ext cx="7130143" cy="93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0" numCol="1" anchor="b"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228600" y="1320800"/>
            <a:ext cx="8686800" cy="530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4" name="Freeform: Shape 13"/>
          <p:cNvSpPr/>
          <p:nvPr userDrawn="1"/>
        </p:nvSpPr>
        <p:spPr>
          <a:xfrm>
            <a:off x="1" y="6188672"/>
            <a:ext cx="2333533" cy="669328"/>
          </a:xfrm>
          <a:custGeom>
            <a:avLst/>
            <a:gdLst>
              <a:gd name="connsiteX0" fmla="*/ 617162 w 2333533"/>
              <a:gd name="connsiteY0" fmla="*/ 621 h 669328"/>
              <a:gd name="connsiteX1" fmla="*/ 2304711 w 2333533"/>
              <a:gd name="connsiteY1" fmla="*/ 643664 h 669328"/>
              <a:gd name="connsiteX2" fmla="*/ 2333533 w 2333533"/>
              <a:gd name="connsiteY2" fmla="*/ 669328 h 669328"/>
              <a:gd name="connsiteX3" fmla="*/ 0 w 2333533"/>
              <a:gd name="connsiteY3" fmla="*/ 669328 h 669328"/>
              <a:gd name="connsiteX4" fmla="*/ 0 w 2333533"/>
              <a:gd name="connsiteY4" fmla="*/ 135552 h 669328"/>
              <a:gd name="connsiteX5" fmla="*/ 79415 w 2333533"/>
              <a:gd name="connsiteY5" fmla="*/ 101968 h 669328"/>
              <a:gd name="connsiteX6" fmla="*/ 617162 w 2333533"/>
              <a:gd name="connsiteY6" fmla="*/ 621 h 66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3533" h="669328">
                <a:moveTo>
                  <a:pt x="617162" y="621"/>
                </a:moveTo>
                <a:cubicBezTo>
                  <a:pt x="1329340" y="-17930"/>
                  <a:pt x="1996170" y="383148"/>
                  <a:pt x="2304711" y="643664"/>
                </a:cubicBezTo>
                <a:lnTo>
                  <a:pt x="2333533" y="669328"/>
                </a:lnTo>
                <a:lnTo>
                  <a:pt x="0" y="669328"/>
                </a:lnTo>
                <a:lnTo>
                  <a:pt x="0" y="135552"/>
                </a:lnTo>
                <a:lnTo>
                  <a:pt x="79415" y="101968"/>
                </a:lnTo>
                <a:cubicBezTo>
                  <a:pt x="258238" y="36123"/>
                  <a:pt x="439117" y="5259"/>
                  <a:pt x="617162" y="62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 bg1="dk2" tx1="lt1" bg2="dk1" tx2="lt2" accent1="accent1" accent2="accent2" accent3="accent3" accent4="accent4" accent5="accent5" accent6="accent6" hlink="hlink" folHlink="folHlink"/>
  <p:sldLayoutIdLst>
    <p:sldLayoutId id="2147483649" r:id="rId1"/>
    <p:sldLayoutId id="2147483677" r:id="rId2"/>
    <p:sldLayoutId id="2147483650" r:id="rId3"/>
    <p:sldLayoutId id="2147483651" r:id="rId4"/>
    <p:sldLayoutId id="2147483652" r:id="rId5"/>
    <p:sldLayoutId id="2147483653" r:id="rId6"/>
    <p:sldLayoutId id="2147483654" r:id="rId7"/>
    <p:sldLayoutId id="2147483655" r:id="rId8"/>
  </p:sldLayoutIdLst>
  <p:txStyles>
    <p:titleStyle>
      <a:lvl1pPr algn="l" rtl="0" fontAlgn="base">
        <a:spcBef>
          <a:spcPct val="0"/>
        </a:spcBef>
        <a:spcAft>
          <a:spcPct val="0"/>
        </a:spcAft>
        <a:defRPr sz="2400" b="1">
          <a:solidFill>
            <a:schemeClr val="accent1"/>
          </a:solidFill>
          <a:latin typeface="+mj-lt"/>
          <a:ea typeface="+mj-ea"/>
          <a:cs typeface="+mj-cs"/>
        </a:defRPr>
      </a:lvl1pPr>
      <a:lvl2pPr algn="l" rtl="0" fontAlgn="base">
        <a:spcBef>
          <a:spcPct val="0"/>
        </a:spcBef>
        <a:spcAft>
          <a:spcPct val="0"/>
        </a:spcAft>
        <a:defRPr sz="2800" b="1">
          <a:solidFill>
            <a:schemeClr val="tx2"/>
          </a:solidFill>
          <a:latin typeface="Arial" charset="0"/>
          <a:cs typeface="Arial" charset="0"/>
        </a:defRPr>
      </a:lvl2pPr>
      <a:lvl3pPr algn="l" rtl="0" fontAlgn="base">
        <a:spcBef>
          <a:spcPct val="0"/>
        </a:spcBef>
        <a:spcAft>
          <a:spcPct val="0"/>
        </a:spcAft>
        <a:defRPr sz="2800" b="1">
          <a:solidFill>
            <a:schemeClr val="tx2"/>
          </a:solidFill>
          <a:latin typeface="Arial" charset="0"/>
          <a:cs typeface="Arial" charset="0"/>
        </a:defRPr>
      </a:lvl3pPr>
      <a:lvl4pPr algn="l" rtl="0" fontAlgn="base">
        <a:spcBef>
          <a:spcPct val="0"/>
        </a:spcBef>
        <a:spcAft>
          <a:spcPct val="0"/>
        </a:spcAft>
        <a:defRPr sz="2800" b="1">
          <a:solidFill>
            <a:schemeClr val="tx2"/>
          </a:solidFill>
          <a:latin typeface="Arial" charset="0"/>
          <a:cs typeface="Arial" charset="0"/>
        </a:defRPr>
      </a:lvl4pPr>
      <a:lvl5pPr algn="l" rtl="0" fontAlgn="base">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orient="horz" pos="2160" userDrawn="1">
          <p15:clr>
            <a:srgbClr val="F26B43"/>
          </p15:clr>
        </p15:guide>
        <p15:guide id="3" pos="143" userDrawn="1">
          <p15:clr>
            <a:srgbClr val="F26B43"/>
          </p15:clr>
        </p15:guide>
        <p15:guide id="4" pos="5617" userDrawn="1">
          <p15:clr>
            <a:srgbClr val="F26B43"/>
          </p15:clr>
        </p15:guide>
        <p15:guide id="5" orient="horz" pos="4180" userDrawn="1">
          <p15:clr>
            <a:srgbClr val="F26B43"/>
          </p15:clr>
        </p15:guide>
        <p15:guide id="6" orient="horz" pos="14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eg"/><Relationship Id="rId1" Type="http://schemas.openxmlformats.org/officeDocument/2006/relationships/tags" Target="../tags/tag2.xml"/><Relationship Id="rId2"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tags" Target="../tags/tag29.xml"/><Relationship Id="rId2"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eg"/><Relationship Id="rId1" Type="http://schemas.openxmlformats.org/officeDocument/2006/relationships/tags" Target="../tags/tag3.xml"/><Relationship Id="rId2"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tags" Target="../tags/tag34.xml"/><Relationship Id="rId2"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tags" Target="../tags/tag35.xml"/><Relationship Id="rId2"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tags" Target="../tags/tag37.xml"/><Relationship Id="rId2"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tags" Target="../tags/tag39.x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17.xml"/><Relationship Id="rId5" Type="http://schemas.openxmlformats.org/officeDocument/2006/relationships/slide" Target="slide34.xml"/><Relationship Id="rId1" Type="http://schemas.openxmlformats.org/officeDocument/2006/relationships/tags" Target="../tags/tag4.xml"/><Relationship Id="rId2"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tags" Target="../tags/tag40.xml"/><Relationship Id="rId2"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tags" Target="../tags/tag43.x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3.xml"/><Relationship Id="rId3"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32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1473O: Encouraging </a:t>
            </a:r>
            <a:r>
              <a:rPr lang="en-GB" sz="1800" dirty="0">
                <a:solidFill>
                  <a:schemeClr val="bg1"/>
                </a:solidFill>
              </a:rPr>
              <a:t>activity of novel pan-KIT and PDGFRα inhibitor DCC-2618 </a:t>
            </a:r>
            <a:r>
              <a:rPr lang="en-GB" sz="1800" dirty="0" smtClean="0">
                <a:solidFill>
                  <a:schemeClr val="bg1"/>
                </a:solidFill>
              </a:rPr>
              <a:t>in patients </a:t>
            </a:r>
            <a:r>
              <a:rPr lang="en-GB" sz="1800" dirty="0">
                <a:solidFill>
                  <a:schemeClr val="bg1"/>
                </a:solidFill>
              </a:rPr>
              <a:t>(pts) with </a:t>
            </a:r>
            <a:r>
              <a:rPr lang="en-GB" sz="1800" dirty="0" smtClean="0">
                <a:solidFill>
                  <a:schemeClr val="bg1"/>
                </a:solidFill>
              </a:rPr>
              <a:t>gastrointestinal </a:t>
            </a:r>
            <a:r>
              <a:rPr lang="en-GB" sz="1800" dirty="0">
                <a:solidFill>
                  <a:schemeClr val="bg1"/>
                </a:solidFill>
              </a:rPr>
              <a:t>s</a:t>
            </a:r>
            <a:r>
              <a:rPr lang="en-GB" sz="1800" dirty="0" smtClean="0">
                <a:solidFill>
                  <a:schemeClr val="bg1"/>
                </a:solidFill>
              </a:rPr>
              <a:t>tromal </a:t>
            </a:r>
            <a:r>
              <a:rPr lang="en-GB" sz="1800" dirty="0" err="1">
                <a:solidFill>
                  <a:schemeClr val="bg1"/>
                </a:solidFill>
              </a:rPr>
              <a:t>t</a:t>
            </a:r>
            <a:r>
              <a:rPr lang="en-GB" sz="1800" dirty="0" err="1" smtClean="0">
                <a:solidFill>
                  <a:schemeClr val="bg1"/>
                </a:solidFill>
              </a:rPr>
              <a:t>umor</a:t>
            </a:r>
            <a:r>
              <a:rPr lang="en-GB" sz="1800" dirty="0" smtClean="0">
                <a:solidFill>
                  <a:schemeClr val="bg1"/>
                </a:solidFill>
              </a:rPr>
              <a:t> </a:t>
            </a:r>
            <a:r>
              <a:rPr lang="en-GB" sz="1800" dirty="0">
                <a:solidFill>
                  <a:schemeClr val="bg1"/>
                </a:solidFill>
              </a:rPr>
              <a:t>(</a:t>
            </a:r>
            <a:r>
              <a:rPr lang="en-GB" sz="1800" dirty="0" smtClean="0">
                <a:solidFill>
                  <a:schemeClr val="bg1"/>
                </a:solidFill>
              </a:rPr>
              <a:t>GIST</a:t>
            </a:r>
            <a:r>
              <a:rPr lang="en-GB" sz="1800" dirty="0">
                <a:solidFill>
                  <a:schemeClr val="bg1"/>
                </a:solidFill>
              </a:rPr>
              <a:t>) – </a:t>
            </a:r>
            <a:r>
              <a:rPr lang="en-GB" sz="1800" dirty="0" err="1">
                <a:solidFill>
                  <a:schemeClr val="bg1"/>
                </a:solidFill>
              </a:rPr>
              <a:t>Janku</a:t>
            </a:r>
            <a:r>
              <a:rPr lang="en-GB" sz="1800" dirty="0">
                <a:solidFill>
                  <a:schemeClr val="bg1"/>
                </a:solidFill>
              </a:rPr>
              <a:t> F, et al </a:t>
            </a:r>
          </a:p>
        </p:txBody>
      </p:sp>
      <p:sp>
        <p:nvSpPr>
          <p:cNvPr id="5123" name="Rectangle 3"/>
          <p:cNvSpPr>
            <a:spLocks noGrp="1" noChangeArrowheads="1"/>
          </p:cNvSpPr>
          <p:nvPr>
            <p:ph type="body" idx="1"/>
          </p:nvPr>
        </p:nvSpPr>
        <p:spPr>
          <a:xfrm>
            <a:off x="228600" y="1320800"/>
            <a:ext cx="2623782" cy="3606237"/>
          </a:xfrm>
        </p:spPr>
        <p:txBody>
          <a:bodyPr/>
          <a:lstStyle/>
          <a:p>
            <a:pPr marL="0" indent="0">
              <a:buNone/>
            </a:pPr>
            <a:r>
              <a:rPr lang="en-GB" b="1" dirty="0" smtClean="0">
                <a:solidFill>
                  <a:schemeClr val="bg1"/>
                </a:solidFill>
              </a:rPr>
              <a:t>KEY RESULTS</a:t>
            </a:r>
            <a:endParaRPr lang="en-GB" b="1" dirty="0">
              <a:solidFill>
                <a:schemeClr val="bg1"/>
              </a:solidFill>
            </a:endParaRPr>
          </a:p>
          <a:p>
            <a:r>
              <a:rPr lang="en-GB" dirty="0" smtClean="0"/>
              <a:t>No </a:t>
            </a:r>
            <a:r>
              <a:rPr lang="en-GB" dirty="0"/>
              <a:t>clinically </a:t>
            </a:r>
            <a:r>
              <a:rPr lang="en-GB" dirty="0" smtClean="0"/>
              <a:t>significant DLT events</a:t>
            </a:r>
          </a:p>
          <a:p>
            <a:pPr marL="447675" indent="-180975">
              <a:buFontTx/>
              <a:buChar char="-"/>
            </a:pPr>
            <a:r>
              <a:rPr lang="en-GB" dirty="0" smtClean="0"/>
              <a:t>Two grade 3 lipase increased at 100 mg and 200 mg BID</a:t>
            </a:r>
          </a:p>
          <a:p>
            <a:pPr marL="447675" indent="-180975">
              <a:buFontTx/>
              <a:buChar char="-"/>
            </a:pPr>
            <a:r>
              <a:rPr lang="en-GB" dirty="0" smtClean="0"/>
              <a:t>One grade 4 CPK increased at 150 mg/day </a:t>
            </a:r>
            <a:endParaRPr lang="en-GB" dirty="0"/>
          </a:p>
          <a:p>
            <a:pPr marL="0" indent="0">
              <a:buNone/>
            </a:pPr>
            <a:endParaRPr lang="en-GB" b="1" dirty="0" smtClean="0">
              <a:solidFill>
                <a:schemeClr val="bg1"/>
              </a:solidFill>
            </a:endParaRPr>
          </a:p>
        </p:txBody>
      </p:sp>
      <p:graphicFrame>
        <p:nvGraphicFramePr>
          <p:cNvPr id="7" name="Content Placeholder 1"/>
          <p:cNvGraphicFramePr>
            <a:graphicFrameLocks/>
          </p:cNvGraphicFramePr>
          <p:nvPr>
            <p:extLst>
              <p:ext uri="{D42A27DB-BD31-4B8C-83A1-F6EECF244321}">
                <p14:modId xmlns:p14="http://schemas.microsoft.com/office/powerpoint/2010/main" val="1565262783"/>
              </p:ext>
            </p:extLst>
          </p:nvPr>
        </p:nvGraphicFramePr>
        <p:xfrm>
          <a:off x="2893325" y="1625600"/>
          <a:ext cx="6126850" cy="4661090"/>
        </p:xfrm>
        <a:graphic>
          <a:graphicData uri="http://schemas.openxmlformats.org/drawingml/2006/table">
            <a:tbl>
              <a:tblPr firstRow="1" bandRow="1">
                <a:tableStyleId>{69012ECD-51FC-41F1-AA8D-1B2483CD663E}</a:tableStyleId>
              </a:tblPr>
              <a:tblGrid>
                <a:gridCol w="1669150"/>
                <a:gridCol w="695325"/>
                <a:gridCol w="609600"/>
                <a:gridCol w="552450"/>
                <a:gridCol w="619125"/>
                <a:gridCol w="676275"/>
                <a:gridCol w="647700"/>
                <a:gridCol w="657225"/>
              </a:tblGrid>
              <a:tr h="234656">
                <a:tc rowSpan="2">
                  <a:txBody>
                    <a:bodyPr/>
                    <a:lstStyle/>
                    <a:p>
                      <a:pPr algn="l"/>
                      <a:r>
                        <a:rPr lang="en-GB" sz="1000" baseline="0" dirty="0" smtClean="0">
                          <a:solidFill>
                            <a:schemeClr val="tx2"/>
                          </a:solidFill>
                          <a:latin typeface="+mn-lt"/>
                          <a:cs typeface="Arial" panose="020B0604020202020204" pitchFamily="34" charset="0"/>
                        </a:rPr>
                        <a:t>TEAEs regardless of causality in </a:t>
                      </a:r>
                      <a:r>
                        <a:rPr lang="en-GB" sz="1000" baseline="0" dirty="0" smtClean="0">
                          <a:solidFill>
                            <a:schemeClr val="tx2"/>
                          </a:solidFill>
                          <a:latin typeface="Arial"/>
                          <a:cs typeface="Arial"/>
                        </a:rPr>
                        <a:t>≥</a:t>
                      </a:r>
                      <a:r>
                        <a:rPr lang="en-GB" sz="1000" baseline="0" dirty="0" smtClean="0">
                          <a:solidFill>
                            <a:schemeClr val="tx2"/>
                          </a:solidFill>
                          <a:latin typeface="+mn-lt"/>
                          <a:cs typeface="Arial" panose="020B0604020202020204" pitchFamily="34" charset="0"/>
                        </a:rPr>
                        <a:t>10% (n=70)</a:t>
                      </a:r>
                      <a:endParaRPr lang="en-GB" sz="1000" dirty="0">
                        <a:solidFill>
                          <a:schemeClr val="tx2"/>
                        </a:solidFill>
                        <a:latin typeface="+mn-lt"/>
                        <a:cs typeface="Arial" panose="020B0604020202020204" pitchFamily="34" charset="0"/>
                      </a:endParaRPr>
                    </a:p>
                  </a:txBody>
                  <a:tcPr marT="36000" marB="36000" anchor="b"/>
                </a:tc>
                <a:tc rowSpan="2">
                  <a:txBody>
                    <a:bodyPr/>
                    <a:lstStyle/>
                    <a:p>
                      <a:pPr algn="ctr"/>
                      <a:r>
                        <a:rPr lang="en-GB" sz="1000" dirty="0" smtClean="0">
                          <a:solidFill>
                            <a:schemeClr val="tx2"/>
                          </a:solidFill>
                          <a:latin typeface="+mn-lt"/>
                        </a:rPr>
                        <a:t>Total</a:t>
                      </a:r>
                      <a:r>
                        <a:rPr lang="en-GB" sz="1000" baseline="0" dirty="0" smtClean="0">
                          <a:solidFill>
                            <a:schemeClr val="tx2"/>
                          </a:solidFill>
                          <a:latin typeface="+mn-lt"/>
                        </a:rPr>
                        <a:t> events </a:t>
                      </a:r>
                      <a:endParaRPr lang="en-GB" sz="1000" dirty="0">
                        <a:solidFill>
                          <a:schemeClr val="tx2"/>
                        </a:solidFill>
                        <a:latin typeface="+mn-lt"/>
                        <a:cs typeface="Arial" panose="020B0604020202020204" pitchFamily="34" charset="0"/>
                      </a:endParaRPr>
                    </a:p>
                  </a:txBody>
                  <a:tcPr marT="36000" marB="36000" anchor="b"/>
                </a:tc>
                <a:tc gridSpan="2">
                  <a:txBody>
                    <a:bodyPr/>
                    <a:lstStyle/>
                    <a:p>
                      <a:pPr algn="ctr"/>
                      <a:r>
                        <a:rPr lang="en-GB" sz="1000" dirty="0" smtClean="0">
                          <a:solidFill>
                            <a:schemeClr val="tx2"/>
                          </a:solidFill>
                          <a:latin typeface="+mn-lt"/>
                        </a:rPr>
                        <a:t>&lt;100 mg/d (n=8)</a:t>
                      </a:r>
                      <a:endParaRPr lang="en-GB" sz="1000" dirty="0">
                        <a:solidFill>
                          <a:schemeClr val="tx2"/>
                        </a:solidFill>
                        <a:latin typeface="+mn-lt"/>
                        <a:cs typeface="Arial" panose="020B0604020202020204" pitchFamily="34" charset="0"/>
                      </a:endParaRPr>
                    </a:p>
                  </a:txBody>
                  <a:tcPr marT="36000" marB="36000" anchor="b"/>
                </a:tc>
                <a:tc hMerge="1">
                  <a:txBody>
                    <a:bodyPr/>
                    <a:lstStyle/>
                    <a:p>
                      <a:pPr algn="ctr"/>
                      <a:endParaRPr lang="en-GB" sz="1200" dirty="0">
                        <a:latin typeface="Arial" panose="020B0604020202020204" pitchFamily="34" charset="0"/>
                        <a:cs typeface="Arial" panose="020B0604020202020204" pitchFamily="34" charset="0"/>
                      </a:endParaRPr>
                    </a:p>
                  </a:txBody>
                  <a:tcPr marT="36000" marB="36000"/>
                </a:tc>
                <a:tc gridSpan="2">
                  <a:txBody>
                    <a:bodyPr/>
                    <a:lstStyle/>
                    <a:p>
                      <a:pPr algn="ctr"/>
                      <a:r>
                        <a:rPr lang="en-GB" sz="1000" dirty="0" smtClean="0">
                          <a:solidFill>
                            <a:schemeClr val="tx2"/>
                          </a:solidFill>
                          <a:latin typeface="+mn-lt"/>
                        </a:rPr>
                        <a:t>≥100 mg/d (n=62)</a:t>
                      </a:r>
                      <a:endParaRPr lang="en-GB" sz="1000" dirty="0">
                        <a:solidFill>
                          <a:schemeClr val="tx2"/>
                        </a:solidFill>
                        <a:latin typeface="+mn-lt"/>
                        <a:cs typeface="Arial" panose="020B0604020202020204" pitchFamily="34" charset="0"/>
                      </a:endParaRPr>
                    </a:p>
                  </a:txBody>
                  <a:tcPr marT="36000" marB="36000" anchor="b"/>
                </a:tc>
                <a:tc hMerge="1">
                  <a:txBody>
                    <a:bodyPr/>
                    <a:lstStyle/>
                    <a:p>
                      <a:pPr algn="ctr"/>
                      <a:endParaRPr lang="en-GB" sz="1200" dirty="0">
                        <a:latin typeface="Arial" panose="020B0604020202020204" pitchFamily="34" charset="0"/>
                        <a:cs typeface="Arial" panose="020B0604020202020204" pitchFamily="34" charset="0"/>
                      </a:endParaRPr>
                    </a:p>
                  </a:txBody>
                  <a:tcPr marT="36000" marB="36000"/>
                </a:tc>
                <a:tc gridSpan="2">
                  <a:txBody>
                    <a:bodyPr/>
                    <a:lstStyle/>
                    <a:p>
                      <a:pPr algn="ctr"/>
                      <a:r>
                        <a:rPr lang="en-GB" sz="1000" dirty="0" smtClean="0">
                          <a:solidFill>
                            <a:schemeClr val="tx2"/>
                          </a:solidFill>
                          <a:latin typeface="+mn-lt"/>
                          <a:cs typeface="Arial" panose="020B0604020202020204" pitchFamily="34" charset="0"/>
                        </a:rPr>
                        <a:t>150 mg/d</a:t>
                      </a:r>
                      <a:r>
                        <a:rPr lang="en-GB" sz="1000" baseline="0" dirty="0" smtClean="0">
                          <a:solidFill>
                            <a:schemeClr val="tx2"/>
                          </a:solidFill>
                          <a:latin typeface="+mn-lt"/>
                          <a:cs typeface="Arial" panose="020B0604020202020204" pitchFamily="34" charset="0"/>
                        </a:rPr>
                        <a:t> </a:t>
                      </a:r>
                      <a:r>
                        <a:rPr lang="en-GB" sz="1000" dirty="0" smtClean="0">
                          <a:solidFill>
                            <a:schemeClr val="tx2"/>
                          </a:solidFill>
                          <a:latin typeface="+mn-lt"/>
                          <a:cs typeface="Arial" panose="020B0604020202020204" pitchFamily="34" charset="0"/>
                        </a:rPr>
                        <a:t>(n=21)</a:t>
                      </a:r>
                      <a:endParaRPr lang="en-GB" sz="1000" dirty="0">
                        <a:solidFill>
                          <a:schemeClr val="tx2"/>
                        </a:solidFill>
                        <a:latin typeface="+mn-lt"/>
                        <a:cs typeface="Arial" panose="020B0604020202020204" pitchFamily="34" charset="0"/>
                      </a:endParaRPr>
                    </a:p>
                  </a:txBody>
                  <a:tcPr marT="36000" marB="36000" anchor="b"/>
                </a:tc>
                <a:tc hMerge="1">
                  <a:txBody>
                    <a:bodyPr/>
                    <a:lstStyle/>
                    <a:p>
                      <a:pPr algn="ctr"/>
                      <a:endParaRPr lang="en-GB" sz="1200" dirty="0">
                        <a:latin typeface="Arial" panose="020B0604020202020204" pitchFamily="34" charset="0"/>
                        <a:cs typeface="Arial" panose="020B0604020202020204" pitchFamily="34" charset="0"/>
                      </a:endParaRPr>
                    </a:p>
                  </a:txBody>
                  <a:tcPr marT="36000" marB="36000"/>
                </a:tc>
              </a:tr>
              <a:tr h="169006">
                <a:tc vMerge="1">
                  <a:txBody>
                    <a:bodyPr/>
                    <a:lstStyle/>
                    <a:p>
                      <a:endParaRPr lang="en-GB" sz="1000" dirty="0">
                        <a:solidFill>
                          <a:schemeClr val="tx2"/>
                        </a:solidFill>
                        <a:latin typeface="+mn-lt"/>
                        <a:cs typeface="Arial" panose="020B0604020202020204" pitchFamily="34" charset="0"/>
                      </a:endParaRPr>
                    </a:p>
                  </a:txBody>
                  <a:tcPr marT="36000" marB="36000">
                    <a:solidFill>
                      <a:schemeClr val="accent1"/>
                    </a:solidFill>
                  </a:tcPr>
                </a:tc>
                <a:tc vMerge="1">
                  <a:txBody>
                    <a:bodyPr/>
                    <a:lstStyle/>
                    <a:p>
                      <a:pPr algn="ctr"/>
                      <a:endParaRPr lang="en-GB" sz="1000"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G1/2</a:t>
                      </a:r>
                      <a:endParaRPr lang="en-GB" sz="1000" b="1"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G3/4</a:t>
                      </a:r>
                      <a:endParaRPr lang="en-GB" sz="1000" b="1"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G1/2</a:t>
                      </a:r>
                      <a:endParaRPr lang="en-GB" sz="1000" b="1"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G3/4</a:t>
                      </a:r>
                      <a:endParaRPr lang="en-GB" sz="1000" b="1"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G1/2</a:t>
                      </a:r>
                      <a:endParaRPr lang="en-GB" sz="1000" b="1" dirty="0">
                        <a:solidFill>
                          <a:schemeClr val="tx2"/>
                        </a:solidFill>
                        <a:latin typeface="+mn-lt"/>
                        <a:cs typeface="Arial" panose="020B0604020202020204" pitchFamily="34" charset="0"/>
                      </a:endParaRPr>
                    </a:p>
                  </a:txBody>
                  <a:tcPr marT="36000" marB="36000">
                    <a:solidFill>
                      <a:schemeClr val="accent1"/>
                    </a:solidFill>
                  </a:tcPr>
                </a:tc>
                <a:tc>
                  <a:txBody>
                    <a:bodyPr/>
                    <a:lstStyle/>
                    <a:p>
                      <a:pPr algn="ctr"/>
                      <a:r>
                        <a:rPr lang="en-GB" sz="1000" b="1" dirty="0" smtClean="0">
                          <a:solidFill>
                            <a:schemeClr val="tx2"/>
                          </a:solidFill>
                          <a:latin typeface="+mn-lt"/>
                          <a:cs typeface="Arial" panose="020B0604020202020204" pitchFamily="34" charset="0"/>
                        </a:rPr>
                        <a:t>G3/4</a:t>
                      </a:r>
                      <a:endParaRPr lang="en-GB" sz="1000" b="1" dirty="0">
                        <a:solidFill>
                          <a:schemeClr val="tx2"/>
                        </a:solidFill>
                        <a:latin typeface="+mn-lt"/>
                        <a:cs typeface="Arial" panose="020B0604020202020204" pitchFamily="34" charset="0"/>
                      </a:endParaRPr>
                    </a:p>
                  </a:txBody>
                  <a:tcPr marT="36000" marB="36000">
                    <a:solidFill>
                      <a:schemeClr val="accent1"/>
                    </a:solidFill>
                  </a:tcPr>
                </a:tc>
              </a:tr>
              <a:tr h="0">
                <a:tc>
                  <a:txBody>
                    <a:bodyPr/>
                    <a:lstStyle/>
                    <a:p>
                      <a:r>
                        <a:rPr lang="en-GB" sz="1000" dirty="0" smtClean="0">
                          <a:solidFill>
                            <a:srgbClr val="000000"/>
                          </a:solidFill>
                          <a:latin typeface="+mn-lt"/>
                          <a:cs typeface="Arial" panose="020B0604020202020204" pitchFamily="34" charset="0"/>
                        </a:rPr>
                        <a:t>Lipase increased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Fatigue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6</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124456">
                <a:tc>
                  <a:txBody>
                    <a:bodyPr/>
                    <a:lstStyle/>
                    <a:p>
                      <a:r>
                        <a:rPr lang="en-GB" sz="1000" dirty="0" smtClean="0">
                          <a:solidFill>
                            <a:srgbClr val="000000"/>
                          </a:solidFill>
                          <a:latin typeface="+mn-lt"/>
                          <a:cs typeface="Arial" panose="020B0604020202020204" pitchFamily="34" charset="0"/>
                        </a:rPr>
                        <a:t>Anaemia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29</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9</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18</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Decreased appetite</a:t>
                      </a:r>
                      <a:r>
                        <a:rPr lang="en-GB" sz="1000" baseline="30000" dirty="0" smtClean="0">
                          <a:solidFill>
                            <a:srgbClr val="000000"/>
                          </a:solidFill>
                          <a:latin typeface="+mn-lt"/>
                          <a:cs typeface="Arial" panose="020B0604020202020204" pitchFamily="34" charset="0"/>
                        </a:rPr>
                        <a:t>†</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17</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Diarrhoea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16</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Alopecia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Hypertension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9</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5</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Amylase increased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207150">
                <a:tc>
                  <a:txBody>
                    <a:bodyPr/>
                    <a:lstStyle/>
                    <a:p>
                      <a:r>
                        <a:rPr lang="en-GB" sz="1000" dirty="0" smtClean="0">
                          <a:solidFill>
                            <a:srgbClr val="000000"/>
                          </a:solidFill>
                          <a:latin typeface="+mn-lt"/>
                          <a:cs typeface="Arial" panose="020B0604020202020204" pitchFamily="34" charset="0"/>
                        </a:rPr>
                        <a:t>Myalgia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228934">
                <a:tc>
                  <a:txBody>
                    <a:bodyPr/>
                    <a:lstStyle/>
                    <a:p>
                      <a:r>
                        <a:rPr lang="en-GB" sz="1000" dirty="0" smtClean="0">
                          <a:solidFill>
                            <a:srgbClr val="000000"/>
                          </a:solidFill>
                          <a:latin typeface="+mn-lt"/>
                          <a:cs typeface="Arial" panose="020B0604020202020204" pitchFamily="34" charset="0"/>
                        </a:rPr>
                        <a:t>Weight decreased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166313">
                <a:tc>
                  <a:txBody>
                    <a:bodyPr/>
                    <a:lstStyle/>
                    <a:p>
                      <a:r>
                        <a:rPr lang="en-GB" sz="1000" dirty="0" smtClean="0">
                          <a:solidFill>
                            <a:srgbClr val="000000"/>
                          </a:solidFill>
                          <a:latin typeface="+mn-lt"/>
                          <a:cs typeface="Arial" panose="020B0604020202020204" pitchFamily="34" charset="0"/>
                        </a:rPr>
                        <a:t>Dyspnoea</a:t>
                      </a:r>
                      <a:r>
                        <a:rPr lang="en-GB" sz="1000" baseline="30000" dirty="0" smtClean="0">
                          <a:solidFill>
                            <a:srgbClr val="000000"/>
                          </a:solidFill>
                          <a:latin typeface="+mn-lt"/>
                          <a:cs typeface="Arial" panose="020B0604020202020204" pitchFamily="34" charset="0"/>
                        </a:rPr>
                        <a:t>‡</a:t>
                      </a:r>
                      <a:r>
                        <a:rPr lang="en-GB" sz="1000" dirty="0" smtClean="0">
                          <a:solidFill>
                            <a:srgbClr val="000000"/>
                          </a:solidFill>
                          <a:latin typeface="+mn-lt"/>
                          <a:cs typeface="Arial" panose="020B0604020202020204" pitchFamily="34" charset="0"/>
                        </a:rPr>
                        <a:t>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8</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230300">
                <a:tc>
                  <a:txBody>
                    <a:bodyPr/>
                    <a:lstStyle/>
                    <a:p>
                      <a:r>
                        <a:rPr lang="en-GB" sz="1000" dirty="0" smtClean="0">
                          <a:solidFill>
                            <a:srgbClr val="000000"/>
                          </a:solidFill>
                          <a:latin typeface="+mn-lt"/>
                          <a:cs typeface="Arial" panose="020B0604020202020204" pitchFamily="34" charset="0"/>
                        </a:rPr>
                        <a:t>Abdominal</a:t>
                      </a:r>
                      <a:r>
                        <a:rPr lang="en-GB" sz="1000" baseline="0" dirty="0" smtClean="0">
                          <a:solidFill>
                            <a:srgbClr val="000000"/>
                          </a:solidFill>
                          <a:latin typeface="+mn-lt"/>
                          <a:cs typeface="Arial" panose="020B0604020202020204" pitchFamily="34" charset="0"/>
                        </a:rPr>
                        <a:t> pain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7</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Constipation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4</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7</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Nausea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9</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pPr algn="l"/>
                      <a:r>
                        <a:rPr lang="en-GB" sz="1000" dirty="0" smtClean="0">
                          <a:solidFill>
                            <a:srgbClr val="000000"/>
                          </a:solidFill>
                          <a:latin typeface="+mn-lt"/>
                          <a:cs typeface="Arial" panose="020B0604020202020204" pitchFamily="34" charset="0"/>
                        </a:rPr>
                        <a:t>Palmar-plantar</a:t>
                      </a:r>
                      <a:r>
                        <a:rPr lang="en-GB" sz="1000" baseline="0" dirty="0" smtClean="0">
                          <a:solidFill>
                            <a:srgbClr val="000000"/>
                          </a:solidFill>
                          <a:latin typeface="+mn-lt"/>
                          <a:cs typeface="Arial" panose="020B0604020202020204" pitchFamily="34" charset="0"/>
                        </a:rPr>
                        <a:t> </a:t>
                      </a:r>
                      <a:r>
                        <a:rPr lang="en-GB" sz="1000" baseline="0" dirty="0" err="1" smtClean="0">
                          <a:solidFill>
                            <a:srgbClr val="000000"/>
                          </a:solidFill>
                          <a:latin typeface="+mn-lt"/>
                          <a:cs typeface="Arial" panose="020B0604020202020204" pitchFamily="34" charset="0"/>
                        </a:rPr>
                        <a:t>erythrodysaesthesia</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Arthralgia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8</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Blood bilirubin increased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7</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r>
                        <a:rPr lang="en-GB" sz="1000" baseline="30000" dirty="0" smtClean="0">
                          <a:solidFill>
                            <a:srgbClr val="000000"/>
                          </a:solidFill>
                          <a:latin typeface="+mn-lt"/>
                          <a:cs typeface="Arial" panose="020B0604020202020204" pitchFamily="34" charset="0"/>
                        </a:rPr>
                        <a:t>§</a:t>
                      </a:r>
                      <a:endParaRPr lang="en-GB" sz="1000" baseline="30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r>
                        <a:rPr lang="en-GB" sz="1000" baseline="30000" dirty="0" smtClean="0">
                          <a:solidFill>
                            <a:srgbClr val="000000"/>
                          </a:solidFill>
                          <a:latin typeface="+mn-lt"/>
                          <a:cs typeface="Arial" panose="020B0604020202020204" pitchFamily="34" charset="0"/>
                        </a:rPr>
                        <a:t>§</a:t>
                      </a:r>
                      <a:endParaRPr lang="en-GB" sz="1000" baseline="30000" dirty="0">
                        <a:solidFill>
                          <a:srgbClr val="000000"/>
                        </a:solidFill>
                        <a:latin typeface="+mn-lt"/>
                        <a:cs typeface="Arial" panose="020B0604020202020204" pitchFamily="34" charset="0"/>
                      </a:endParaRPr>
                    </a:p>
                  </a:txBody>
                  <a:tcPr marT="36000" marB="36000"/>
                </a:tc>
              </a:tr>
              <a:tr h="0">
                <a:tc>
                  <a:txBody>
                    <a:bodyPr/>
                    <a:lstStyle/>
                    <a:p>
                      <a:r>
                        <a:rPr lang="en-GB" sz="1000" dirty="0" smtClean="0">
                          <a:solidFill>
                            <a:srgbClr val="000000"/>
                          </a:solidFill>
                          <a:latin typeface="+mn-lt"/>
                          <a:cs typeface="Arial" panose="020B0604020202020204" pitchFamily="34" charset="0"/>
                        </a:rPr>
                        <a:t>Rash</a:t>
                      </a:r>
                      <a:r>
                        <a:rPr lang="en-GB" sz="1000" baseline="0" dirty="0" smtClean="0">
                          <a:solidFill>
                            <a:srgbClr val="000000"/>
                          </a:solidFill>
                          <a:latin typeface="+mn-lt"/>
                          <a:cs typeface="Arial" panose="020B0604020202020204" pitchFamily="34" charset="0"/>
                        </a:rPr>
                        <a:t> </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8</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2</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6</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1</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smtClean="0">
                          <a:solidFill>
                            <a:srgbClr val="000000"/>
                          </a:solidFill>
                          <a:latin typeface="+mn-lt"/>
                          <a:cs typeface="Arial" panose="020B0604020202020204" pitchFamily="34" charset="0"/>
                        </a:rPr>
                        <a:t>0</a:t>
                      </a:r>
                      <a:endParaRPr lang="en-GB" sz="1000" dirty="0">
                        <a:solidFill>
                          <a:srgbClr val="000000"/>
                        </a:solidFill>
                        <a:latin typeface="+mn-lt"/>
                        <a:cs typeface="Arial" panose="020B0604020202020204" pitchFamily="34" charset="0"/>
                      </a:endParaRPr>
                    </a:p>
                  </a:txBody>
                  <a:tcPr marT="36000" marB="36000"/>
                </a:tc>
              </a:tr>
            </a:tbl>
          </a:graphicData>
        </a:graphic>
      </p:graphicFrame>
      <p:sp>
        <p:nvSpPr>
          <p:cNvPr id="6" name="Text Box 4"/>
          <p:cNvSpPr txBox="1">
            <a:spLocks noChangeArrowheads="1"/>
          </p:cNvSpPr>
          <p:nvPr/>
        </p:nvSpPr>
        <p:spPr bwMode="auto">
          <a:xfrm>
            <a:off x="225425" y="5080925"/>
            <a:ext cx="264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000" baseline="30000" dirty="0" smtClean="0">
                <a:solidFill>
                  <a:srgbClr val="000000"/>
                </a:solidFill>
                <a:latin typeface="High Tower Text"/>
                <a:cs typeface="Arial" panose="020B0604020202020204" pitchFamily="34" charset="0"/>
              </a:rPr>
              <a:t>†</a:t>
            </a:r>
            <a:r>
              <a:rPr lang="en-GB" sz="1000" dirty="0" smtClean="0">
                <a:solidFill>
                  <a:srgbClr val="363636"/>
                </a:solidFill>
              </a:rPr>
              <a:t>1 patient had decreased appetite, with no severity grade (included only in total events); </a:t>
            </a:r>
            <a:br>
              <a:rPr lang="en-GB" sz="1000" dirty="0" smtClean="0">
                <a:solidFill>
                  <a:srgbClr val="363636"/>
                </a:solidFill>
              </a:rPr>
            </a:br>
            <a:r>
              <a:rPr lang="en-GB" sz="1000" baseline="30000" dirty="0" smtClean="0">
                <a:solidFill>
                  <a:srgbClr val="000000"/>
                </a:solidFill>
                <a:latin typeface="High Tower Text"/>
                <a:cs typeface="Arial" panose="020B0604020202020204" pitchFamily="34" charset="0"/>
              </a:rPr>
              <a:t>‡</a:t>
            </a:r>
            <a:r>
              <a:rPr lang="en-GB" sz="1000" dirty="0" smtClean="0">
                <a:solidFill>
                  <a:srgbClr val="363636"/>
                </a:solidFill>
              </a:rPr>
              <a:t>1 patient had dyspnoea resulting in death (G5 – included in </a:t>
            </a:r>
            <a:r>
              <a:rPr lang="en-GB" sz="1000" dirty="0">
                <a:solidFill>
                  <a:srgbClr val="363636"/>
                </a:solidFill>
              </a:rPr>
              <a:t>G</a:t>
            </a:r>
            <a:r>
              <a:rPr lang="en-GB" sz="1000" dirty="0" smtClean="0">
                <a:solidFill>
                  <a:srgbClr val="363636"/>
                </a:solidFill>
              </a:rPr>
              <a:t>3/4 for ≥100 mg/day group;</a:t>
            </a:r>
            <a:br>
              <a:rPr lang="en-GB" sz="1000" dirty="0" smtClean="0">
                <a:solidFill>
                  <a:srgbClr val="363636"/>
                </a:solidFill>
              </a:rPr>
            </a:br>
            <a:r>
              <a:rPr lang="en-GB" sz="1000" baseline="30000" dirty="0">
                <a:solidFill>
                  <a:srgbClr val="000000"/>
                </a:solidFill>
                <a:cs typeface="Arial" panose="020B0604020202020204" pitchFamily="34" charset="0"/>
              </a:rPr>
              <a:t>§</a:t>
            </a:r>
            <a:r>
              <a:rPr lang="en-GB" sz="1000" dirty="0" smtClean="0">
                <a:solidFill>
                  <a:srgbClr val="363636"/>
                </a:solidFill>
              </a:rPr>
              <a:t>Unconjugated bilirubin (both patients homozygous for 28 *(TA)7/(TA)7 UGT1A1 polymorphism </a:t>
            </a:r>
            <a:endParaRPr lang="en-GB" sz="1000" dirty="0">
              <a:solidFill>
                <a:srgbClr val="363636"/>
              </a:solidFill>
            </a:endParaRPr>
          </a:p>
        </p:txBody>
      </p:sp>
      <p:sp>
        <p:nvSpPr>
          <p:cNvPr id="8" name="Text Box 4"/>
          <p:cNvSpPr txBox="1">
            <a:spLocks noChangeArrowheads="1"/>
          </p:cNvSpPr>
          <p:nvPr/>
        </p:nvSpPr>
        <p:spPr bwMode="auto">
          <a:xfrm>
            <a:off x="4994698" y="6474897"/>
            <a:ext cx="39286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Janku</a:t>
            </a:r>
            <a:r>
              <a:rPr lang="en-GB" sz="1200" dirty="0" smtClean="0">
                <a:solidFill>
                  <a:srgbClr val="363636"/>
                </a:solidFill>
              </a:rPr>
              <a:t> F,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1473O</a:t>
            </a:r>
            <a:endParaRPr lang="en-GB" sz="1200" dirty="0">
              <a:solidFill>
                <a:srgbClr val="363636"/>
              </a:solidFill>
            </a:endParaRPr>
          </a:p>
        </p:txBody>
      </p:sp>
    </p:spTree>
    <p:custDataLst>
      <p:tags r:id="rId1"/>
    </p:custDataLst>
    <p:extLst>
      <p:ext uri="{BB962C8B-B14F-4D97-AF65-F5344CB8AC3E}">
        <p14:creationId xmlns:p14="http://schemas.microsoft.com/office/powerpoint/2010/main" val="335155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a:solidFill>
                  <a:schemeClr val="bg1"/>
                </a:solidFill>
              </a:rPr>
              <a:t>1473O: Encouraging activity of novel pan-KIT and PDGFRα inhibitor DCC-2618 in patients (pts) with </a:t>
            </a:r>
            <a:r>
              <a:rPr lang="en-GB" sz="1800" dirty="0" smtClean="0">
                <a:solidFill>
                  <a:schemeClr val="bg1"/>
                </a:solidFill>
              </a:rPr>
              <a:t>gastrointestinal stromal </a:t>
            </a:r>
            <a:r>
              <a:rPr lang="en-GB" sz="1800" dirty="0" err="1">
                <a:solidFill>
                  <a:schemeClr val="bg1"/>
                </a:solidFill>
              </a:rPr>
              <a:t>t</a:t>
            </a:r>
            <a:r>
              <a:rPr lang="en-GB" sz="1800" dirty="0" err="1" smtClean="0">
                <a:solidFill>
                  <a:schemeClr val="bg1"/>
                </a:solidFill>
              </a:rPr>
              <a:t>umor</a:t>
            </a:r>
            <a:r>
              <a:rPr lang="en-GB" sz="1800" dirty="0" smtClean="0">
                <a:solidFill>
                  <a:schemeClr val="bg1"/>
                </a:solidFill>
              </a:rPr>
              <a:t> </a:t>
            </a:r>
            <a:r>
              <a:rPr lang="en-GB" sz="1800" dirty="0">
                <a:solidFill>
                  <a:schemeClr val="bg1"/>
                </a:solidFill>
              </a:rPr>
              <a:t>(GIST) – </a:t>
            </a:r>
            <a:r>
              <a:rPr lang="en-GB" sz="1800" dirty="0" err="1">
                <a:solidFill>
                  <a:schemeClr val="bg1"/>
                </a:solidFill>
              </a:rPr>
              <a:t>Janku</a:t>
            </a:r>
            <a:r>
              <a:rPr lang="en-GB" sz="1800" dirty="0">
                <a:solidFill>
                  <a:schemeClr val="bg1"/>
                </a:solidFill>
              </a:rPr>
              <a:t> F, et al </a:t>
            </a:r>
          </a:p>
        </p:txBody>
      </p:sp>
      <p:sp>
        <p:nvSpPr>
          <p:cNvPr id="5123" name="Rectangle 3"/>
          <p:cNvSpPr>
            <a:spLocks noGrp="1" noChangeArrowheads="1"/>
          </p:cNvSpPr>
          <p:nvPr>
            <p:ph sz="half" idx="1"/>
          </p:nvPr>
        </p:nvSpPr>
        <p:spPr>
          <a:xfrm>
            <a:off x="228600" y="1447800"/>
            <a:ext cx="3562350" cy="5181600"/>
          </a:xfrm>
        </p:spPr>
        <p:txBody>
          <a:bodyPr/>
          <a:lstStyle/>
          <a:p>
            <a:pPr marL="0" indent="0">
              <a:buNone/>
            </a:pPr>
            <a:r>
              <a:rPr lang="en-GB" b="1" dirty="0">
                <a:solidFill>
                  <a:schemeClr val="bg1"/>
                </a:solidFill>
              </a:rPr>
              <a:t>KEY RESULTS (</a:t>
            </a:r>
            <a:r>
              <a:rPr lang="en-GB" b="1" dirty="0" smtClean="0">
                <a:solidFill>
                  <a:schemeClr val="bg1"/>
                </a:solidFill>
              </a:rPr>
              <a:t>CONT.)</a:t>
            </a:r>
            <a:endParaRPr lang="en-GB" b="1" dirty="0">
              <a:solidFill>
                <a:schemeClr val="bg1"/>
              </a:solidFill>
            </a:endParaRPr>
          </a:p>
          <a:p>
            <a:pPr marL="0" indent="0">
              <a:buNone/>
            </a:pPr>
            <a:endParaRPr lang="en-GB" b="1" dirty="0">
              <a:solidFill>
                <a:schemeClr val="bg1"/>
              </a:solidFill>
            </a:endParaRPr>
          </a:p>
        </p:txBody>
      </p:sp>
      <p:sp>
        <p:nvSpPr>
          <p:cNvPr id="59" name="Text Box 4"/>
          <p:cNvSpPr txBox="1">
            <a:spLocks noChangeArrowheads="1"/>
          </p:cNvSpPr>
          <p:nvPr/>
        </p:nvSpPr>
        <p:spPr bwMode="auto">
          <a:xfrm>
            <a:off x="2035175" y="6463298"/>
            <a:ext cx="2501488"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100" dirty="0">
                <a:solidFill>
                  <a:srgbClr val="363636"/>
                </a:solidFill>
              </a:rPr>
              <a:t>*PR + SD per RECIST </a:t>
            </a:r>
          </a:p>
        </p:txBody>
      </p:sp>
      <p:sp>
        <p:nvSpPr>
          <p:cNvPr id="6" name="Rectangle 5"/>
          <p:cNvSpPr/>
          <p:nvPr/>
        </p:nvSpPr>
        <p:spPr>
          <a:xfrm>
            <a:off x="4357227" y="5256085"/>
            <a:ext cx="4776787" cy="1169551"/>
          </a:xfrm>
          <a:prstGeom prst="rect">
            <a:avLst/>
          </a:prstGeom>
        </p:spPr>
        <p:txBody>
          <a:bodyPr wrap="square">
            <a:spAutoFit/>
          </a:bodyPr>
          <a:lstStyle/>
          <a:p>
            <a:pPr marL="171450" indent="-171450">
              <a:buFont typeface="Arial" pitchFamily="34" charset="0"/>
              <a:buChar char="•"/>
            </a:pPr>
            <a:r>
              <a:rPr lang="en-GB" sz="1400" dirty="0">
                <a:solidFill>
                  <a:srgbClr val="363636"/>
                </a:solidFill>
              </a:rPr>
              <a:t>DCC-2618 shows durable disease control in heavily pre-treated </a:t>
            </a:r>
            <a:r>
              <a:rPr lang="en-GB" sz="1400" dirty="0" smtClean="0">
                <a:solidFill>
                  <a:srgbClr val="363636"/>
                </a:solidFill>
              </a:rPr>
              <a:t>patients with KIT </a:t>
            </a:r>
            <a:r>
              <a:rPr lang="en-GB" sz="1400" dirty="0">
                <a:solidFill>
                  <a:srgbClr val="363636"/>
                </a:solidFill>
              </a:rPr>
              <a:t>and PDGFR</a:t>
            </a:r>
            <a:r>
              <a:rPr lang="el-GR" sz="1400" dirty="0">
                <a:solidFill>
                  <a:srgbClr val="363636"/>
                </a:solidFill>
              </a:rPr>
              <a:t>α </a:t>
            </a:r>
            <a:r>
              <a:rPr lang="en-GB" sz="1400" dirty="0">
                <a:solidFill>
                  <a:srgbClr val="363636"/>
                </a:solidFill>
              </a:rPr>
              <a:t>mutant </a:t>
            </a:r>
            <a:r>
              <a:rPr lang="en-GB" sz="1400" dirty="0" smtClean="0">
                <a:solidFill>
                  <a:srgbClr val="363636"/>
                </a:solidFill>
              </a:rPr>
              <a:t>GIST</a:t>
            </a:r>
          </a:p>
          <a:p>
            <a:pPr marL="171450" indent="-171450">
              <a:buFont typeface="Arial" pitchFamily="34" charset="0"/>
              <a:buChar char="•"/>
            </a:pPr>
            <a:r>
              <a:rPr lang="en-GB" sz="1400" dirty="0" smtClean="0">
                <a:solidFill>
                  <a:srgbClr val="363636"/>
                </a:solidFill>
              </a:rPr>
              <a:t>In tissue and plasma there was a broad diversity of KIT mutations and more resistance mutations in plasma </a:t>
            </a:r>
            <a:r>
              <a:rPr lang="en-GB" sz="1400" dirty="0" err="1" smtClean="0">
                <a:solidFill>
                  <a:srgbClr val="363636"/>
                </a:solidFill>
              </a:rPr>
              <a:t>cfDNA</a:t>
            </a:r>
            <a:r>
              <a:rPr lang="en-GB" sz="1400" dirty="0" smtClean="0">
                <a:solidFill>
                  <a:srgbClr val="363636"/>
                </a:solidFill>
              </a:rPr>
              <a:t> than in tumour</a:t>
            </a:r>
            <a:endParaRPr lang="en-GB" sz="1400" dirty="0">
              <a:solidFill>
                <a:srgbClr val="363636"/>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103511173"/>
              </p:ext>
            </p:extLst>
          </p:nvPr>
        </p:nvGraphicFramePr>
        <p:xfrm>
          <a:off x="149225" y="1796782"/>
          <a:ext cx="3899207" cy="3032760"/>
        </p:xfrm>
        <a:graphic>
          <a:graphicData uri="http://schemas.openxmlformats.org/drawingml/2006/table">
            <a:tbl>
              <a:tblPr firstRow="1" bandRow="1">
                <a:tableStyleId>{69012ECD-51FC-41F1-AA8D-1B2483CD663E}</a:tableStyleId>
              </a:tblPr>
              <a:tblGrid>
                <a:gridCol w="735678">
                  <a:extLst>
                    <a:ext uri="{9D8B030D-6E8A-4147-A177-3AD203B41FA5}">
                      <a16:colId xmlns="" xmlns:a16="http://schemas.microsoft.com/office/drawing/2014/main" val="20000"/>
                    </a:ext>
                  </a:extLst>
                </a:gridCol>
                <a:gridCol w="1002891">
                  <a:extLst>
                    <a:ext uri="{9D8B030D-6E8A-4147-A177-3AD203B41FA5}">
                      <a16:colId xmlns="" xmlns:a16="http://schemas.microsoft.com/office/drawing/2014/main" val="20001"/>
                    </a:ext>
                  </a:extLst>
                </a:gridCol>
                <a:gridCol w="1017638">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tblGrid>
              <a:tr h="274320">
                <a:tc>
                  <a:txBody>
                    <a:bodyPr/>
                    <a:lstStyle/>
                    <a:p>
                      <a:pPr algn="ctr"/>
                      <a:endParaRPr lang="en-GB" sz="1300" dirty="0">
                        <a:solidFill>
                          <a:schemeClr val="tx2"/>
                        </a:solidFill>
                        <a:latin typeface="Arial" panose="020B0604020202020204" pitchFamily="34" charset="0"/>
                        <a:cs typeface="Arial" panose="020B0604020202020204" pitchFamily="34" charset="0"/>
                      </a:endParaRPr>
                    </a:p>
                  </a:txBody>
                  <a:tcPr/>
                </a:tc>
                <a:tc gridSpan="3">
                  <a:txBody>
                    <a:bodyPr/>
                    <a:lstStyle/>
                    <a:p>
                      <a:pPr algn="ctr"/>
                      <a:r>
                        <a:rPr lang="en-GB" sz="1300" dirty="0">
                          <a:solidFill>
                            <a:schemeClr val="tx2"/>
                          </a:solidFill>
                          <a:latin typeface="Arial" panose="020B0604020202020204" pitchFamily="34" charset="0"/>
                          <a:cs typeface="Arial" panose="020B0604020202020204" pitchFamily="34" charset="0"/>
                        </a:rPr>
                        <a:t>FDG-PET scans</a:t>
                      </a:r>
                      <a:r>
                        <a:rPr lang="en-GB" sz="1300" baseline="0" dirty="0">
                          <a:solidFill>
                            <a:schemeClr val="tx2"/>
                          </a:solidFill>
                          <a:latin typeface="Arial" panose="020B0604020202020204" pitchFamily="34" charset="0"/>
                          <a:cs typeface="Arial" panose="020B0604020202020204" pitchFamily="34" charset="0"/>
                        </a:rPr>
                        <a:t> (n=33)</a:t>
                      </a:r>
                      <a:endParaRPr lang="en-GB" sz="1300" dirty="0">
                        <a:solidFill>
                          <a:schemeClr val="tx2"/>
                        </a:solidFill>
                        <a:latin typeface="Arial" panose="020B0604020202020204" pitchFamily="34" charset="0"/>
                        <a:cs typeface="Arial" panose="020B0604020202020204" pitchFamily="34" charset="0"/>
                      </a:endParaRPr>
                    </a:p>
                  </a:txBody>
                  <a:tcPr anchor="b">
                    <a:lnB w="12700" cap="flat" cmpd="sng" algn="ctr">
                      <a:solidFill>
                        <a:schemeClr val="tx2"/>
                      </a:solidFill>
                      <a:prstDash val="solid"/>
                      <a:round/>
                      <a:headEnd type="none" w="med" len="med"/>
                      <a:tailEnd type="none" w="med" len="med"/>
                    </a:lnB>
                  </a:tcPr>
                </a:tc>
                <a:tc hMerge="1">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nchor="b"/>
                </a:tc>
                <a:extLst>
                  <a:ext uri="{0D108BD9-81ED-4DB2-BD59-A6C34878D82A}">
                    <a16:rowId xmlns="" xmlns:a16="http://schemas.microsoft.com/office/drawing/2014/main" val="10000"/>
                  </a:ext>
                </a:extLst>
              </a:tr>
              <a:tr h="274320">
                <a:tc>
                  <a:txBody>
                    <a:bodyPr/>
                    <a:lstStyle/>
                    <a:p>
                      <a:r>
                        <a:rPr lang="en-GB" sz="1300" b="1" dirty="0" smtClean="0">
                          <a:solidFill>
                            <a:schemeClr val="tx2"/>
                          </a:solidFill>
                          <a:latin typeface="Arial" panose="020B0604020202020204" pitchFamily="34" charset="0"/>
                          <a:cs typeface="Arial" panose="020B0604020202020204" pitchFamily="34" charset="0"/>
                        </a:rPr>
                        <a:t>n (%)</a:t>
                      </a:r>
                      <a:endParaRPr lang="en-GB" sz="1300" b="1" dirty="0">
                        <a:solidFill>
                          <a:schemeClr val="tx2"/>
                        </a:solidFill>
                        <a:latin typeface="Arial" panose="020B0604020202020204" pitchFamily="34" charset="0"/>
                        <a:cs typeface="Arial" panose="020B0604020202020204" pitchFamily="34" charset="0"/>
                      </a:endParaRPr>
                    </a:p>
                  </a:txBody>
                  <a:tcPr anchor="b">
                    <a:solidFill>
                      <a:srgbClr val="62C4EE"/>
                    </a:solidFill>
                  </a:tcPr>
                </a:tc>
                <a:tc>
                  <a:txBody>
                    <a:bodyPr/>
                    <a:lstStyle/>
                    <a:p>
                      <a:pPr algn="ctr"/>
                      <a:r>
                        <a:rPr lang="en-GB" sz="1300" b="1" dirty="0">
                          <a:solidFill>
                            <a:schemeClr val="tx2"/>
                          </a:solidFill>
                        </a:rPr>
                        <a:t>Partial metabolic response </a:t>
                      </a:r>
                      <a:endParaRPr lang="en-GB" sz="1300" b="1" dirty="0">
                        <a:solidFill>
                          <a:schemeClr val="tx2"/>
                        </a:solidFill>
                        <a:latin typeface="Arial" panose="020B0604020202020204" pitchFamily="34" charset="0"/>
                        <a:cs typeface="Arial" panose="020B0604020202020204" pitchFamily="34" charset="0"/>
                      </a:endParaRPr>
                    </a:p>
                  </a:txBody>
                  <a:tcPr anchor="b">
                    <a:lnT w="12700" cap="flat" cmpd="sng" algn="ctr">
                      <a:solidFill>
                        <a:schemeClr val="tx2"/>
                      </a:solidFill>
                      <a:prstDash val="solid"/>
                      <a:round/>
                      <a:headEnd type="none" w="med" len="med"/>
                      <a:tailEnd type="none" w="med" len="med"/>
                    </a:lnT>
                    <a:solidFill>
                      <a:srgbClr val="62C4EE"/>
                    </a:solidFill>
                  </a:tcPr>
                </a:tc>
                <a:tc>
                  <a:txBody>
                    <a:bodyPr/>
                    <a:lstStyle/>
                    <a:p>
                      <a:pPr algn="ctr"/>
                      <a:r>
                        <a:rPr lang="en-GB" sz="1300" b="1" dirty="0">
                          <a:solidFill>
                            <a:schemeClr val="tx2"/>
                          </a:solidFill>
                        </a:rPr>
                        <a:t>Stable metabolic</a:t>
                      </a:r>
                      <a:r>
                        <a:rPr lang="en-GB" sz="1300" b="1" baseline="0" dirty="0">
                          <a:solidFill>
                            <a:schemeClr val="tx2"/>
                          </a:solidFill>
                        </a:rPr>
                        <a:t> response </a:t>
                      </a:r>
                      <a:endParaRPr lang="en-GB" sz="1300" b="1" dirty="0">
                        <a:solidFill>
                          <a:schemeClr val="tx2"/>
                        </a:solidFill>
                        <a:latin typeface="Arial" panose="020B0604020202020204" pitchFamily="34" charset="0"/>
                        <a:cs typeface="Arial" panose="020B0604020202020204" pitchFamily="34" charset="0"/>
                      </a:endParaRPr>
                    </a:p>
                  </a:txBody>
                  <a:tcPr anchor="b">
                    <a:lnT w="12700" cap="flat" cmpd="sng" algn="ctr">
                      <a:solidFill>
                        <a:schemeClr val="tx2"/>
                      </a:solidFill>
                      <a:prstDash val="solid"/>
                      <a:round/>
                      <a:headEnd type="none" w="med" len="med"/>
                      <a:tailEnd type="none" w="med" len="med"/>
                    </a:lnT>
                    <a:solidFill>
                      <a:srgbClr val="62C4EE"/>
                    </a:solidFill>
                  </a:tcPr>
                </a:tc>
                <a:tc>
                  <a:txBody>
                    <a:bodyPr/>
                    <a:lstStyle/>
                    <a:p>
                      <a:pPr algn="ctr"/>
                      <a:r>
                        <a:rPr lang="en-GB" sz="1300" b="1" dirty="0">
                          <a:solidFill>
                            <a:schemeClr val="tx2"/>
                          </a:solidFill>
                        </a:rPr>
                        <a:t>Progressive metabolic response </a:t>
                      </a:r>
                      <a:endParaRPr lang="en-GB" sz="1300" b="1" dirty="0">
                        <a:solidFill>
                          <a:schemeClr val="tx2"/>
                        </a:solidFill>
                        <a:latin typeface="Arial" panose="020B0604020202020204" pitchFamily="34" charset="0"/>
                        <a:cs typeface="Arial" panose="020B0604020202020204" pitchFamily="34" charset="0"/>
                      </a:endParaRPr>
                    </a:p>
                  </a:txBody>
                  <a:tcPr anchor="b">
                    <a:lnT w="12700" cap="flat" cmpd="sng" algn="ctr">
                      <a:solidFill>
                        <a:schemeClr val="tx2"/>
                      </a:solidFill>
                      <a:prstDash val="solid"/>
                      <a:round/>
                      <a:headEnd type="none" w="med" len="med"/>
                      <a:tailEnd type="none" w="med" len="med"/>
                    </a:lnT>
                    <a:solidFill>
                      <a:srgbClr val="62C4EE"/>
                    </a:solidFill>
                  </a:tcPr>
                </a:tc>
                <a:extLst>
                  <a:ext uri="{0D108BD9-81ED-4DB2-BD59-A6C34878D82A}">
                    <a16:rowId xmlns="" xmlns:a16="http://schemas.microsoft.com/office/drawing/2014/main" val="10001"/>
                  </a:ext>
                </a:extLst>
              </a:tr>
              <a:tr h="274320">
                <a:tc>
                  <a:txBody>
                    <a:bodyPr/>
                    <a:lstStyle/>
                    <a:p>
                      <a:r>
                        <a:rPr lang="en-GB" sz="1300" dirty="0"/>
                        <a:t>&lt;100 </a:t>
                      </a:r>
                      <a:r>
                        <a:rPr lang="en-GB" sz="1300" dirty="0" smtClean="0"/>
                        <a:t>md/day</a:t>
                      </a:r>
                      <a:br>
                        <a:rPr lang="en-GB" sz="1300" dirty="0" smtClean="0"/>
                      </a:br>
                      <a:r>
                        <a:rPr lang="en-GB" sz="1300" dirty="0" smtClean="0"/>
                        <a:t>(n=1</a:t>
                      </a:r>
                      <a:r>
                        <a:rPr lang="en-GB" sz="1300" dirty="0"/>
                        <a:t>)</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 </a:t>
                      </a:r>
                      <a:r>
                        <a:rPr lang="en-GB" sz="1300" dirty="0"/>
                        <a:t>(</a:t>
                      </a:r>
                      <a:r>
                        <a:rPr lang="en-GB" sz="1300" dirty="0" smtClean="0"/>
                        <a:t>100)</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0 (</a:t>
                      </a:r>
                      <a:r>
                        <a:rPr lang="en-GB" sz="1300" dirty="0" smtClean="0">
                          <a:solidFill>
                            <a:srgbClr val="000000"/>
                          </a:solidFill>
                          <a:latin typeface="Arial" panose="020B0604020202020204" pitchFamily="34" charset="0"/>
                          <a:cs typeface="Arial" panose="020B0604020202020204" pitchFamily="34" charset="0"/>
                        </a:rPr>
                        <a:t>0)</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0 (</a:t>
                      </a:r>
                      <a:r>
                        <a:rPr lang="en-GB" sz="1300" dirty="0" smtClean="0">
                          <a:solidFill>
                            <a:srgbClr val="000000"/>
                          </a:solidFill>
                          <a:latin typeface="Arial" panose="020B0604020202020204" pitchFamily="34" charset="0"/>
                          <a:cs typeface="Arial" panose="020B0604020202020204" pitchFamily="34" charset="0"/>
                        </a:rPr>
                        <a:t>0)</a:t>
                      </a:r>
                      <a:endParaRPr lang="en-GB" sz="13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177165">
                <a:tc>
                  <a:txBody>
                    <a:bodyPr/>
                    <a:lstStyle/>
                    <a:p>
                      <a:r>
                        <a:rPr lang="en-GB" sz="1300" dirty="0"/>
                        <a:t>≥100 </a:t>
                      </a:r>
                      <a:r>
                        <a:rPr lang="en-GB" sz="1300" dirty="0" smtClean="0"/>
                        <a:t>mg/day</a:t>
                      </a:r>
                      <a:br>
                        <a:rPr lang="en-GB" sz="1300" dirty="0" smtClean="0"/>
                      </a:br>
                      <a:r>
                        <a:rPr lang="en-GB" sz="1300" dirty="0" smtClean="0"/>
                        <a:t>(n=32</a:t>
                      </a:r>
                      <a:r>
                        <a:rPr lang="en-GB" sz="1300" dirty="0"/>
                        <a:t>)</a:t>
                      </a: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22 (</a:t>
                      </a:r>
                      <a:r>
                        <a:rPr lang="en-GB" sz="1300" dirty="0" smtClean="0">
                          <a:solidFill>
                            <a:srgbClr val="000000"/>
                          </a:solidFill>
                          <a:latin typeface="Arial" panose="020B0604020202020204" pitchFamily="34" charset="0"/>
                          <a:cs typeface="Arial" panose="020B0604020202020204" pitchFamily="34" charset="0"/>
                        </a:rPr>
                        <a:t>69)</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9 (</a:t>
                      </a:r>
                      <a:r>
                        <a:rPr lang="en-GB" sz="1300" dirty="0" smtClean="0">
                          <a:solidFill>
                            <a:srgbClr val="000000"/>
                          </a:solidFill>
                          <a:latin typeface="Arial" panose="020B0604020202020204" pitchFamily="34" charset="0"/>
                          <a:cs typeface="Arial" panose="020B0604020202020204" pitchFamily="34" charset="0"/>
                        </a:rPr>
                        <a:t>22)</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1 (</a:t>
                      </a:r>
                      <a:r>
                        <a:rPr lang="en-GB" sz="1300" dirty="0" smtClean="0">
                          <a:solidFill>
                            <a:srgbClr val="000000"/>
                          </a:solidFill>
                          <a:latin typeface="Arial" panose="020B0604020202020204" pitchFamily="34" charset="0"/>
                          <a:cs typeface="Arial" panose="020B0604020202020204" pitchFamily="34" charset="0"/>
                        </a:rPr>
                        <a:t>3)</a:t>
                      </a:r>
                      <a:endParaRPr lang="en-GB" sz="13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274320">
                <a:tc>
                  <a:txBody>
                    <a:bodyPr/>
                    <a:lstStyle/>
                    <a:p>
                      <a:r>
                        <a:rPr lang="en-GB" sz="1300" dirty="0"/>
                        <a:t>150 </a:t>
                      </a:r>
                      <a:r>
                        <a:rPr lang="en-GB" sz="1300" dirty="0" smtClean="0"/>
                        <a:t>mg/day </a:t>
                      </a:r>
                      <a:r>
                        <a:rPr lang="en-GB" sz="1300" dirty="0"/>
                        <a:t>(n=8)</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3 (</a:t>
                      </a:r>
                      <a:r>
                        <a:rPr lang="en-GB" sz="1300" dirty="0" smtClean="0">
                          <a:solidFill>
                            <a:srgbClr val="000000"/>
                          </a:solidFill>
                          <a:latin typeface="Arial" panose="020B0604020202020204" pitchFamily="34" charset="0"/>
                          <a:cs typeface="Arial" panose="020B0604020202020204" pitchFamily="34" charset="0"/>
                        </a:rPr>
                        <a:t>38)</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5 (</a:t>
                      </a:r>
                      <a:r>
                        <a:rPr lang="en-GB" sz="1300" dirty="0" smtClean="0">
                          <a:solidFill>
                            <a:srgbClr val="000000"/>
                          </a:solidFill>
                          <a:latin typeface="Arial" panose="020B0604020202020204" pitchFamily="34" charset="0"/>
                          <a:cs typeface="Arial" panose="020B0604020202020204" pitchFamily="34" charset="0"/>
                        </a:rPr>
                        <a:t>63)</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a:solidFill>
                            <a:srgbClr val="000000"/>
                          </a:solidFill>
                          <a:latin typeface="Arial" panose="020B0604020202020204" pitchFamily="34" charset="0"/>
                          <a:cs typeface="Arial" panose="020B0604020202020204" pitchFamily="34" charset="0"/>
                        </a:rPr>
                        <a:t>0 (</a:t>
                      </a:r>
                      <a:r>
                        <a:rPr lang="en-GB" sz="1300" dirty="0" smtClean="0">
                          <a:solidFill>
                            <a:srgbClr val="000000"/>
                          </a:solidFill>
                          <a:latin typeface="Arial" panose="020B0604020202020204" pitchFamily="34" charset="0"/>
                          <a:cs typeface="Arial" panose="020B0604020202020204" pitchFamily="34" charset="0"/>
                        </a:rPr>
                        <a:t>0)</a:t>
                      </a:r>
                      <a:endParaRPr lang="en-GB" sz="13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80824943"/>
              </p:ext>
            </p:extLst>
          </p:nvPr>
        </p:nvGraphicFramePr>
        <p:xfrm>
          <a:off x="149225" y="4933950"/>
          <a:ext cx="3899207" cy="1158240"/>
        </p:xfrm>
        <a:graphic>
          <a:graphicData uri="http://schemas.openxmlformats.org/drawingml/2006/table">
            <a:tbl>
              <a:tblPr firstRow="1" bandRow="1">
                <a:tableStyleId>{69012ECD-51FC-41F1-AA8D-1B2483CD663E}</a:tableStyleId>
              </a:tblPr>
              <a:tblGrid>
                <a:gridCol w="2183428">
                  <a:extLst>
                    <a:ext uri="{9D8B030D-6E8A-4147-A177-3AD203B41FA5}">
                      <a16:colId xmlns="" xmlns:a16="http://schemas.microsoft.com/office/drawing/2014/main" val="20000"/>
                    </a:ext>
                  </a:extLst>
                </a:gridCol>
                <a:gridCol w="1715779"/>
              </a:tblGrid>
              <a:tr h="548640">
                <a:tc gridSpan="2">
                  <a:txBody>
                    <a:bodyPr/>
                    <a:lstStyle/>
                    <a:p>
                      <a:pPr algn="ctr"/>
                      <a:r>
                        <a:rPr lang="en-GB" sz="1400" dirty="0" smtClean="0">
                          <a:solidFill>
                            <a:schemeClr val="tx2"/>
                          </a:solidFill>
                        </a:rPr>
                        <a:t>KIT-</a:t>
                      </a:r>
                      <a:r>
                        <a:rPr lang="en-GB" sz="1400" baseline="0" dirty="0" smtClean="0">
                          <a:solidFill>
                            <a:schemeClr val="tx2"/>
                          </a:solidFill>
                        </a:rPr>
                        <a:t> </a:t>
                      </a:r>
                      <a:r>
                        <a:rPr lang="en-GB" sz="1400" baseline="0" dirty="0">
                          <a:solidFill>
                            <a:schemeClr val="tx2"/>
                          </a:solidFill>
                        </a:rPr>
                        <a:t>and PDGFR</a:t>
                      </a:r>
                      <a:r>
                        <a:rPr lang="el-GR" sz="1400" baseline="0" dirty="0">
                          <a:solidFill>
                            <a:schemeClr val="tx2"/>
                          </a:solidFill>
                        </a:rPr>
                        <a:t>α</a:t>
                      </a:r>
                      <a:r>
                        <a:rPr lang="en-GB" sz="1400" baseline="0" dirty="0">
                          <a:solidFill>
                            <a:schemeClr val="tx2"/>
                          </a:solidFill>
                        </a:rPr>
                        <a:t> GIST cohorts </a:t>
                      </a:r>
                      <a:endParaRPr lang="en-GB" sz="1400" baseline="0" dirty="0" smtClean="0">
                        <a:solidFill>
                          <a:schemeClr val="tx2"/>
                        </a:solidFill>
                      </a:endParaRPr>
                    </a:p>
                    <a:p>
                      <a:pPr algn="ctr"/>
                      <a:r>
                        <a:rPr lang="en-GB" sz="1400" baseline="0" dirty="0" smtClean="0">
                          <a:solidFill>
                            <a:schemeClr val="tx2"/>
                          </a:solidFill>
                        </a:rPr>
                        <a:t>(</a:t>
                      </a:r>
                      <a:r>
                        <a:rPr lang="en-GB" sz="1400" baseline="0" dirty="0">
                          <a:solidFill>
                            <a:schemeClr val="tx2"/>
                          </a:solidFill>
                        </a:rPr>
                        <a:t>daily dose </a:t>
                      </a:r>
                      <a:r>
                        <a:rPr lang="en-GB" sz="1400" dirty="0" smtClean="0">
                          <a:solidFill>
                            <a:schemeClr val="tx2"/>
                          </a:solidFill>
                        </a:rPr>
                        <a:t>≥</a:t>
                      </a:r>
                      <a:r>
                        <a:rPr lang="en-GB" sz="1400" dirty="0">
                          <a:solidFill>
                            <a:schemeClr val="tx2"/>
                          </a:solidFill>
                        </a:rPr>
                        <a:t>100 mg)</a:t>
                      </a:r>
                      <a:endParaRPr lang="en-GB" sz="1400" dirty="0">
                        <a:solidFill>
                          <a:schemeClr val="tx2"/>
                        </a:solidFill>
                        <a:latin typeface="Arial" panose="020B0604020202020204" pitchFamily="34" charset="0"/>
                        <a:cs typeface="Arial" panose="020B0604020202020204" pitchFamily="34" charset="0"/>
                      </a:endParaRPr>
                    </a:p>
                  </a:txBody>
                  <a:tcPr>
                    <a:solidFill>
                      <a:srgbClr val="62C4EE"/>
                    </a:solidFill>
                  </a:tcPr>
                </a:tc>
                <a:tc hMerge="1">
                  <a:txBody>
                    <a:bodyPr/>
                    <a:lstStyle/>
                    <a:p>
                      <a:endParaRPr lang="en-GB"/>
                    </a:p>
                  </a:txBody>
                  <a:tcPr/>
                </a:tc>
                <a:extLst>
                  <a:ext uri="{0D108BD9-81ED-4DB2-BD59-A6C34878D82A}">
                    <a16:rowId xmlns="" xmlns:a16="http://schemas.microsoft.com/office/drawing/2014/main" val="10000"/>
                  </a:ext>
                </a:extLst>
              </a:tr>
              <a:tr h="177165">
                <a:tc>
                  <a:txBody>
                    <a:bodyPr/>
                    <a:lstStyle/>
                    <a:p>
                      <a:r>
                        <a:rPr lang="en-GB" sz="1400" dirty="0" smtClean="0"/>
                        <a:t>12-week DCR*, n/N (%)</a:t>
                      </a:r>
                      <a:endParaRPr lang="en-GB" sz="1400" dirty="0"/>
                    </a:p>
                  </a:txBody>
                  <a:tcPr/>
                </a:tc>
                <a:tc>
                  <a:txBody>
                    <a:bodyPr/>
                    <a:lstStyle/>
                    <a:p>
                      <a:pPr algn="ctr"/>
                      <a:r>
                        <a:rPr lang="en-GB" sz="1400" dirty="0" smtClean="0"/>
                        <a:t>19/25 (76)</a:t>
                      </a:r>
                      <a:endParaRPr lang="en-GB" sz="1400" dirty="0"/>
                    </a:p>
                  </a:txBody>
                  <a:tcPr/>
                </a:tc>
                <a:extLst>
                  <a:ext uri="{0D108BD9-81ED-4DB2-BD59-A6C34878D82A}">
                    <a16:rowId xmlns="" xmlns:a16="http://schemas.microsoft.com/office/drawing/2014/main" val="10002"/>
                  </a:ext>
                </a:extLst>
              </a:tr>
              <a:tr h="274320">
                <a:tc>
                  <a:txBody>
                    <a:bodyPr/>
                    <a:lstStyle/>
                    <a:p>
                      <a:r>
                        <a:rPr lang="en-GB" sz="1400" dirty="0" smtClean="0"/>
                        <a:t>24-week DCR*, n/N (%)</a:t>
                      </a:r>
                      <a:endParaRPr lang="en-GB" sz="14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400" dirty="0" smtClean="0">
                          <a:solidFill>
                            <a:srgbClr val="000000"/>
                          </a:solidFill>
                          <a:latin typeface="Arial" panose="020B0604020202020204" pitchFamily="34" charset="0"/>
                          <a:cs typeface="Arial" panose="020B0604020202020204" pitchFamily="34" charset="0"/>
                        </a:rPr>
                        <a:t>12/21 (57)</a:t>
                      </a:r>
                      <a:endParaRPr lang="en-GB" sz="14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bl>
          </a:graphicData>
        </a:graphic>
      </p:graphicFrame>
      <p:grpSp>
        <p:nvGrpSpPr>
          <p:cNvPr id="1052" name="Group 1051"/>
          <p:cNvGrpSpPr/>
          <p:nvPr/>
        </p:nvGrpSpPr>
        <p:grpSpPr>
          <a:xfrm>
            <a:off x="4083368" y="1528310"/>
            <a:ext cx="5263039" cy="3742637"/>
            <a:chOff x="4083368" y="1453359"/>
            <a:chExt cx="5263039" cy="3742637"/>
          </a:xfrm>
        </p:grpSpPr>
        <p:sp>
          <p:nvSpPr>
            <p:cNvPr id="3" name="Freeform 2"/>
            <p:cNvSpPr/>
            <p:nvPr/>
          </p:nvSpPr>
          <p:spPr>
            <a:xfrm>
              <a:off x="4672012" y="2138363"/>
              <a:ext cx="4224337" cy="2533650"/>
            </a:xfrm>
            <a:custGeom>
              <a:avLst/>
              <a:gdLst>
                <a:gd name="connsiteX0" fmla="*/ 0 w 4214812"/>
                <a:gd name="connsiteY0" fmla="*/ 0 h 2533650"/>
                <a:gd name="connsiteX1" fmla="*/ 0 w 4214812"/>
                <a:gd name="connsiteY1" fmla="*/ 2533650 h 2533650"/>
                <a:gd name="connsiteX2" fmla="*/ 4214812 w 4214812"/>
                <a:gd name="connsiteY2" fmla="*/ 2533650 h 2533650"/>
              </a:gdLst>
              <a:ahLst/>
              <a:cxnLst>
                <a:cxn ang="0">
                  <a:pos x="connsiteX0" y="connsiteY0"/>
                </a:cxn>
                <a:cxn ang="0">
                  <a:pos x="connsiteX1" y="connsiteY1"/>
                </a:cxn>
                <a:cxn ang="0">
                  <a:pos x="connsiteX2" y="connsiteY2"/>
                </a:cxn>
              </a:cxnLst>
              <a:rect l="l" t="t" r="r" b="b"/>
              <a:pathLst>
                <a:path w="4214812" h="2533650">
                  <a:moveTo>
                    <a:pt x="0" y="0"/>
                  </a:moveTo>
                  <a:lnTo>
                    <a:pt x="0" y="2533650"/>
                  </a:lnTo>
                  <a:lnTo>
                    <a:pt x="4214812" y="25336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5" name="Straight Connector 4"/>
            <p:cNvCxnSpPr/>
            <p:nvPr/>
          </p:nvCxnSpPr>
          <p:spPr>
            <a:xfrm>
              <a:off x="4611911" y="2135267"/>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8" name="TextBox 7"/>
            <p:cNvSpPr txBox="1"/>
            <p:nvPr/>
          </p:nvSpPr>
          <p:spPr>
            <a:xfrm>
              <a:off x="4157662" y="2012157"/>
              <a:ext cx="526257" cy="246221"/>
            </a:xfrm>
            <a:prstGeom prst="rect">
              <a:avLst/>
            </a:prstGeom>
            <a:noFill/>
          </p:spPr>
          <p:txBody>
            <a:bodyPr wrap="square" rtlCol="0">
              <a:spAutoFit/>
            </a:bodyPr>
            <a:lstStyle/>
            <a:p>
              <a:pPr algn="r"/>
              <a:r>
                <a:rPr lang="en-GB" sz="1000" dirty="0" smtClean="0">
                  <a:solidFill>
                    <a:srgbClr val="363636"/>
                  </a:solidFill>
                </a:rPr>
                <a:t>40</a:t>
              </a:r>
              <a:endParaRPr lang="en-GB" sz="1000" dirty="0">
                <a:solidFill>
                  <a:srgbClr val="363636"/>
                </a:solidFill>
              </a:endParaRPr>
            </a:p>
          </p:txBody>
        </p:sp>
        <p:cxnSp>
          <p:nvCxnSpPr>
            <p:cNvPr id="23" name="Straight Connector 22"/>
            <p:cNvCxnSpPr/>
            <p:nvPr/>
          </p:nvCxnSpPr>
          <p:spPr>
            <a:xfrm>
              <a:off x="4611911" y="241712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4" name="TextBox 23"/>
            <p:cNvSpPr txBox="1"/>
            <p:nvPr/>
          </p:nvSpPr>
          <p:spPr>
            <a:xfrm>
              <a:off x="4157662" y="2294203"/>
              <a:ext cx="526257" cy="246221"/>
            </a:xfrm>
            <a:prstGeom prst="rect">
              <a:avLst/>
            </a:prstGeom>
            <a:noFill/>
          </p:spPr>
          <p:txBody>
            <a:bodyPr wrap="square" rtlCol="0">
              <a:spAutoFit/>
            </a:bodyPr>
            <a:lstStyle/>
            <a:p>
              <a:pPr algn="r"/>
              <a:r>
                <a:rPr lang="en-GB" sz="1000" dirty="0" smtClean="0">
                  <a:solidFill>
                    <a:srgbClr val="363636"/>
                  </a:solidFill>
                </a:rPr>
                <a:t>30</a:t>
              </a:r>
              <a:endParaRPr lang="en-GB" sz="1000" dirty="0">
                <a:solidFill>
                  <a:srgbClr val="363636"/>
                </a:solidFill>
              </a:endParaRPr>
            </a:p>
          </p:txBody>
        </p:sp>
        <p:cxnSp>
          <p:nvCxnSpPr>
            <p:cNvPr id="25" name="Straight Connector 24"/>
            <p:cNvCxnSpPr/>
            <p:nvPr/>
          </p:nvCxnSpPr>
          <p:spPr>
            <a:xfrm>
              <a:off x="4611911" y="2698989"/>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6" name="TextBox 25"/>
            <p:cNvSpPr txBox="1"/>
            <p:nvPr/>
          </p:nvSpPr>
          <p:spPr>
            <a:xfrm>
              <a:off x="4157662" y="2576249"/>
              <a:ext cx="526257" cy="246221"/>
            </a:xfrm>
            <a:prstGeom prst="rect">
              <a:avLst/>
            </a:prstGeom>
            <a:noFill/>
          </p:spPr>
          <p:txBody>
            <a:bodyPr wrap="square" rtlCol="0">
              <a:spAutoFit/>
            </a:bodyPr>
            <a:lstStyle/>
            <a:p>
              <a:pPr algn="r"/>
              <a:r>
                <a:rPr lang="en-GB" sz="1000" dirty="0" smtClean="0">
                  <a:solidFill>
                    <a:srgbClr val="363636"/>
                  </a:solidFill>
                </a:rPr>
                <a:t>20</a:t>
              </a:r>
              <a:endParaRPr lang="en-GB" sz="1000" dirty="0">
                <a:solidFill>
                  <a:srgbClr val="363636"/>
                </a:solidFill>
              </a:endParaRPr>
            </a:p>
          </p:txBody>
        </p:sp>
        <p:cxnSp>
          <p:nvCxnSpPr>
            <p:cNvPr id="27" name="Straight Connector 26"/>
            <p:cNvCxnSpPr/>
            <p:nvPr/>
          </p:nvCxnSpPr>
          <p:spPr>
            <a:xfrm>
              <a:off x="4611911" y="2980850"/>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8" name="TextBox 27"/>
            <p:cNvSpPr txBox="1"/>
            <p:nvPr/>
          </p:nvSpPr>
          <p:spPr>
            <a:xfrm>
              <a:off x="4157662" y="2858295"/>
              <a:ext cx="526257" cy="246221"/>
            </a:xfrm>
            <a:prstGeom prst="rect">
              <a:avLst/>
            </a:prstGeom>
            <a:noFill/>
          </p:spPr>
          <p:txBody>
            <a:bodyPr wrap="square" rtlCol="0">
              <a:spAutoFit/>
            </a:bodyPr>
            <a:lstStyle/>
            <a:p>
              <a:pPr algn="r"/>
              <a:r>
                <a:rPr lang="en-GB" sz="1000" dirty="0" smtClean="0">
                  <a:solidFill>
                    <a:srgbClr val="363636"/>
                  </a:solidFill>
                </a:rPr>
                <a:t>10</a:t>
              </a:r>
              <a:endParaRPr lang="en-GB" sz="1000" dirty="0">
                <a:solidFill>
                  <a:srgbClr val="363636"/>
                </a:solidFill>
              </a:endParaRPr>
            </a:p>
          </p:txBody>
        </p:sp>
        <p:cxnSp>
          <p:nvCxnSpPr>
            <p:cNvPr id="29" name="Straight Connector 28"/>
            <p:cNvCxnSpPr/>
            <p:nvPr/>
          </p:nvCxnSpPr>
          <p:spPr>
            <a:xfrm>
              <a:off x="4611911" y="3262711"/>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0" name="TextBox 29"/>
            <p:cNvSpPr txBox="1"/>
            <p:nvPr/>
          </p:nvSpPr>
          <p:spPr>
            <a:xfrm>
              <a:off x="4279106" y="3140341"/>
              <a:ext cx="404813" cy="246221"/>
            </a:xfrm>
            <a:prstGeom prst="rect">
              <a:avLst/>
            </a:prstGeom>
            <a:noFill/>
          </p:spPr>
          <p:txBody>
            <a:bodyPr wrap="square" rtlCol="0">
              <a:spAutoFit/>
            </a:bodyPr>
            <a:lstStyle/>
            <a:p>
              <a:pPr algn="r"/>
              <a:r>
                <a:rPr lang="en-GB" sz="1000" dirty="0" smtClean="0">
                  <a:solidFill>
                    <a:srgbClr val="363636"/>
                  </a:solidFill>
                </a:rPr>
                <a:t>0</a:t>
              </a:r>
              <a:endParaRPr lang="en-GB" sz="1000" dirty="0">
                <a:solidFill>
                  <a:srgbClr val="363636"/>
                </a:solidFill>
              </a:endParaRPr>
            </a:p>
          </p:txBody>
        </p:sp>
        <p:cxnSp>
          <p:nvCxnSpPr>
            <p:cNvPr id="31" name="Straight Connector 30"/>
            <p:cNvCxnSpPr/>
            <p:nvPr/>
          </p:nvCxnSpPr>
          <p:spPr>
            <a:xfrm>
              <a:off x="4611911" y="3544572"/>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2" name="TextBox 31"/>
            <p:cNvSpPr txBox="1"/>
            <p:nvPr/>
          </p:nvSpPr>
          <p:spPr>
            <a:xfrm>
              <a:off x="4157662" y="3422387"/>
              <a:ext cx="526257" cy="246221"/>
            </a:xfrm>
            <a:prstGeom prst="rect">
              <a:avLst/>
            </a:prstGeom>
            <a:noFill/>
          </p:spPr>
          <p:txBody>
            <a:bodyPr wrap="square" rtlCol="0">
              <a:spAutoFit/>
            </a:bodyPr>
            <a:lstStyle/>
            <a:p>
              <a:pPr algn="r"/>
              <a:r>
                <a:rPr lang="en-GB" sz="1000" dirty="0">
                  <a:solidFill>
                    <a:srgbClr val="363636"/>
                  </a:solidFill>
                </a:rPr>
                <a:t>-</a:t>
              </a:r>
              <a:r>
                <a:rPr lang="en-GB" sz="1000" dirty="0" smtClean="0">
                  <a:solidFill>
                    <a:srgbClr val="363636"/>
                  </a:solidFill>
                </a:rPr>
                <a:t>10</a:t>
              </a:r>
              <a:endParaRPr lang="en-GB" sz="1000" dirty="0">
                <a:solidFill>
                  <a:srgbClr val="363636"/>
                </a:solidFill>
              </a:endParaRPr>
            </a:p>
          </p:txBody>
        </p:sp>
        <p:cxnSp>
          <p:nvCxnSpPr>
            <p:cNvPr id="33" name="Straight Connector 32"/>
            <p:cNvCxnSpPr/>
            <p:nvPr/>
          </p:nvCxnSpPr>
          <p:spPr>
            <a:xfrm>
              <a:off x="4611911" y="3826433"/>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4" name="TextBox 33"/>
            <p:cNvSpPr txBox="1"/>
            <p:nvPr/>
          </p:nvSpPr>
          <p:spPr>
            <a:xfrm>
              <a:off x="4157662" y="3704433"/>
              <a:ext cx="526257" cy="246221"/>
            </a:xfrm>
            <a:prstGeom prst="rect">
              <a:avLst/>
            </a:prstGeom>
            <a:noFill/>
          </p:spPr>
          <p:txBody>
            <a:bodyPr wrap="square" rtlCol="0">
              <a:spAutoFit/>
            </a:bodyPr>
            <a:lstStyle/>
            <a:p>
              <a:pPr algn="r"/>
              <a:r>
                <a:rPr lang="en-GB" sz="1000" dirty="0">
                  <a:solidFill>
                    <a:srgbClr val="363636"/>
                  </a:solidFill>
                </a:rPr>
                <a:t>-</a:t>
              </a:r>
              <a:r>
                <a:rPr lang="en-GB" sz="1000" dirty="0" smtClean="0">
                  <a:solidFill>
                    <a:srgbClr val="363636"/>
                  </a:solidFill>
                </a:rPr>
                <a:t>20</a:t>
              </a:r>
              <a:endParaRPr lang="en-GB" sz="1000" dirty="0">
                <a:solidFill>
                  <a:srgbClr val="363636"/>
                </a:solidFill>
              </a:endParaRPr>
            </a:p>
          </p:txBody>
        </p:sp>
        <p:cxnSp>
          <p:nvCxnSpPr>
            <p:cNvPr id="35" name="Straight Connector 34"/>
            <p:cNvCxnSpPr/>
            <p:nvPr/>
          </p:nvCxnSpPr>
          <p:spPr>
            <a:xfrm>
              <a:off x="4611911" y="4108294"/>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6" name="TextBox 35"/>
            <p:cNvSpPr txBox="1"/>
            <p:nvPr/>
          </p:nvSpPr>
          <p:spPr>
            <a:xfrm>
              <a:off x="4157662" y="3986479"/>
              <a:ext cx="526257" cy="246221"/>
            </a:xfrm>
            <a:prstGeom prst="rect">
              <a:avLst/>
            </a:prstGeom>
            <a:noFill/>
          </p:spPr>
          <p:txBody>
            <a:bodyPr wrap="square" rtlCol="0">
              <a:spAutoFit/>
            </a:bodyPr>
            <a:lstStyle/>
            <a:p>
              <a:pPr algn="r"/>
              <a:r>
                <a:rPr lang="en-GB" sz="1000" dirty="0">
                  <a:solidFill>
                    <a:srgbClr val="363636"/>
                  </a:solidFill>
                </a:rPr>
                <a:t>-</a:t>
              </a:r>
              <a:r>
                <a:rPr lang="en-GB" sz="1000" dirty="0" smtClean="0">
                  <a:solidFill>
                    <a:srgbClr val="363636"/>
                  </a:solidFill>
                </a:rPr>
                <a:t>30</a:t>
              </a:r>
              <a:endParaRPr lang="en-GB" sz="1000" dirty="0">
                <a:solidFill>
                  <a:srgbClr val="363636"/>
                </a:solidFill>
              </a:endParaRPr>
            </a:p>
          </p:txBody>
        </p:sp>
        <p:cxnSp>
          <p:nvCxnSpPr>
            <p:cNvPr id="37" name="Straight Connector 36"/>
            <p:cNvCxnSpPr/>
            <p:nvPr/>
          </p:nvCxnSpPr>
          <p:spPr>
            <a:xfrm>
              <a:off x="4611911" y="4390155"/>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8" name="TextBox 37"/>
            <p:cNvSpPr txBox="1"/>
            <p:nvPr/>
          </p:nvSpPr>
          <p:spPr>
            <a:xfrm>
              <a:off x="4157662" y="4268525"/>
              <a:ext cx="526257" cy="246221"/>
            </a:xfrm>
            <a:prstGeom prst="rect">
              <a:avLst/>
            </a:prstGeom>
            <a:noFill/>
          </p:spPr>
          <p:txBody>
            <a:bodyPr wrap="square" rtlCol="0">
              <a:spAutoFit/>
            </a:bodyPr>
            <a:lstStyle/>
            <a:p>
              <a:pPr algn="r"/>
              <a:r>
                <a:rPr lang="en-GB" sz="1000" dirty="0">
                  <a:solidFill>
                    <a:srgbClr val="363636"/>
                  </a:solidFill>
                </a:rPr>
                <a:t>-</a:t>
              </a:r>
              <a:r>
                <a:rPr lang="en-GB" sz="1000" dirty="0" smtClean="0">
                  <a:solidFill>
                    <a:srgbClr val="363636"/>
                  </a:solidFill>
                </a:rPr>
                <a:t>40</a:t>
              </a:r>
              <a:endParaRPr lang="en-GB" sz="1000" dirty="0">
                <a:solidFill>
                  <a:srgbClr val="363636"/>
                </a:solidFill>
              </a:endParaRPr>
            </a:p>
          </p:txBody>
        </p:sp>
        <p:cxnSp>
          <p:nvCxnSpPr>
            <p:cNvPr id="39" name="Straight Connector 38"/>
            <p:cNvCxnSpPr/>
            <p:nvPr/>
          </p:nvCxnSpPr>
          <p:spPr>
            <a:xfrm>
              <a:off x="4611911" y="4672013"/>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0" name="TextBox 39"/>
            <p:cNvSpPr txBox="1"/>
            <p:nvPr/>
          </p:nvSpPr>
          <p:spPr>
            <a:xfrm>
              <a:off x="4157662" y="4550573"/>
              <a:ext cx="526257" cy="246221"/>
            </a:xfrm>
            <a:prstGeom prst="rect">
              <a:avLst/>
            </a:prstGeom>
            <a:noFill/>
          </p:spPr>
          <p:txBody>
            <a:bodyPr wrap="square" rtlCol="0">
              <a:spAutoFit/>
            </a:bodyPr>
            <a:lstStyle/>
            <a:p>
              <a:pPr algn="r"/>
              <a:r>
                <a:rPr lang="en-GB" sz="1000" dirty="0">
                  <a:solidFill>
                    <a:srgbClr val="363636"/>
                  </a:solidFill>
                </a:rPr>
                <a:t>-50%</a:t>
              </a:r>
            </a:p>
          </p:txBody>
        </p:sp>
        <p:sp>
          <p:nvSpPr>
            <p:cNvPr id="41" name="TextBox 40"/>
            <p:cNvSpPr txBox="1"/>
            <p:nvPr/>
          </p:nvSpPr>
          <p:spPr>
            <a:xfrm rot="16200000">
              <a:off x="2811852" y="3163799"/>
              <a:ext cx="2789254" cy="246221"/>
            </a:xfrm>
            <a:prstGeom prst="rect">
              <a:avLst/>
            </a:prstGeom>
            <a:noFill/>
          </p:spPr>
          <p:txBody>
            <a:bodyPr wrap="square" rtlCol="0">
              <a:spAutoFit/>
            </a:bodyPr>
            <a:lstStyle/>
            <a:p>
              <a:pPr algn="ctr"/>
              <a:r>
                <a:rPr lang="en-GB" sz="1000" dirty="0">
                  <a:solidFill>
                    <a:srgbClr val="363636"/>
                  </a:solidFill>
                </a:rPr>
                <a:t>Change from baseline in target </a:t>
              </a:r>
              <a:r>
                <a:rPr lang="en-GB" sz="1000" dirty="0" smtClean="0">
                  <a:solidFill>
                    <a:srgbClr val="363636"/>
                  </a:solidFill>
                </a:rPr>
                <a:t>tumour size, %</a:t>
              </a:r>
              <a:endParaRPr lang="en-GB" sz="1000" dirty="0">
                <a:solidFill>
                  <a:srgbClr val="363636"/>
                </a:solidFill>
              </a:endParaRPr>
            </a:p>
          </p:txBody>
        </p:sp>
        <p:cxnSp>
          <p:nvCxnSpPr>
            <p:cNvPr id="42" name="Straight Connector 41"/>
            <p:cNvCxnSpPr/>
            <p:nvPr/>
          </p:nvCxnSpPr>
          <p:spPr>
            <a:xfrm rot="16200000">
              <a:off x="4636009"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3" name="TextBox 42"/>
            <p:cNvSpPr txBox="1"/>
            <p:nvPr/>
          </p:nvSpPr>
          <p:spPr>
            <a:xfrm>
              <a:off x="4199144" y="4693908"/>
              <a:ext cx="820738" cy="246221"/>
            </a:xfrm>
            <a:prstGeom prst="rect">
              <a:avLst/>
            </a:prstGeom>
            <a:noFill/>
          </p:spPr>
          <p:txBody>
            <a:bodyPr wrap="square" rtlCol="0">
              <a:spAutoFit/>
            </a:bodyPr>
            <a:lstStyle/>
            <a:p>
              <a:pPr algn="ctr"/>
              <a:r>
                <a:rPr lang="en-GB" sz="1000" dirty="0" smtClean="0">
                  <a:solidFill>
                    <a:srgbClr val="363636"/>
                  </a:solidFill>
                </a:rPr>
                <a:t>Screening</a:t>
              </a:r>
              <a:endParaRPr lang="en-GB" sz="1000" dirty="0">
                <a:solidFill>
                  <a:srgbClr val="363636"/>
                </a:solidFill>
              </a:endParaRPr>
            </a:p>
          </p:txBody>
        </p:sp>
        <p:cxnSp>
          <p:nvCxnSpPr>
            <p:cNvPr id="44" name="Straight Connector 43"/>
            <p:cNvCxnSpPr/>
            <p:nvPr/>
          </p:nvCxnSpPr>
          <p:spPr>
            <a:xfrm rot="16200000">
              <a:off x="4899286"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5" name="TextBox 44"/>
            <p:cNvSpPr txBox="1"/>
            <p:nvPr/>
          </p:nvSpPr>
          <p:spPr>
            <a:xfrm>
              <a:off x="4673352" y="4698210"/>
              <a:ext cx="526257" cy="246221"/>
            </a:xfrm>
            <a:prstGeom prst="rect">
              <a:avLst/>
            </a:prstGeom>
            <a:noFill/>
          </p:spPr>
          <p:txBody>
            <a:bodyPr wrap="square" rtlCol="0">
              <a:spAutoFit/>
            </a:bodyPr>
            <a:lstStyle/>
            <a:p>
              <a:pPr algn="ctr"/>
              <a:r>
                <a:rPr lang="en-GB" sz="1000" dirty="0">
                  <a:solidFill>
                    <a:srgbClr val="363636"/>
                  </a:solidFill>
                </a:rPr>
                <a:t>4</a:t>
              </a:r>
            </a:p>
          </p:txBody>
        </p:sp>
        <p:cxnSp>
          <p:nvCxnSpPr>
            <p:cNvPr id="46" name="Straight Connector 45"/>
            <p:cNvCxnSpPr/>
            <p:nvPr/>
          </p:nvCxnSpPr>
          <p:spPr>
            <a:xfrm rot="16200000">
              <a:off x="5162563"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TextBox 46"/>
            <p:cNvSpPr txBox="1"/>
            <p:nvPr/>
          </p:nvSpPr>
          <p:spPr>
            <a:xfrm>
              <a:off x="4936629" y="4698210"/>
              <a:ext cx="526257" cy="246221"/>
            </a:xfrm>
            <a:prstGeom prst="rect">
              <a:avLst/>
            </a:prstGeom>
            <a:noFill/>
          </p:spPr>
          <p:txBody>
            <a:bodyPr wrap="square" rtlCol="0">
              <a:spAutoFit/>
            </a:bodyPr>
            <a:lstStyle/>
            <a:p>
              <a:pPr algn="ctr"/>
              <a:r>
                <a:rPr lang="en-GB" sz="1000" dirty="0">
                  <a:solidFill>
                    <a:srgbClr val="363636"/>
                  </a:solidFill>
                </a:rPr>
                <a:t>8</a:t>
              </a:r>
            </a:p>
          </p:txBody>
        </p:sp>
        <p:cxnSp>
          <p:nvCxnSpPr>
            <p:cNvPr id="48" name="Straight Connector 47"/>
            <p:cNvCxnSpPr/>
            <p:nvPr/>
          </p:nvCxnSpPr>
          <p:spPr>
            <a:xfrm rot="16200000">
              <a:off x="5425840"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9" name="TextBox 48"/>
            <p:cNvSpPr txBox="1"/>
            <p:nvPr/>
          </p:nvSpPr>
          <p:spPr>
            <a:xfrm>
              <a:off x="5199906" y="4698210"/>
              <a:ext cx="526257" cy="246221"/>
            </a:xfrm>
            <a:prstGeom prst="rect">
              <a:avLst/>
            </a:prstGeom>
            <a:noFill/>
          </p:spPr>
          <p:txBody>
            <a:bodyPr wrap="square" rtlCol="0">
              <a:spAutoFit/>
            </a:bodyPr>
            <a:lstStyle/>
            <a:p>
              <a:pPr algn="ctr"/>
              <a:r>
                <a:rPr lang="en-GB" sz="1000" dirty="0">
                  <a:solidFill>
                    <a:srgbClr val="363636"/>
                  </a:solidFill>
                </a:rPr>
                <a:t>12</a:t>
              </a:r>
            </a:p>
          </p:txBody>
        </p:sp>
        <p:cxnSp>
          <p:nvCxnSpPr>
            <p:cNvPr id="50" name="Straight Connector 49"/>
            <p:cNvCxnSpPr/>
            <p:nvPr/>
          </p:nvCxnSpPr>
          <p:spPr>
            <a:xfrm rot="16200000">
              <a:off x="5689117"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1" name="TextBox 50"/>
            <p:cNvSpPr txBox="1"/>
            <p:nvPr/>
          </p:nvSpPr>
          <p:spPr>
            <a:xfrm>
              <a:off x="5463183" y="4698210"/>
              <a:ext cx="526257" cy="246221"/>
            </a:xfrm>
            <a:prstGeom prst="rect">
              <a:avLst/>
            </a:prstGeom>
            <a:noFill/>
          </p:spPr>
          <p:txBody>
            <a:bodyPr wrap="square" rtlCol="0">
              <a:spAutoFit/>
            </a:bodyPr>
            <a:lstStyle/>
            <a:p>
              <a:pPr algn="ctr"/>
              <a:r>
                <a:rPr lang="en-GB" sz="1000" dirty="0">
                  <a:solidFill>
                    <a:srgbClr val="363636"/>
                  </a:solidFill>
                </a:rPr>
                <a:t>16</a:t>
              </a:r>
            </a:p>
          </p:txBody>
        </p:sp>
        <p:cxnSp>
          <p:nvCxnSpPr>
            <p:cNvPr id="52" name="Straight Connector 51"/>
            <p:cNvCxnSpPr/>
            <p:nvPr/>
          </p:nvCxnSpPr>
          <p:spPr>
            <a:xfrm rot="16200000">
              <a:off x="5952394"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5726460" y="4698210"/>
              <a:ext cx="526257" cy="246221"/>
            </a:xfrm>
            <a:prstGeom prst="rect">
              <a:avLst/>
            </a:prstGeom>
            <a:noFill/>
          </p:spPr>
          <p:txBody>
            <a:bodyPr wrap="square" rtlCol="0">
              <a:spAutoFit/>
            </a:bodyPr>
            <a:lstStyle/>
            <a:p>
              <a:pPr algn="ctr"/>
              <a:r>
                <a:rPr lang="en-GB" sz="1000" dirty="0">
                  <a:solidFill>
                    <a:srgbClr val="363636"/>
                  </a:solidFill>
                </a:rPr>
                <a:t>20</a:t>
              </a:r>
            </a:p>
          </p:txBody>
        </p:sp>
        <p:cxnSp>
          <p:nvCxnSpPr>
            <p:cNvPr id="54" name="Straight Connector 53"/>
            <p:cNvCxnSpPr/>
            <p:nvPr/>
          </p:nvCxnSpPr>
          <p:spPr>
            <a:xfrm rot="16200000">
              <a:off x="6215671"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5" name="TextBox 54"/>
            <p:cNvSpPr txBox="1"/>
            <p:nvPr/>
          </p:nvSpPr>
          <p:spPr>
            <a:xfrm>
              <a:off x="5989737" y="4698210"/>
              <a:ext cx="526257" cy="246221"/>
            </a:xfrm>
            <a:prstGeom prst="rect">
              <a:avLst/>
            </a:prstGeom>
            <a:noFill/>
          </p:spPr>
          <p:txBody>
            <a:bodyPr wrap="square" rtlCol="0">
              <a:spAutoFit/>
            </a:bodyPr>
            <a:lstStyle/>
            <a:p>
              <a:pPr algn="ctr"/>
              <a:r>
                <a:rPr lang="en-GB" sz="1000" dirty="0">
                  <a:solidFill>
                    <a:srgbClr val="363636"/>
                  </a:solidFill>
                </a:rPr>
                <a:t>24</a:t>
              </a:r>
            </a:p>
          </p:txBody>
        </p:sp>
        <p:cxnSp>
          <p:nvCxnSpPr>
            <p:cNvPr id="56" name="Straight Connector 55"/>
            <p:cNvCxnSpPr/>
            <p:nvPr/>
          </p:nvCxnSpPr>
          <p:spPr>
            <a:xfrm rot="16200000">
              <a:off x="6478948"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TextBox 56"/>
            <p:cNvSpPr txBox="1"/>
            <p:nvPr/>
          </p:nvSpPr>
          <p:spPr>
            <a:xfrm>
              <a:off x="6253014" y="4698210"/>
              <a:ext cx="526257" cy="246221"/>
            </a:xfrm>
            <a:prstGeom prst="rect">
              <a:avLst/>
            </a:prstGeom>
            <a:noFill/>
          </p:spPr>
          <p:txBody>
            <a:bodyPr wrap="square" rtlCol="0">
              <a:spAutoFit/>
            </a:bodyPr>
            <a:lstStyle/>
            <a:p>
              <a:pPr algn="ctr"/>
              <a:r>
                <a:rPr lang="en-GB" sz="1000" dirty="0">
                  <a:solidFill>
                    <a:srgbClr val="363636"/>
                  </a:solidFill>
                </a:rPr>
                <a:t>28</a:t>
              </a:r>
            </a:p>
          </p:txBody>
        </p:sp>
        <p:cxnSp>
          <p:nvCxnSpPr>
            <p:cNvPr id="58" name="Straight Connector 57"/>
            <p:cNvCxnSpPr/>
            <p:nvPr/>
          </p:nvCxnSpPr>
          <p:spPr>
            <a:xfrm rot="16200000">
              <a:off x="6742225"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0" name="TextBox 59"/>
            <p:cNvSpPr txBox="1"/>
            <p:nvPr/>
          </p:nvSpPr>
          <p:spPr>
            <a:xfrm>
              <a:off x="6516291" y="4698210"/>
              <a:ext cx="526257" cy="246221"/>
            </a:xfrm>
            <a:prstGeom prst="rect">
              <a:avLst/>
            </a:prstGeom>
            <a:noFill/>
          </p:spPr>
          <p:txBody>
            <a:bodyPr wrap="square" rtlCol="0">
              <a:spAutoFit/>
            </a:bodyPr>
            <a:lstStyle/>
            <a:p>
              <a:pPr algn="ctr"/>
              <a:r>
                <a:rPr lang="en-GB" sz="1000" dirty="0">
                  <a:solidFill>
                    <a:srgbClr val="363636"/>
                  </a:solidFill>
                </a:rPr>
                <a:t>32</a:t>
              </a:r>
            </a:p>
          </p:txBody>
        </p:sp>
        <p:cxnSp>
          <p:nvCxnSpPr>
            <p:cNvPr id="61" name="Straight Connector 60"/>
            <p:cNvCxnSpPr/>
            <p:nvPr/>
          </p:nvCxnSpPr>
          <p:spPr>
            <a:xfrm rot="16200000">
              <a:off x="7005502"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2" name="TextBox 61"/>
            <p:cNvSpPr txBox="1"/>
            <p:nvPr/>
          </p:nvSpPr>
          <p:spPr>
            <a:xfrm>
              <a:off x="6779568" y="4698210"/>
              <a:ext cx="526257" cy="246221"/>
            </a:xfrm>
            <a:prstGeom prst="rect">
              <a:avLst/>
            </a:prstGeom>
            <a:noFill/>
          </p:spPr>
          <p:txBody>
            <a:bodyPr wrap="square" rtlCol="0">
              <a:spAutoFit/>
            </a:bodyPr>
            <a:lstStyle/>
            <a:p>
              <a:pPr algn="ctr"/>
              <a:r>
                <a:rPr lang="en-GB" sz="1000" dirty="0">
                  <a:solidFill>
                    <a:srgbClr val="363636"/>
                  </a:solidFill>
                </a:rPr>
                <a:t>36</a:t>
              </a:r>
            </a:p>
          </p:txBody>
        </p:sp>
        <p:cxnSp>
          <p:nvCxnSpPr>
            <p:cNvPr id="63" name="Straight Connector 62"/>
            <p:cNvCxnSpPr/>
            <p:nvPr/>
          </p:nvCxnSpPr>
          <p:spPr>
            <a:xfrm rot="16200000">
              <a:off x="7268779"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4" name="TextBox 63"/>
            <p:cNvSpPr txBox="1"/>
            <p:nvPr/>
          </p:nvSpPr>
          <p:spPr>
            <a:xfrm>
              <a:off x="7042845" y="4698210"/>
              <a:ext cx="526257" cy="246221"/>
            </a:xfrm>
            <a:prstGeom prst="rect">
              <a:avLst/>
            </a:prstGeom>
            <a:noFill/>
          </p:spPr>
          <p:txBody>
            <a:bodyPr wrap="square" rtlCol="0">
              <a:spAutoFit/>
            </a:bodyPr>
            <a:lstStyle/>
            <a:p>
              <a:pPr algn="ctr"/>
              <a:r>
                <a:rPr lang="en-GB" sz="1000" dirty="0">
                  <a:solidFill>
                    <a:srgbClr val="363636"/>
                  </a:solidFill>
                </a:rPr>
                <a:t>40</a:t>
              </a:r>
            </a:p>
          </p:txBody>
        </p:sp>
        <p:cxnSp>
          <p:nvCxnSpPr>
            <p:cNvPr id="65" name="Straight Connector 64"/>
            <p:cNvCxnSpPr/>
            <p:nvPr/>
          </p:nvCxnSpPr>
          <p:spPr>
            <a:xfrm rot="16200000">
              <a:off x="7532056"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6" name="TextBox 65"/>
            <p:cNvSpPr txBox="1"/>
            <p:nvPr/>
          </p:nvSpPr>
          <p:spPr>
            <a:xfrm>
              <a:off x="7306122" y="4698210"/>
              <a:ext cx="526257" cy="246221"/>
            </a:xfrm>
            <a:prstGeom prst="rect">
              <a:avLst/>
            </a:prstGeom>
            <a:noFill/>
          </p:spPr>
          <p:txBody>
            <a:bodyPr wrap="square" rtlCol="0">
              <a:spAutoFit/>
            </a:bodyPr>
            <a:lstStyle/>
            <a:p>
              <a:pPr algn="ctr"/>
              <a:r>
                <a:rPr lang="en-GB" sz="1000" dirty="0">
                  <a:solidFill>
                    <a:srgbClr val="363636"/>
                  </a:solidFill>
                </a:rPr>
                <a:t>44</a:t>
              </a:r>
            </a:p>
          </p:txBody>
        </p:sp>
        <p:cxnSp>
          <p:nvCxnSpPr>
            <p:cNvPr id="67" name="Straight Connector 66"/>
            <p:cNvCxnSpPr/>
            <p:nvPr/>
          </p:nvCxnSpPr>
          <p:spPr>
            <a:xfrm rot="16200000">
              <a:off x="7795333"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8" name="TextBox 67"/>
            <p:cNvSpPr txBox="1"/>
            <p:nvPr/>
          </p:nvSpPr>
          <p:spPr>
            <a:xfrm>
              <a:off x="7569399" y="4698210"/>
              <a:ext cx="526257" cy="246221"/>
            </a:xfrm>
            <a:prstGeom prst="rect">
              <a:avLst/>
            </a:prstGeom>
            <a:noFill/>
          </p:spPr>
          <p:txBody>
            <a:bodyPr wrap="square" rtlCol="0">
              <a:spAutoFit/>
            </a:bodyPr>
            <a:lstStyle/>
            <a:p>
              <a:pPr algn="ctr"/>
              <a:r>
                <a:rPr lang="en-GB" sz="1000" dirty="0">
                  <a:solidFill>
                    <a:srgbClr val="363636"/>
                  </a:solidFill>
                </a:rPr>
                <a:t>48</a:t>
              </a:r>
            </a:p>
          </p:txBody>
        </p:sp>
        <p:cxnSp>
          <p:nvCxnSpPr>
            <p:cNvPr id="69" name="Straight Connector 68"/>
            <p:cNvCxnSpPr/>
            <p:nvPr/>
          </p:nvCxnSpPr>
          <p:spPr>
            <a:xfrm rot="16200000">
              <a:off x="8058610"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0" name="TextBox 69"/>
            <p:cNvSpPr txBox="1"/>
            <p:nvPr/>
          </p:nvSpPr>
          <p:spPr>
            <a:xfrm>
              <a:off x="7832676" y="4698210"/>
              <a:ext cx="526257" cy="246221"/>
            </a:xfrm>
            <a:prstGeom prst="rect">
              <a:avLst/>
            </a:prstGeom>
            <a:noFill/>
          </p:spPr>
          <p:txBody>
            <a:bodyPr wrap="square" rtlCol="0">
              <a:spAutoFit/>
            </a:bodyPr>
            <a:lstStyle/>
            <a:p>
              <a:pPr algn="ctr"/>
              <a:r>
                <a:rPr lang="en-GB" sz="1000" dirty="0">
                  <a:solidFill>
                    <a:srgbClr val="363636"/>
                  </a:solidFill>
                </a:rPr>
                <a:t>52</a:t>
              </a:r>
            </a:p>
          </p:txBody>
        </p:sp>
        <p:cxnSp>
          <p:nvCxnSpPr>
            <p:cNvPr id="71" name="Straight Connector 70"/>
            <p:cNvCxnSpPr/>
            <p:nvPr/>
          </p:nvCxnSpPr>
          <p:spPr>
            <a:xfrm rot="16200000">
              <a:off x="8321887"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2" name="TextBox 71"/>
            <p:cNvSpPr txBox="1"/>
            <p:nvPr/>
          </p:nvSpPr>
          <p:spPr>
            <a:xfrm>
              <a:off x="8095953" y="4698210"/>
              <a:ext cx="526257" cy="246221"/>
            </a:xfrm>
            <a:prstGeom prst="rect">
              <a:avLst/>
            </a:prstGeom>
            <a:noFill/>
          </p:spPr>
          <p:txBody>
            <a:bodyPr wrap="square" rtlCol="0">
              <a:spAutoFit/>
            </a:bodyPr>
            <a:lstStyle/>
            <a:p>
              <a:pPr algn="ctr"/>
              <a:r>
                <a:rPr lang="en-GB" sz="1000" dirty="0">
                  <a:solidFill>
                    <a:srgbClr val="363636"/>
                  </a:solidFill>
                </a:rPr>
                <a:t>56</a:t>
              </a:r>
            </a:p>
          </p:txBody>
        </p:sp>
        <p:cxnSp>
          <p:nvCxnSpPr>
            <p:cNvPr id="73" name="Straight Connector 72"/>
            <p:cNvCxnSpPr/>
            <p:nvPr/>
          </p:nvCxnSpPr>
          <p:spPr>
            <a:xfrm rot="16200000">
              <a:off x="8585164"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4" name="TextBox 73"/>
            <p:cNvSpPr txBox="1"/>
            <p:nvPr/>
          </p:nvSpPr>
          <p:spPr>
            <a:xfrm>
              <a:off x="8359230" y="4698210"/>
              <a:ext cx="526257" cy="246221"/>
            </a:xfrm>
            <a:prstGeom prst="rect">
              <a:avLst/>
            </a:prstGeom>
            <a:noFill/>
          </p:spPr>
          <p:txBody>
            <a:bodyPr wrap="square" rtlCol="0">
              <a:spAutoFit/>
            </a:bodyPr>
            <a:lstStyle/>
            <a:p>
              <a:pPr algn="ctr"/>
              <a:r>
                <a:rPr lang="en-GB" sz="1000" dirty="0">
                  <a:solidFill>
                    <a:srgbClr val="363636"/>
                  </a:solidFill>
                </a:rPr>
                <a:t>60</a:t>
              </a:r>
            </a:p>
          </p:txBody>
        </p:sp>
        <p:cxnSp>
          <p:nvCxnSpPr>
            <p:cNvPr id="75" name="Straight Connector 74"/>
            <p:cNvCxnSpPr/>
            <p:nvPr/>
          </p:nvCxnSpPr>
          <p:spPr>
            <a:xfrm rot="16200000">
              <a:off x="8848439" y="470058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6" name="TextBox 75"/>
            <p:cNvSpPr txBox="1"/>
            <p:nvPr/>
          </p:nvSpPr>
          <p:spPr>
            <a:xfrm>
              <a:off x="8622505" y="4698210"/>
              <a:ext cx="526257" cy="246221"/>
            </a:xfrm>
            <a:prstGeom prst="rect">
              <a:avLst/>
            </a:prstGeom>
            <a:noFill/>
          </p:spPr>
          <p:txBody>
            <a:bodyPr wrap="square" rtlCol="0">
              <a:spAutoFit/>
            </a:bodyPr>
            <a:lstStyle/>
            <a:p>
              <a:pPr algn="ctr"/>
              <a:r>
                <a:rPr lang="en-GB" sz="1000" dirty="0">
                  <a:solidFill>
                    <a:srgbClr val="363636"/>
                  </a:solidFill>
                </a:rPr>
                <a:t>64</a:t>
              </a:r>
            </a:p>
          </p:txBody>
        </p:sp>
        <p:sp>
          <p:nvSpPr>
            <p:cNvPr id="77" name="TextBox 76"/>
            <p:cNvSpPr txBox="1"/>
            <p:nvPr/>
          </p:nvSpPr>
          <p:spPr>
            <a:xfrm>
              <a:off x="4670425" y="4949775"/>
              <a:ext cx="4213225" cy="246221"/>
            </a:xfrm>
            <a:prstGeom prst="rect">
              <a:avLst/>
            </a:prstGeom>
            <a:noFill/>
          </p:spPr>
          <p:txBody>
            <a:bodyPr wrap="square" rtlCol="0">
              <a:spAutoFit/>
            </a:bodyPr>
            <a:lstStyle/>
            <a:p>
              <a:pPr algn="ctr"/>
              <a:r>
                <a:rPr lang="en-GB" sz="1000" dirty="0">
                  <a:solidFill>
                    <a:srgbClr val="363636"/>
                  </a:solidFill>
                </a:rPr>
                <a:t>Weeks on DCC-2618</a:t>
              </a:r>
            </a:p>
          </p:txBody>
        </p:sp>
        <p:cxnSp>
          <p:nvCxnSpPr>
            <p:cNvPr id="79" name="Straight Connector 78"/>
            <p:cNvCxnSpPr/>
            <p:nvPr/>
          </p:nvCxnSpPr>
          <p:spPr>
            <a:xfrm>
              <a:off x="4672012" y="4108294"/>
              <a:ext cx="4222800" cy="0"/>
            </a:xfrm>
            <a:prstGeom prst="lin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cxnSp>
        <p:sp>
          <p:nvSpPr>
            <p:cNvPr id="80" name="TextBox 79"/>
            <p:cNvSpPr txBox="1"/>
            <p:nvPr/>
          </p:nvSpPr>
          <p:spPr>
            <a:xfrm>
              <a:off x="8820150" y="3986479"/>
              <a:ext cx="526257" cy="246221"/>
            </a:xfrm>
            <a:prstGeom prst="rect">
              <a:avLst/>
            </a:prstGeom>
            <a:noFill/>
          </p:spPr>
          <p:txBody>
            <a:bodyPr wrap="square" rtlCol="0">
              <a:spAutoFit/>
            </a:bodyPr>
            <a:lstStyle/>
            <a:p>
              <a:r>
                <a:rPr lang="en-GB" sz="1000" dirty="0">
                  <a:solidFill>
                    <a:srgbClr val="363636"/>
                  </a:solidFill>
                </a:rPr>
                <a:t>PR</a:t>
              </a:r>
            </a:p>
          </p:txBody>
        </p:sp>
        <p:cxnSp>
          <p:nvCxnSpPr>
            <p:cNvPr id="81" name="Straight Connector 80"/>
            <p:cNvCxnSpPr/>
            <p:nvPr/>
          </p:nvCxnSpPr>
          <p:spPr>
            <a:xfrm>
              <a:off x="4672012" y="2698594"/>
              <a:ext cx="4222800" cy="0"/>
            </a:xfrm>
            <a:prstGeom prst="lin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cxnSp>
        <p:sp>
          <p:nvSpPr>
            <p:cNvPr id="82" name="TextBox 81"/>
            <p:cNvSpPr txBox="1"/>
            <p:nvPr/>
          </p:nvSpPr>
          <p:spPr>
            <a:xfrm>
              <a:off x="8820150" y="2576779"/>
              <a:ext cx="526257" cy="246221"/>
            </a:xfrm>
            <a:prstGeom prst="rect">
              <a:avLst/>
            </a:prstGeom>
            <a:noFill/>
          </p:spPr>
          <p:txBody>
            <a:bodyPr wrap="square" rtlCol="0">
              <a:spAutoFit/>
            </a:bodyPr>
            <a:lstStyle/>
            <a:p>
              <a:r>
                <a:rPr lang="en-GB" sz="1000" dirty="0">
                  <a:solidFill>
                    <a:srgbClr val="363636"/>
                  </a:solidFill>
                </a:rPr>
                <a:t>PD</a:t>
              </a:r>
            </a:p>
          </p:txBody>
        </p:sp>
        <p:cxnSp>
          <p:nvCxnSpPr>
            <p:cNvPr id="83" name="Straight Connector 82"/>
            <p:cNvCxnSpPr/>
            <p:nvPr/>
          </p:nvCxnSpPr>
          <p:spPr>
            <a:xfrm>
              <a:off x="4672012" y="3262711"/>
              <a:ext cx="4222800" cy="0"/>
            </a:xfrm>
            <a:prstGeom prst="lin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cxnSp>
        <p:sp>
          <p:nvSpPr>
            <p:cNvPr id="84" name="TextBox 83"/>
            <p:cNvSpPr txBox="1"/>
            <p:nvPr/>
          </p:nvSpPr>
          <p:spPr>
            <a:xfrm>
              <a:off x="4665663" y="1453359"/>
              <a:ext cx="1958976" cy="246221"/>
            </a:xfrm>
            <a:prstGeom prst="rect">
              <a:avLst/>
            </a:prstGeom>
            <a:noFill/>
          </p:spPr>
          <p:txBody>
            <a:bodyPr wrap="square" rtlCol="0">
              <a:spAutoFit/>
            </a:bodyPr>
            <a:lstStyle/>
            <a:p>
              <a:r>
                <a:rPr lang="en-GB" sz="1000" b="1" dirty="0">
                  <a:solidFill>
                    <a:srgbClr val="363636"/>
                  </a:solidFill>
                </a:rPr>
                <a:t>DCC-2618 dose assigned</a:t>
              </a:r>
            </a:p>
          </p:txBody>
        </p:sp>
        <p:sp>
          <p:nvSpPr>
            <p:cNvPr id="85" name="TextBox 84"/>
            <p:cNvSpPr txBox="1"/>
            <p:nvPr/>
          </p:nvSpPr>
          <p:spPr>
            <a:xfrm>
              <a:off x="4818063" y="1615284"/>
              <a:ext cx="854076" cy="553998"/>
            </a:xfrm>
            <a:prstGeom prst="rect">
              <a:avLst/>
            </a:prstGeom>
            <a:noFill/>
          </p:spPr>
          <p:txBody>
            <a:bodyPr wrap="square" rtlCol="0">
              <a:spAutoFit/>
            </a:bodyPr>
            <a:lstStyle/>
            <a:p>
              <a:r>
                <a:rPr lang="en-GB" sz="1000" dirty="0">
                  <a:solidFill>
                    <a:srgbClr val="363636"/>
                  </a:solidFill>
                </a:rPr>
                <a:t>50 mg BID</a:t>
              </a:r>
              <a:br>
                <a:rPr lang="en-GB" sz="1000" dirty="0">
                  <a:solidFill>
                    <a:srgbClr val="363636"/>
                  </a:solidFill>
                </a:rPr>
              </a:br>
              <a:r>
                <a:rPr lang="en-GB" sz="1000" dirty="0">
                  <a:solidFill>
                    <a:srgbClr val="363636"/>
                  </a:solidFill>
                </a:rPr>
                <a:t>100 mg BID</a:t>
              </a:r>
              <a:br>
                <a:rPr lang="en-GB" sz="1000" dirty="0">
                  <a:solidFill>
                    <a:srgbClr val="363636"/>
                  </a:solidFill>
                </a:rPr>
              </a:br>
              <a:r>
                <a:rPr lang="en-GB" sz="1000" dirty="0">
                  <a:solidFill>
                    <a:srgbClr val="363636"/>
                  </a:solidFill>
                </a:rPr>
                <a:t>150 mg BID</a:t>
              </a:r>
            </a:p>
          </p:txBody>
        </p:sp>
        <p:sp>
          <p:nvSpPr>
            <p:cNvPr id="19" name="Rectangle 18"/>
            <p:cNvSpPr/>
            <p:nvPr/>
          </p:nvSpPr>
          <p:spPr>
            <a:xfrm>
              <a:off x="4776787" y="1700212"/>
              <a:ext cx="762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7" name="Rectangle 86"/>
            <p:cNvSpPr/>
            <p:nvPr/>
          </p:nvSpPr>
          <p:spPr>
            <a:xfrm>
              <a:off x="4776787" y="1852611"/>
              <a:ext cx="76200" cy="76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9" name="TextBox 88"/>
            <p:cNvSpPr txBox="1"/>
            <p:nvPr/>
          </p:nvSpPr>
          <p:spPr>
            <a:xfrm>
              <a:off x="5732463" y="1615284"/>
              <a:ext cx="854076" cy="553998"/>
            </a:xfrm>
            <a:prstGeom prst="rect">
              <a:avLst/>
            </a:prstGeom>
            <a:noFill/>
          </p:spPr>
          <p:txBody>
            <a:bodyPr wrap="square" rtlCol="0">
              <a:spAutoFit/>
            </a:bodyPr>
            <a:lstStyle/>
            <a:p>
              <a:r>
                <a:rPr lang="en-GB" sz="1000" dirty="0">
                  <a:solidFill>
                    <a:srgbClr val="363636"/>
                  </a:solidFill>
                </a:rPr>
                <a:t>200 mg BID</a:t>
              </a:r>
              <a:br>
                <a:rPr lang="en-GB" sz="1000" dirty="0">
                  <a:solidFill>
                    <a:srgbClr val="363636"/>
                  </a:solidFill>
                </a:rPr>
              </a:br>
              <a:r>
                <a:rPr lang="en-GB" sz="1000" dirty="0">
                  <a:solidFill>
                    <a:srgbClr val="363636"/>
                  </a:solidFill>
                </a:rPr>
                <a:t>100 mg QD</a:t>
              </a:r>
              <a:br>
                <a:rPr lang="en-GB" sz="1000" dirty="0">
                  <a:solidFill>
                    <a:srgbClr val="363636"/>
                  </a:solidFill>
                </a:rPr>
              </a:br>
              <a:r>
                <a:rPr lang="en-GB" sz="1000" dirty="0">
                  <a:solidFill>
                    <a:srgbClr val="363636"/>
                  </a:solidFill>
                </a:rPr>
                <a:t>150 mg QD</a:t>
              </a:r>
            </a:p>
          </p:txBody>
        </p:sp>
        <p:sp>
          <p:nvSpPr>
            <p:cNvPr id="90" name="Rectangle 89"/>
            <p:cNvSpPr/>
            <p:nvPr/>
          </p:nvSpPr>
          <p:spPr>
            <a:xfrm>
              <a:off x="5691187" y="1700212"/>
              <a:ext cx="76200" cy="76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1" name="Rectangle 90"/>
            <p:cNvSpPr/>
            <p:nvPr/>
          </p:nvSpPr>
          <p:spPr>
            <a:xfrm>
              <a:off x="5691187" y="1852611"/>
              <a:ext cx="762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nvGrpSpPr>
            <p:cNvPr id="118" name="Group 117"/>
            <p:cNvGrpSpPr/>
            <p:nvPr/>
          </p:nvGrpSpPr>
          <p:grpSpPr>
            <a:xfrm>
              <a:off x="4664869" y="2786064"/>
              <a:ext cx="1612101" cy="1650202"/>
              <a:chOff x="4672013" y="2786064"/>
              <a:chExt cx="1612101" cy="1650202"/>
            </a:xfrm>
          </p:grpSpPr>
          <p:sp>
            <p:nvSpPr>
              <p:cNvPr id="93" name="Oval 92"/>
              <p:cNvSpPr/>
              <p:nvPr/>
            </p:nvSpPr>
            <p:spPr>
              <a:xfrm>
                <a:off x="6226968" y="4379120"/>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4" name="Oval 93"/>
              <p:cNvSpPr/>
              <p:nvPr/>
            </p:nvSpPr>
            <p:spPr>
              <a:xfrm>
                <a:off x="5705474" y="4245770"/>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5" name="Oval 94"/>
              <p:cNvSpPr/>
              <p:nvPr/>
            </p:nvSpPr>
            <p:spPr>
              <a:xfrm>
                <a:off x="5172074" y="4224339"/>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6" name="Oval 95"/>
              <p:cNvSpPr/>
              <p:nvPr/>
            </p:nvSpPr>
            <p:spPr>
              <a:xfrm>
                <a:off x="5179218" y="4048126"/>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7" name="Oval 96"/>
              <p:cNvSpPr/>
              <p:nvPr/>
            </p:nvSpPr>
            <p:spPr>
              <a:xfrm>
                <a:off x="5162549" y="3840958"/>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8" name="Oval 97"/>
              <p:cNvSpPr/>
              <p:nvPr/>
            </p:nvSpPr>
            <p:spPr>
              <a:xfrm>
                <a:off x="5681662" y="3902870"/>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9" name="Oval 98"/>
              <p:cNvSpPr/>
              <p:nvPr/>
            </p:nvSpPr>
            <p:spPr>
              <a:xfrm>
                <a:off x="6184106" y="3702845"/>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0" name="Oval 99"/>
              <p:cNvSpPr/>
              <p:nvPr/>
            </p:nvSpPr>
            <p:spPr>
              <a:xfrm>
                <a:off x="5693569" y="3352801"/>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1" name="Oval 100"/>
              <p:cNvSpPr/>
              <p:nvPr/>
            </p:nvSpPr>
            <p:spPr>
              <a:xfrm>
                <a:off x="5550694" y="3426620"/>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2" name="Oval 101"/>
              <p:cNvSpPr/>
              <p:nvPr/>
            </p:nvSpPr>
            <p:spPr>
              <a:xfrm>
                <a:off x="5164932" y="3493295"/>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3" name="Oval 102"/>
              <p:cNvSpPr/>
              <p:nvPr/>
            </p:nvSpPr>
            <p:spPr>
              <a:xfrm>
                <a:off x="5098257" y="3467101"/>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4" name="Oval 103"/>
              <p:cNvSpPr/>
              <p:nvPr/>
            </p:nvSpPr>
            <p:spPr>
              <a:xfrm>
                <a:off x="5162550" y="3383758"/>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5" name="Oval 104"/>
              <p:cNvSpPr/>
              <p:nvPr/>
            </p:nvSpPr>
            <p:spPr>
              <a:xfrm>
                <a:off x="5181600" y="3328989"/>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6" name="Oval 105"/>
              <p:cNvSpPr/>
              <p:nvPr/>
            </p:nvSpPr>
            <p:spPr>
              <a:xfrm>
                <a:off x="5153025" y="3095627"/>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7" name="Oval 106"/>
              <p:cNvSpPr/>
              <p:nvPr/>
            </p:nvSpPr>
            <p:spPr>
              <a:xfrm>
                <a:off x="5631656" y="3052764"/>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8" name="Oval 107"/>
              <p:cNvSpPr/>
              <p:nvPr/>
            </p:nvSpPr>
            <p:spPr>
              <a:xfrm>
                <a:off x="5679281" y="3121820"/>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9" name="Oval 108"/>
              <p:cNvSpPr/>
              <p:nvPr/>
            </p:nvSpPr>
            <p:spPr>
              <a:xfrm>
                <a:off x="6212681" y="2786064"/>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0" name="Freeform 19"/>
              <p:cNvSpPr/>
              <p:nvPr/>
            </p:nvSpPr>
            <p:spPr>
              <a:xfrm>
                <a:off x="4674394" y="3076575"/>
                <a:ext cx="988219" cy="188119"/>
              </a:xfrm>
              <a:custGeom>
                <a:avLst/>
                <a:gdLst>
                  <a:gd name="connsiteX0" fmla="*/ 0 w 988219"/>
                  <a:gd name="connsiteY0" fmla="*/ 188119 h 188119"/>
                  <a:gd name="connsiteX1" fmla="*/ 509587 w 988219"/>
                  <a:gd name="connsiteY1" fmla="*/ 47625 h 188119"/>
                  <a:gd name="connsiteX2" fmla="*/ 988219 w 988219"/>
                  <a:gd name="connsiteY2" fmla="*/ 0 h 188119"/>
                </a:gdLst>
                <a:ahLst/>
                <a:cxnLst>
                  <a:cxn ang="0">
                    <a:pos x="connsiteX0" y="connsiteY0"/>
                  </a:cxn>
                  <a:cxn ang="0">
                    <a:pos x="connsiteX1" y="connsiteY1"/>
                  </a:cxn>
                  <a:cxn ang="0">
                    <a:pos x="connsiteX2" y="connsiteY2"/>
                  </a:cxn>
                </a:cxnLst>
                <a:rect l="l" t="t" r="r" b="b"/>
                <a:pathLst>
                  <a:path w="988219" h="188119">
                    <a:moveTo>
                      <a:pt x="0" y="188119"/>
                    </a:moveTo>
                    <a:lnTo>
                      <a:pt x="509587" y="47625"/>
                    </a:lnTo>
                    <a:lnTo>
                      <a:pt x="988219" y="0"/>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21" name="Freeform 20"/>
              <p:cNvSpPr/>
              <p:nvPr/>
            </p:nvSpPr>
            <p:spPr>
              <a:xfrm>
                <a:off x="4674394" y="3267075"/>
                <a:ext cx="1035844" cy="666750"/>
              </a:xfrm>
              <a:custGeom>
                <a:avLst/>
                <a:gdLst>
                  <a:gd name="connsiteX0" fmla="*/ 0 w 1035844"/>
                  <a:gd name="connsiteY0" fmla="*/ 0 h 666750"/>
                  <a:gd name="connsiteX1" fmla="*/ 511969 w 1035844"/>
                  <a:gd name="connsiteY1" fmla="*/ 42863 h 666750"/>
                  <a:gd name="connsiteX2" fmla="*/ 1035844 w 1035844"/>
                  <a:gd name="connsiteY2" fmla="*/ 666750 h 666750"/>
                </a:gdLst>
                <a:ahLst/>
                <a:cxnLst>
                  <a:cxn ang="0">
                    <a:pos x="connsiteX0" y="connsiteY0"/>
                  </a:cxn>
                  <a:cxn ang="0">
                    <a:pos x="connsiteX1" y="connsiteY1"/>
                  </a:cxn>
                  <a:cxn ang="0">
                    <a:pos x="connsiteX2" y="connsiteY2"/>
                  </a:cxn>
                </a:cxnLst>
                <a:rect l="l" t="t" r="r" b="b"/>
                <a:pathLst>
                  <a:path w="1035844" h="666750">
                    <a:moveTo>
                      <a:pt x="0" y="0"/>
                    </a:moveTo>
                    <a:lnTo>
                      <a:pt x="511969" y="42863"/>
                    </a:lnTo>
                    <a:lnTo>
                      <a:pt x="1035844" y="666750"/>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12" name="Oval 111"/>
              <p:cNvSpPr/>
              <p:nvPr/>
            </p:nvSpPr>
            <p:spPr>
              <a:xfrm>
                <a:off x="5143500" y="3278982"/>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2" name="Freeform 21"/>
              <p:cNvSpPr/>
              <p:nvPr/>
            </p:nvSpPr>
            <p:spPr>
              <a:xfrm>
                <a:off x="4674394" y="2809875"/>
                <a:ext cx="1569244" cy="604838"/>
              </a:xfrm>
              <a:custGeom>
                <a:avLst/>
                <a:gdLst>
                  <a:gd name="connsiteX0" fmla="*/ 0 w 1569244"/>
                  <a:gd name="connsiteY0" fmla="*/ 452438 h 604838"/>
                  <a:gd name="connsiteX1" fmla="*/ 514350 w 1569244"/>
                  <a:gd name="connsiteY1" fmla="*/ 604838 h 604838"/>
                  <a:gd name="connsiteX2" fmla="*/ 1035844 w 1569244"/>
                  <a:gd name="connsiteY2" fmla="*/ 335756 h 604838"/>
                  <a:gd name="connsiteX3" fmla="*/ 1569244 w 1569244"/>
                  <a:gd name="connsiteY3" fmla="*/ 0 h 604838"/>
                </a:gdLst>
                <a:ahLst/>
                <a:cxnLst>
                  <a:cxn ang="0">
                    <a:pos x="connsiteX0" y="connsiteY0"/>
                  </a:cxn>
                  <a:cxn ang="0">
                    <a:pos x="connsiteX1" y="connsiteY1"/>
                  </a:cxn>
                  <a:cxn ang="0">
                    <a:pos x="connsiteX2" y="connsiteY2"/>
                  </a:cxn>
                  <a:cxn ang="0">
                    <a:pos x="connsiteX3" y="connsiteY3"/>
                  </a:cxn>
                </a:cxnLst>
                <a:rect l="l" t="t" r="r" b="b"/>
                <a:pathLst>
                  <a:path w="1569244" h="604838">
                    <a:moveTo>
                      <a:pt x="0" y="452438"/>
                    </a:moveTo>
                    <a:lnTo>
                      <a:pt x="514350" y="604838"/>
                    </a:lnTo>
                    <a:lnTo>
                      <a:pt x="1035844" y="335756"/>
                    </a:lnTo>
                    <a:lnTo>
                      <a:pt x="1569244" y="0"/>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86" name="Freeform 85"/>
              <p:cNvSpPr/>
              <p:nvPr/>
            </p:nvSpPr>
            <p:spPr>
              <a:xfrm>
                <a:off x="4676775" y="3262313"/>
                <a:ext cx="509588" cy="604837"/>
              </a:xfrm>
              <a:custGeom>
                <a:avLst/>
                <a:gdLst>
                  <a:gd name="connsiteX0" fmla="*/ 0 w 509588"/>
                  <a:gd name="connsiteY0" fmla="*/ 0 h 604837"/>
                  <a:gd name="connsiteX1" fmla="*/ 509588 w 509588"/>
                  <a:gd name="connsiteY1" fmla="*/ 604837 h 604837"/>
                </a:gdLst>
                <a:ahLst/>
                <a:cxnLst>
                  <a:cxn ang="0">
                    <a:pos x="connsiteX0" y="connsiteY0"/>
                  </a:cxn>
                  <a:cxn ang="0">
                    <a:pos x="connsiteX1" y="connsiteY1"/>
                  </a:cxn>
                </a:cxnLst>
                <a:rect l="l" t="t" r="r" b="b"/>
                <a:pathLst>
                  <a:path w="509588" h="604837">
                    <a:moveTo>
                      <a:pt x="0" y="0"/>
                    </a:moveTo>
                    <a:lnTo>
                      <a:pt x="509588" y="604837"/>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10" name="Freeform 109"/>
              <p:cNvSpPr/>
              <p:nvPr/>
            </p:nvSpPr>
            <p:spPr>
              <a:xfrm>
                <a:off x="4674394" y="3269456"/>
                <a:ext cx="1578769" cy="254794"/>
              </a:xfrm>
              <a:custGeom>
                <a:avLst/>
                <a:gdLst>
                  <a:gd name="connsiteX0" fmla="*/ 0 w 1578769"/>
                  <a:gd name="connsiteY0" fmla="*/ 0 h 254794"/>
                  <a:gd name="connsiteX1" fmla="*/ 526256 w 1578769"/>
                  <a:gd name="connsiteY1" fmla="*/ 254794 h 254794"/>
                  <a:gd name="connsiteX2" fmla="*/ 907256 w 1578769"/>
                  <a:gd name="connsiteY2" fmla="*/ 185738 h 254794"/>
                  <a:gd name="connsiteX3" fmla="*/ 1578769 w 1578769"/>
                  <a:gd name="connsiteY3" fmla="*/ 26194 h 254794"/>
                </a:gdLst>
                <a:ahLst/>
                <a:cxnLst>
                  <a:cxn ang="0">
                    <a:pos x="connsiteX0" y="connsiteY0"/>
                  </a:cxn>
                  <a:cxn ang="0">
                    <a:pos x="connsiteX1" y="connsiteY1"/>
                  </a:cxn>
                  <a:cxn ang="0">
                    <a:pos x="connsiteX2" y="connsiteY2"/>
                  </a:cxn>
                  <a:cxn ang="0">
                    <a:pos x="connsiteX3" y="connsiteY3"/>
                  </a:cxn>
                </a:cxnLst>
                <a:rect l="l" t="t" r="r" b="b"/>
                <a:pathLst>
                  <a:path w="1578769" h="254794">
                    <a:moveTo>
                      <a:pt x="0" y="0"/>
                    </a:moveTo>
                    <a:lnTo>
                      <a:pt x="526256" y="254794"/>
                    </a:lnTo>
                    <a:lnTo>
                      <a:pt x="907256" y="185738"/>
                    </a:lnTo>
                    <a:lnTo>
                      <a:pt x="1578769" y="26194"/>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17" name="Oval 116"/>
              <p:cNvSpPr/>
              <p:nvPr/>
            </p:nvSpPr>
            <p:spPr>
              <a:xfrm>
                <a:off x="6222206" y="3269458"/>
                <a:ext cx="57146" cy="571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11" name="Freeform 110"/>
              <p:cNvSpPr/>
              <p:nvPr/>
            </p:nvSpPr>
            <p:spPr>
              <a:xfrm>
                <a:off x="4672013" y="3262313"/>
                <a:ext cx="1538287" cy="464343"/>
              </a:xfrm>
              <a:custGeom>
                <a:avLst/>
                <a:gdLst>
                  <a:gd name="connsiteX0" fmla="*/ 0 w 1538287"/>
                  <a:gd name="connsiteY0" fmla="*/ 0 h 464343"/>
                  <a:gd name="connsiteX1" fmla="*/ 464343 w 1538287"/>
                  <a:gd name="connsiteY1" fmla="*/ 228600 h 464343"/>
                  <a:gd name="connsiteX2" fmla="*/ 1045368 w 1538287"/>
                  <a:gd name="connsiteY2" fmla="*/ 116681 h 464343"/>
                  <a:gd name="connsiteX3" fmla="*/ 1538287 w 1538287"/>
                  <a:gd name="connsiteY3" fmla="*/ 464343 h 464343"/>
                </a:gdLst>
                <a:ahLst/>
                <a:cxnLst>
                  <a:cxn ang="0">
                    <a:pos x="connsiteX0" y="connsiteY0"/>
                  </a:cxn>
                  <a:cxn ang="0">
                    <a:pos x="connsiteX1" y="connsiteY1"/>
                  </a:cxn>
                  <a:cxn ang="0">
                    <a:pos x="connsiteX2" y="connsiteY2"/>
                  </a:cxn>
                  <a:cxn ang="0">
                    <a:pos x="connsiteX3" y="connsiteY3"/>
                  </a:cxn>
                </a:cxnLst>
                <a:rect l="l" t="t" r="r" b="b"/>
                <a:pathLst>
                  <a:path w="1538287" h="464343">
                    <a:moveTo>
                      <a:pt x="0" y="0"/>
                    </a:moveTo>
                    <a:lnTo>
                      <a:pt x="464343" y="228600"/>
                    </a:lnTo>
                    <a:lnTo>
                      <a:pt x="1045368" y="116681"/>
                    </a:lnTo>
                    <a:lnTo>
                      <a:pt x="1538287" y="464343"/>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13" name="Freeform 112"/>
              <p:cNvSpPr/>
              <p:nvPr/>
            </p:nvSpPr>
            <p:spPr>
              <a:xfrm>
                <a:off x="4674394" y="3259931"/>
                <a:ext cx="1581150" cy="1145382"/>
              </a:xfrm>
              <a:custGeom>
                <a:avLst/>
                <a:gdLst>
                  <a:gd name="connsiteX0" fmla="*/ 0 w 1581150"/>
                  <a:gd name="connsiteY0" fmla="*/ 0 h 1145382"/>
                  <a:gd name="connsiteX1" fmla="*/ 531019 w 1581150"/>
                  <a:gd name="connsiteY1" fmla="*/ 814388 h 1145382"/>
                  <a:gd name="connsiteX2" fmla="*/ 1062037 w 1581150"/>
                  <a:gd name="connsiteY2" fmla="*/ 1016794 h 1145382"/>
                  <a:gd name="connsiteX3" fmla="*/ 1581150 w 1581150"/>
                  <a:gd name="connsiteY3" fmla="*/ 1145382 h 1145382"/>
                </a:gdLst>
                <a:ahLst/>
                <a:cxnLst>
                  <a:cxn ang="0">
                    <a:pos x="connsiteX0" y="connsiteY0"/>
                  </a:cxn>
                  <a:cxn ang="0">
                    <a:pos x="connsiteX1" y="connsiteY1"/>
                  </a:cxn>
                  <a:cxn ang="0">
                    <a:pos x="connsiteX2" y="connsiteY2"/>
                  </a:cxn>
                  <a:cxn ang="0">
                    <a:pos x="connsiteX3" y="connsiteY3"/>
                  </a:cxn>
                </a:cxnLst>
                <a:rect l="l" t="t" r="r" b="b"/>
                <a:pathLst>
                  <a:path w="1581150" h="1145382">
                    <a:moveTo>
                      <a:pt x="0" y="0"/>
                    </a:moveTo>
                    <a:lnTo>
                      <a:pt x="531019" y="814388"/>
                    </a:lnTo>
                    <a:lnTo>
                      <a:pt x="1062037" y="1016794"/>
                    </a:lnTo>
                    <a:lnTo>
                      <a:pt x="1581150" y="1145382"/>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14" name="Freeform 113"/>
              <p:cNvSpPr/>
              <p:nvPr/>
            </p:nvSpPr>
            <p:spPr>
              <a:xfrm>
                <a:off x="4676775" y="3264694"/>
                <a:ext cx="516731" cy="983456"/>
              </a:xfrm>
              <a:custGeom>
                <a:avLst/>
                <a:gdLst>
                  <a:gd name="connsiteX0" fmla="*/ 0 w 516731"/>
                  <a:gd name="connsiteY0" fmla="*/ 0 h 983456"/>
                  <a:gd name="connsiteX1" fmla="*/ 516731 w 516731"/>
                  <a:gd name="connsiteY1" fmla="*/ 983456 h 983456"/>
                </a:gdLst>
                <a:ahLst/>
                <a:cxnLst>
                  <a:cxn ang="0">
                    <a:pos x="connsiteX0" y="connsiteY0"/>
                  </a:cxn>
                  <a:cxn ang="0">
                    <a:pos x="connsiteX1" y="connsiteY1"/>
                  </a:cxn>
                </a:cxnLst>
                <a:rect l="l" t="t" r="r" b="b"/>
                <a:pathLst>
                  <a:path w="516731" h="983456">
                    <a:moveTo>
                      <a:pt x="0" y="0"/>
                    </a:moveTo>
                    <a:lnTo>
                      <a:pt x="516731" y="983456"/>
                    </a:lnTo>
                  </a:path>
                </a:pathLst>
              </a:cu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grpSp>
          <p:nvGrpSpPr>
            <p:cNvPr id="122" name="Group 121"/>
            <p:cNvGrpSpPr/>
            <p:nvPr/>
          </p:nvGrpSpPr>
          <p:grpSpPr>
            <a:xfrm>
              <a:off x="4664869" y="3050382"/>
              <a:ext cx="1604957" cy="264314"/>
              <a:chOff x="4667250" y="3050382"/>
              <a:chExt cx="1604957" cy="264314"/>
            </a:xfrm>
          </p:grpSpPr>
          <p:sp>
            <p:nvSpPr>
              <p:cNvPr id="121" name="Oval 120"/>
              <p:cNvSpPr/>
              <p:nvPr/>
            </p:nvSpPr>
            <p:spPr>
              <a:xfrm>
                <a:off x="5164930" y="3174207"/>
                <a:ext cx="57146" cy="57146"/>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24" name="Oval 123"/>
              <p:cNvSpPr/>
              <p:nvPr/>
            </p:nvSpPr>
            <p:spPr>
              <a:xfrm>
                <a:off x="5667374" y="3050382"/>
                <a:ext cx="57146" cy="57146"/>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25" name="Oval 124"/>
              <p:cNvSpPr/>
              <p:nvPr/>
            </p:nvSpPr>
            <p:spPr>
              <a:xfrm>
                <a:off x="5669755" y="3143251"/>
                <a:ext cx="57146" cy="57146"/>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26" name="Oval 125"/>
              <p:cNvSpPr/>
              <p:nvPr/>
            </p:nvSpPr>
            <p:spPr>
              <a:xfrm>
                <a:off x="6215061" y="3131344"/>
                <a:ext cx="57146" cy="57146"/>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27" name="Oval 126"/>
              <p:cNvSpPr/>
              <p:nvPr/>
            </p:nvSpPr>
            <p:spPr>
              <a:xfrm>
                <a:off x="5153023" y="3257550"/>
                <a:ext cx="57146" cy="57146"/>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19" name="Freeform 118"/>
              <p:cNvSpPr/>
              <p:nvPr/>
            </p:nvSpPr>
            <p:spPr>
              <a:xfrm>
                <a:off x="4672013" y="3076575"/>
                <a:ext cx="1023937" cy="188119"/>
              </a:xfrm>
              <a:custGeom>
                <a:avLst/>
                <a:gdLst>
                  <a:gd name="connsiteX0" fmla="*/ 0 w 1023937"/>
                  <a:gd name="connsiteY0" fmla="*/ 188119 h 188119"/>
                  <a:gd name="connsiteX1" fmla="*/ 519112 w 1023937"/>
                  <a:gd name="connsiteY1" fmla="*/ 121444 h 188119"/>
                  <a:gd name="connsiteX2" fmla="*/ 1023937 w 1023937"/>
                  <a:gd name="connsiteY2" fmla="*/ 0 h 188119"/>
                </a:gdLst>
                <a:ahLst/>
                <a:cxnLst>
                  <a:cxn ang="0">
                    <a:pos x="connsiteX0" y="connsiteY0"/>
                  </a:cxn>
                  <a:cxn ang="0">
                    <a:pos x="connsiteX1" y="connsiteY1"/>
                  </a:cxn>
                  <a:cxn ang="0">
                    <a:pos x="connsiteX2" y="connsiteY2"/>
                  </a:cxn>
                </a:cxnLst>
                <a:rect l="l" t="t" r="r" b="b"/>
                <a:pathLst>
                  <a:path w="1023937" h="188119">
                    <a:moveTo>
                      <a:pt x="0" y="188119"/>
                    </a:moveTo>
                    <a:lnTo>
                      <a:pt x="519112" y="121444"/>
                    </a:lnTo>
                    <a:lnTo>
                      <a:pt x="1023937" y="0"/>
                    </a:lnTo>
                  </a:path>
                </a:pathLst>
              </a:cu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20" name="Freeform 119"/>
              <p:cNvSpPr/>
              <p:nvPr/>
            </p:nvSpPr>
            <p:spPr>
              <a:xfrm>
                <a:off x="4667250" y="3162300"/>
                <a:ext cx="1583531" cy="126206"/>
              </a:xfrm>
              <a:custGeom>
                <a:avLst/>
                <a:gdLst>
                  <a:gd name="connsiteX0" fmla="*/ 0 w 1583531"/>
                  <a:gd name="connsiteY0" fmla="*/ 102394 h 126206"/>
                  <a:gd name="connsiteX1" fmla="*/ 516731 w 1583531"/>
                  <a:gd name="connsiteY1" fmla="*/ 126206 h 126206"/>
                  <a:gd name="connsiteX2" fmla="*/ 1033463 w 1583531"/>
                  <a:gd name="connsiteY2" fmla="*/ 9525 h 126206"/>
                  <a:gd name="connsiteX3" fmla="*/ 1583531 w 1583531"/>
                  <a:gd name="connsiteY3" fmla="*/ 0 h 126206"/>
                </a:gdLst>
                <a:ahLst/>
                <a:cxnLst>
                  <a:cxn ang="0">
                    <a:pos x="connsiteX0" y="connsiteY0"/>
                  </a:cxn>
                  <a:cxn ang="0">
                    <a:pos x="connsiteX1" y="connsiteY1"/>
                  </a:cxn>
                  <a:cxn ang="0">
                    <a:pos x="connsiteX2" y="connsiteY2"/>
                  </a:cxn>
                  <a:cxn ang="0">
                    <a:pos x="connsiteX3" y="connsiteY3"/>
                  </a:cxn>
                </a:cxnLst>
                <a:rect l="l" t="t" r="r" b="b"/>
                <a:pathLst>
                  <a:path w="1583531" h="126206">
                    <a:moveTo>
                      <a:pt x="0" y="102394"/>
                    </a:moveTo>
                    <a:lnTo>
                      <a:pt x="516731" y="126206"/>
                    </a:lnTo>
                    <a:lnTo>
                      <a:pt x="1033463" y="9525"/>
                    </a:lnTo>
                    <a:lnTo>
                      <a:pt x="1583531" y="0"/>
                    </a:lnTo>
                  </a:path>
                </a:pathLst>
              </a:custGeom>
              <a:no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grpSp>
          <p:nvGrpSpPr>
            <p:cNvPr id="1029" name="Group 1028"/>
            <p:cNvGrpSpPr/>
            <p:nvPr/>
          </p:nvGrpSpPr>
          <p:grpSpPr>
            <a:xfrm>
              <a:off x="4664869" y="2281240"/>
              <a:ext cx="1081082" cy="2112164"/>
              <a:chOff x="4667250" y="2281240"/>
              <a:chExt cx="1081082" cy="2112164"/>
            </a:xfrm>
          </p:grpSpPr>
          <p:grpSp>
            <p:nvGrpSpPr>
              <p:cNvPr id="1028" name="Group 1027"/>
              <p:cNvGrpSpPr/>
              <p:nvPr/>
            </p:nvGrpSpPr>
            <p:grpSpPr>
              <a:xfrm>
                <a:off x="4667250" y="2281240"/>
                <a:ext cx="1081082" cy="2112164"/>
                <a:chOff x="4667250" y="2281240"/>
                <a:chExt cx="1081082" cy="2112164"/>
              </a:xfrm>
            </p:grpSpPr>
            <p:sp>
              <p:nvSpPr>
                <p:cNvPr id="131" name="Oval 130"/>
                <p:cNvSpPr/>
                <p:nvPr/>
              </p:nvSpPr>
              <p:spPr>
                <a:xfrm>
                  <a:off x="5160169" y="4107658"/>
                  <a:ext cx="57146" cy="57146"/>
                </a:xfrm>
                <a:prstGeom prst="ellipse">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32" name="Oval 131"/>
                <p:cNvSpPr/>
                <p:nvPr/>
              </p:nvSpPr>
              <p:spPr>
                <a:xfrm>
                  <a:off x="5681662" y="4336258"/>
                  <a:ext cx="57146" cy="57146"/>
                </a:xfrm>
                <a:prstGeom prst="ellipse">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33" name="Oval 132"/>
                <p:cNvSpPr/>
                <p:nvPr/>
              </p:nvSpPr>
              <p:spPr>
                <a:xfrm>
                  <a:off x="5155405" y="2831308"/>
                  <a:ext cx="57146" cy="57146"/>
                </a:xfrm>
                <a:prstGeom prst="ellipse">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34" name="Oval 133"/>
                <p:cNvSpPr/>
                <p:nvPr/>
              </p:nvSpPr>
              <p:spPr>
                <a:xfrm>
                  <a:off x="5169692" y="3269458"/>
                  <a:ext cx="57146" cy="57146"/>
                </a:xfrm>
                <a:prstGeom prst="ellipse">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35" name="Oval 134"/>
                <p:cNvSpPr/>
                <p:nvPr/>
              </p:nvSpPr>
              <p:spPr>
                <a:xfrm>
                  <a:off x="5169692" y="2281240"/>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969696"/>
                      </a:solidFill>
                    </a:rPr>
                    <a:t>*</a:t>
                  </a:r>
                </a:p>
              </p:txBody>
            </p:sp>
            <p:sp>
              <p:nvSpPr>
                <p:cNvPr id="136" name="Oval 135"/>
                <p:cNvSpPr/>
                <p:nvPr/>
              </p:nvSpPr>
              <p:spPr>
                <a:xfrm>
                  <a:off x="5691186" y="2586040"/>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969696"/>
                      </a:solidFill>
                    </a:rPr>
                    <a:t>*</a:t>
                  </a:r>
                </a:p>
              </p:txBody>
            </p:sp>
            <p:sp>
              <p:nvSpPr>
                <p:cNvPr id="123" name="Freeform 122"/>
                <p:cNvSpPr/>
                <p:nvPr/>
              </p:nvSpPr>
              <p:spPr>
                <a:xfrm>
                  <a:off x="4669631" y="2300288"/>
                  <a:ext cx="526257" cy="962025"/>
                </a:xfrm>
                <a:custGeom>
                  <a:avLst/>
                  <a:gdLst>
                    <a:gd name="connsiteX0" fmla="*/ 0 w 526257"/>
                    <a:gd name="connsiteY0" fmla="*/ 962025 h 962025"/>
                    <a:gd name="connsiteX1" fmla="*/ 526257 w 526257"/>
                    <a:gd name="connsiteY1" fmla="*/ 0 h 962025"/>
                  </a:gdLst>
                  <a:ahLst/>
                  <a:cxnLst>
                    <a:cxn ang="0">
                      <a:pos x="connsiteX0" y="connsiteY0"/>
                    </a:cxn>
                    <a:cxn ang="0">
                      <a:pos x="connsiteX1" y="connsiteY1"/>
                    </a:cxn>
                  </a:cxnLst>
                  <a:rect l="l" t="t" r="r" b="b"/>
                  <a:pathLst>
                    <a:path w="526257" h="962025">
                      <a:moveTo>
                        <a:pt x="0" y="962025"/>
                      </a:moveTo>
                      <a:lnTo>
                        <a:pt x="526257" y="0"/>
                      </a:lnTo>
                    </a:path>
                  </a:pathLst>
                </a:custGeom>
                <a:no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24" name="Freeform 1023"/>
                <p:cNvSpPr/>
                <p:nvPr/>
              </p:nvSpPr>
              <p:spPr>
                <a:xfrm>
                  <a:off x="4667250" y="2602706"/>
                  <a:ext cx="1050131" cy="661988"/>
                </a:xfrm>
                <a:custGeom>
                  <a:avLst/>
                  <a:gdLst>
                    <a:gd name="connsiteX0" fmla="*/ 0 w 1050131"/>
                    <a:gd name="connsiteY0" fmla="*/ 661988 h 661988"/>
                    <a:gd name="connsiteX1" fmla="*/ 514350 w 1050131"/>
                    <a:gd name="connsiteY1" fmla="*/ 257175 h 661988"/>
                    <a:gd name="connsiteX2" fmla="*/ 1050131 w 1050131"/>
                    <a:gd name="connsiteY2" fmla="*/ 0 h 661988"/>
                  </a:gdLst>
                  <a:ahLst/>
                  <a:cxnLst>
                    <a:cxn ang="0">
                      <a:pos x="connsiteX0" y="connsiteY0"/>
                    </a:cxn>
                    <a:cxn ang="0">
                      <a:pos x="connsiteX1" y="connsiteY1"/>
                    </a:cxn>
                    <a:cxn ang="0">
                      <a:pos x="connsiteX2" y="connsiteY2"/>
                    </a:cxn>
                  </a:cxnLst>
                  <a:rect l="l" t="t" r="r" b="b"/>
                  <a:pathLst>
                    <a:path w="1050131" h="661988">
                      <a:moveTo>
                        <a:pt x="0" y="661988"/>
                      </a:moveTo>
                      <a:lnTo>
                        <a:pt x="514350" y="257175"/>
                      </a:lnTo>
                      <a:lnTo>
                        <a:pt x="1050131" y="0"/>
                      </a:lnTo>
                    </a:path>
                  </a:pathLst>
                </a:custGeom>
                <a:no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25" name="Freeform 1024"/>
                <p:cNvSpPr/>
                <p:nvPr/>
              </p:nvSpPr>
              <p:spPr>
                <a:xfrm>
                  <a:off x="4672013" y="3267075"/>
                  <a:ext cx="528637" cy="26194"/>
                </a:xfrm>
                <a:custGeom>
                  <a:avLst/>
                  <a:gdLst>
                    <a:gd name="connsiteX0" fmla="*/ 0 w 528637"/>
                    <a:gd name="connsiteY0" fmla="*/ 0 h 26194"/>
                    <a:gd name="connsiteX1" fmla="*/ 528637 w 528637"/>
                    <a:gd name="connsiteY1" fmla="*/ 26194 h 26194"/>
                  </a:gdLst>
                  <a:ahLst/>
                  <a:cxnLst>
                    <a:cxn ang="0">
                      <a:pos x="connsiteX0" y="connsiteY0"/>
                    </a:cxn>
                    <a:cxn ang="0">
                      <a:pos x="connsiteX1" y="connsiteY1"/>
                    </a:cxn>
                  </a:cxnLst>
                  <a:rect l="l" t="t" r="r" b="b"/>
                  <a:pathLst>
                    <a:path w="528637" h="26194">
                      <a:moveTo>
                        <a:pt x="0" y="0"/>
                      </a:moveTo>
                      <a:lnTo>
                        <a:pt x="528637" y="26194"/>
                      </a:lnTo>
                    </a:path>
                  </a:pathLst>
                </a:custGeom>
                <a:no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sp>
            <p:nvSpPr>
              <p:cNvPr id="1027" name="Freeform 1026"/>
              <p:cNvSpPr/>
              <p:nvPr/>
            </p:nvSpPr>
            <p:spPr>
              <a:xfrm>
                <a:off x="4669631" y="3259931"/>
                <a:ext cx="1040607" cy="1104900"/>
              </a:xfrm>
              <a:custGeom>
                <a:avLst/>
                <a:gdLst>
                  <a:gd name="connsiteX0" fmla="*/ 0 w 1040607"/>
                  <a:gd name="connsiteY0" fmla="*/ 0 h 1104900"/>
                  <a:gd name="connsiteX1" fmla="*/ 516732 w 1040607"/>
                  <a:gd name="connsiteY1" fmla="*/ 876300 h 1104900"/>
                  <a:gd name="connsiteX2" fmla="*/ 1040607 w 1040607"/>
                  <a:gd name="connsiteY2" fmla="*/ 1104900 h 1104900"/>
                </a:gdLst>
                <a:ahLst/>
                <a:cxnLst>
                  <a:cxn ang="0">
                    <a:pos x="connsiteX0" y="connsiteY0"/>
                  </a:cxn>
                  <a:cxn ang="0">
                    <a:pos x="connsiteX1" y="connsiteY1"/>
                  </a:cxn>
                  <a:cxn ang="0">
                    <a:pos x="connsiteX2" y="connsiteY2"/>
                  </a:cxn>
                </a:cxnLst>
                <a:rect l="l" t="t" r="r" b="b"/>
                <a:pathLst>
                  <a:path w="1040607" h="1104900">
                    <a:moveTo>
                      <a:pt x="0" y="0"/>
                    </a:moveTo>
                    <a:lnTo>
                      <a:pt x="516732" y="876300"/>
                    </a:lnTo>
                    <a:lnTo>
                      <a:pt x="1040607" y="1104900"/>
                    </a:lnTo>
                  </a:path>
                </a:pathLst>
              </a:custGeom>
              <a:no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grpSp>
          <p:nvGrpSpPr>
            <p:cNvPr id="1037" name="Group 1036"/>
            <p:cNvGrpSpPr/>
            <p:nvPr/>
          </p:nvGrpSpPr>
          <p:grpSpPr>
            <a:xfrm>
              <a:off x="4664869" y="2433640"/>
              <a:ext cx="2818602" cy="1989927"/>
              <a:chOff x="4662488" y="2433640"/>
              <a:chExt cx="2818602" cy="1989927"/>
            </a:xfrm>
          </p:grpSpPr>
          <p:sp>
            <p:nvSpPr>
              <p:cNvPr id="143" name="Oval 142"/>
              <p:cNvSpPr/>
              <p:nvPr/>
            </p:nvSpPr>
            <p:spPr>
              <a:xfrm>
                <a:off x="6969124" y="4366421"/>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4" name="Oval 143"/>
              <p:cNvSpPr/>
              <p:nvPr/>
            </p:nvSpPr>
            <p:spPr>
              <a:xfrm>
                <a:off x="6209505" y="4142583"/>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5" name="Oval 144"/>
              <p:cNvSpPr/>
              <p:nvPr/>
            </p:nvSpPr>
            <p:spPr>
              <a:xfrm>
                <a:off x="5621336" y="4094958"/>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6" name="Oval 145"/>
              <p:cNvSpPr/>
              <p:nvPr/>
            </p:nvSpPr>
            <p:spPr>
              <a:xfrm>
                <a:off x="5102224" y="3933033"/>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7" name="Oval 146"/>
              <p:cNvSpPr/>
              <p:nvPr/>
            </p:nvSpPr>
            <p:spPr>
              <a:xfrm>
                <a:off x="6176168" y="3875883"/>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8" name="Oval 147"/>
              <p:cNvSpPr/>
              <p:nvPr/>
            </p:nvSpPr>
            <p:spPr>
              <a:xfrm>
                <a:off x="6702425" y="3783015"/>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49" name="Oval 148"/>
              <p:cNvSpPr/>
              <p:nvPr/>
            </p:nvSpPr>
            <p:spPr>
              <a:xfrm>
                <a:off x="6219031" y="3540128"/>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0" name="Oval 149"/>
              <p:cNvSpPr/>
              <p:nvPr/>
            </p:nvSpPr>
            <p:spPr>
              <a:xfrm>
                <a:off x="5649912" y="3552035"/>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1" name="Oval 150"/>
              <p:cNvSpPr/>
              <p:nvPr/>
            </p:nvSpPr>
            <p:spPr>
              <a:xfrm>
                <a:off x="5140325" y="3432972"/>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2" name="Oval 151"/>
              <p:cNvSpPr/>
              <p:nvPr/>
            </p:nvSpPr>
            <p:spPr>
              <a:xfrm>
                <a:off x="5685632" y="3542510"/>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3" name="Oval 152"/>
              <p:cNvSpPr/>
              <p:nvPr/>
            </p:nvSpPr>
            <p:spPr>
              <a:xfrm>
                <a:off x="6209507" y="3506791"/>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4" name="Oval 153"/>
              <p:cNvSpPr/>
              <p:nvPr/>
            </p:nvSpPr>
            <p:spPr>
              <a:xfrm>
                <a:off x="7004844" y="3244853"/>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5" name="Oval 154"/>
              <p:cNvSpPr/>
              <p:nvPr/>
            </p:nvSpPr>
            <p:spPr>
              <a:xfrm>
                <a:off x="7423944" y="3235328"/>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6" name="Oval 155"/>
              <p:cNvSpPr/>
              <p:nvPr/>
            </p:nvSpPr>
            <p:spPr>
              <a:xfrm>
                <a:off x="5156993" y="3359153"/>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7" name="Oval 156"/>
              <p:cNvSpPr/>
              <p:nvPr/>
            </p:nvSpPr>
            <p:spPr>
              <a:xfrm>
                <a:off x="5647531" y="3271047"/>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8" name="Oval 157"/>
              <p:cNvSpPr/>
              <p:nvPr/>
            </p:nvSpPr>
            <p:spPr>
              <a:xfrm>
                <a:off x="5164137" y="3247235"/>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59" name="Oval 158"/>
              <p:cNvSpPr/>
              <p:nvPr/>
            </p:nvSpPr>
            <p:spPr>
              <a:xfrm>
                <a:off x="5161756" y="3154366"/>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60" name="Oval 159"/>
              <p:cNvSpPr/>
              <p:nvPr/>
            </p:nvSpPr>
            <p:spPr>
              <a:xfrm>
                <a:off x="5690393" y="3051972"/>
                <a:ext cx="57146" cy="57146"/>
              </a:xfrm>
              <a:prstGeom prst="ellipse">
                <a:avLst/>
              </a:prstGeom>
              <a:solidFill>
                <a:srgbClr val="62C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61" name="Oval 160"/>
              <p:cNvSpPr/>
              <p:nvPr/>
            </p:nvSpPr>
            <p:spPr>
              <a:xfrm>
                <a:off x="5160167" y="2433640"/>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62C4EE"/>
                    </a:solidFill>
                  </a:rPr>
                  <a:t>*</a:t>
                </a:r>
              </a:p>
            </p:txBody>
          </p:sp>
          <p:sp>
            <p:nvSpPr>
              <p:cNvPr id="1030" name="Freeform 1029"/>
              <p:cNvSpPr/>
              <p:nvPr/>
            </p:nvSpPr>
            <p:spPr>
              <a:xfrm>
                <a:off x="4672013" y="2447925"/>
                <a:ext cx="516731" cy="814388"/>
              </a:xfrm>
              <a:custGeom>
                <a:avLst/>
                <a:gdLst>
                  <a:gd name="connsiteX0" fmla="*/ 0 w 516731"/>
                  <a:gd name="connsiteY0" fmla="*/ 814388 h 814388"/>
                  <a:gd name="connsiteX1" fmla="*/ 516731 w 516731"/>
                  <a:gd name="connsiteY1" fmla="*/ 0 h 814388"/>
                </a:gdLst>
                <a:ahLst/>
                <a:cxnLst>
                  <a:cxn ang="0">
                    <a:pos x="connsiteX0" y="connsiteY0"/>
                  </a:cxn>
                  <a:cxn ang="0">
                    <a:pos x="connsiteX1" y="connsiteY1"/>
                  </a:cxn>
                </a:cxnLst>
                <a:rect l="l" t="t" r="r" b="b"/>
                <a:pathLst>
                  <a:path w="516731" h="814388">
                    <a:moveTo>
                      <a:pt x="0" y="814388"/>
                    </a:moveTo>
                    <a:lnTo>
                      <a:pt x="516731" y="0"/>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1" name="Freeform 1030"/>
              <p:cNvSpPr/>
              <p:nvPr/>
            </p:nvSpPr>
            <p:spPr>
              <a:xfrm>
                <a:off x="4669631" y="3081338"/>
                <a:ext cx="1045369" cy="180975"/>
              </a:xfrm>
              <a:custGeom>
                <a:avLst/>
                <a:gdLst>
                  <a:gd name="connsiteX0" fmla="*/ 0 w 1045369"/>
                  <a:gd name="connsiteY0" fmla="*/ 180975 h 180975"/>
                  <a:gd name="connsiteX1" fmla="*/ 516732 w 1045369"/>
                  <a:gd name="connsiteY1" fmla="*/ 100012 h 180975"/>
                  <a:gd name="connsiteX2" fmla="*/ 1045369 w 1045369"/>
                  <a:gd name="connsiteY2" fmla="*/ 0 h 180975"/>
                </a:gdLst>
                <a:ahLst/>
                <a:cxnLst>
                  <a:cxn ang="0">
                    <a:pos x="connsiteX0" y="connsiteY0"/>
                  </a:cxn>
                  <a:cxn ang="0">
                    <a:pos x="connsiteX1" y="connsiteY1"/>
                  </a:cxn>
                  <a:cxn ang="0">
                    <a:pos x="connsiteX2" y="connsiteY2"/>
                  </a:cxn>
                </a:cxnLst>
                <a:rect l="l" t="t" r="r" b="b"/>
                <a:pathLst>
                  <a:path w="1045369" h="180975">
                    <a:moveTo>
                      <a:pt x="0" y="180975"/>
                    </a:moveTo>
                    <a:lnTo>
                      <a:pt x="516732" y="100012"/>
                    </a:lnTo>
                    <a:lnTo>
                      <a:pt x="1045369" y="0"/>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2" name="Freeform 1031"/>
              <p:cNvSpPr/>
              <p:nvPr/>
            </p:nvSpPr>
            <p:spPr>
              <a:xfrm>
                <a:off x="4664869" y="3264694"/>
                <a:ext cx="2074069" cy="642937"/>
              </a:xfrm>
              <a:custGeom>
                <a:avLst/>
                <a:gdLst>
                  <a:gd name="connsiteX0" fmla="*/ 0 w 2074069"/>
                  <a:gd name="connsiteY0" fmla="*/ 0 h 642937"/>
                  <a:gd name="connsiteX1" fmla="*/ 526256 w 2074069"/>
                  <a:gd name="connsiteY1" fmla="*/ 9525 h 642937"/>
                  <a:gd name="connsiteX2" fmla="*/ 1012031 w 2074069"/>
                  <a:gd name="connsiteY2" fmla="*/ 33337 h 642937"/>
                  <a:gd name="connsiteX3" fmla="*/ 1538287 w 2074069"/>
                  <a:gd name="connsiteY3" fmla="*/ 642937 h 642937"/>
                  <a:gd name="connsiteX4" fmla="*/ 2074069 w 2074069"/>
                  <a:gd name="connsiteY4" fmla="*/ 540544 h 64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4069" h="642937">
                    <a:moveTo>
                      <a:pt x="0" y="0"/>
                    </a:moveTo>
                    <a:lnTo>
                      <a:pt x="526256" y="9525"/>
                    </a:lnTo>
                    <a:lnTo>
                      <a:pt x="1012031" y="33337"/>
                    </a:lnTo>
                    <a:lnTo>
                      <a:pt x="1538287" y="642937"/>
                    </a:lnTo>
                    <a:lnTo>
                      <a:pt x="2074069" y="540544"/>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3" name="Freeform 1032"/>
              <p:cNvSpPr/>
              <p:nvPr/>
            </p:nvSpPr>
            <p:spPr>
              <a:xfrm>
                <a:off x="4664869" y="3264694"/>
                <a:ext cx="1014412" cy="311944"/>
              </a:xfrm>
              <a:custGeom>
                <a:avLst/>
                <a:gdLst>
                  <a:gd name="connsiteX0" fmla="*/ 0 w 1014412"/>
                  <a:gd name="connsiteY0" fmla="*/ 0 h 311944"/>
                  <a:gd name="connsiteX1" fmla="*/ 511969 w 1014412"/>
                  <a:gd name="connsiteY1" fmla="*/ 192881 h 311944"/>
                  <a:gd name="connsiteX2" fmla="*/ 1014412 w 1014412"/>
                  <a:gd name="connsiteY2" fmla="*/ 311944 h 311944"/>
                </a:gdLst>
                <a:ahLst/>
                <a:cxnLst>
                  <a:cxn ang="0">
                    <a:pos x="connsiteX0" y="connsiteY0"/>
                  </a:cxn>
                  <a:cxn ang="0">
                    <a:pos x="connsiteX1" y="connsiteY1"/>
                  </a:cxn>
                  <a:cxn ang="0">
                    <a:pos x="connsiteX2" y="connsiteY2"/>
                  </a:cxn>
                </a:cxnLst>
                <a:rect l="l" t="t" r="r" b="b"/>
                <a:pathLst>
                  <a:path w="1014412" h="311944">
                    <a:moveTo>
                      <a:pt x="0" y="0"/>
                    </a:moveTo>
                    <a:lnTo>
                      <a:pt x="511969" y="192881"/>
                    </a:lnTo>
                    <a:lnTo>
                      <a:pt x="1014412" y="311944"/>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4" name="Freeform 1033"/>
              <p:cNvSpPr/>
              <p:nvPr/>
            </p:nvSpPr>
            <p:spPr>
              <a:xfrm>
                <a:off x="4662488" y="3259931"/>
                <a:ext cx="1590675" cy="311944"/>
              </a:xfrm>
              <a:custGeom>
                <a:avLst/>
                <a:gdLst>
                  <a:gd name="connsiteX0" fmla="*/ 0 w 1590675"/>
                  <a:gd name="connsiteY0" fmla="*/ 0 h 311944"/>
                  <a:gd name="connsiteX1" fmla="*/ 528637 w 1590675"/>
                  <a:gd name="connsiteY1" fmla="*/ 128588 h 311944"/>
                  <a:gd name="connsiteX2" fmla="*/ 1059656 w 1590675"/>
                  <a:gd name="connsiteY2" fmla="*/ 311944 h 311944"/>
                  <a:gd name="connsiteX3" fmla="*/ 1590675 w 1590675"/>
                  <a:gd name="connsiteY3" fmla="*/ 309563 h 311944"/>
                </a:gdLst>
                <a:ahLst/>
                <a:cxnLst>
                  <a:cxn ang="0">
                    <a:pos x="connsiteX0" y="connsiteY0"/>
                  </a:cxn>
                  <a:cxn ang="0">
                    <a:pos x="connsiteX1" y="connsiteY1"/>
                  </a:cxn>
                  <a:cxn ang="0">
                    <a:pos x="connsiteX2" y="connsiteY2"/>
                  </a:cxn>
                  <a:cxn ang="0">
                    <a:pos x="connsiteX3" y="connsiteY3"/>
                  </a:cxn>
                </a:cxnLst>
                <a:rect l="l" t="t" r="r" b="b"/>
                <a:pathLst>
                  <a:path w="1590675" h="311944">
                    <a:moveTo>
                      <a:pt x="0" y="0"/>
                    </a:moveTo>
                    <a:lnTo>
                      <a:pt x="528637" y="128588"/>
                    </a:lnTo>
                    <a:lnTo>
                      <a:pt x="1059656" y="311944"/>
                    </a:lnTo>
                    <a:lnTo>
                      <a:pt x="1590675" y="309563"/>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5" name="Freeform 1034"/>
              <p:cNvSpPr/>
              <p:nvPr/>
            </p:nvSpPr>
            <p:spPr>
              <a:xfrm>
                <a:off x="4672013" y="3259931"/>
                <a:ext cx="2781300" cy="314325"/>
              </a:xfrm>
              <a:custGeom>
                <a:avLst/>
                <a:gdLst>
                  <a:gd name="connsiteX0" fmla="*/ 0 w 2781300"/>
                  <a:gd name="connsiteY0" fmla="*/ 0 h 314325"/>
                  <a:gd name="connsiteX1" fmla="*/ 504825 w 2781300"/>
                  <a:gd name="connsiteY1" fmla="*/ 123825 h 314325"/>
                  <a:gd name="connsiteX2" fmla="*/ 1054893 w 2781300"/>
                  <a:gd name="connsiteY2" fmla="*/ 314325 h 314325"/>
                  <a:gd name="connsiteX3" fmla="*/ 1569243 w 2781300"/>
                  <a:gd name="connsiteY3" fmla="*/ 269082 h 314325"/>
                  <a:gd name="connsiteX4" fmla="*/ 2362200 w 2781300"/>
                  <a:gd name="connsiteY4" fmla="*/ 19050 h 314325"/>
                  <a:gd name="connsiteX5" fmla="*/ 2781300 w 2781300"/>
                  <a:gd name="connsiteY5" fmla="*/ 2382 h 3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1300" h="314325">
                    <a:moveTo>
                      <a:pt x="0" y="0"/>
                    </a:moveTo>
                    <a:lnTo>
                      <a:pt x="504825" y="123825"/>
                    </a:lnTo>
                    <a:lnTo>
                      <a:pt x="1054893" y="314325"/>
                    </a:lnTo>
                    <a:lnTo>
                      <a:pt x="1569243" y="269082"/>
                    </a:lnTo>
                    <a:lnTo>
                      <a:pt x="2362200" y="19050"/>
                    </a:lnTo>
                    <a:lnTo>
                      <a:pt x="2781300" y="2382"/>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6" name="Freeform 1035"/>
              <p:cNvSpPr/>
              <p:nvPr/>
            </p:nvSpPr>
            <p:spPr>
              <a:xfrm>
                <a:off x="4672013" y="3264694"/>
                <a:ext cx="2326481" cy="1131094"/>
              </a:xfrm>
              <a:custGeom>
                <a:avLst/>
                <a:gdLst>
                  <a:gd name="connsiteX0" fmla="*/ 0 w 2326481"/>
                  <a:gd name="connsiteY0" fmla="*/ 0 h 1131094"/>
                  <a:gd name="connsiteX1" fmla="*/ 454818 w 2326481"/>
                  <a:gd name="connsiteY1" fmla="*/ 685800 h 1131094"/>
                  <a:gd name="connsiteX2" fmla="*/ 978693 w 2326481"/>
                  <a:gd name="connsiteY2" fmla="*/ 859631 h 1131094"/>
                  <a:gd name="connsiteX3" fmla="*/ 1574006 w 2326481"/>
                  <a:gd name="connsiteY3" fmla="*/ 907256 h 1131094"/>
                  <a:gd name="connsiteX4" fmla="*/ 2326481 w 2326481"/>
                  <a:gd name="connsiteY4" fmla="*/ 1131094 h 1131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481" h="1131094">
                    <a:moveTo>
                      <a:pt x="0" y="0"/>
                    </a:moveTo>
                    <a:lnTo>
                      <a:pt x="454818" y="685800"/>
                    </a:lnTo>
                    <a:lnTo>
                      <a:pt x="978693" y="859631"/>
                    </a:lnTo>
                    <a:lnTo>
                      <a:pt x="1574006" y="907256"/>
                    </a:lnTo>
                    <a:lnTo>
                      <a:pt x="2326481" y="1131094"/>
                    </a:lnTo>
                  </a:path>
                </a:pathLst>
              </a:custGeom>
              <a:noFill/>
              <a:ln w="12700">
                <a:solidFill>
                  <a:srgbClr val="62C4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grpSp>
          <p:nvGrpSpPr>
            <p:cNvPr id="1047" name="Group 1046"/>
            <p:cNvGrpSpPr/>
            <p:nvPr/>
          </p:nvGrpSpPr>
          <p:grpSpPr>
            <a:xfrm>
              <a:off x="4664869" y="2040734"/>
              <a:ext cx="3181345" cy="2300282"/>
              <a:chOff x="4667250" y="2040734"/>
              <a:chExt cx="3181345" cy="2300282"/>
            </a:xfrm>
          </p:grpSpPr>
          <p:sp>
            <p:nvSpPr>
              <p:cNvPr id="170" name="Oval 169"/>
              <p:cNvSpPr/>
              <p:nvPr/>
            </p:nvSpPr>
            <p:spPr>
              <a:xfrm>
                <a:off x="5143498" y="4195764"/>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1" name="Oval 170"/>
              <p:cNvSpPr/>
              <p:nvPr/>
            </p:nvSpPr>
            <p:spPr>
              <a:xfrm>
                <a:off x="5684041" y="4283870"/>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2" name="Oval 171"/>
              <p:cNvSpPr/>
              <p:nvPr/>
            </p:nvSpPr>
            <p:spPr>
              <a:xfrm>
                <a:off x="6188866" y="428148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3" name="Oval 172"/>
              <p:cNvSpPr/>
              <p:nvPr/>
            </p:nvSpPr>
            <p:spPr>
              <a:xfrm>
                <a:off x="5124447" y="3419476"/>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4" name="Oval 173"/>
              <p:cNvSpPr/>
              <p:nvPr/>
            </p:nvSpPr>
            <p:spPr>
              <a:xfrm>
                <a:off x="5155403" y="3336132"/>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5" name="Oval 174"/>
              <p:cNvSpPr/>
              <p:nvPr/>
            </p:nvSpPr>
            <p:spPr>
              <a:xfrm>
                <a:off x="5688803" y="336946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6" name="Oval 175"/>
              <p:cNvSpPr/>
              <p:nvPr/>
            </p:nvSpPr>
            <p:spPr>
              <a:xfrm>
                <a:off x="6224584" y="3269457"/>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7" name="Oval 176"/>
              <p:cNvSpPr/>
              <p:nvPr/>
            </p:nvSpPr>
            <p:spPr>
              <a:xfrm>
                <a:off x="6436516" y="3302794"/>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8" name="Oval 177"/>
              <p:cNvSpPr/>
              <p:nvPr/>
            </p:nvSpPr>
            <p:spPr>
              <a:xfrm>
                <a:off x="6960391" y="3338513"/>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79" name="Oval 178"/>
              <p:cNvSpPr/>
              <p:nvPr/>
            </p:nvSpPr>
            <p:spPr>
              <a:xfrm>
                <a:off x="5653085" y="323611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0" name="Oval 179"/>
              <p:cNvSpPr/>
              <p:nvPr/>
            </p:nvSpPr>
            <p:spPr>
              <a:xfrm>
                <a:off x="5684041" y="3202782"/>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1" name="Oval 180"/>
              <p:cNvSpPr/>
              <p:nvPr/>
            </p:nvSpPr>
            <p:spPr>
              <a:xfrm>
                <a:off x="5157785" y="323611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2" name="Oval 181"/>
              <p:cNvSpPr/>
              <p:nvPr/>
            </p:nvSpPr>
            <p:spPr>
              <a:xfrm>
                <a:off x="5183978" y="300751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3" name="Oval 182"/>
              <p:cNvSpPr/>
              <p:nvPr/>
            </p:nvSpPr>
            <p:spPr>
              <a:xfrm>
                <a:off x="5162547" y="2924175"/>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4" name="Oval 183"/>
              <p:cNvSpPr/>
              <p:nvPr/>
            </p:nvSpPr>
            <p:spPr>
              <a:xfrm>
                <a:off x="6131715" y="2714625"/>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5" name="Oval 184"/>
              <p:cNvSpPr/>
              <p:nvPr/>
            </p:nvSpPr>
            <p:spPr>
              <a:xfrm>
                <a:off x="6217440" y="2719388"/>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6" name="Oval 185"/>
              <p:cNvSpPr/>
              <p:nvPr/>
            </p:nvSpPr>
            <p:spPr>
              <a:xfrm>
                <a:off x="6734171" y="2733675"/>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7" name="Oval 186"/>
              <p:cNvSpPr/>
              <p:nvPr/>
            </p:nvSpPr>
            <p:spPr>
              <a:xfrm>
                <a:off x="6748458" y="3076575"/>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8" name="Oval 187"/>
              <p:cNvSpPr/>
              <p:nvPr/>
            </p:nvSpPr>
            <p:spPr>
              <a:xfrm>
                <a:off x="7272333" y="2928938"/>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9" name="Oval 188"/>
              <p:cNvSpPr/>
              <p:nvPr/>
            </p:nvSpPr>
            <p:spPr>
              <a:xfrm>
                <a:off x="7460451" y="3236119"/>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90" name="Oval 189"/>
              <p:cNvSpPr/>
              <p:nvPr/>
            </p:nvSpPr>
            <p:spPr>
              <a:xfrm>
                <a:off x="7000870" y="2576513"/>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91" name="Oval 190"/>
              <p:cNvSpPr/>
              <p:nvPr/>
            </p:nvSpPr>
            <p:spPr>
              <a:xfrm>
                <a:off x="7531889" y="2124075"/>
                <a:ext cx="57146" cy="57146"/>
              </a:xfrm>
              <a:prstGeom prst="ellipse">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92" name="Oval 191"/>
              <p:cNvSpPr/>
              <p:nvPr/>
            </p:nvSpPr>
            <p:spPr>
              <a:xfrm>
                <a:off x="7791449" y="2040734"/>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006DB0"/>
                    </a:solidFill>
                  </a:rPr>
                  <a:t>*</a:t>
                </a:r>
              </a:p>
            </p:txBody>
          </p:sp>
          <p:sp>
            <p:nvSpPr>
              <p:cNvPr id="193" name="Oval 192"/>
              <p:cNvSpPr/>
              <p:nvPr/>
            </p:nvSpPr>
            <p:spPr>
              <a:xfrm>
                <a:off x="5145880" y="2643190"/>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006DB0"/>
                    </a:solidFill>
                  </a:rPr>
                  <a:t>*</a:t>
                </a:r>
              </a:p>
            </p:txBody>
          </p:sp>
          <p:sp>
            <p:nvSpPr>
              <p:cNvPr id="1038" name="Freeform 1037"/>
              <p:cNvSpPr/>
              <p:nvPr/>
            </p:nvSpPr>
            <p:spPr>
              <a:xfrm>
                <a:off x="4672013" y="2657475"/>
                <a:ext cx="500062" cy="607219"/>
              </a:xfrm>
              <a:custGeom>
                <a:avLst/>
                <a:gdLst>
                  <a:gd name="connsiteX0" fmla="*/ 0 w 500062"/>
                  <a:gd name="connsiteY0" fmla="*/ 607219 h 607219"/>
                  <a:gd name="connsiteX1" fmla="*/ 500062 w 500062"/>
                  <a:gd name="connsiteY1" fmla="*/ 0 h 607219"/>
                </a:gdLst>
                <a:ahLst/>
                <a:cxnLst>
                  <a:cxn ang="0">
                    <a:pos x="connsiteX0" y="connsiteY0"/>
                  </a:cxn>
                  <a:cxn ang="0">
                    <a:pos x="connsiteX1" y="connsiteY1"/>
                  </a:cxn>
                </a:cxnLst>
                <a:rect l="l" t="t" r="r" b="b"/>
                <a:pathLst>
                  <a:path w="500062" h="607219">
                    <a:moveTo>
                      <a:pt x="0" y="607219"/>
                    </a:moveTo>
                    <a:lnTo>
                      <a:pt x="500062" y="0"/>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39" name="Freeform 1038"/>
              <p:cNvSpPr/>
              <p:nvPr/>
            </p:nvSpPr>
            <p:spPr>
              <a:xfrm>
                <a:off x="4672013" y="2952750"/>
                <a:ext cx="516731" cy="307181"/>
              </a:xfrm>
              <a:custGeom>
                <a:avLst/>
                <a:gdLst>
                  <a:gd name="connsiteX0" fmla="*/ 0 w 516731"/>
                  <a:gd name="connsiteY0" fmla="*/ 307181 h 307181"/>
                  <a:gd name="connsiteX1" fmla="*/ 516731 w 516731"/>
                  <a:gd name="connsiteY1" fmla="*/ 0 h 307181"/>
                </a:gdLst>
                <a:ahLst/>
                <a:cxnLst>
                  <a:cxn ang="0">
                    <a:pos x="connsiteX0" y="connsiteY0"/>
                  </a:cxn>
                  <a:cxn ang="0">
                    <a:pos x="connsiteX1" y="connsiteY1"/>
                  </a:cxn>
                </a:cxnLst>
                <a:rect l="l" t="t" r="r" b="b"/>
                <a:pathLst>
                  <a:path w="516731" h="307181">
                    <a:moveTo>
                      <a:pt x="0" y="307181"/>
                    </a:moveTo>
                    <a:lnTo>
                      <a:pt x="516731" y="0"/>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0" name="Freeform 1039"/>
              <p:cNvSpPr/>
              <p:nvPr/>
            </p:nvSpPr>
            <p:spPr>
              <a:xfrm>
                <a:off x="4667250" y="2959894"/>
                <a:ext cx="2631281" cy="338137"/>
              </a:xfrm>
              <a:custGeom>
                <a:avLst/>
                <a:gdLst>
                  <a:gd name="connsiteX0" fmla="*/ 0 w 2631281"/>
                  <a:gd name="connsiteY0" fmla="*/ 300037 h 338137"/>
                  <a:gd name="connsiteX1" fmla="*/ 523875 w 2631281"/>
                  <a:gd name="connsiteY1" fmla="*/ 307181 h 338137"/>
                  <a:gd name="connsiteX2" fmla="*/ 1012031 w 2631281"/>
                  <a:gd name="connsiteY2" fmla="*/ 302419 h 338137"/>
                  <a:gd name="connsiteX3" fmla="*/ 1588294 w 2631281"/>
                  <a:gd name="connsiteY3" fmla="*/ 338137 h 338137"/>
                  <a:gd name="connsiteX4" fmla="*/ 2107406 w 2631281"/>
                  <a:gd name="connsiteY4" fmla="*/ 145256 h 338137"/>
                  <a:gd name="connsiteX5" fmla="*/ 2631281 w 2631281"/>
                  <a:gd name="connsiteY5" fmla="*/ 0 h 338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1281" h="338137">
                    <a:moveTo>
                      <a:pt x="0" y="300037"/>
                    </a:moveTo>
                    <a:lnTo>
                      <a:pt x="523875" y="307181"/>
                    </a:lnTo>
                    <a:lnTo>
                      <a:pt x="1012031" y="302419"/>
                    </a:lnTo>
                    <a:lnTo>
                      <a:pt x="1588294" y="338137"/>
                    </a:lnTo>
                    <a:lnTo>
                      <a:pt x="2107406" y="145256"/>
                    </a:lnTo>
                    <a:lnTo>
                      <a:pt x="2631281" y="0"/>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1" name="Freeform 1040"/>
              <p:cNvSpPr/>
              <p:nvPr/>
            </p:nvSpPr>
            <p:spPr>
              <a:xfrm>
                <a:off x="4688681" y="2057400"/>
                <a:ext cx="3128963" cy="1316831"/>
              </a:xfrm>
              <a:custGeom>
                <a:avLst/>
                <a:gdLst>
                  <a:gd name="connsiteX0" fmla="*/ 3128963 w 3128963"/>
                  <a:gd name="connsiteY0" fmla="*/ 0 h 1316831"/>
                  <a:gd name="connsiteX1" fmla="*/ 2876550 w 3128963"/>
                  <a:gd name="connsiteY1" fmla="*/ 95250 h 1316831"/>
                  <a:gd name="connsiteX2" fmla="*/ 2347913 w 3128963"/>
                  <a:gd name="connsiteY2" fmla="*/ 545306 h 1316831"/>
                  <a:gd name="connsiteX3" fmla="*/ 2071688 w 3128963"/>
                  <a:gd name="connsiteY3" fmla="*/ 702469 h 1316831"/>
                  <a:gd name="connsiteX4" fmla="*/ 1562100 w 3128963"/>
                  <a:gd name="connsiteY4" fmla="*/ 688181 h 1316831"/>
                  <a:gd name="connsiteX5" fmla="*/ 1476375 w 3128963"/>
                  <a:gd name="connsiteY5" fmla="*/ 685800 h 1316831"/>
                  <a:gd name="connsiteX6" fmla="*/ 1019175 w 3128963"/>
                  <a:gd name="connsiteY6" fmla="*/ 1176338 h 1316831"/>
                  <a:gd name="connsiteX7" fmla="*/ 500063 w 3128963"/>
                  <a:gd name="connsiteY7" fmla="*/ 1316831 h 1316831"/>
                  <a:gd name="connsiteX8" fmla="*/ 0 w 3128963"/>
                  <a:gd name="connsiteY8" fmla="*/ 1204913 h 131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8963" h="1316831">
                    <a:moveTo>
                      <a:pt x="3128963" y="0"/>
                    </a:moveTo>
                    <a:lnTo>
                      <a:pt x="2876550" y="95250"/>
                    </a:lnTo>
                    <a:lnTo>
                      <a:pt x="2347913" y="545306"/>
                    </a:lnTo>
                    <a:lnTo>
                      <a:pt x="2071688" y="702469"/>
                    </a:lnTo>
                    <a:lnTo>
                      <a:pt x="1562100" y="688181"/>
                    </a:lnTo>
                    <a:lnTo>
                      <a:pt x="1476375" y="685800"/>
                    </a:lnTo>
                    <a:lnTo>
                      <a:pt x="1019175" y="1176338"/>
                    </a:lnTo>
                    <a:lnTo>
                      <a:pt x="500063" y="1316831"/>
                    </a:lnTo>
                    <a:lnTo>
                      <a:pt x="0" y="1204913"/>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2" name="Freeform 1041"/>
              <p:cNvSpPr/>
              <p:nvPr/>
            </p:nvSpPr>
            <p:spPr>
              <a:xfrm>
                <a:off x="4679156" y="3259931"/>
                <a:ext cx="1004888" cy="183357"/>
              </a:xfrm>
              <a:custGeom>
                <a:avLst/>
                <a:gdLst>
                  <a:gd name="connsiteX0" fmla="*/ 0 w 1004888"/>
                  <a:gd name="connsiteY0" fmla="*/ 0 h 183357"/>
                  <a:gd name="connsiteX1" fmla="*/ 471488 w 1004888"/>
                  <a:gd name="connsiteY1" fmla="*/ 183357 h 183357"/>
                  <a:gd name="connsiteX2" fmla="*/ 1004888 w 1004888"/>
                  <a:gd name="connsiteY2" fmla="*/ 2382 h 183357"/>
                  <a:gd name="connsiteX3" fmla="*/ 1004888 w 1004888"/>
                  <a:gd name="connsiteY3" fmla="*/ 2382 h 183357"/>
                </a:gdLst>
                <a:ahLst/>
                <a:cxnLst>
                  <a:cxn ang="0">
                    <a:pos x="connsiteX0" y="connsiteY0"/>
                  </a:cxn>
                  <a:cxn ang="0">
                    <a:pos x="connsiteX1" y="connsiteY1"/>
                  </a:cxn>
                  <a:cxn ang="0">
                    <a:pos x="connsiteX2" y="connsiteY2"/>
                  </a:cxn>
                  <a:cxn ang="0">
                    <a:pos x="connsiteX3" y="connsiteY3"/>
                  </a:cxn>
                </a:cxnLst>
                <a:rect l="l" t="t" r="r" b="b"/>
                <a:pathLst>
                  <a:path w="1004888" h="183357">
                    <a:moveTo>
                      <a:pt x="0" y="0"/>
                    </a:moveTo>
                    <a:lnTo>
                      <a:pt x="471488" y="183357"/>
                    </a:lnTo>
                    <a:lnTo>
                      <a:pt x="1004888" y="2382"/>
                    </a:lnTo>
                    <a:lnTo>
                      <a:pt x="1004888" y="2382"/>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4" name="Freeform 1043"/>
              <p:cNvSpPr/>
              <p:nvPr/>
            </p:nvSpPr>
            <p:spPr>
              <a:xfrm>
                <a:off x="4700588" y="3262313"/>
                <a:ext cx="2788443" cy="133350"/>
              </a:xfrm>
              <a:custGeom>
                <a:avLst/>
                <a:gdLst>
                  <a:gd name="connsiteX0" fmla="*/ 2788443 w 2788443"/>
                  <a:gd name="connsiteY0" fmla="*/ 0 h 133350"/>
                  <a:gd name="connsiteX1" fmla="*/ 2290762 w 2788443"/>
                  <a:gd name="connsiteY1" fmla="*/ 102393 h 133350"/>
                  <a:gd name="connsiteX2" fmla="*/ 1762125 w 2788443"/>
                  <a:gd name="connsiteY2" fmla="*/ 69056 h 133350"/>
                  <a:gd name="connsiteX3" fmla="*/ 1014412 w 2788443"/>
                  <a:gd name="connsiteY3" fmla="*/ 133350 h 133350"/>
                  <a:gd name="connsiteX4" fmla="*/ 488156 w 2788443"/>
                  <a:gd name="connsiteY4" fmla="*/ 104775 h 133350"/>
                  <a:gd name="connsiteX5" fmla="*/ 0 w 2788443"/>
                  <a:gd name="connsiteY5" fmla="*/ 2381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8443" h="133350">
                    <a:moveTo>
                      <a:pt x="2788443" y="0"/>
                    </a:moveTo>
                    <a:lnTo>
                      <a:pt x="2290762" y="102393"/>
                    </a:lnTo>
                    <a:lnTo>
                      <a:pt x="1762125" y="69056"/>
                    </a:lnTo>
                    <a:lnTo>
                      <a:pt x="1014412" y="133350"/>
                    </a:lnTo>
                    <a:lnTo>
                      <a:pt x="488156" y="104775"/>
                    </a:lnTo>
                    <a:lnTo>
                      <a:pt x="0" y="2381"/>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5" name="Freeform 1044"/>
              <p:cNvSpPr/>
              <p:nvPr/>
            </p:nvSpPr>
            <p:spPr>
              <a:xfrm>
                <a:off x="4676775" y="3252788"/>
                <a:ext cx="1540669" cy="1054893"/>
              </a:xfrm>
              <a:custGeom>
                <a:avLst/>
                <a:gdLst>
                  <a:gd name="connsiteX0" fmla="*/ 0 w 1540669"/>
                  <a:gd name="connsiteY0" fmla="*/ 0 h 1054893"/>
                  <a:gd name="connsiteX1" fmla="*/ 497681 w 1540669"/>
                  <a:gd name="connsiteY1" fmla="*/ 973931 h 1054893"/>
                  <a:gd name="connsiteX2" fmla="*/ 1035844 w 1540669"/>
                  <a:gd name="connsiteY2" fmla="*/ 1054893 h 1054893"/>
                  <a:gd name="connsiteX3" fmla="*/ 1540669 w 1540669"/>
                  <a:gd name="connsiteY3" fmla="*/ 1054893 h 1054893"/>
                </a:gdLst>
                <a:ahLst/>
                <a:cxnLst>
                  <a:cxn ang="0">
                    <a:pos x="connsiteX0" y="connsiteY0"/>
                  </a:cxn>
                  <a:cxn ang="0">
                    <a:pos x="connsiteX1" y="connsiteY1"/>
                  </a:cxn>
                  <a:cxn ang="0">
                    <a:pos x="connsiteX2" y="connsiteY2"/>
                  </a:cxn>
                  <a:cxn ang="0">
                    <a:pos x="connsiteX3" y="connsiteY3"/>
                  </a:cxn>
                </a:cxnLst>
                <a:rect l="l" t="t" r="r" b="b"/>
                <a:pathLst>
                  <a:path w="1540669" h="1054893">
                    <a:moveTo>
                      <a:pt x="0" y="0"/>
                    </a:moveTo>
                    <a:lnTo>
                      <a:pt x="497681" y="973931"/>
                    </a:lnTo>
                    <a:lnTo>
                      <a:pt x="1035844" y="1054893"/>
                    </a:lnTo>
                    <a:lnTo>
                      <a:pt x="1540669" y="1054893"/>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6" name="Freeform 1045"/>
              <p:cNvSpPr/>
              <p:nvPr/>
            </p:nvSpPr>
            <p:spPr>
              <a:xfrm>
                <a:off x="4676775" y="3036094"/>
                <a:ext cx="526256" cy="228600"/>
              </a:xfrm>
              <a:custGeom>
                <a:avLst/>
                <a:gdLst>
                  <a:gd name="connsiteX0" fmla="*/ 0 w 526256"/>
                  <a:gd name="connsiteY0" fmla="*/ 228600 h 228600"/>
                  <a:gd name="connsiteX1" fmla="*/ 526256 w 526256"/>
                  <a:gd name="connsiteY1" fmla="*/ 0 h 228600"/>
                </a:gdLst>
                <a:ahLst/>
                <a:cxnLst>
                  <a:cxn ang="0">
                    <a:pos x="connsiteX0" y="connsiteY0"/>
                  </a:cxn>
                  <a:cxn ang="0">
                    <a:pos x="connsiteX1" y="connsiteY1"/>
                  </a:cxn>
                </a:cxnLst>
                <a:rect l="l" t="t" r="r" b="b"/>
                <a:pathLst>
                  <a:path w="526256" h="228600">
                    <a:moveTo>
                      <a:pt x="0" y="228600"/>
                    </a:moveTo>
                    <a:lnTo>
                      <a:pt x="526256" y="0"/>
                    </a:lnTo>
                  </a:path>
                </a:pathLst>
              </a:custGeom>
              <a:noFill/>
              <a:ln w="12700">
                <a:solidFill>
                  <a:srgbClr val="006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sp>
          <p:nvSpPr>
            <p:cNvPr id="204" name="Rectangle 203"/>
            <p:cNvSpPr/>
            <p:nvPr/>
          </p:nvSpPr>
          <p:spPr>
            <a:xfrm>
              <a:off x="4776787" y="2005010"/>
              <a:ext cx="762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05" name="Rectangle 204"/>
            <p:cNvSpPr/>
            <p:nvPr/>
          </p:nvSpPr>
          <p:spPr>
            <a:xfrm>
              <a:off x="5691187" y="2005010"/>
              <a:ext cx="76200" cy="7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nvGrpSpPr>
            <p:cNvPr id="1051" name="Group 1050"/>
            <p:cNvGrpSpPr/>
            <p:nvPr/>
          </p:nvGrpSpPr>
          <p:grpSpPr>
            <a:xfrm>
              <a:off x="4664869" y="2416494"/>
              <a:ext cx="3986207" cy="1145378"/>
              <a:chOff x="4664869" y="2416494"/>
              <a:chExt cx="3986207" cy="1145378"/>
            </a:xfrm>
          </p:grpSpPr>
          <p:sp>
            <p:nvSpPr>
              <p:cNvPr id="206" name="Oval 205"/>
              <p:cNvSpPr/>
              <p:nvPr/>
            </p:nvSpPr>
            <p:spPr>
              <a:xfrm>
                <a:off x="5162549" y="2907032"/>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08" name="Oval 207"/>
              <p:cNvSpPr/>
              <p:nvPr/>
            </p:nvSpPr>
            <p:spPr>
              <a:xfrm>
                <a:off x="5157786" y="3011807"/>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09" name="Oval 208"/>
              <p:cNvSpPr/>
              <p:nvPr/>
            </p:nvSpPr>
            <p:spPr>
              <a:xfrm>
                <a:off x="5157786" y="3504726"/>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0" name="Oval 209"/>
              <p:cNvSpPr/>
              <p:nvPr/>
            </p:nvSpPr>
            <p:spPr>
              <a:xfrm>
                <a:off x="5088730" y="3469007"/>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1" name="Oval 210"/>
              <p:cNvSpPr/>
              <p:nvPr/>
            </p:nvSpPr>
            <p:spPr>
              <a:xfrm>
                <a:off x="5693568" y="3247551"/>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2" name="Oval 211"/>
              <p:cNvSpPr/>
              <p:nvPr/>
            </p:nvSpPr>
            <p:spPr>
              <a:xfrm>
                <a:off x="5693568" y="3099913"/>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3" name="Oval 212"/>
              <p:cNvSpPr/>
              <p:nvPr/>
            </p:nvSpPr>
            <p:spPr>
              <a:xfrm>
                <a:off x="5143499" y="3283269"/>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4" name="Oval 213"/>
              <p:cNvSpPr/>
              <p:nvPr/>
            </p:nvSpPr>
            <p:spPr>
              <a:xfrm>
                <a:off x="6210299" y="3399951"/>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5" name="Oval 214"/>
              <p:cNvSpPr/>
              <p:nvPr/>
            </p:nvSpPr>
            <p:spPr>
              <a:xfrm>
                <a:off x="6222206" y="3180876"/>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6" name="Oval 215"/>
              <p:cNvSpPr/>
              <p:nvPr/>
            </p:nvSpPr>
            <p:spPr>
              <a:xfrm>
                <a:off x="7015162" y="3168969"/>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7" name="Oval 216"/>
              <p:cNvSpPr/>
              <p:nvPr/>
            </p:nvSpPr>
            <p:spPr>
              <a:xfrm>
                <a:off x="7803355" y="3080863"/>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8" name="Oval 217"/>
              <p:cNvSpPr/>
              <p:nvPr/>
            </p:nvSpPr>
            <p:spPr>
              <a:xfrm>
                <a:off x="8593930" y="2837976"/>
                <a:ext cx="57146" cy="57146"/>
              </a:xfrm>
              <a:prstGeom prst="ellipse">
                <a:avLst/>
              </a:prstGeom>
              <a:solidFill>
                <a:srgbClr val="232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9" name="Oval 218"/>
              <p:cNvSpPr/>
              <p:nvPr/>
            </p:nvSpPr>
            <p:spPr>
              <a:xfrm>
                <a:off x="6988966" y="3500440"/>
                <a:ext cx="57146" cy="571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lstStyle/>
              <a:p>
                <a:pPr algn="ctr"/>
                <a:r>
                  <a:rPr lang="en-GB" sz="1600" dirty="0">
                    <a:solidFill>
                      <a:srgbClr val="23246D"/>
                    </a:solidFill>
                  </a:rPr>
                  <a:t>*</a:t>
                </a:r>
              </a:p>
            </p:txBody>
          </p:sp>
          <p:sp>
            <p:nvSpPr>
              <p:cNvPr id="1048" name="Freeform 1047"/>
              <p:cNvSpPr/>
              <p:nvPr/>
            </p:nvSpPr>
            <p:spPr>
              <a:xfrm>
                <a:off x="4664869" y="3124200"/>
                <a:ext cx="2357437" cy="407194"/>
              </a:xfrm>
              <a:custGeom>
                <a:avLst/>
                <a:gdLst>
                  <a:gd name="connsiteX0" fmla="*/ 0 w 2357437"/>
                  <a:gd name="connsiteY0" fmla="*/ 142875 h 407194"/>
                  <a:gd name="connsiteX1" fmla="*/ 452437 w 2357437"/>
                  <a:gd name="connsiteY1" fmla="*/ 376238 h 407194"/>
                  <a:gd name="connsiteX2" fmla="*/ 533400 w 2357437"/>
                  <a:gd name="connsiteY2" fmla="*/ 407194 h 407194"/>
                  <a:gd name="connsiteX3" fmla="*/ 1059656 w 2357437"/>
                  <a:gd name="connsiteY3" fmla="*/ 0 h 407194"/>
                  <a:gd name="connsiteX4" fmla="*/ 1581150 w 2357437"/>
                  <a:gd name="connsiteY4" fmla="*/ 304800 h 407194"/>
                  <a:gd name="connsiteX5" fmla="*/ 2357437 w 2357437"/>
                  <a:gd name="connsiteY5" fmla="*/ 390525 h 40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7437" h="407194">
                    <a:moveTo>
                      <a:pt x="0" y="142875"/>
                    </a:moveTo>
                    <a:lnTo>
                      <a:pt x="452437" y="376238"/>
                    </a:lnTo>
                    <a:lnTo>
                      <a:pt x="533400" y="407194"/>
                    </a:lnTo>
                    <a:lnTo>
                      <a:pt x="1059656" y="0"/>
                    </a:lnTo>
                    <a:lnTo>
                      <a:pt x="1581150" y="304800"/>
                    </a:lnTo>
                    <a:lnTo>
                      <a:pt x="2357437" y="390525"/>
                    </a:lnTo>
                  </a:path>
                </a:pathLst>
              </a:custGeom>
              <a:noFill/>
              <a:ln w="12700">
                <a:solidFill>
                  <a:srgbClr val="2324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49" name="Freeform 1048"/>
              <p:cNvSpPr/>
              <p:nvPr/>
            </p:nvSpPr>
            <p:spPr>
              <a:xfrm>
                <a:off x="4667250" y="2445544"/>
                <a:ext cx="1031081" cy="814387"/>
              </a:xfrm>
              <a:custGeom>
                <a:avLst/>
                <a:gdLst>
                  <a:gd name="connsiteX0" fmla="*/ 0 w 1031081"/>
                  <a:gd name="connsiteY0" fmla="*/ 814387 h 814387"/>
                  <a:gd name="connsiteX1" fmla="*/ 521494 w 1031081"/>
                  <a:gd name="connsiteY1" fmla="*/ 488156 h 814387"/>
                  <a:gd name="connsiteX2" fmla="*/ 1031081 w 1031081"/>
                  <a:gd name="connsiteY2" fmla="*/ 0 h 814387"/>
                </a:gdLst>
                <a:ahLst/>
                <a:cxnLst>
                  <a:cxn ang="0">
                    <a:pos x="connsiteX0" y="connsiteY0"/>
                  </a:cxn>
                  <a:cxn ang="0">
                    <a:pos x="connsiteX1" y="connsiteY1"/>
                  </a:cxn>
                  <a:cxn ang="0">
                    <a:pos x="connsiteX2" y="connsiteY2"/>
                  </a:cxn>
                </a:cxnLst>
                <a:rect l="l" t="t" r="r" b="b"/>
                <a:pathLst>
                  <a:path w="1031081" h="814387">
                    <a:moveTo>
                      <a:pt x="0" y="814387"/>
                    </a:moveTo>
                    <a:lnTo>
                      <a:pt x="521494" y="488156"/>
                    </a:lnTo>
                    <a:lnTo>
                      <a:pt x="1031081" y="0"/>
                    </a:lnTo>
                  </a:path>
                </a:pathLst>
              </a:custGeom>
              <a:noFill/>
              <a:ln w="12700">
                <a:solidFill>
                  <a:srgbClr val="2324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1050" name="Freeform 1049"/>
              <p:cNvSpPr/>
              <p:nvPr/>
            </p:nvSpPr>
            <p:spPr>
              <a:xfrm>
                <a:off x="4664869" y="2867025"/>
                <a:ext cx="3960018" cy="445294"/>
              </a:xfrm>
              <a:custGeom>
                <a:avLst/>
                <a:gdLst>
                  <a:gd name="connsiteX0" fmla="*/ 0 w 3776662"/>
                  <a:gd name="connsiteY0" fmla="*/ 342900 h 395288"/>
                  <a:gd name="connsiteX1" fmla="*/ 509587 w 3776662"/>
                  <a:gd name="connsiteY1" fmla="*/ 395288 h 395288"/>
                  <a:gd name="connsiteX2" fmla="*/ 1057275 w 3776662"/>
                  <a:gd name="connsiteY2" fmla="*/ 354807 h 395288"/>
                  <a:gd name="connsiteX3" fmla="*/ 1593056 w 3776662"/>
                  <a:gd name="connsiteY3" fmla="*/ 292894 h 395288"/>
                  <a:gd name="connsiteX4" fmla="*/ 2376487 w 3776662"/>
                  <a:gd name="connsiteY4" fmla="*/ 278607 h 395288"/>
                  <a:gd name="connsiteX5" fmla="*/ 3174206 w 3776662"/>
                  <a:gd name="connsiteY5" fmla="*/ 192882 h 395288"/>
                  <a:gd name="connsiteX6" fmla="*/ 3776662 w 3776662"/>
                  <a:gd name="connsiteY6" fmla="*/ 0 h 395288"/>
                  <a:gd name="connsiteX0" fmla="*/ 0 w 3960018"/>
                  <a:gd name="connsiteY0" fmla="*/ 392906 h 445294"/>
                  <a:gd name="connsiteX1" fmla="*/ 509587 w 3960018"/>
                  <a:gd name="connsiteY1" fmla="*/ 445294 h 445294"/>
                  <a:gd name="connsiteX2" fmla="*/ 1057275 w 3960018"/>
                  <a:gd name="connsiteY2" fmla="*/ 404813 h 445294"/>
                  <a:gd name="connsiteX3" fmla="*/ 1593056 w 3960018"/>
                  <a:gd name="connsiteY3" fmla="*/ 342900 h 445294"/>
                  <a:gd name="connsiteX4" fmla="*/ 2376487 w 3960018"/>
                  <a:gd name="connsiteY4" fmla="*/ 328613 h 445294"/>
                  <a:gd name="connsiteX5" fmla="*/ 3174206 w 3960018"/>
                  <a:gd name="connsiteY5" fmla="*/ 242888 h 445294"/>
                  <a:gd name="connsiteX6" fmla="*/ 3960018 w 3960018"/>
                  <a:gd name="connsiteY6" fmla="*/ 0 h 44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018" h="445294">
                    <a:moveTo>
                      <a:pt x="0" y="392906"/>
                    </a:moveTo>
                    <a:lnTo>
                      <a:pt x="509587" y="445294"/>
                    </a:lnTo>
                    <a:lnTo>
                      <a:pt x="1057275" y="404813"/>
                    </a:lnTo>
                    <a:lnTo>
                      <a:pt x="1593056" y="342900"/>
                    </a:lnTo>
                    <a:lnTo>
                      <a:pt x="2376487" y="328613"/>
                    </a:lnTo>
                    <a:lnTo>
                      <a:pt x="3174206" y="242888"/>
                    </a:lnTo>
                    <a:lnTo>
                      <a:pt x="3960018" y="0"/>
                    </a:lnTo>
                  </a:path>
                </a:pathLst>
              </a:custGeom>
              <a:noFill/>
              <a:ln w="12700">
                <a:solidFill>
                  <a:srgbClr val="2324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207" name="Oval 206"/>
              <p:cNvSpPr/>
              <p:nvPr/>
            </p:nvSpPr>
            <p:spPr>
              <a:xfrm>
                <a:off x="5669755" y="2416494"/>
                <a:ext cx="57146" cy="57146"/>
              </a:xfrm>
              <a:prstGeom prst="ellipse">
                <a:avLst/>
              </a:prstGeom>
              <a:solidFill>
                <a:schemeClr val="tx2"/>
              </a:solidFill>
              <a:ln w="12700">
                <a:solidFill>
                  <a:srgbClr val="2324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grpSp>
      <p:sp>
        <p:nvSpPr>
          <p:cNvPr id="220" name="Text Box 4"/>
          <p:cNvSpPr txBox="1">
            <a:spLocks noChangeArrowheads="1"/>
          </p:cNvSpPr>
          <p:nvPr/>
        </p:nvSpPr>
        <p:spPr bwMode="auto">
          <a:xfrm>
            <a:off x="4994698" y="6474897"/>
            <a:ext cx="39286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Janku</a:t>
            </a:r>
            <a:r>
              <a:rPr lang="en-GB" sz="1200" dirty="0" smtClean="0">
                <a:solidFill>
                  <a:srgbClr val="363636"/>
                </a:solidFill>
              </a:rPr>
              <a:t> F,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1473O</a:t>
            </a:r>
            <a:endParaRPr lang="en-GB" sz="1200" dirty="0">
              <a:solidFill>
                <a:srgbClr val="363636"/>
              </a:solidFill>
            </a:endParaRPr>
          </a:p>
        </p:txBody>
      </p:sp>
    </p:spTree>
    <p:custDataLst>
      <p:tags r:id="rId1"/>
    </p:custDataLst>
    <p:extLst>
      <p:ext uri="{BB962C8B-B14F-4D97-AF65-F5344CB8AC3E}">
        <p14:creationId xmlns:p14="http://schemas.microsoft.com/office/powerpoint/2010/main" val="296559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a:solidFill>
                  <a:schemeClr val="bg1"/>
                </a:solidFill>
              </a:rPr>
              <a:t>1473O: Encouraging activity of novel pan-KIT and PDGFRα inhibitor DCC-2618 in patients (pts) with </a:t>
            </a:r>
            <a:r>
              <a:rPr lang="en-GB" sz="1800" dirty="0" smtClean="0">
                <a:solidFill>
                  <a:schemeClr val="bg1"/>
                </a:solidFill>
              </a:rPr>
              <a:t>gastrointestinal </a:t>
            </a:r>
            <a:r>
              <a:rPr lang="en-GB" sz="1800" dirty="0">
                <a:solidFill>
                  <a:schemeClr val="bg1"/>
                </a:solidFill>
              </a:rPr>
              <a:t>s</a:t>
            </a:r>
            <a:r>
              <a:rPr lang="en-GB" sz="1800" dirty="0" smtClean="0">
                <a:solidFill>
                  <a:schemeClr val="bg1"/>
                </a:solidFill>
              </a:rPr>
              <a:t>tromal </a:t>
            </a:r>
            <a:r>
              <a:rPr lang="en-GB" sz="1800" dirty="0" err="1">
                <a:solidFill>
                  <a:schemeClr val="bg1"/>
                </a:solidFill>
              </a:rPr>
              <a:t>t</a:t>
            </a:r>
            <a:r>
              <a:rPr lang="en-GB" sz="1800" dirty="0" err="1" smtClean="0">
                <a:solidFill>
                  <a:schemeClr val="bg1"/>
                </a:solidFill>
              </a:rPr>
              <a:t>umor</a:t>
            </a:r>
            <a:r>
              <a:rPr lang="en-GB" sz="1800" dirty="0" smtClean="0">
                <a:solidFill>
                  <a:schemeClr val="bg1"/>
                </a:solidFill>
              </a:rPr>
              <a:t> </a:t>
            </a:r>
            <a:r>
              <a:rPr lang="en-GB" sz="1800" dirty="0">
                <a:solidFill>
                  <a:schemeClr val="bg1"/>
                </a:solidFill>
              </a:rPr>
              <a:t>(GIST) – </a:t>
            </a:r>
            <a:r>
              <a:rPr lang="en-GB" sz="1800" dirty="0" err="1">
                <a:solidFill>
                  <a:schemeClr val="bg1"/>
                </a:solidFill>
              </a:rPr>
              <a:t>Janku</a:t>
            </a:r>
            <a:r>
              <a:rPr lang="en-GB" sz="1800" dirty="0">
                <a:solidFill>
                  <a:schemeClr val="bg1"/>
                </a:solidFill>
              </a:rPr>
              <a:t> F, et al </a:t>
            </a:r>
          </a:p>
        </p:txBody>
      </p:sp>
      <p:sp>
        <p:nvSpPr>
          <p:cNvPr id="5123" name="Rectangle 3"/>
          <p:cNvSpPr>
            <a:spLocks noGrp="1" noChangeArrowheads="1"/>
          </p:cNvSpPr>
          <p:nvPr>
            <p:ph sz="half" idx="1"/>
          </p:nvPr>
        </p:nvSpPr>
        <p:spPr>
          <a:xfrm>
            <a:off x="228600" y="1304925"/>
            <a:ext cx="4267200" cy="352425"/>
          </a:xfrm>
        </p:spPr>
        <p:txBody>
          <a:bodyPr/>
          <a:lstStyle/>
          <a:p>
            <a:pPr marL="0" indent="0">
              <a:buNone/>
            </a:pPr>
            <a:r>
              <a:rPr lang="en-GB" b="1" dirty="0">
                <a:solidFill>
                  <a:schemeClr val="bg1"/>
                </a:solidFill>
              </a:rPr>
              <a:t>KEY RESULTS (</a:t>
            </a:r>
            <a:r>
              <a:rPr lang="en-GB" b="1" dirty="0" smtClean="0">
                <a:solidFill>
                  <a:schemeClr val="bg1"/>
                </a:solidFill>
              </a:rPr>
              <a:t>CONT.)</a:t>
            </a:r>
            <a:endParaRPr lang="en-GB" dirty="0"/>
          </a:p>
          <a:p>
            <a:pPr marL="0" indent="0">
              <a:buNone/>
            </a:pPr>
            <a:endParaRPr lang="en-GB" b="1" dirty="0">
              <a:solidFill>
                <a:schemeClr val="bg1"/>
              </a:solidFill>
            </a:endParaRPr>
          </a:p>
        </p:txBody>
      </p:sp>
      <p:sp>
        <p:nvSpPr>
          <p:cNvPr id="59" name="Text Box 4"/>
          <p:cNvSpPr txBox="1">
            <a:spLocks noChangeArrowheads="1"/>
          </p:cNvSpPr>
          <p:nvPr/>
        </p:nvSpPr>
        <p:spPr bwMode="auto">
          <a:xfrm>
            <a:off x="925186" y="5945000"/>
            <a:ext cx="767241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tabLst>
                <a:tab pos="354013" algn="l"/>
              </a:tabLst>
            </a:pPr>
            <a:r>
              <a:rPr lang="en-GB" sz="1100" dirty="0">
                <a:solidFill>
                  <a:srgbClr val="363636"/>
                </a:solidFill>
                <a:latin typeface="Arial"/>
              </a:rPr>
              <a:t>*66% increase in tumour size; </a:t>
            </a:r>
            <a:r>
              <a:rPr lang="en-GB" sz="1100" baseline="30000" dirty="0">
                <a:solidFill>
                  <a:srgbClr val="363636"/>
                </a:solidFill>
                <a:latin typeface="Arial"/>
              </a:rPr>
              <a:t>†</a:t>
            </a:r>
            <a:r>
              <a:rPr lang="en-GB" sz="1100" dirty="0">
                <a:solidFill>
                  <a:srgbClr val="363636"/>
                </a:solidFill>
                <a:latin typeface="Arial"/>
              </a:rPr>
              <a:t>PR at RP2D; </a:t>
            </a:r>
            <a:r>
              <a:rPr lang="en-GB" sz="1100" baseline="30000" dirty="0">
                <a:solidFill>
                  <a:srgbClr val="363636"/>
                </a:solidFill>
                <a:latin typeface="Arial"/>
              </a:rPr>
              <a:t>‡</a:t>
            </a:r>
            <a:r>
              <a:rPr lang="en-GB" sz="1100" dirty="0">
                <a:solidFill>
                  <a:srgbClr val="363636"/>
                </a:solidFill>
                <a:latin typeface="Arial"/>
              </a:rPr>
              <a:t>MAF reductions </a:t>
            </a:r>
            <a:r>
              <a:rPr lang="en-GB" sz="1100" dirty="0" smtClean="0">
                <a:solidFill>
                  <a:srgbClr val="363636"/>
                </a:solidFill>
                <a:latin typeface="Arial"/>
              </a:rPr>
              <a:t>from baseline </a:t>
            </a:r>
            <a:r>
              <a:rPr lang="en-GB" sz="1100" dirty="0">
                <a:solidFill>
                  <a:srgbClr val="363636"/>
                </a:solidFill>
                <a:latin typeface="Arial"/>
              </a:rPr>
              <a:t>for Exons 9, 11, </a:t>
            </a:r>
            <a:r>
              <a:rPr lang="en-GB" sz="1100" dirty="0" smtClean="0">
                <a:solidFill>
                  <a:srgbClr val="363636"/>
                </a:solidFill>
                <a:latin typeface="Arial"/>
              </a:rPr>
              <a:t>13</a:t>
            </a:r>
            <a:r>
              <a:rPr lang="en-GB" sz="1100" dirty="0">
                <a:solidFill>
                  <a:srgbClr val="363636"/>
                </a:solidFill>
                <a:latin typeface="Arial"/>
              </a:rPr>
              <a:t>, 14, 17, and </a:t>
            </a:r>
            <a:r>
              <a:rPr lang="en-GB" sz="1100" dirty="0" smtClean="0">
                <a:solidFill>
                  <a:srgbClr val="363636"/>
                </a:solidFill>
                <a:latin typeface="Arial"/>
              </a:rPr>
              <a:t>18 – patients</a:t>
            </a:r>
          </a:p>
          <a:p>
            <a:pPr>
              <a:tabLst>
                <a:tab pos="354013" algn="l"/>
              </a:tabLst>
            </a:pPr>
            <a:r>
              <a:rPr lang="en-GB" sz="1100" dirty="0">
                <a:solidFill>
                  <a:srgbClr val="363636"/>
                </a:solidFill>
                <a:latin typeface="Arial"/>
              </a:rPr>
              <a:t>	</a:t>
            </a:r>
            <a:r>
              <a:rPr lang="en-GB" sz="1100" dirty="0" smtClean="0">
                <a:solidFill>
                  <a:srgbClr val="363636"/>
                </a:solidFill>
                <a:latin typeface="Arial"/>
              </a:rPr>
              <a:t>with detectable </a:t>
            </a:r>
            <a:r>
              <a:rPr lang="en-GB" sz="1100" dirty="0">
                <a:solidFill>
                  <a:srgbClr val="363636"/>
                </a:solidFill>
                <a:latin typeface="Arial"/>
              </a:rPr>
              <a:t>plasma </a:t>
            </a:r>
            <a:r>
              <a:rPr lang="en-GB" sz="1100" dirty="0" err="1" smtClean="0">
                <a:solidFill>
                  <a:srgbClr val="363636"/>
                </a:solidFill>
                <a:latin typeface="Arial"/>
              </a:rPr>
              <a:t>cfDNA</a:t>
            </a:r>
            <a:r>
              <a:rPr lang="en-GB" sz="1100" dirty="0" smtClean="0">
                <a:solidFill>
                  <a:srgbClr val="363636"/>
                </a:solidFill>
                <a:latin typeface="Arial"/>
              </a:rPr>
              <a:t> at </a:t>
            </a:r>
            <a:r>
              <a:rPr lang="en-GB" sz="1100" dirty="0">
                <a:solidFill>
                  <a:srgbClr val="363636"/>
                </a:solidFill>
                <a:latin typeface="Arial"/>
              </a:rPr>
              <a:t>baseline and at least </a:t>
            </a:r>
            <a:r>
              <a:rPr lang="en-GB" sz="1100" dirty="0" smtClean="0">
                <a:solidFill>
                  <a:srgbClr val="363636"/>
                </a:solidFill>
                <a:latin typeface="Arial"/>
              </a:rPr>
              <a:t>one follow-up </a:t>
            </a:r>
            <a:r>
              <a:rPr lang="en-GB" sz="1100" dirty="0">
                <a:solidFill>
                  <a:srgbClr val="363636"/>
                </a:solidFill>
                <a:latin typeface="Arial"/>
              </a:rPr>
              <a:t>are </a:t>
            </a:r>
            <a:r>
              <a:rPr lang="en-GB" sz="1100" dirty="0" smtClean="0">
                <a:solidFill>
                  <a:srgbClr val="363636"/>
                </a:solidFill>
                <a:latin typeface="Arial"/>
              </a:rPr>
              <a:t>included </a:t>
            </a:r>
          </a:p>
          <a:p>
            <a:pPr>
              <a:tabLst>
                <a:tab pos="709613" algn="l"/>
              </a:tabLst>
            </a:pPr>
            <a:r>
              <a:rPr lang="en-GB" sz="1100" baseline="30000" dirty="0">
                <a:solidFill>
                  <a:srgbClr val="363636"/>
                </a:solidFill>
                <a:latin typeface="Arial"/>
              </a:rPr>
              <a:t>	</a:t>
            </a:r>
            <a:r>
              <a:rPr lang="en-GB" sz="1100" baseline="30000" dirty="0" smtClean="0">
                <a:solidFill>
                  <a:srgbClr val="363636"/>
                </a:solidFill>
                <a:latin typeface="Arial"/>
              </a:rPr>
              <a:t>§</a:t>
            </a:r>
            <a:r>
              <a:rPr lang="en-GB" sz="1100" dirty="0" smtClean="0">
                <a:solidFill>
                  <a:srgbClr val="363636"/>
                </a:solidFill>
                <a:latin typeface="Arial"/>
              </a:rPr>
              <a:t>Patient in first dose cohort; </a:t>
            </a:r>
            <a:r>
              <a:rPr lang="en-GB" sz="1100" baseline="30000" dirty="0" smtClean="0">
                <a:solidFill>
                  <a:srgbClr val="363636"/>
                </a:solidFill>
                <a:latin typeface="Arial"/>
              </a:rPr>
              <a:t>‖</a:t>
            </a:r>
            <a:r>
              <a:rPr lang="en-GB" sz="1100" dirty="0" smtClean="0">
                <a:solidFill>
                  <a:srgbClr val="363636"/>
                </a:solidFill>
                <a:latin typeface="Arial"/>
              </a:rPr>
              <a:t>Patient with mixed histology</a:t>
            </a:r>
          </a:p>
          <a:p>
            <a:pPr>
              <a:tabLst>
                <a:tab pos="1082675" algn="l"/>
              </a:tabLst>
            </a:pPr>
            <a:r>
              <a:rPr lang="en-GB" sz="1100" dirty="0">
                <a:solidFill>
                  <a:srgbClr val="363636"/>
                </a:solidFill>
                <a:latin typeface="Arial"/>
              </a:rPr>
              <a:t>	</a:t>
            </a:r>
            <a:r>
              <a:rPr lang="en-GB" sz="1100" dirty="0" smtClean="0">
                <a:solidFill>
                  <a:srgbClr val="363636"/>
                </a:solidFill>
                <a:latin typeface="Arial"/>
              </a:rPr>
              <a:t>MAF, mutation allele frequency</a:t>
            </a:r>
            <a:endParaRPr lang="en-GB" sz="1100" dirty="0">
              <a:solidFill>
                <a:srgbClr val="363636"/>
              </a:solidFill>
              <a:latin typeface="Arial"/>
            </a:endParaRPr>
          </a:p>
        </p:txBody>
      </p:sp>
      <p:sp>
        <p:nvSpPr>
          <p:cNvPr id="11" name="Text Box 4"/>
          <p:cNvSpPr txBox="1">
            <a:spLocks noChangeArrowheads="1"/>
          </p:cNvSpPr>
          <p:nvPr/>
        </p:nvSpPr>
        <p:spPr bwMode="auto">
          <a:xfrm>
            <a:off x="225425" y="4828661"/>
            <a:ext cx="868997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71450" indent="-171450">
              <a:buFont typeface="Arial" pitchFamily="34" charset="0"/>
              <a:buChar char="•"/>
            </a:pPr>
            <a:r>
              <a:rPr lang="en-GB" sz="1400" dirty="0">
                <a:solidFill>
                  <a:srgbClr val="363636"/>
                </a:solidFill>
              </a:rPr>
              <a:t>Use of </a:t>
            </a:r>
            <a:r>
              <a:rPr lang="en-GB" sz="1400" dirty="0" err="1">
                <a:solidFill>
                  <a:srgbClr val="363636"/>
                </a:solidFill>
              </a:rPr>
              <a:t>cfDNA</a:t>
            </a:r>
            <a:r>
              <a:rPr lang="en-GB" sz="1400" dirty="0">
                <a:solidFill>
                  <a:srgbClr val="363636"/>
                </a:solidFill>
              </a:rPr>
              <a:t> as pharmacodynamic biomarker shows pan-KIT activity of DCC-2618 in patients with KIT mutant and advanced GIST</a:t>
            </a:r>
          </a:p>
          <a:p>
            <a:pPr marL="171450" indent="-171450">
              <a:buFont typeface="Arial" pitchFamily="34" charset="0"/>
              <a:buChar char="•"/>
            </a:pPr>
            <a:r>
              <a:rPr lang="en-GB" sz="1400" dirty="0">
                <a:solidFill>
                  <a:srgbClr val="363636"/>
                </a:solidFill>
              </a:rPr>
              <a:t>DCC-2618 causes MAF reductions in </a:t>
            </a:r>
            <a:r>
              <a:rPr lang="en-GB" sz="1400" dirty="0" err="1">
                <a:solidFill>
                  <a:srgbClr val="363636"/>
                </a:solidFill>
              </a:rPr>
              <a:t>cfDNA</a:t>
            </a:r>
            <a:r>
              <a:rPr lang="en-GB" sz="1400" dirty="0">
                <a:solidFill>
                  <a:srgbClr val="363636"/>
                </a:solidFill>
              </a:rPr>
              <a:t> in all </a:t>
            </a:r>
            <a:r>
              <a:rPr lang="en-GB" sz="1400" dirty="0" smtClean="0">
                <a:solidFill>
                  <a:srgbClr val="363636"/>
                </a:solidFill>
              </a:rPr>
              <a:t>resistance-associated </a:t>
            </a:r>
            <a:r>
              <a:rPr lang="en-GB" sz="1400" dirty="0">
                <a:solidFill>
                  <a:srgbClr val="363636"/>
                </a:solidFill>
              </a:rPr>
              <a:t>exons</a:t>
            </a:r>
          </a:p>
          <a:p>
            <a:pPr marL="171450" indent="-171450">
              <a:buFont typeface="Arial" pitchFamily="34" charset="0"/>
              <a:buChar char="•"/>
            </a:pPr>
            <a:r>
              <a:rPr lang="en-GB" sz="1400" dirty="0">
                <a:solidFill>
                  <a:srgbClr val="363636"/>
                </a:solidFill>
              </a:rPr>
              <a:t>Treatment decisions were based on disease control (and not on MAF changes) </a:t>
            </a:r>
          </a:p>
        </p:txBody>
      </p:sp>
      <p:sp>
        <p:nvSpPr>
          <p:cNvPr id="85" name="TextBox 84"/>
          <p:cNvSpPr txBox="1"/>
          <p:nvPr/>
        </p:nvSpPr>
        <p:spPr>
          <a:xfrm>
            <a:off x="3462338" y="2231234"/>
            <a:ext cx="1363662" cy="246221"/>
          </a:xfrm>
          <a:prstGeom prst="rect">
            <a:avLst/>
          </a:prstGeom>
          <a:noFill/>
        </p:spPr>
        <p:txBody>
          <a:bodyPr wrap="square" rtlCol="0">
            <a:spAutoFit/>
          </a:bodyPr>
          <a:lstStyle/>
          <a:p>
            <a:r>
              <a:rPr lang="en-GB" sz="1000" dirty="0">
                <a:solidFill>
                  <a:srgbClr val="363636"/>
                </a:solidFill>
                <a:latin typeface="Arial" panose="020B0604020202020204" pitchFamily="34" charset="0"/>
                <a:cs typeface="Arial" panose="020B0604020202020204" pitchFamily="34" charset="0"/>
              </a:rPr>
              <a:t>≥</a:t>
            </a:r>
            <a:r>
              <a:rPr lang="en-GB" sz="1000" dirty="0" smtClean="0">
                <a:solidFill>
                  <a:srgbClr val="363636"/>
                </a:solidFill>
              </a:rPr>
              <a:t>100 mg/day</a:t>
            </a:r>
            <a:endParaRPr lang="en-GB" sz="1000" dirty="0">
              <a:solidFill>
                <a:srgbClr val="363636"/>
              </a:solidFill>
            </a:endParaRPr>
          </a:p>
        </p:txBody>
      </p:sp>
      <p:grpSp>
        <p:nvGrpSpPr>
          <p:cNvPr id="3" name="Group 2">
            <a:extLst>
              <a:ext uri="{FF2B5EF4-FFF2-40B4-BE49-F238E27FC236}">
                <a16:creationId xmlns="" xmlns:a16="http://schemas.microsoft.com/office/drawing/2014/main" id="{135E7762-59D5-4F11-A527-67019DA5BD95}"/>
              </a:ext>
            </a:extLst>
          </p:cNvPr>
          <p:cNvGrpSpPr/>
          <p:nvPr/>
        </p:nvGrpSpPr>
        <p:grpSpPr>
          <a:xfrm>
            <a:off x="4388980" y="1700987"/>
            <a:ext cx="4669296" cy="3095807"/>
            <a:chOff x="4388980" y="1700987"/>
            <a:chExt cx="4669296" cy="3095807"/>
          </a:xfrm>
        </p:grpSpPr>
        <p:sp>
          <p:nvSpPr>
            <p:cNvPr id="218" name="Freeform 217"/>
            <p:cNvSpPr/>
            <p:nvPr/>
          </p:nvSpPr>
          <p:spPr>
            <a:xfrm>
              <a:off x="5333682" y="2122034"/>
              <a:ext cx="0" cy="2563200"/>
            </a:xfrm>
            <a:custGeom>
              <a:avLst/>
              <a:gdLst>
                <a:gd name="connsiteX0" fmla="*/ 0 w 4214812"/>
                <a:gd name="connsiteY0" fmla="*/ 0 h 2533650"/>
                <a:gd name="connsiteX1" fmla="*/ 0 w 4214812"/>
                <a:gd name="connsiteY1" fmla="*/ 2533650 h 2533650"/>
                <a:gd name="connsiteX2" fmla="*/ 4214812 w 4214812"/>
                <a:gd name="connsiteY2" fmla="*/ 2533650 h 2533650"/>
                <a:gd name="connsiteX0" fmla="*/ 0 w 0"/>
                <a:gd name="connsiteY0" fmla="*/ 0 h 2533650"/>
                <a:gd name="connsiteX1" fmla="*/ 0 w 0"/>
                <a:gd name="connsiteY1" fmla="*/ 2533650 h 2533650"/>
              </a:gdLst>
              <a:ahLst/>
              <a:cxnLst>
                <a:cxn ang="0">
                  <a:pos x="connsiteX0" y="connsiteY0"/>
                </a:cxn>
                <a:cxn ang="0">
                  <a:pos x="connsiteX1" y="connsiteY1"/>
                </a:cxn>
              </a:cxnLst>
              <a:rect l="l" t="t" r="r" b="b"/>
              <a:pathLst>
                <a:path h="2533650">
                  <a:moveTo>
                    <a:pt x="0" y="0"/>
                  </a:moveTo>
                  <a:lnTo>
                    <a:pt x="0" y="25336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363636"/>
                </a:solidFill>
              </a:endParaRPr>
            </a:p>
          </p:txBody>
        </p:sp>
        <p:cxnSp>
          <p:nvCxnSpPr>
            <p:cNvPr id="219" name="Straight Connector 218"/>
            <p:cNvCxnSpPr/>
            <p:nvPr/>
          </p:nvCxnSpPr>
          <p:spPr>
            <a:xfrm>
              <a:off x="5267231" y="2135267"/>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20" name="TextBox 219"/>
            <p:cNvSpPr txBox="1"/>
            <p:nvPr/>
          </p:nvSpPr>
          <p:spPr>
            <a:xfrm>
              <a:off x="4518660" y="2012157"/>
              <a:ext cx="820579" cy="246221"/>
            </a:xfrm>
            <a:prstGeom prst="rect">
              <a:avLst/>
            </a:prstGeom>
            <a:noFill/>
          </p:spPr>
          <p:txBody>
            <a:bodyPr wrap="square" rtlCol="0">
              <a:spAutoFit/>
            </a:bodyPr>
            <a:lstStyle/>
            <a:p>
              <a:pPr algn="r"/>
              <a:r>
                <a:rPr lang="en-GB" sz="1000" dirty="0">
                  <a:solidFill>
                    <a:srgbClr val="363636"/>
                  </a:solidFill>
                </a:rPr>
                <a:t>+ 100 fold</a:t>
              </a:r>
            </a:p>
          </p:txBody>
        </p:sp>
        <p:cxnSp>
          <p:nvCxnSpPr>
            <p:cNvPr id="221" name="Straight Connector 220"/>
            <p:cNvCxnSpPr/>
            <p:nvPr/>
          </p:nvCxnSpPr>
          <p:spPr>
            <a:xfrm>
              <a:off x="5267231" y="2642616"/>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22" name="TextBox 221"/>
            <p:cNvSpPr txBox="1"/>
            <p:nvPr/>
          </p:nvSpPr>
          <p:spPr>
            <a:xfrm>
              <a:off x="4594860" y="2519840"/>
              <a:ext cx="744379" cy="246221"/>
            </a:xfrm>
            <a:prstGeom prst="rect">
              <a:avLst/>
            </a:prstGeom>
            <a:noFill/>
          </p:spPr>
          <p:txBody>
            <a:bodyPr wrap="square" rtlCol="0">
              <a:spAutoFit/>
            </a:bodyPr>
            <a:lstStyle/>
            <a:p>
              <a:pPr algn="r"/>
              <a:r>
                <a:rPr lang="en-GB" sz="1000" dirty="0">
                  <a:solidFill>
                    <a:srgbClr val="363636"/>
                  </a:solidFill>
                </a:rPr>
                <a:t>+10 fold</a:t>
              </a:r>
            </a:p>
          </p:txBody>
        </p:sp>
        <p:cxnSp>
          <p:nvCxnSpPr>
            <p:cNvPr id="223" name="Straight Connector 222"/>
            <p:cNvCxnSpPr/>
            <p:nvPr/>
          </p:nvCxnSpPr>
          <p:spPr>
            <a:xfrm>
              <a:off x="5267231" y="3149965"/>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24" name="TextBox 223"/>
            <p:cNvSpPr txBox="1"/>
            <p:nvPr/>
          </p:nvSpPr>
          <p:spPr>
            <a:xfrm>
              <a:off x="4934426" y="3027523"/>
              <a:ext cx="404813" cy="246221"/>
            </a:xfrm>
            <a:prstGeom prst="rect">
              <a:avLst/>
            </a:prstGeom>
            <a:noFill/>
          </p:spPr>
          <p:txBody>
            <a:bodyPr wrap="square" rtlCol="0">
              <a:spAutoFit/>
            </a:bodyPr>
            <a:lstStyle/>
            <a:p>
              <a:pPr algn="r"/>
              <a:r>
                <a:rPr lang="en-GB" sz="1000" dirty="0">
                  <a:solidFill>
                    <a:srgbClr val="363636"/>
                  </a:solidFill>
                </a:rPr>
                <a:t>1</a:t>
              </a:r>
            </a:p>
          </p:txBody>
        </p:sp>
        <p:cxnSp>
          <p:nvCxnSpPr>
            <p:cNvPr id="225" name="Straight Connector 224"/>
            <p:cNvCxnSpPr/>
            <p:nvPr/>
          </p:nvCxnSpPr>
          <p:spPr>
            <a:xfrm>
              <a:off x="5267231" y="3657314"/>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26" name="TextBox 225"/>
            <p:cNvSpPr txBox="1"/>
            <p:nvPr/>
          </p:nvSpPr>
          <p:spPr>
            <a:xfrm>
              <a:off x="4693920" y="3535206"/>
              <a:ext cx="645319" cy="246221"/>
            </a:xfrm>
            <a:prstGeom prst="rect">
              <a:avLst/>
            </a:prstGeom>
            <a:noFill/>
          </p:spPr>
          <p:txBody>
            <a:bodyPr wrap="square" rtlCol="0">
              <a:spAutoFit/>
            </a:bodyPr>
            <a:lstStyle/>
            <a:p>
              <a:pPr algn="r"/>
              <a:r>
                <a:rPr lang="en-GB" sz="1000" dirty="0">
                  <a:solidFill>
                    <a:srgbClr val="363636"/>
                  </a:solidFill>
                </a:rPr>
                <a:t>-10 fold</a:t>
              </a:r>
            </a:p>
          </p:txBody>
        </p:sp>
        <p:cxnSp>
          <p:nvCxnSpPr>
            <p:cNvPr id="227" name="Straight Connector 226"/>
            <p:cNvCxnSpPr/>
            <p:nvPr/>
          </p:nvCxnSpPr>
          <p:spPr>
            <a:xfrm>
              <a:off x="5267231" y="4672013"/>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28" name="TextBox 227"/>
            <p:cNvSpPr txBox="1"/>
            <p:nvPr/>
          </p:nvSpPr>
          <p:spPr>
            <a:xfrm>
              <a:off x="4812982" y="4550573"/>
              <a:ext cx="526257" cy="246221"/>
            </a:xfrm>
            <a:prstGeom prst="rect">
              <a:avLst/>
            </a:prstGeom>
            <a:noFill/>
          </p:spPr>
          <p:txBody>
            <a:bodyPr wrap="square" rtlCol="0">
              <a:spAutoFit/>
            </a:bodyPr>
            <a:lstStyle/>
            <a:p>
              <a:pPr algn="r"/>
              <a:r>
                <a:rPr lang="en-GB" sz="1000" dirty="0">
                  <a:solidFill>
                    <a:srgbClr val="363636"/>
                  </a:solidFill>
                </a:rPr>
                <a:t>-3</a:t>
              </a:r>
            </a:p>
          </p:txBody>
        </p:sp>
        <p:sp>
          <p:nvSpPr>
            <p:cNvPr id="229" name="TextBox 228"/>
            <p:cNvSpPr txBox="1"/>
            <p:nvPr/>
          </p:nvSpPr>
          <p:spPr>
            <a:xfrm rot="16200000">
              <a:off x="3310303" y="3202750"/>
              <a:ext cx="2557464" cy="400110"/>
            </a:xfrm>
            <a:prstGeom prst="rect">
              <a:avLst/>
            </a:prstGeom>
            <a:noFill/>
          </p:spPr>
          <p:txBody>
            <a:bodyPr wrap="square" rtlCol="0">
              <a:spAutoFit/>
            </a:bodyPr>
            <a:lstStyle/>
            <a:p>
              <a:pPr algn="ctr"/>
              <a:r>
                <a:rPr lang="en-GB" sz="1000" dirty="0">
                  <a:solidFill>
                    <a:srgbClr val="363636"/>
                  </a:solidFill>
                </a:rPr>
                <a:t>Best fold change in mutation allele </a:t>
              </a:r>
              <a:r>
                <a:rPr lang="en-GB" sz="1000" dirty="0" smtClean="0">
                  <a:solidFill>
                    <a:srgbClr val="363636"/>
                  </a:solidFill>
                </a:rPr>
                <a:t>frequency, log scale</a:t>
              </a:r>
              <a:endParaRPr lang="en-GB" sz="1000" dirty="0">
                <a:solidFill>
                  <a:srgbClr val="363636"/>
                </a:solidFill>
              </a:endParaRPr>
            </a:p>
          </p:txBody>
        </p:sp>
        <p:sp>
          <p:nvSpPr>
            <p:cNvPr id="242" name="Rectangle 241"/>
            <p:cNvSpPr/>
            <p:nvPr/>
          </p:nvSpPr>
          <p:spPr>
            <a:xfrm>
              <a:off x="5332095" y="1700987"/>
              <a:ext cx="3362325" cy="430887"/>
            </a:xfrm>
            <a:prstGeom prst="rect">
              <a:avLst/>
            </a:prstGeom>
          </p:spPr>
          <p:txBody>
            <a:bodyPr wrap="square">
              <a:spAutoFit/>
            </a:bodyPr>
            <a:lstStyle/>
            <a:p>
              <a:pPr algn="ctr"/>
              <a:r>
                <a:rPr lang="en-GB" sz="1100" b="1" dirty="0">
                  <a:solidFill>
                    <a:srgbClr val="363636"/>
                  </a:solidFill>
                </a:rPr>
                <a:t>Use of </a:t>
              </a:r>
              <a:r>
                <a:rPr lang="en-GB" sz="1100" b="1" dirty="0" err="1">
                  <a:solidFill>
                    <a:srgbClr val="363636"/>
                  </a:solidFill>
                </a:rPr>
                <a:t>cfDNA</a:t>
              </a:r>
              <a:r>
                <a:rPr lang="en-GB" sz="1100" b="1" dirty="0">
                  <a:solidFill>
                    <a:srgbClr val="363636"/>
                  </a:solidFill>
                </a:rPr>
                <a:t> as pharmacodynamic biomarker (Best response per RECIST, n=19)</a:t>
              </a:r>
              <a:r>
                <a:rPr lang="en-GB" sz="1100" b="1" baseline="30000" dirty="0">
                  <a:solidFill>
                    <a:srgbClr val="363636"/>
                  </a:solidFill>
                  <a:latin typeface="High Tower Text"/>
                </a:rPr>
                <a:t>‡</a:t>
              </a:r>
              <a:endParaRPr lang="en-GB" sz="1100" b="1" baseline="30000" dirty="0">
                <a:solidFill>
                  <a:srgbClr val="363636"/>
                </a:solidFill>
              </a:endParaRPr>
            </a:p>
          </p:txBody>
        </p:sp>
        <p:cxnSp>
          <p:nvCxnSpPr>
            <p:cNvPr id="285" name="Straight Connector 284"/>
            <p:cNvCxnSpPr/>
            <p:nvPr/>
          </p:nvCxnSpPr>
          <p:spPr>
            <a:xfrm>
              <a:off x="5267231" y="4164663"/>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86" name="TextBox 285"/>
            <p:cNvSpPr txBox="1"/>
            <p:nvPr/>
          </p:nvSpPr>
          <p:spPr>
            <a:xfrm>
              <a:off x="4617720" y="4042889"/>
              <a:ext cx="721519" cy="246221"/>
            </a:xfrm>
            <a:prstGeom prst="rect">
              <a:avLst/>
            </a:prstGeom>
            <a:noFill/>
          </p:spPr>
          <p:txBody>
            <a:bodyPr wrap="square" rtlCol="0">
              <a:spAutoFit/>
            </a:bodyPr>
            <a:lstStyle/>
            <a:p>
              <a:pPr algn="r"/>
              <a:r>
                <a:rPr lang="en-GB" sz="1000" dirty="0">
                  <a:solidFill>
                    <a:srgbClr val="363636"/>
                  </a:solidFill>
                </a:rPr>
                <a:t>-100 fold</a:t>
              </a:r>
            </a:p>
          </p:txBody>
        </p:sp>
        <p:sp>
          <p:nvSpPr>
            <p:cNvPr id="288" name="Rectangle 287"/>
            <p:cNvSpPr/>
            <p:nvPr/>
          </p:nvSpPr>
          <p:spPr>
            <a:xfrm flipV="1">
              <a:off x="5394324" y="2654880"/>
              <a:ext cx="50400" cy="5026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1" name="Rectangle 290"/>
            <p:cNvSpPr/>
            <p:nvPr/>
          </p:nvSpPr>
          <p:spPr>
            <a:xfrm flipV="1">
              <a:off x="5455216" y="3150179"/>
              <a:ext cx="50400" cy="2954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2" name="Rectangle 291"/>
            <p:cNvSpPr/>
            <p:nvPr/>
          </p:nvSpPr>
          <p:spPr>
            <a:xfrm flipV="1">
              <a:off x="5516108" y="3150178"/>
              <a:ext cx="50400" cy="3645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3" name="Rectangle 292"/>
            <p:cNvSpPr/>
            <p:nvPr/>
          </p:nvSpPr>
          <p:spPr>
            <a:xfrm flipV="1">
              <a:off x="5577000" y="3150178"/>
              <a:ext cx="50400" cy="4264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4" name="Rectangle 293"/>
            <p:cNvSpPr/>
            <p:nvPr/>
          </p:nvSpPr>
          <p:spPr>
            <a:xfrm flipV="1">
              <a:off x="5637892" y="3150178"/>
              <a:ext cx="50400" cy="5193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5" name="Rectangle 294"/>
            <p:cNvSpPr/>
            <p:nvPr/>
          </p:nvSpPr>
          <p:spPr>
            <a:xfrm flipV="1">
              <a:off x="5698784" y="3150177"/>
              <a:ext cx="50400" cy="6193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6" name="Rectangle 295"/>
            <p:cNvSpPr/>
            <p:nvPr/>
          </p:nvSpPr>
          <p:spPr>
            <a:xfrm flipV="1">
              <a:off x="5759676" y="3150176"/>
              <a:ext cx="50400" cy="6264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7" name="Rectangle 296"/>
            <p:cNvSpPr/>
            <p:nvPr/>
          </p:nvSpPr>
          <p:spPr>
            <a:xfrm flipV="1">
              <a:off x="5820566" y="3150176"/>
              <a:ext cx="50400" cy="964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99" name="Rectangle 298"/>
            <p:cNvSpPr/>
            <p:nvPr/>
          </p:nvSpPr>
          <p:spPr>
            <a:xfrm flipV="1">
              <a:off x="5944392" y="2974180"/>
              <a:ext cx="50400" cy="1833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0" name="Rectangle 299"/>
            <p:cNvSpPr/>
            <p:nvPr/>
          </p:nvSpPr>
          <p:spPr>
            <a:xfrm flipV="1">
              <a:off x="6008448" y="3095410"/>
              <a:ext cx="50400" cy="549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1" name="Rectangle 300"/>
            <p:cNvSpPr/>
            <p:nvPr/>
          </p:nvSpPr>
          <p:spPr>
            <a:xfrm flipV="1">
              <a:off x="6072504" y="3150178"/>
              <a:ext cx="50400" cy="1454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2" name="Rectangle 301"/>
            <p:cNvSpPr/>
            <p:nvPr/>
          </p:nvSpPr>
          <p:spPr>
            <a:xfrm flipV="1">
              <a:off x="6136560" y="3150178"/>
              <a:ext cx="50400" cy="1954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3" name="Rectangle 302"/>
            <p:cNvSpPr/>
            <p:nvPr/>
          </p:nvSpPr>
          <p:spPr>
            <a:xfrm flipV="1">
              <a:off x="6200616" y="3150178"/>
              <a:ext cx="50400" cy="1978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4" name="Rectangle 303"/>
            <p:cNvSpPr/>
            <p:nvPr/>
          </p:nvSpPr>
          <p:spPr>
            <a:xfrm flipV="1">
              <a:off x="6264672" y="3150177"/>
              <a:ext cx="50400" cy="2764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5" name="Rectangle 304"/>
            <p:cNvSpPr/>
            <p:nvPr/>
          </p:nvSpPr>
          <p:spPr>
            <a:xfrm flipV="1">
              <a:off x="6328728" y="3150175"/>
              <a:ext cx="50400" cy="6645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6" name="Rectangle 305"/>
            <p:cNvSpPr/>
            <p:nvPr/>
          </p:nvSpPr>
          <p:spPr>
            <a:xfrm flipV="1">
              <a:off x="6392784" y="3150176"/>
              <a:ext cx="50400" cy="7026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7" name="Rectangle 306"/>
            <p:cNvSpPr/>
            <p:nvPr/>
          </p:nvSpPr>
          <p:spPr>
            <a:xfrm flipV="1">
              <a:off x="6456840" y="3150175"/>
              <a:ext cx="50400" cy="10336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8" name="Rectangle 307"/>
            <p:cNvSpPr/>
            <p:nvPr/>
          </p:nvSpPr>
          <p:spPr>
            <a:xfrm flipV="1">
              <a:off x="6520896" y="3150175"/>
              <a:ext cx="50400" cy="10813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09" name="Rectangle 308"/>
            <p:cNvSpPr/>
            <p:nvPr/>
          </p:nvSpPr>
          <p:spPr>
            <a:xfrm flipV="1">
              <a:off x="6584947" y="3150175"/>
              <a:ext cx="50400" cy="10813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0" name="Rectangle 309"/>
            <p:cNvSpPr/>
            <p:nvPr/>
          </p:nvSpPr>
          <p:spPr>
            <a:xfrm flipV="1">
              <a:off x="6689723" y="2924175"/>
              <a:ext cx="50400" cy="2333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1" name="Rectangle 310"/>
            <p:cNvSpPr/>
            <p:nvPr/>
          </p:nvSpPr>
          <p:spPr>
            <a:xfrm flipV="1">
              <a:off x="6754612" y="3148012"/>
              <a:ext cx="50400" cy="3833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2" name="Rectangle 311"/>
            <p:cNvSpPr/>
            <p:nvPr/>
          </p:nvSpPr>
          <p:spPr>
            <a:xfrm flipV="1">
              <a:off x="6819501" y="3148011"/>
              <a:ext cx="50400" cy="5143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3" name="Rectangle 312"/>
            <p:cNvSpPr/>
            <p:nvPr/>
          </p:nvSpPr>
          <p:spPr>
            <a:xfrm flipV="1">
              <a:off x="6884390" y="3148010"/>
              <a:ext cx="50400" cy="7096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4" name="Rectangle 313"/>
            <p:cNvSpPr/>
            <p:nvPr/>
          </p:nvSpPr>
          <p:spPr>
            <a:xfrm flipV="1">
              <a:off x="6949280" y="3148010"/>
              <a:ext cx="50400" cy="9215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5" name="Rectangle 314"/>
            <p:cNvSpPr/>
            <p:nvPr/>
          </p:nvSpPr>
          <p:spPr>
            <a:xfrm flipV="1">
              <a:off x="7056435" y="3148010"/>
              <a:ext cx="50400" cy="1357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6" name="Rectangle 315"/>
            <p:cNvSpPr/>
            <p:nvPr/>
          </p:nvSpPr>
          <p:spPr>
            <a:xfrm flipV="1">
              <a:off x="7118348" y="3148009"/>
              <a:ext cx="50400" cy="2405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7" name="Rectangle 316"/>
            <p:cNvSpPr/>
            <p:nvPr/>
          </p:nvSpPr>
          <p:spPr>
            <a:xfrm flipV="1">
              <a:off x="7180260" y="3148008"/>
              <a:ext cx="50400" cy="550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8" name="Rectangle 317"/>
            <p:cNvSpPr/>
            <p:nvPr/>
          </p:nvSpPr>
          <p:spPr>
            <a:xfrm flipV="1">
              <a:off x="7289797" y="2662238"/>
              <a:ext cx="50400" cy="4952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19" name="Rectangle 318"/>
            <p:cNvSpPr/>
            <p:nvPr/>
          </p:nvSpPr>
          <p:spPr>
            <a:xfrm flipV="1">
              <a:off x="7353811" y="3148010"/>
              <a:ext cx="50400" cy="785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0" name="Rectangle 319"/>
            <p:cNvSpPr/>
            <p:nvPr/>
          </p:nvSpPr>
          <p:spPr>
            <a:xfrm flipV="1">
              <a:off x="7417825" y="3148010"/>
              <a:ext cx="50400" cy="1238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1" name="Rectangle 320"/>
            <p:cNvSpPr/>
            <p:nvPr/>
          </p:nvSpPr>
          <p:spPr>
            <a:xfrm flipV="1">
              <a:off x="7481839" y="3148010"/>
              <a:ext cx="50400" cy="1357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2" name="Rectangle 321"/>
            <p:cNvSpPr/>
            <p:nvPr/>
          </p:nvSpPr>
          <p:spPr>
            <a:xfrm flipV="1">
              <a:off x="7545853" y="3148009"/>
              <a:ext cx="50400" cy="1643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3" name="Rectangle 322"/>
            <p:cNvSpPr/>
            <p:nvPr/>
          </p:nvSpPr>
          <p:spPr>
            <a:xfrm flipV="1">
              <a:off x="7609867" y="3148009"/>
              <a:ext cx="50400" cy="1690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4" name="Rectangle 323"/>
            <p:cNvSpPr/>
            <p:nvPr/>
          </p:nvSpPr>
          <p:spPr>
            <a:xfrm flipV="1">
              <a:off x="7673881" y="3148010"/>
              <a:ext cx="50400" cy="2238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5" name="Rectangle 324"/>
            <p:cNvSpPr/>
            <p:nvPr/>
          </p:nvSpPr>
          <p:spPr>
            <a:xfrm flipV="1">
              <a:off x="7737895" y="3148010"/>
              <a:ext cx="50400" cy="357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6" name="Rectangle 325"/>
            <p:cNvSpPr/>
            <p:nvPr/>
          </p:nvSpPr>
          <p:spPr>
            <a:xfrm flipV="1">
              <a:off x="7801909" y="3148010"/>
              <a:ext cx="50400" cy="4905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7" name="Rectangle 326"/>
            <p:cNvSpPr/>
            <p:nvPr/>
          </p:nvSpPr>
          <p:spPr>
            <a:xfrm flipV="1">
              <a:off x="7865923" y="3148010"/>
              <a:ext cx="50400" cy="4976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8" name="Rectangle 327"/>
            <p:cNvSpPr/>
            <p:nvPr/>
          </p:nvSpPr>
          <p:spPr>
            <a:xfrm flipV="1">
              <a:off x="7929937" y="3148009"/>
              <a:ext cx="50400" cy="5453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29" name="Rectangle 328"/>
            <p:cNvSpPr/>
            <p:nvPr/>
          </p:nvSpPr>
          <p:spPr>
            <a:xfrm flipV="1">
              <a:off x="7993951" y="3148010"/>
              <a:ext cx="50400" cy="5476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0" name="Rectangle 329"/>
            <p:cNvSpPr/>
            <p:nvPr/>
          </p:nvSpPr>
          <p:spPr>
            <a:xfrm flipV="1">
              <a:off x="8057965" y="3148009"/>
              <a:ext cx="50400" cy="5953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1" name="Rectangle 330"/>
            <p:cNvSpPr/>
            <p:nvPr/>
          </p:nvSpPr>
          <p:spPr>
            <a:xfrm flipV="1">
              <a:off x="8121979" y="3148010"/>
              <a:ext cx="50400" cy="681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2" name="Rectangle 331"/>
            <p:cNvSpPr/>
            <p:nvPr/>
          </p:nvSpPr>
          <p:spPr>
            <a:xfrm flipV="1">
              <a:off x="8185993" y="3148010"/>
              <a:ext cx="50400" cy="711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3" name="Rectangle 332"/>
            <p:cNvSpPr/>
            <p:nvPr/>
          </p:nvSpPr>
          <p:spPr>
            <a:xfrm flipV="1">
              <a:off x="8250007" y="3148010"/>
              <a:ext cx="50400" cy="95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4" name="Rectangle 333"/>
            <p:cNvSpPr/>
            <p:nvPr/>
          </p:nvSpPr>
          <p:spPr>
            <a:xfrm flipV="1">
              <a:off x="8314021" y="3148009"/>
              <a:ext cx="50400" cy="9644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5" name="Rectangle 334"/>
            <p:cNvSpPr/>
            <p:nvPr/>
          </p:nvSpPr>
          <p:spPr>
            <a:xfrm flipV="1">
              <a:off x="8378036" y="3148009"/>
              <a:ext cx="50400" cy="10644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6" name="Rectangle 335"/>
            <p:cNvSpPr/>
            <p:nvPr/>
          </p:nvSpPr>
          <p:spPr>
            <a:xfrm flipV="1">
              <a:off x="8485191" y="3148008"/>
              <a:ext cx="50400" cy="666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7" name="Rectangle 336"/>
            <p:cNvSpPr/>
            <p:nvPr/>
          </p:nvSpPr>
          <p:spPr>
            <a:xfrm flipV="1">
              <a:off x="8549008" y="3148007"/>
              <a:ext cx="50400" cy="7382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8" name="Rectangle 337"/>
            <p:cNvSpPr/>
            <p:nvPr/>
          </p:nvSpPr>
          <p:spPr>
            <a:xfrm flipV="1">
              <a:off x="8612825" y="3148007"/>
              <a:ext cx="50400" cy="1309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39" name="Rectangle 338"/>
            <p:cNvSpPr/>
            <p:nvPr/>
          </p:nvSpPr>
          <p:spPr>
            <a:xfrm flipV="1">
              <a:off x="8676642" y="3148006"/>
              <a:ext cx="50400" cy="1524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40" name="Rectangle 339"/>
            <p:cNvSpPr/>
            <p:nvPr/>
          </p:nvSpPr>
          <p:spPr>
            <a:xfrm flipV="1">
              <a:off x="8740459" y="3148006"/>
              <a:ext cx="50400" cy="10572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41" name="Rectangle 340"/>
            <p:cNvSpPr/>
            <p:nvPr/>
          </p:nvSpPr>
          <p:spPr>
            <a:xfrm flipV="1">
              <a:off x="8804278" y="3148005"/>
              <a:ext cx="50400" cy="1159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cxnSp>
          <p:nvCxnSpPr>
            <p:cNvPr id="234" name="Straight Connector 233"/>
            <p:cNvCxnSpPr/>
            <p:nvPr/>
          </p:nvCxnSpPr>
          <p:spPr>
            <a:xfrm>
              <a:off x="5327332" y="3149965"/>
              <a:ext cx="3588068" cy="0"/>
            </a:xfrm>
            <a:prstGeom prst="lin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343" name="TextBox 342"/>
            <p:cNvSpPr txBox="1"/>
            <p:nvPr/>
          </p:nvSpPr>
          <p:spPr>
            <a:xfrm>
              <a:off x="5707856" y="2770613"/>
              <a:ext cx="526257" cy="194925"/>
            </a:xfrm>
            <a:prstGeom prst="rect">
              <a:avLst/>
            </a:prstGeom>
            <a:noFill/>
          </p:spPr>
          <p:txBody>
            <a:bodyPr wrap="square" rtlCol="0">
              <a:spAutoFit/>
            </a:bodyPr>
            <a:lstStyle/>
            <a:p>
              <a:pPr algn="ctr"/>
              <a:r>
                <a:rPr lang="en-GB" sz="1000" baseline="30000" dirty="0">
                  <a:solidFill>
                    <a:srgbClr val="363636"/>
                  </a:solidFill>
                  <a:latin typeface="High Tower Text"/>
                </a:rPr>
                <a:t>§</a:t>
              </a:r>
              <a:endParaRPr lang="en-GB" sz="1000" baseline="30000" dirty="0">
                <a:solidFill>
                  <a:srgbClr val="363636"/>
                </a:solidFill>
              </a:endParaRPr>
            </a:p>
          </p:txBody>
        </p:sp>
        <p:sp>
          <p:nvSpPr>
            <p:cNvPr id="344" name="TextBox 343"/>
            <p:cNvSpPr txBox="1"/>
            <p:nvPr/>
          </p:nvSpPr>
          <p:spPr>
            <a:xfrm>
              <a:off x="6455568" y="2727750"/>
              <a:ext cx="526257" cy="246221"/>
            </a:xfrm>
            <a:prstGeom prst="rect">
              <a:avLst/>
            </a:prstGeom>
            <a:noFill/>
          </p:spPr>
          <p:txBody>
            <a:bodyPr wrap="square" rtlCol="0">
              <a:spAutoFit/>
            </a:bodyPr>
            <a:lstStyle/>
            <a:p>
              <a:pPr algn="ctr"/>
              <a:r>
                <a:rPr lang="en-GB" sz="1000" baseline="30000" dirty="0">
                  <a:solidFill>
                    <a:srgbClr val="363636"/>
                  </a:solidFill>
                  <a:latin typeface="High Tower Text"/>
                </a:rPr>
                <a:t>§</a:t>
              </a:r>
              <a:endParaRPr lang="en-GB" sz="1000" dirty="0">
                <a:solidFill>
                  <a:srgbClr val="363636"/>
                </a:solidFill>
              </a:endParaRPr>
            </a:p>
          </p:txBody>
        </p:sp>
        <p:sp>
          <p:nvSpPr>
            <p:cNvPr id="345" name="TextBox 344"/>
            <p:cNvSpPr txBox="1"/>
            <p:nvPr/>
          </p:nvSpPr>
          <p:spPr>
            <a:xfrm>
              <a:off x="5767386" y="2953968"/>
              <a:ext cx="526257" cy="246221"/>
            </a:xfrm>
            <a:prstGeom prst="rect">
              <a:avLst/>
            </a:prstGeom>
            <a:noFill/>
          </p:spPr>
          <p:txBody>
            <a:bodyPr wrap="square" rtlCol="0">
              <a:spAutoFit/>
            </a:bodyPr>
            <a:lstStyle/>
            <a:p>
              <a:pPr algn="ctr"/>
              <a:endParaRPr lang="en-GB" sz="1000" dirty="0">
                <a:solidFill>
                  <a:srgbClr val="363636"/>
                </a:solidFill>
              </a:endParaRPr>
            </a:p>
          </p:txBody>
        </p:sp>
        <p:sp>
          <p:nvSpPr>
            <p:cNvPr id="12" name="Freeform 11"/>
            <p:cNvSpPr/>
            <p:nvPr/>
          </p:nvSpPr>
          <p:spPr>
            <a:xfrm>
              <a:off x="5410200" y="4501039"/>
              <a:ext cx="454819"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2" name="Freeform 351"/>
            <p:cNvSpPr/>
            <p:nvPr/>
          </p:nvSpPr>
          <p:spPr>
            <a:xfrm>
              <a:off x="5981700" y="4501039"/>
              <a:ext cx="635794"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3" name="Freeform 352"/>
            <p:cNvSpPr/>
            <p:nvPr/>
          </p:nvSpPr>
          <p:spPr>
            <a:xfrm>
              <a:off x="6734175" y="4501039"/>
              <a:ext cx="311944"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4" name="Freeform 353"/>
            <p:cNvSpPr/>
            <p:nvPr/>
          </p:nvSpPr>
          <p:spPr>
            <a:xfrm>
              <a:off x="7100887" y="4501039"/>
              <a:ext cx="245269"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5" name="Freeform 354"/>
            <p:cNvSpPr/>
            <p:nvPr/>
          </p:nvSpPr>
          <p:spPr>
            <a:xfrm>
              <a:off x="7396162" y="4501039"/>
              <a:ext cx="1066801"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6" name="Freeform 355"/>
            <p:cNvSpPr/>
            <p:nvPr/>
          </p:nvSpPr>
          <p:spPr>
            <a:xfrm>
              <a:off x="8532018" y="4501039"/>
              <a:ext cx="345282" cy="64294"/>
            </a:xfrm>
            <a:custGeom>
              <a:avLst/>
              <a:gdLst>
                <a:gd name="connsiteX0" fmla="*/ 0 w 454819"/>
                <a:gd name="connsiteY0" fmla="*/ 0 h 64294"/>
                <a:gd name="connsiteX1" fmla="*/ 0 w 454819"/>
                <a:gd name="connsiteY1" fmla="*/ 64294 h 64294"/>
                <a:gd name="connsiteX2" fmla="*/ 454819 w 454819"/>
                <a:gd name="connsiteY2" fmla="*/ 64294 h 64294"/>
                <a:gd name="connsiteX3" fmla="*/ 454819 w 454819"/>
                <a:gd name="connsiteY3" fmla="*/ 7144 h 64294"/>
              </a:gdLst>
              <a:ahLst/>
              <a:cxnLst>
                <a:cxn ang="0">
                  <a:pos x="connsiteX0" y="connsiteY0"/>
                </a:cxn>
                <a:cxn ang="0">
                  <a:pos x="connsiteX1" y="connsiteY1"/>
                </a:cxn>
                <a:cxn ang="0">
                  <a:pos x="connsiteX2" y="connsiteY2"/>
                </a:cxn>
                <a:cxn ang="0">
                  <a:pos x="connsiteX3" y="connsiteY3"/>
                </a:cxn>
              </a:cxnLst>
              <a:rect l="l" t="t" r="r" b="b"/>
              <a:pathLst>
                <a:path w="454819" h="64294">
                  <a:moveTo>
                    <a:pt x="0" y="0"/>
                  </a:moveTo>
                  <a:lnTo>
                    <a:pt x="0" y="64294"/>
                  </a:lnTo>
                  <a:lnTo>
                    <a:pt x="454819" y="64294"/>
                  </a:lnTo>
                  <a:lnTo>
                    <a:pt x="454819" y="7144"/>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357" name="TextBox 356"/>
            <p:cNvSpPr txBox="1"/>
            <p:nvPr/>
          </p:nvSpPr>
          <p:spPr>
            <a:xfrm>
              <a:off x="5365432" y="4543906"/>
              <a:ext cx="526257" cy="246221"/>
            </a:xfrm>
            <a:prstGeom prst="rect">
              <a:avLst/>
            </a:prstGeom>
            <a:noFill/>
          </p:spPr>
          <p:txBody>
            <a:bodyPr wrap="square" rtlCol="0">
              <a:spAutoFit/>
            </a:bodyPr>
            <a:lstStyle/>
            <a:p>
              <a:pPr algn="ctr"/>
              <a:r>
                <a:rPr lang="en-GB" sz="1000" dirty="0">
                  <a:solidFill>
                    <a:srgbClr val="363636"/>
                  </a:solidFill>
                </a:rPr>
                <a:t>Ex 9</a:t>
              </a:r>
            </a:p>
          </p:txBody>
        </p:sp>
        <p:sp>
          <p:nvSpPr>
            <p:cNvPr id="358" name="TextBox 357"/>
            <p:cNvSpPr txBox="1"/>
            <p:nvPr/>
          </p:nvSpPr>
          <p:spPr>
            <a:xfrm>
              <a:off x="5955982" y="4543906"/>
              <a:ext cx="687706" cy="246221"/>
            </a:xfrm>
            <a:prstGeom prst="rect">
              <a:avLst/>
            </a:prstGeom>
            <a:noFill/>
          </p:spPr>
          <p:txBody>
            <a:bodyPr wrap="square" rtlCol="0">
              <a:spAutoFit/>
            </a:bodyPr>
            <a:lstStyle/>
            <a:p>
              <a:pPr algn="ctr"/>
              <a:r>
                <a:rPr lang="en-GB" sz="1000" dirty="0">
                  <a:solidFill>
                    <a:srgbClr val="363636"/>
                  </a:solidFill>
                </a:rPr>
                <a:t>Ex 11</a:t>
              </a:r>
            </a:p>
          </p:txBody>
        </p:sp>
        <p:sp>
          <p:nvSpPr>
            <p:cNvPr id="359" name="TextBox 358"/>
            <p:cNvSpPr txBox="1"/>
            <p:nvPr/>
          </p:nvSpPr>
          <p:spPr>
            <a:xfrm>
              <a:off x="6551295" y="4543906"/>
              <a:ext cx="687706" cy="246221"/>
            </a:xfrm>
            <a:prstGeom prst="rect">
              <a:avLst/>
            </a:prstGeom>
            <a:noFill/>
          </p:spPr>
          <p:txBody>
            <a:bodyPr wrap="square" rtlCol="0">
              <a:spAutoFit/>
            </a:bodyPr>
            <a:lstStyle/>
            <a:p>
              <a:pPr algn="ctr"/>
              <a:r>
                <a:rPr lang="en-GB" sz="1000" dirty="0">
                  <a:solidFill>
                    <a:srgbClr val="363636"/>
                  </a:solidFill>
                </a:rPr>
                <a:t>Ex 13</a:t>
              </a:r>
            </a:p>
          </p:txBody>
        </p:sp>
        <p:sp>
          <p:nvSpPr>
            <p:cNvPr id="360" name="TextBox 359"/>
            <p:cNvSpPr txBox="1"/>
            <p:nvPr/>
          </p:nvSpPr>
          <p:spPr>
            <a:xfrm>
              <a:off x="6884670" y="4543906"/>
              <a:ext cx="687706" cy="246221"/>
            </a:xfrm>
            <a:prstGeom prst="rect">
              <a:avLst/>
            </a:prstGeom>
            <a:noFill/>
          </p:spPr>
          <p:txBody>
            <a:bodyPr wrap="square" rtlCol="0">
              <a:spAutoFit/>
            </a:bodyPr>
            <a:lstStyle/>
            <a:p>
              <a:pPr algn="ctr"/>
              <a:r>
                <a:rPr lang="en-GB" sz="1000" dirty="0">
                  <a:solidFill>
                    <a:srgbClr val="363636"/>
                  </a:solidFill>
                </a:rPr>
                <a:t>Ex 14</a:t>
              </a:r>
            </a:p>
          </p:txBody>
        </p:sp>
        <p:sp>
          <p:nvSpPr>
            <p:cNvPr id="361" name="TextBox 360"/>
            <p:cNvSpPr txBox="1"/>
            <p:nvPr/>
          </p:nvSpPr>
          <p:spPr>
            <a:xfrm>
              <a:off x="7389495" y="4543906"/>
              <a:ext cx="1078230" cy="246221"/>
            </a:xfrm>
            <a:prstGeom prst="rect">
              <a:avLst/>
            </a:prstGeom>
            <a:noFill/>
          </p:spPr>
          <p:txBody>
            <a:bodyPr wrap="square" rtlCol="0">
              <a:spAutoFit/>
            </a:bodyPr>
            <a:lstStyle/>
            <a:p>
              <a:pPr algn="ctr"/>
              <a:r>
                <a:rPr lang="en-GB" sz="1000" dirty="0">
                  <a:solidFill>
                    <a:srgbClr val="363636"/>
                  </a:solidFill>
                </a:rPr>
                <a:t>Ex 17</a:t>
              </a:r>
            </a:p>
          </p:txBody>
        </p:sp>
        <p:sp>
          <p:nvSpPr>
            <p:cNvPr id="362" name="TextBox 361"/>
            <p:cNvSpPr txBox="1"/>
            <p:nvPr/>
          </p:nvSpPr>
          <p:spPr>
            <a:xfrm>
              <a:off x="8370570" y="4543906"/>
              <a:ext cx="687706" cy="246221"/>
            </a:xfrm>
            <a:prstGeom prst="rect">
              <a:avLst/>
            </a:prstGeom>
            <a:noFill/>
          </p:spPr>
          <p:txBody>
            <a:bodyPr wrap="square" rtlCol="0">
              <a:spAutoFit/>
            </a:bodyPr>
            <a:lstStyle/>
            <a:p>
              <a:pPr algn="ctr"/>
              <a:r>
                <a:rPr lang="en-GB" sz="1000" dirty="0">
                  <a:solidFill>
                    <a:srgbClr val="363636"/>
                  </a:solidFill>
                </a:rPr>
                <a:t>Ex 18</a:t>
              </a:r>
            </a:p>
          </p:txBody>
        </p:sp>
      </p:grpSp>
      <p:grpSp>
        <p:nvGrpSpPr>
          <p:cNvPr id="2" name="Group 1">
            <a:extLst>
              <a:ext uri="{FF2B5EF4-FFF2-40B4-BE49-F238E27FC236}">
                <a16:creationId xmlns="" xmlns:a16="http://schemas.microsoft.com/office/drawing/2014/main" id="{F8588EC3-0237-4789-8A2D-3EA1FD915519}"/>
              </a:ext>
            </a:extLst>
          </p:cNvPr>
          <p:cNvGrpSpPr/>
          <p:nvPr/>
        </p:nvGrpSpPr>
        <p:grpSpPr>
          <a:xfrm>
            <a:off x="54327" y="1700987"/>
            <a:ext cx="4529580" cy="3098188"/>
            <a:chOff x="54327" y="1700987"/>
            <a:chExt cx="4529580" cy="3098188"/>
          </a:xfrm>
        </p:grpSpPr>
        <p:sp>
          <p:nvSpPr>
            <p:cNvPr id="244" name="Rectangle 243"/>
            <p:cNvSpPr/>
            <p:nvPr/>
          </p:nvSpPr>
          <p:spPr>
            <a:xfrm>
              <a:off x="822324" y="2128044"/>
              <a:ext cx="76200" cy="12747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45" name="Rectangle 244"/>
            <p:cNvSpPr/>
            <p:nvPr/>
          </p:nvSpPr>
          <p:spPr>
            <a:xfrm>
              <a:off x="910166" y="2314574"/>
              <a:ext cx="76200" cy="108823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46" name="Rectangle 245"/>
            <p:cNvSpPr/>
            <p:nvPr/>
          </p:nvSpPr>
          <p:spPr>
            <a:xfrm>
              <a:off x="998008" y="2483644"/>
              <a:ext cx="76200" cy="91916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47" name="Rectangle 246"/>
            <p:cNvSpPr/>
            <p:nvPr/>
          </p:nvSpPr>
          <p:spPr>
            <a:xfrm>
              <a:off x="1085850" y="2721769"/>
              <a:ext cx="76200" cy="68103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48" name="Rectangle 247"/>
            <p:cNvSpPr/>
            <p:nvPr/>
          </p:nvSpPr>
          <p:spPr>
            <a:xfrm>
              <a:off x="1173692" y="2950369"/>
              <a:ext cx="76200" cy="45243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49" name="Rectangle 248"/>
            <p:cNvSpPr/>
            <p:nvPr/>
          </p:nvSpPr>
          <p:spPr>
            <a:xfrm>
              <a:off x="1261534" y="2988469"/>
              <a:ext cx="76200" cy="4143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0" name="Rectangle 249"/>
            <p:cNvSpPr/>
            <p:nvPr/>
          </p:nvSpPr>
          <p:spPr>
            <a:xfrm>
              <a:off x="1525060" y="3088481"/>
              <a:ext cx="76200" cy="314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1" name="Rectangle 250"/>
            <p:cNvSpPr/>
            <p:nvPr/>
          </p:nvSpPr>
          <p:spPr>
            <a:xfrm>
              <a:off x="1876428" y="3269455"/>
              <a:ext cx="76200" cy="1333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2" name="Rectangle 251"/>
            <p:cNvSpPr/>
            <p:nvPr/>
          </p:nvSpPr>
          <p:spPr>
            <a:xfrm>
              <a:off x="1349376" y="3033713"/>
              <a:ext cx="76200" cy="369092"/>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3" name="Rectangle 252"/>
            <p:cNvSpPr/>
            <p:nvPr/>
          </p:nvSpPr>
          <p:spPr>
            <a:xfrm>
              <a:off x="1437218" y="3062287"/>
              <a:ext cx="76200" cy="340517"/>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4" name="Rectangle 253"/>
            <p:cNvSpPr/>
            <p:nvPr/>
          </p:nvSpPr>
          <p:spPr>
            <a:xfrm>
              <a:off x="1612902" y="3148013"/>
              <a:ext cx="76200" cy="25479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5" name="Rectangle 254"/>
            <p:cNvSpPr/>
            <p:nvPr/>
          </p:nvSpPr>
          <p:spPr>
            <a:xfrm>
              <a:off x="1700744" y="3152775"/>
              <a:ext cx="76200" cy="250029"/>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6" name="Rectangle 255"/>
            <p:cNvSpPr/>
            <p:nvPr/>
          </p:nvSpPr>
          <p:spPr>
            <a:xfrm>
              <a:off x="1788586" y="3252788"/>
              <a:ext cx="76200" cy="15001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7" name="Rectangle 256"/>
            <p:cNvSpPr/>
            <p:nvPr/>
          </p:nvSpPr>
          <p:spPr>
            <a:xfrm>
              <a:off x="1964270" y="3309938"/>
              <a:ext cx="76200" cy="9286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8" name="Rectangle 257"/>
            <p:cNvSpPr/>
            <p:nvPr/>
          </p:nvSpPr>
          <p:spPr>
            <a:xfrm>
              <a:off x="2052112" y="3336130"/>
              <a:ext cx="76200" cy="66673"/>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59" name="Rectangle 258"/>
            <p:cNvSpPr/>
            <p:nvPr/>
          </p:nvSpPr>
          <p:spPr>
            <a:xfrm>
              <a:off x="2139954" y="3366608"/>
              <a:ext cx="76200" cy="36000"/>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0" name="Rectangle 259"/>
            <p:cNvSpPr/>
            <p:nvPr/>
          </p:nvSpPr>
          <p:spPr>
            <a:xfrm>
              <a:off x="2227796" y="3024188"/>
              <a:ext cx="76200" cy="378420"/>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1" name="Rectangle 260"/>
            <p:cNvSpPr/>
            <p:nvPr/>
          </p:nvSpPr>
          <p:spPr>
            <a:xfrm flipV="1">
              <a:off x="2315638" y="3402607"/>
              <a:ext cx="76200" cy="45719"/>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2" name="Rectangle 261"/>
            <p:cNvSpPr/>
            <p:nvPr/>
          </p:nvSpPr>
          <p:spPr>
            <a:xfrm flipV="1">
              <a:off x="2403480" y="3402606"/>
              <a:ext cx="76200" cy="5973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3" name="Rectangle 262"/>
            <p:cNvSpPr/>
            <p:nvPr/>
          </p:nvSpPr>
          <p:spPr>
            <a:xfrm flipV="1">
              <a:off x="2491322" y="3402605"/>
              <a:ext cx="76200" cy="116882"/>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4" name="Rectangle 263"/>
            <p:cNvSpPr/>
            <p:nvPr/>
          </p:nvSpPr>
          <p:spPr>
            <a:xfrm flipV="1">
              <a:off x="2579164" y="3402604"/>
              <a:ext cx="76200" cy="154983"/>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5" name="Rectangle 264"/>
            <p:cNvSpPr/>
            <p:nvPr/>
          </p:nvSpPr>
          <p:spPr>
            <a:xfrm flipV="1">
              <a:off x="2667006" y="3402603"/>
              <a:ext cx="76200" cy="174034"/>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6" name="Rectangle 265"/>
            <p:cNvSpPr/>
            <p:nvPr/>
          </p:nvSpPr>
          <p:spPr>
            <a:xfrm flipV="1">
              <a:off x="2754848" y="3402603"/>
              <a:ext cx="76200" cy="174034"/>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7" name="Rectangle 266"/>
            <p:cNvSpPr/>
            <p:nvPr/>
          </p:nvSpPr>
          <p:spPr>
            <a:xfrm flipV="1">
              <a:off x="2842690" y="3402603"/>
              <a:ext cx="76200" cy="207372"/>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8" name="Rectangle 267"/>
            <p:cNvSpPr/>
            <p:nvPr/>
          </p:nvSpPr>
          <p:spPr>
            <a:xfrm flipV="1">
              <a:off x="2930532" y="3402602"/>
              <a:ext cx="76200" cy="293097"/>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69" name="Rectangle 268"/>
            <p:cNvSpPr/>
            <p:nvPr/>
          </p:nvSpPr>
          <p:spPr>
            <a:xfrm flipV="1">
              <a:off x="3018374" y="3402601"/>
              <a:ext cx="76200" cy="31691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0" name="Rectangle 269"/>
            <p:cNvSpPr/>
            <p:nvPr/>
          </p:nvSpPr>
          <p:spPr>
            <a:xfrm flipV="1">
              <a:off x="3106216" y="3402600"/>
              <a:ext cx="76200" cy="345487"/>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1" name="Rectangle 270"/>
            <p:cNvSpPr/>
            <p:nvPr/>
          </p:nvSpPr>
          <p:spPr>
            <a:xfrm flipV="1">
              <a:off x="3194058" y="3402599"/>
              <a:ext cx="76200" cy="36215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2" name="Rectangle 271"/>
            <p:cNvSpPr/>
            <p:nvPr/>
          </p:nvSpPr>
          <p:spPr>
            <a:xfrm flipV="1">
              <a:off x="3281900" y="3402599"/>
              <a:ext cx="76200" cy="538370"/>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3" name="Rectangle 272"/>
            <p:cNvSpPr/>
            <p:nvPr/>
          </p:nvSpPr>
          <p:spPr>
            <a:xfrm flipV="1">
              <a:off x="3369742" y="3402598"/>
              <a:ext cx="76200" cy="688389"/>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4" name="Rectangle 273"/>
            <p:cNvSpPr/>
            <p:nvPr/>
          </p:nvSpPr>
          <p:spPr>
            <a:xfrm flipV="1">
              <a:off x="3457584" y="3402597"/>
              <a:ext cx="76200" cy="724108"/>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5" name="Rectangle 274"/>
            <p:cNvSpPr/>
            <p:nvPr/>
          </p:nvSpPr>
          <p:spPr>
            <a:xfrm flipV="1">
              <a:off x="3545426" y="3402597"/>
              <a:ext cx="76200" cy="759828"/>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6" name="Rectangle 275"/>
            <p:cNvSpPr/>
            <p:nvPr/>
          </p:nvSpPr>
          <p:spPr>
            <a:xfrm flipV="1">
              <a:off x="3633268" y="3402596"/>
              <a:ext cx="76200" cy="1126541"/>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7" name="Rectangle 276"/>
            <p:cNvSpPr/>
            <p:nvPr/>
          </p:nvSpPr>
          <p:spPr>
            <a:xfrm flipV="1">
              <a:off x="3721110" y="3402595"/>
              <a:ext cx="76200" cy="1186073"/>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8" name="Rectangle 277"/>
            <p:cNvSpPr/>
            <p:nvPr/>
          </p:nvSpPr>
          <p:spPr>
            <a:xfrm flipV="1">
              <a:off x="3808952" y="3402594"/>
              <a:ext cx="76200" cy="1262274"/>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9" name="Rectangle 278"/>
            <p:cNvSpPr/>
            <p:nvPr/>
          </p:nvSpPr>
          <p:spPr>
            <a:xfrm flipV="1">
              <a:off x="3896794" y="3402594"/>
              <a:ext cx="76200" cy="1283706"/>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80" name="Rectangle 279"/>
            <p:cNvSpPr/>
            <p:nvPr/>
          </p:nvSpPr>
          <p:spPr>
            <a:xfrm flipV="1">
              <a:off x="3984624" y="3402594"/>
              <a:ext cx="76200" cy="1295612"/>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8" name="Freeform 17"/>
            <p:cNvSpPr/>
            <p:nvPr/>
          </p:nvSpPr>
          <p:spPr>
            <a:xfrm>
              <a:off x="763587" y="2124077"/>
              <a:ext cx="0" cy="2563200"/>
            </a:xfrm>
            <a:custGeom>
              <a:avLst/>
              <a:gdLst>
                <a:gd name="connsiteX0" fmla="*/ 0 w 4214812"/>
                <a:gd name="connsiteY0" fmla="*/ 0 h 2533650"/>
                <a:gd name="connsiteX1" fmla="*/ 0 w 4214812"/>
                <a:gd name="connsiteY1" fmla="*/ 2533650 h 2533650"/>
                <a:gd name="connsiteX2" fmla="*/ 4214812 w 4214812"/>
                <a:gd name="connsiteY2" fmla="*/ 2533650 h 2533650"/>
                <a:gd name="connsiteX0" fmla="*/ 0 w 0"/>
                <a:gd name="connsiteY0" fmla="*/ 0 h 2533650"/>
                <a:gd name="connsiteX1" fmla="*/ 0 w 0"/>
                <a:gd name="connsiteY1" fmla="*/ 2533650 h 2533650"/>
              </a:gdLst>
              <a:ahLst/>
              <a:cxnLst>
                <a:cxn ang="0">
                  <a:pos x="connsiteX0" y="connsiteY0"/>
                </a:cxn>
                <a:cxn ang="0">
                  <a:pos x="connsiteX1" y="connsiteY1"/>
                </a:cxn>
              </a:cxnLst>
              <a:rect l="l" t="t" r="r" b="b"/>
              <a:pathLst>
                <a:path h="2533650">
                  <a:moveTo>
                    <a:pt x="0" y="0"/>
                  </a:moveTo>
                  <a:lnTo>
                    <a:pt x="0" y="25336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19" name="Straight Connector 18"/>
            <p:cNvCxnSpPr/>
            <p:nvPr/>
          </p:nvCxnSpPr>
          <p:spPr>
            <a:xfrm>
              <a:off x="697136" y="2135267"/>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0" name="TextBox 19"/>
            <p:cNvSpPr txBox="1"/>
            <p:nvPr/>
          </p:nvSpPr>
          <p:spPr>
            <a:xfrm>
              <a:off x="242887" y="2012157"/>
              <a:ext cx="526257" cy="246221"/>
            </a:xfrm>
            <a:prstGeom prst="rect">
              <a:avLst/>
            </a:prstGeom>
            <a:noFill/>
          </p:spPr>
          <p:txBody>
            <a:bodyPr wrap="square" rtlCol="0">
              <a:spAutoFit/>
            </a:bodyPr>
            <a:lstStyle/>
            <a:p>
              <a:pPr algn="r"/>
              <a:r>
                <a:rPr lang="en-GB" sz="1000" dirty="0">
                  <a:solidFill>
                    <a:srgbClr val="363636"/>
                  </a:solidFill>
                </a:rPr>
                <a:t>40</a:t>
              </a:r>
            </a:p>
          </p:txBody>
        </p:sp>
        <p:cxnSp>
          <p:nvCxnSpPr>
            <p:cNvPr id="23" name="Straight Connector 22"/>
            <p:cNvCxnSpPr/>
            <p:nvPr/>
          </p:nvCxnSpPr>
          <p:spPr>
            <a:xfrm>
              <a:off x="697136" y="2769454"/>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4" name="TextBox 23"/>
            <p:cNvSpPr txBox="1"/>
            <p:nvPr/>
          </p:nvSpPr>
          <p:spPr>
            <a:xfrm>
              <a:off x="242887" y="2646761"/>
              <a:ext cx="526257" cy="246221"/>
            </a:xfrm>
            <a:prstGeom prst="rect">
              <a:avLst/>
            </a:prstGeom>
            <a:noFill/>
          </p:spPr>
          <p:txBody>
            <a:bodyPr wrap="square" rtlCol="0">
              <a:spAutoFit/>
            </a:bodyPr>
            <a:lstStyle/>
            <a:p>
              <a:pPr algn="r"/>
              <a:r>
                <a:rPr lang="en-GB" sz="1000" dirty="0">
                  <a:solidFill>
                    <a:srgbClr val="363636"/>
                  </a:solidFill>
                </a:rPr>
                <a:t>20</a:t>
              </a:r>
            </a:p>
          </p:txBody>
        </p:sp>
        <p:cxnSp>
          <p:nvCxnSpPr>
            <p:cNvPr id="27" name="Straight Connector 26"/>
            <p:cNvCxnSpPr/>
            <p:nvPr/>
          </p:nvCxnSpPr>
          <p:spPr>
            <a:xfrm>
              <a:off x="697136" y="3403641"/>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8" name="TextBox 27"/>
            <p:cNvSpPr txBox="1"/>
            <p:nvPr/>
          </p:nvSpPr>
          <p:spPr>
            <a:xfrm>
              <a:off x="364331" y="3281365"/>
              <a:ext cx="404813" cy="246221"/>
            </a:xfrm>
            <a:prstGeom prst="rect">
              <a:avLst/>
            </a:prstGeom>
            <a:noFill/>
          </p:spPr>
          <p:txBody>
            <a:bodyPr wrap="square" rtlCol="0">
              <a:spAutoFit/>
            </a:bodyPr>
            <a:lstStyle/>
            <a:p>
              <a:pPr algn="r"/>
              <a:r>
                <a:rPr lang="en-GB" sz="1000" dirty="0">
                  <a:solidFill>
                    <a:srgbClr val="363636"/>
                  </a:solidFill>
                </a:rPr>
                <a:t>0</a:t>
              </a:r>
            </a:p>
          </p:txBody>
        </p:sp>
        <p:cxnSp>
          <p:nvCxnSpPr>
            <p:cNvPr id="31" name="Straight Connector 30"/>
            <p:cNvCxnSpPr/>
            <p:nvPr/>
          </p:nvCxnSpPr>
          <p:spPr>
            <a:xfrm>
              <a:off x="697136" y="4037828"/>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2" name="TextBox 31"/>
            <p:cNvSpPr txBox="1"/>
            <p:nvPr/>
          </p:nvSpPr>
          <p:spPr>
            <a:xfrm>
              <a:off x="242887" y="3915969"/>
              <a:ext cx="526257" cy="246221"/>
            </a:xfrm>
            <a:prstGeom prst="rect">
              <a:avLst/>
            </a:prstGeom>
            <a:noFill/>
          </p:spPr>
          <p:txBody>
            <a:bodyPr wrap="square" rtlCol="0">
              <a:spAutoFit/>
            </a:bodyPr>
            <a:lstStyle/>
            <a:p>
              <a:pPr algn="r"/>
              <a:r>
                <a:rPr lang="en-GB" sz="1000" dirty="0">
                  <a:solidFill>
                    <a:srgbClr val="363636"/>
                  </a:solidFill>
                </a:rPr>
                <a:t>-20</a:t>
              </a:r>
            </a:p>
          </p:txBody>
        </p:sp>
        <p:cxnSp>
          <p:nvCxnSpPr>
            <p:cNvPr id="37" name="Straight Connector 36"/>
            <p:cNvCxnSpPr/>
            <p:nvPr/>
          </p:nvCxnSpPr>
          <p:spPr>
            <a:xfrm>
              <a:off x="697136" y="4674394"/>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8" name="TextBox 37"/>
            <p:cNvSpPr txBox="1"/>
            <p:nvPr/>
          </p:nvSpPr>
          <p:spPr>
            <a:xfrm>
              <a:off x="242887" y="4552954"/>
              <a:ext cx="526257" cy="246221"/>
            </a:xfrm>
            <a:prstGeom prst="rect">
              <a:avLst/>
            </a:prstGeom>
            <a:noFill/>
          </p:spPr>
          <p:txBody>
            <a:bodyPr wrap="square" rtlCol="0">
              <a:spAutoFit/>
            </a:bodyPr>
            <a:lstStyle/>
            <a:p>
              <a:pPr algn="r"/>
              <a:r>
                <a:rPr lang="en-GB" sz="1000" dirty="0">
                  <a:solidFill>
                    <a:srgbClr val="363636"/>
                  </a:solidFill>
                </a:rPr>
                <a:t>-40</a:t>
              </a:r>
            </a:p>
          </p:txBody>
        </p:sp>
        <p:sp>
          <p:nvSpPr>
            <p:cNvPr id="39" name="TextBox 38"/>
            <p:cNvSpPr txBox="1"/>
            <p:nvPr/>
          </p:nvSpPr>
          <p:spPr>
            <a:xfrm rot="16200000">
              <a:off x="-1024350" y="3202750"/>
              <a:ext cx="2557464" cy="400110"/>
            </a:xfrm>
            <a:prstGeom prst="rect">
              <a:avLst/>
            </a:prstGeom>
            <a:noFill/>
          </p:spPr>
          <p:txBody>
            <a:bodyPr wrap="square" rtlCol="0">
              <a:spAutoFit/>
            </a:bodyPr>
            <a:lstStyle/>
            <a:p>
              <a:pPr algn="ctr"/>
              <a:r>
                <a:rPr lang="en-GB" sz="1000" dirty="0">
                  <a:solidFill>
                    <a:srgbClr val="363636"/>
                  </a:solidFill>
                </a:rPr>
                <a:t>Maximum reduction – sum of diameters change from </a:t>
              </a:r>
              <a:r>
                <a:rPr lang="en-GB" sz="1000" dirty="0" smtClean="0">
                  <a:solidFill>
                    <a:srgbClr val="363636"/>
                  </a:solidFill>
                </a:rPr>
                <a:t>baseline, %</a:t>
              </a:r>
              <a:endParaRPr lang="en-GB" sz="1000" dirty="0">
                <a:solidFill>
                  <a:srgbClr val="363636"/>
                </a:solidFill>
              </a:endParaRPr>
            </a:p>
          </p:txBody>
        </p:sp>
        <p:sp>
          <p:nvSpPr>
            <p:cNvPr id="77" name="TextBox 76"/>
            <p:cNvSpPr txBox="1"/>
            <p:nvPr/>
          </p:nvSpPr>
          <p:spPr>
            <a:xfrm>
              <a:off x="4057650" y="3922979"/>
              <a:ext cx="526257" cy="246221"/>
            </a:xfrm>
            <a:prstGeom prst="rect">
              <a:avLst/>
            </a:prstGeom>
            <a:noFill/>
          </p:spPr>
          <p:txBody>
            <a:bodyPr wrap="square" rtlCol="0">
              <a:spAutoFit/>
            </a:bodyPr>
            <a:lstStyle/>
            <a:p>
              <a:r>
                <a:rPr lang="en-GB" sz="1000" dirty="0">
                  <a:solidFill>
                    <a:srgbClr val="363636"/>
                  </a:solidFill>
                </a:rPr>
                <a:t>PR</a:t>
              </a:r>
            </a:p>
          </p:txBody>
        </p:sp>
        <p:sp>
          <p:nvSpPr>
            <p:cNvPr id="79" name="TextBox 78"/>
            <p:cNvSpPr txBox="1"/>
            <p:nvPr/>
          </p:nvSpPr>
          <p:spPr>
            <a:xfrm>
              <a:off x="4057650" y="2640279"/>
              <a:ext cx="526257" cy="246221"/>
            </a:xfrm>
            <a:prstGeom prst="rect">
              <a:avLst/>
            </a:prstGeom>
            <a:noFill/>
          </p:spPr>
          <p:txBody>
            <a:bodyPr wrap="square" rtlCol="0">
              <a:spAutoFit/>
            </a:bodyPr>
            <a:lstStyle/>
            <a:p>
              <a:r>
                <a:rPr lang="en-GB" sz="1000" dirty="0">
                  <a:solidFill>
                    <a:srgbClr val="363636"/>
                  </a:solidFill>
                </a:rPr>
                <a:t>PD</a:t>
              </a:r>
            </a:p>
          </p:txBody>
        </p:sp>
        <p:cxnSp>
          <p:nvCxnSpPr>
            <p:cNvPr id="80" name="Straight Connector 79"/>
            <p:cNvCxnSpPr/>
            <p:nvPr/>
          </p:nvCxnSpPr>
          <p:spPr>
            <a:xfrm>
              <a:off x="757237" y="3403641"/>
              <a:ext cx="3348000" cy="0"/>
            </a:xfrm>
            <a:prstGeom prst="lin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81" name="TextBox 80"/>
            <p:cNvSpPr txBox="1"/>
            <p:nvPr/>
          </p:nvSpPr>
          <p:spPr>
            <a:xfrm>
              <a:off x="2287588" y="2069309"/>
              <a:ext cx="1958976" cy="246221"/>
            </a:xfrm>
            <a:prstGeom prst="rect">
              <a:avLst/>
            </a:prstGeom>
            <a:noFill/>
          </p:spPr>
          <p:txBody>
            <a:bodyPr wrap="square" rtlCol="0">
              <a:spAutoFit/>
            </a:bodyPr>
            <a:lstStyle/>
            <a:p>
              <a:r>
                <a:rPr lang="en-GB" sz="1000" b="1" dirty="0">
                  <a:solidFill>
                    <a:srgbClr val="363636"/>
                  </a:solidFill>
                </a:rPr>
                <a:t>DCC-2618 dose assigned</a:t>
              </a:r>
            </a:p>
          </p:txBody>
        </p:sp>
        <p:sp>
          <p:nvSpPr>
            <p:cNvPr id="82" name="TextBox 81"/>
            <p:cNvSpPr txBox="1"/>
            <p:nvPr/>
          </p:nvSpPr>
          <p:spPr>
            <a:xfrm>
              <a:off x="2439988" y="2231234"/>
              <a:ext cx="1243012" cy="246221"/>
            </a:xfrm>
            <a:prstGeom prst="rect">
              <a:avLst/>
            </a:prstGeom>
            <a:noFill/>
          </p:spPr>
          <p:txBody>
            <a:bodyPr wrap="square" rtlCol="0">
              <a:spAutoFit/>
            </a:bodyPr>
            <a:lstStyle/>
            <a:p>
              <a:r>
                <a:rPr lang="en-GB" sz="1000" dirty="0">
                  <a:solidFill>
                    <a:srgbClr val="363636"/>
                  </a:solidFill>
                </a:rPr>
                <a:t>&lt;</a:t>
              </a:r>
              <a:r>
                <a:rPr lang="en-GB" sz="1000" dirty="0" smtClean="0">
                  <a:solidFill>
                    <a:srgbClr val="363636"/>
                  </a:solidFill>
                </a:rPr>
                <a:t>100 mg/day</a:t>
              </a:r>
              <a:endParaRPr lang="en-GB" sz="1000" dirty="0">
                <a:solidFill>
                  <a:srgbClr val="363636"/>
                </a:solidFill>
              </a:endParaRPr>
            </a:p>
          </p:txBody>
        </p:sp>
        <p:sp>
          <p:nvSpPr>
            <p:cNvPr id="83" name="Rectangle 82"/>
            <p:cNvSpPr/>
            <p:nvPr/>
          </p:nvSpPr>
          <p:spPr>
            <a:xfrm>
              <a:off x="2398712" y="2316162"/>
              <a:ext cx="762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6" name="Rectangle 85"/>
            <p:cNvSpPr/>
            <p:nvPr/>
          </p:nvSpPr>
          <p:spPr>
            <a:xfrm>
              <a:off x="3421062" y="2316162"/>
              <a:ext cx="76200" cy="76200"/>
            </a:xfrm>
            <a:prstGeom prst="rect">
              <a:avLst/>
            </a:prstGeom>
            <a:solidFill>
              <a:srgbClr val="006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6" name="TextBox 215"/>
            <p:cNvSpPr txBox="1"/>
            <p:nvPr/>
          </p:nvSpPr>
          <p:spPr>
            <a:xfrm>
              <a:off x="4057650" y="3281629"/>
              <a:ext cx="526257" cy="246221"/>
            </a:xfrm>
            <a:prstGeom prst="rect">
              <a:avLst/>
            </a:prstGeom>
            <a:noFill/>
          </p:spPr>
          <p:txBody>
            <a:bodyPr wrap="square" rtlCol="0">
              <a:spAutoFit/>
            </a:bodyPr>
            <a:lstStyle/>
            <a:p>
              <a:r>
                <a:rPr lang="en-GB" sz="1000" dirty="0">
                  <a:solidFill>
                    <a:srgbClr val="363636"/>
                  </a:solidFill>
                </a:rPr>
                <a:t>SD</a:t>
              </a:r>
            </a:p>
          </p:txBody>
        </p:sp>
        <p:sp>
          <p:nvSpPr>
            <p:cNvPr id="282" name="TextBox 281"/>
            <p:cNvSpPr txBox="1"/>
            <p:nvPr/>
          </p:nvSpPr>
          <p:spPr>
            <a:xfrm>
              <a:off x="3409950" y="3268829"/>
              <a:ext cx="526257" cy="194925"/>
            </a:xfrm>
            <a:prstGeom prst="rect">
              <a:avLst/>
            </a:prstGeom>
            <a:noFill/>
          </p:spPr>
          <p:txBody>
            <a:bodyPr wrap="square" rtlCol="0">
              <a:spAutoFit/>
            </a:bodyPr>
            <a:lstStyle/>
            <a:p>
              <a:pPr algn="ctr"/>
              <a:r>
                <a:rPr lang="en-GB" sz="1000" baseline="30000" dirty="0" smtClean="0">
                  <a:solidFill>
                    <a:srgbClr val="363636"/>
                  </a:solidFill>
                </a:rPr>
                <a:t>†</a:t>
              </a:r>
              <a:endParaRPr lang="en-GB" sz="1000" baseline="30000" dirty="0">
                <a:solidFill>
                  <a:srgbClr val="363636"/>
                </a:solidFill>
              </a:endParaRPr>
            </a:p>
          </p:txBody>
        </p:sp>
        <p:sp>
          <p:nvSpPr>
            <p:cNvPr id="283" name="TextBox 282"/>
            <p:cNvSpPr txBox="1"/>
            <p:nvPr/>
          </p:nvSpPr>
          <p:spPr>
            <a:xfrm>
              <a:off x="3752850" y="3268829"/>
              <a:ext cx="526257" cy="194925"/>
            </a:xfrm>
            <a:prstGeom prst="rect">
              <a:avLst/>
            </a:prstGeom>
            <a:noFill/>
          </p:spPr>
          <p:txBody>
            <a:bodyPr wrap="square" rtlCol="0">
              <a:spAutoFit/>
            </a:bodyPr>
            <a:lstStyle/>
            <a:p>
              <a:pPr algn="ctr"/>
              <a:r>
                <a:rPr lang="en-GB" sz="1000" baseline="30000" dirty="0">
                  <a:solidFill>
                    <a:srgbClr val="363636"/>
                  </a:solidFill>
                </a:rPr>
                <a:t>†</a:t>
              </a:r>
            </a:p>
          </p:txBody>
        </p:sp>
        <p:sp>
          <p:nvSpPr>
            <p:cNvPr id="284" name="TextBox 283"/>
            <p:cNvSpPr txBox="1"/>
            <p:nvPr/>
          </p:nvSpPr>
          <p:spPr>
            <a:xfrm>
              <a:off x="598170" y="3373069"/>
              <a:ext cx="526257" cy="246221"/>
            </a:xfrm>
            <a:prstGeom prst="rect">
              <a:avLst/>
            </a:prstGeom>
            <a:noFill/>
          </p:spPr>
          <p:txBody>
            <a:bodyPr wrap="square" rtlCol="0">
              <a:spAutoFit/>
            </a:bodyPr>
            <a:lstStyle/>
            <a:p>
              <a:pPr algn="ctr"/>
              <a:r>
                <a:rPr lang="en-GB" sz="1000" dirty="0">
                  <a:solidFill>
                    <a:srgbClr val="363636"/>
                  </a:solidFill>
                </a:rPr>
                <a:t>*</a:t>
              </a:r>
            </a:p>
          </p:txBody>
        </p:sp>
        <p:sp>
          <p:nvSpPr>
            <p:cNvPr id="241" name="Rectangle 240"/>
            <p:cNvSpPr/>
            <p:nvPr/>
          </p:nvSpPr>
          <p:spPr>
            <a:xfrm>
              <a:off x="781050" y="1700987"/>
              <a:ext cx="3362325" cy="430887"/>
            </a:xfrm>
            <a:prstGeom prst="rect">
              <a:avLst/>
            </a:prstGeom>
          </p:spPr>
          <p:txBody>
            <a:bodyPr wrap="square">
              <a:spAutoFit/>
            </a:bodyPr>
            <a:lstStyle/>
            <a:p>
              <a:pPr algn="ctr"/>
              <a:r>
                <a:rPr lang="en-GB" sz="1100" b="1" dirty="0">
                  <a:solidFill>
                    <a:srgbClr val="363636"/>
                  </a:solidFill>
                </a:rPr>
                <a:t>Waterfall plot of KIT/PDGFR</a:t>
              </a:r>
              <a:r>
                <a:rPr lang="el-GR" sz="1100" b="1" dirty="0">
                  <a:solidFill>
                    <a:srgbClr val="363636"/>
                  </a:solidFill>
                </a:rPr>
                <a:t>α </a:t>
              </a:r>
              <a:r>
                <a:rPr lang="en-GB" sz="1100" b="1" dirty="0">
                  <a:solidFill>
                    <a:srgbClr val="363636"/>
                  </a:solidFill>
                </a:rPr>
                <a:t>GIST patients (Best response per RECIST, n=37)</a:t>
              </a:r>
            </a:p>
          </p:txBody>
        </p:sp>
        <p:cxnSp>
          <p:nvCxnSpPr>
            <p:cNvPr id="76" name="Straight Connector 75"/>
            <p:cNvCxnSpPr/>
            <p:nvPr/>
          </p:nvCxnSpPr>
          <p:spPr>
            <a:xfrm>
              <a:off x="757237" y="4037828"/>
              <a:ext cx="3348000" cy="0"/>
            </a:xfrm>
            <a:prstGeom prst="lin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a:off x="757237" y="2769454"/>
              <a:ext cx="3348000" cy="0"/>
            </a:xfrm>
            <a:prstGeom prst="lin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cxnSp>
      </p:grpSp>
      <p:sp>
        <p:nvSpPr>
          <p:cNvPr id="5" name="Rectangle 4"/>
          <p:cNvSpPr/>
          <p:nvPr/>
        </p:nvSpPr>
        <p:spPr>
          <a:xfrm>
            <a:off x="5927740" y="2985579"/>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3" name="TextBox 162"/>
          <p:cNvSpPr txBox="1"/>
          <p:nvPr/>
        </p:nvSpPr>
        <p:spPr>
          <a:xfrm>
            <a:off x="5919786" y="3106368"/>
            <a:ext cx="526257" cy="246221"/>
          </a:xfrm>
          <a:prstGeom prst="rect">
            <a:avLst/>
          </a:prstGeom>
          <a:noFill/>
        </p:spPr>
        <p:txBody>
          <a:bodyPr wrap="square" rtlCol="0">
            <a:spAutoFit/>
          </a:bodyPr>
          <a:lstStyle/>
          <a:p>
            <a:pPr algn="ctr"/>
            <a:endParaRPr lang="en-GB" sz="1000" dirty="0">
              <a:solidFill>
                <a:srgbClr val="363636"/>
              </a:solidFill>
            </a:endParaRPr>
          </a:p>
        </p:txBody>
      </p:sp>
      <p:sp>
        <p:nvSpPr>
          <p:cNvPr id="164" name="Rectangle 163"/>
          <p:cNvSpPr/>
          <p:nvPr/>
        </p:nvSpPr>
        <p:spPr>
          <a:xfrm>
            <a:off x="8663779" y="3026790"/>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5" name="Rectangle 164"/>
          <p:cNvSpPr/>
          <p:nvPr/>
        </p:nvSpPr>
        <p:spPr>
          <a:xfrm>
            <a:off x="7207278" y="2548543"/>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6" name="Rectangle 165"/>
          <p:cNvSpPr/>
          <p:nvPr/>
        </p:nvSpPr>
        <p:spPr>
          <a:xfrm>
            <a:off x="7647973" y="3492576"/>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7" name="Rectangle 166"/>
          <p:cNvSpPr/>
          <p:nvPr/>
        </p:nvSpPr>
        <p:spPr>
          <a:xfrm>
            <a:off x="6865128" y="3025863"/>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8" name="Rectangle 167"/>
          <p:cNvSpPr/>
          <p:nvPr/>
        </p:nvSpPr>
        <p:spPr>
          <a:xfrm>
            <a:off x="7095162" y="3678571"/>
            <a:ext cx="219932" cy="194925"/>
          </a:xfrm>
          <a:prstGeom prst="rect">
            <a:avLst/>
          </a:prstGeom>
        </p:spPr>
        <p:txBody>
          <a:bodyPr wrap="none">
            <a:spAutoFit/>
          </a:bodyPr>
          <a:lstStyle/>
          <a:p>
            <a:r>
              <a:rPr lang="en-GB" sz="1000" baseline="30000" dirty="0" smtClean="0">
                <a:solidFill>
                  <a:srgbClr val="363636"/>
                </a:solidFill>
              </a:rPr>
              <a:t>‖</a:t>
            </a:r>
            <a:endParaRPr lang="en-GB" baseline="30000" dirty="0">
              <a:solidFill>
                <a:srgbClr val="363636"/>
              </a:solidFill>
            </a:endParaRPr>
          </a:p>
        </p:txBody>
      </p:sp>
      <p:sp>
        <p:nvSpPr>
          <p:cNvPr id="162" name="Text Box 4"/>
          <p:cNvSpPr txBox="1">
            <a:spLocks noChangeArrowheads="1"/>
          </p:cNvSpPr>
          <p:nvPr/>
        </p:nvSpPr>
        <p:spPr bwMode="auto">
          <a:xfrm>
            <a:off x="4994698" y="6474897"/>
            <a:ext cx="39286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Janku</a:t>
            </a:r>
            <a:r>
              <a:rPr lang="en-GB" sz="1200" dirty="0" smtClean="0">
                <a:solidFill>
                  <a:srgbClr val="363636"/>
                </a:solidFill>
              </a:rPr>
              <a:t> F,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1473O</a:t>
            </a:r>
            <a:endParaRPr lang="en-GB" sz="1200" dirty="0">
              <a:solidFill>
                <a:srgbClr val="363636"/>
              </a:solidFill>
            </a:endParaRPr>
          </a:p>
        </p:txBody>
      </p:sp>
    </p:spTree>
    <p:custDataLst>
      <p:tags r:id="rId1"/>
    </p:custDataLst>
    <p:extLst>
      <p:ext uri="{BB962C8B-B14F-4D97-AF65-F5344CB8AC3E}">
        <p14:creationId xmlns:p14="http://schemas.microsoft.com/office/powerpoint/2010/main" val="28590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1306286"/>
            <a:ext cx="8686800" cy="5308600"/>
          </a:xfrm>
        </p:spPr>
        <p:txBody>
          <a:bodyPr/>
          <a:lstStyle/>
          <a:p>
            <a:pPr marL="0" indent="0">
              <a:buNone/>
            </a:pPr>
            <a:r>
              <a:rPr lang="en-GB" b="1" dirty="0">
                <a:solidFill>
                  <a:schemeClr val="bg1"/>
                </a:solidFill>
              </a:rPr>
              <a:t>KEY RESULTS (</a:t>
            </a:r>
            <a:r>
              <a:rPr lang="en-GB" b="1" dirty="0" smtClean="0">
                <a:solidFill>
                  <a:schemeClr val="bg1"/>
                </a:solidFill>
              </a:rPr>
              <a:t>CONT.) </a:t>
            </a:r>
            <a:endParaRPr lang="en-GB" b="1" dirty="0">
              <a:solidFill>
                <a:schemeClr val="bg1"/>
              </a:solidFill>
            </a:endParaRPr>
          </a:p>
          <a:p>
            <a:r>
              <a:rPr lang="en-GB" dirty="0" smtClean="0"/>
              <a:t>Results indicate that doses </a:t>
            </a:r>
            <a:r>
              <a:rPr lang="en-GB" dirty="0"/>
              <a:t>of </a:t>
            </a:r>
            <a:r>
              <a:rPr lang="en-GB" dirty="0" smtClean="0"/>
              <a:t>40 </a:t>
            </a:r>
            <a:br>
              <a:rPr lang="en-GB" dirty="0" smtClean="0"/>
            </a:br>
            <a:r>
              <a:rPr lang="en-GB" dirty="0" smtClean="0"/>
              <a:t>or </a:t>
            </a:r>
            <a:r>
              <a:rPr lang="en-GB" dirty="0"/>
              <a:t>60 mg/day are </a:t>
            </a:r>
            <a:r>
              <a:rPr lang="en-GB" dirty="0" smtClean="0"/>
              <a:t>insufficient, </a:t>
            </a:r>
            <a:br>
              <a:rPr lang="en-GB" dirty="0" smtClean="0"/>
            </a:br>
            <a:r>
              <a:rPr lang="en-GB" dirty="0" smtClean="0"/>
              <a:t>even given the small sample size </a:t>
            </a:r>
            <a:endParaRPr lang="en-GB" dirty="0"/>
          </a:p>
          <a:p>
            <a:r>
              <a:rPr lang="en-GB" dirty="0" smtClean="0"/>
              <a:t>The 30 </a:t>
            </a:r>
            <a:r>
              <a:rPr lang="en-GB" dirty="0"/>
              <a:t>mg BID is </a:t>
            </a:r>
            <a:r>
              <a:rPr lang="en-GB" dirty="0" smtClean="0"/>
              <a:t>also an </a:t>
            </a:r>
            <a:br>
              <a:rPr lang="en-GB" dirty="0" smtClean="0"/>
            </a:br>
            <a:r>
              <a:rPr lang="en-GB" dirty="0" smtClean="0"/>
              <a:t>insufficient dose which is </a:t>
            </a:r>
            <a:br>
              <a:rPr lang="en-GB" dirty="0" smtClean="0"/>
            </a:br>
            <a:r>
              <a:rPr lang="en-GB" dirty="0" smtClean="0"/>
              <a:t>supported by improvement </a:t>
            </a:r>
            <a:r>
              <a:rPr lang="en-GB" dirty="0"/>
              <a:t>in </a:t>
            </a:r>
            <a:r>
              <a:rPr lang="en-GB" dirty="0" smtClean="0"/>
              <a:t/>
            </a:r>
            <a:br>
              <a:rPr lang="en-GB" dirty="0" smtClean="0"/>
            </a:br>
            <a:r>
              <a:rPr lang="en-GB" dirty="0" smtClean="0"/>
              <a:t>disease </a:t>
            </a:r>
            <a:r>
              <a:rPr lang="en-GB" dirty="0"/>
              <a:t>control </a:t>
            </a:r>
            <a:r>
              <a:rPr lang="en-GB" dirty="0" smtClean="0"/>
              <a:t>in </a:t>
            </a:r>
            <a:r>
              <a:rPr lang="en-GB" dirty="0"/>
              <a:t>a patient with </a:t>
            </a:r>
            <a:r>
              <a:rPr lang="en-GB" dirty="0" smtClean="0"/>
              <a:t/>
            </a:r>
            <a:br>
              <a:rPr lang="en-GB" dirty="0" smtClean="0"/>
            </a:br>
            <a:r>
              <a:rPr lang="en-GB" dirty="0" smtClean="0"/>
              <a:t>PD </a:t>
            </a:r>
            <a:r>
              <a:rPr lang="en-GB" dirty="0"/>
              <a:t>after 24 </a:t>
            </a:r>
            <a:r>
              <a:rPr lang="en-GB" dirty="0" smtClean="0"/>
              <a:t>weeks </a:t>
            </a:r>
            <a:r>
              <a:rPr lang="en-GB" dirty="0"/>
              <a:t>following dose </a:t>
            </a:r>
            <a:r>
              <a:rPr lang="en-GB" dirty="0" smtClean="0"/>
              <a:t/>
            </a:r>
            <a:br>
              <a:rPr lang="en-GB" dirty="0" smtClean="0"/>
            </a:br>
            <a:r>
              <a:rPr lang="en-GB" dirty="0" smtClean="0"/>
              <a:t>escalation </a:t>
            </a:r>
            <a:endParaRPr lang="en-GB" b="1" dirty="0" smtClean="0">
              <a:solidFill>
                <a:schemeClr val="bg1"/>
              </a:solidFill>
            </a:endParaRPr>
          </a:p>
          <a:p>
            <a:pPr marL="0" indent="0">
              <a:spcBef>
                <a:spcPts val="1200"/>
              </a:spcBef>
              <a:buNone/>
            </a:pPr>
            <a:r>
              <a:rPr lang="en-GB" b="1" dirty="0" smtClean="0">
                <a:solidFill>
                  <a:schemeClr val="bg1"/>
                </a:solidFill>
              </a:rPr>
              <a:t>CONCLUSIONS</a:t>
            </a:r>
            <a:endParaRPr lang="en-GB" b="1" dirty="0">
              <a:solidFill>
                <a:schemeClr val="bg1"/>
              </a:solidFill>
            </a:endParaRPr>
          </a:p>
          <a:p>
            <a:r>
              <a:rPr lang="en-GB" dirty="0"/>
              <a:t>DCC-2618 demonstrated promising disease control with objective </a:t>
            </a:r>
            <a:r>
              <a:rPr lang="en-GB" dirty="0" smtClean="0"/>
              <a:t>responses and prolonged stable </a:t>
            </a:r>
            <a:r>
              <a:rPr lang="en-GB" dirty="0"/>
              <a:t>disease in patients with </a:t>
            </a:r>
            <a:r>
              <a:rPr lang="en-GB" dirty="0" smtClean="0"/>
              <a:t>heavily pre-treated </a:t>
            </a:r>
            <a:r>
              <a:rPr lang="en-GB" dirty="0"/>
              <a:t>GIST</a:t>
            </a:r>
          </a:p>
          <a:p>
            <a:r>
              <a:rPr lang="en-GB" dirty="0"/>
              <a:t>Notable decreases in </a:t>
            </a:r>
            <a:r>
              <a:rPr lang="en-GB" dirty="0" err="1" smtClean="0"/>
              <a:t>cfDNA</a:t>
            </a:r>
            <a:r>
              <a:rPr lang="en-GB" dirty="0" smtClean="0"/>
              <a:t> MAF across </a:t>
            </a:r>
            <a:r>
              <a:rPr lang="en-GB" dirty="0"/>
              <a:t>all exons was </a:t>
            </a:r>
            <a:r>
              <a:rPr lang="en-GB" dirty="0" smtClean="0"/>
              <a:t>observed, supporting the pan-KIT activity of DCC-2618 </a:t>
            </a:r>
          </a:p>
          <a:p>
            <a:r>
              <a:rPr lang="en-GB" dirty="0" smtClean="0"/>
              <a:t>The results support investigating DCC-2618 in a phase 3 study</a:t>
            </a:r>
            <a:endParaRPr lang="en-GB" dirty="0"/>
          </a:p>
          <a:p>
            <a:pPr marL="0" indent="0">
              <a:buNone/>
            </a:pPr>
            <a:endParaRPr lang="en-GB" b="1" dirty="0">
              <a:solidFill>
                <a:schemeClr val="bg1"/>
              </a:solidFill>
            </a:endParaRPr>
          </a:p>
        </p:txBody>
      </p:sp>
      <p:sp>
        <p:nvSpPr>
          <p:cNvPr id="5122"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1473O: Encouraging activity of novel pan-KIT and PDGFRα inhibitor DCC-2618 in patients (pts) with </a:t>
            </a:r>
            <a:r>
              <a:rPr lang="en-GB" sz="1800" dirty="0" smtClean="0">
                <a:solidFill>
                  <a:schemeClr val="bg1"/>
                </a:solidFill>
              </a:rPr>
              <a:t>gastrointestinal stromal </a:t>
            </a:r>
            <a:r>
              <a:rPr lang="en-GB" sz="1800" dirty="0" err="1">
                <a:solidFill>
                  <a:schemeClr val="bg1"/>
                </a:solidFill>
              </a:rPr>
              <a:t>t</a:t>
            </a:r>
            <a:r>
              <a:rPr lang="en-GB" sz="1800" dirty="0" err="1" smtClean="0">
                <a:solidFill>
                  <a:schemeClr val="bg1"/>
                </a:solidFill>
              </a:rPr>
              <a:t>umor</a:t>
            </a:r>
            <a:r>
              <a:rPr lang="en-GB" sz="1800" dirty="0" smtClean="0">
                <a:solidFill>
                  <a:schemeClr val="bg1"/>
                </a:solidFill>
              </a:rPr>
              <a:t> </a:t>
            </a:r>
            <a:r>
              <a:rPr lang="en-GB" sz="1800" dirty="0">
                <a:solidFill>
                  <a:schemeClr val="bg1"/>
                </a:solidFill>
              </a:rPr>
              <a:t>(GIST) – </a:t>
            </a:r>
            <a:r>
              <a:rPr lang="en-GB" sz="1800" dirty="0" err="1">
                <a:solidFill>
                  <a:schemeClr val="bg1"/>
                </a:solidFill>
              </a:rPr>
              <a:t>Janku</a:t>
            </a:r>
            <a:r>
              <a:rPr lang="en-GB" sz="1800" dirty="0">
                <a:solidFill>
                  <a:schemeClr val="bg1"/>
                </a:solidFill>
              </a:rPr>
              <a:t> F, et al </a:t>
            </a:r>
          </a:p>
        </p:txBody>
      </p:sp>
      <p:grpSp>
        <p:nvGrpSpPr>
          <p:cNvPr id="2" name="Group 1">
            <a:extLst>
              <a:ext uri="{FF2B5EF4-FFF2-40B4-BE49-F238E27FC236}">
                <a16:creationId xmlns="" xmlns:a16="http://schemas.microsoft.com/office/drawing/2014/main" id="{BF79DA9A-660C-4CCB-9F64-4557BB770289}"/>
              </a:ext>
            </a:extLst>
          </p:cNvPr>
          <p:cNvGrpSpPr/>
          <p:nvPr/>
        </p:nvGrpSpPr>
        <p:grpSpPr>
          <a:xfrm>
            <a:off x="3877629" y="1612447"/>
            <a:ext cx="5118733" cy="3013444"/>
            <a:chOff x="3921125" y="1698171"/>
            <a:chExt cx="5227637" cy="3197252"/>
          </a:xfrm>
        </p:grpSpPr>
        <p:sp>
          <p:nvSpPr>
            <p:cNvPr id="8" name="Freeform 7"/>
            <p:cNvSpPr/>
            <p:nvPr/>
          </p:nvSpPr>
          <p:spPr>
            <a:xfrm>
              <a:off x="4672012" y="1811583"/>
              <a:ext cx="4224337" cy="2276806"/>
            </a:xfrm>
            <a:custGeom>
              <a:avLst/>
              <a:gdLst>
                <a:gd name="connsiteX0" fmla="*/ 0 w 4214812"/>
                <a:gd name="connsiteY0" fmla="*/ 0 h 2533650"/>
                <a:gd name="connsiteX1" fmla="*/ 0 w 4214812"/>
                <a:gd name="connsiteY1" fmla="*/ 2533650 h 2533650"/>
                <a:gd name="connsiteX2" fmla="*/ 4214812 w 4214812"/>
                <a:gd name="connsiteY2" fmla="*/ 2533650 h 2533650"/>
              </a:gdLst>
              <a:ahLst/>
              <a:cxnLst>
                <a:cxn ang="0">
                  <a:pos x="connsiteX0" y="connsiteY0"/>
                </a:cxn>
                <a:cxn ang="0">
                  <a:pos x="connsiteX1" y="connsiteY1"/>
                </a:cxn>
                <a:cxn ang="0">
                  <a:pos x="connsiteX2" y="connsiteY2"/>
                </a:cxn>
              </a:cxnLst>
              <a:rect l="l" t="t" r="r" b="b"/>
              <a:pathLst>
                <a:path w="4214812" h="2533650">
                  <a:moveTo>
                    <a:pt x="0" y="0"/>
                  </a:moveTo>
                  <a:lnTo>
                    <a:pt x="0" y="2533650"/>
                  </a:lnTo>
                  <a:lnTo>
                    <a:pt x="4214812" y="25336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9" name="Straight Connector 8"/>
            <p:cNvCxnSpPr/>
            <p:nvPr/>
          </p:nvCxnSpPr>
          <p:spPr>
            <a:xfrm>
              <a:off x="4611911" y="1808801"/>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0" name="TextBox 9"/>
            <p:cNvSpPr txBox="1"/>
            <p:nvPr/>
          </p:nvSpPr>
          <p:spPr>
            <a:xfrm>
              <a:off x="4157662" y="1698171"/>
              <a:ext cx="526257" cy="261239"/>
            </a:xfrm>
            <a:prstGeom prst="rect">
              <a:avLst/>
            </a:prstGeom>
            <a:noFill/>
          </p:spPr>
          <p:txBody>
            <a:bodyPr wrap="square" rtlCol="0">
              <a:spAutoFit/>
            </a:bodyPr>
            <a:lstStyle/>
            <a:p>
              <a:pPr algn="r"/>
              <a:r>
                <a:rPr lang="en-GB" sz="1000" dirty="0" smtClean="0">
                  <a:solidFill>
                    <a:srgbClr val="363636"/>
                  </a:solidFill>
                </a:rPr>
                <a:t>100</a:t>
              </a:r>
              <a:endParaRPr lang="en-GB" sz="1000" dirty="0">
                <a:solidFill>
                  <a:srgbClr val="363636"/>
                </a:solidFill>
              </a:endParaRPr>
            </a:p>
          </p:txBody>
        </p:sp>
        <p:cxnSp>
          <p:nvCxnSpPr>
            <p:cNvPr id="11" name="Straight Connector 10"/>
            <p:cNvCxnSpPr/>
            <p:nvPr/>
          </p:nvCxnSpPr>
          <p:spPr>
            <a:xfrm>
              <a:off x="4611911" y="2264719"/>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2" name="TextBox 11"/>
            <p:cNvSpPr txBox="1"/>
            <p:nvPr/>
          </p:nvSpPr>
          <p:spPr>
            <a:xfrm>
              <a:off x="4157662" y="2154389"/>
              <a:ext cx="526257" cy="261239"/>
            </a:xfrm>
            <a:prstGeom prst="rect">
              <a:avLst/>
            </a:prstGeom>
            <a:noFill/>
          </p:spPr>
          <p:txBody>
            <a:bodyPr wrap="square" rtlCol="0">
              <a:spAutoFit/>
            </a:bodyPr>
            <a:lstStyle/>
            <a:p>
              <a:pPr algn="r"/>
              <a:r>
                <a:rPr lang="en-GB" sz="1000" dirty="0" smtClean="0">
                  <a:solidFill>
                    <a:srgbClr val="363636"/>
                  </a:solidFill>
                </a:rPr>
                <a:t>80</a:t>
              </a:r>
              <a:endParaRPr lang="en-GB" sz="1000" dirty="0">
                <a:solidFill>
                  <a:srgbClr val="363636"/>
                </a:solidFill>
              </a:endParaRPr>
            </a:p>
          </p:txBody>
        </p:sp>
        <p:cxnSp>
          <p:nvCxnSpPr>
            <p:cNvPr id="13" name="Straight Connector 12"/>
            <p:cNvCxnSpPr/>
            <p:nvPr/>
          </p:nvCxnSpPr>
          <p:spPr>
            <a:xfrm>
              <a:off x="4611911" y="2720636"/>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4" name="TextBox 13"/>
            <p:cNvSpPr txBox="1"/>
            <p:nvPr/>
          </p:nvSpPr>
          <p:spPr>
            <a:xfrm>
              <a:off x="4157662" y="2610606"/>
              <a:ext cx="526257" cy="261239"/>
            </a:xfrm>
            <a:prstGeom prst="rect">
              <a:avLst/>
            </a:prstGeom>
            <a:noFill/>
          </p:spPr>
          <p:txBody>
            <a:bodyPr wrap="square" rtlCol="0">
              <a:spAutoFit/>
            </a:bodyPr>
            <a:lstStyle/>
            <a:p>
              <a:pPr algn="r"/>
              <a:r>
                <a:rPr lang="en-GB" sz="1000" dirty="0" smtClean="0">
                  <a:solidFill>
                    <a:srgbClr val="363636"/>
                  </a:solidFill>
                </a:rPr>
                <a:t>60</a:t>
              </a:r>
              <a:endParaRPr lang="en-GB" sz="1000" dirty="0">
                <a:solidFill>
                  <a:srgbClr val="363636"/>
                </a:solidFill>
              </a:endParaRPr>
            </a:p>
          </p:txBody>
        </p:sp>
        <p:cxnSp>
          <p:nvCxnSpPr>
            <p:cNvPr id="15" name="Straight Connector 14"/>
            <p:cNvCxnSpPr/>
            <p:nvPr/>
          </p:nvCxnSpPr>
          <p:spPr>
            <a:xfrm>
              <a:off x="4611911" y="3176554"/>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TextBox 15"/>
            <p:cNvSpPr txBox="1"/>
            <p:nvPr/>
          </p:nvSpPr>
          <p:spPr>
            <a:xfrm>
              <a:off x="4157662" y="3066824"/>
              <a:ext cx="526257" cy="261239"/>
            </a:xfrm>
            <a:prstGeom prst="rect">
              <a:avLst/>
            </a:prstGeom>
            <a:noFill/>
          </p:spPr>
          <p:txBody>
            <a:bodyPr wrap="square" rtlCol="0">
              <a:spAutoFit/>
            </a:bodyPr>
            <a:lstStyle/>
            <a:p>
              <a:pPr algn="r"/>
              <a:r>
                <a:rPr lang="en-GB" sz="1000" dirty="0" smtClean="0">
                  <a:solidFill>
                    <a:srgbClr val="363636"/>
                  </a:solidFill>
                </a:rPr>
                <a:t>40</a:t>
              </a:r>
              <a:endParaRPr lang="en-GB" sz="1000" dirty="0">
                <a:solidFill>
                  <a:srgbClr val="363636"/>
                </a:solidFill>
              </a:endParaRPr>
            </a:p>
          </p:txBody>
        </p:sp>
        <p:cxnSp>
          <p:nvCxnSpPr>
            <p:cNvPr id="17" name="Straight Connector 16"/>
            <p:cNvCxnSpPr/>
            <p:nvPr/>
          </p:nvCxnSpPr>
          <p:spPr>
            <a:xfrm>
              <a:off x="4611911" y="3632471"/>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8" name="TextBox 17"/>
            <p:cNvSpPr txBox="1"/>
            <p:nvPr/>
          </p:nvSpPr>
          <p:spPr>
            <a:xfrm>
              <a:off x="4206240" y="3523042"/>
              <a:ext cx="477679" cy="261239"/>
            </a:xfrm>
            <a:prstGeom prst="rect">
              <a:avLst/>
            </a:prstGeom>
            <a:noFill/>
          </p:spPr>
          <p:txBody>
            <a:bodyPr wrap="square" rtlCol="0">
              <a:spAutoFit/>
            </a:bodyPr>
            <a:lstStyle/>
            <a:p>
              <a:pPr algn="r"/>
              <a:r>
                <a:rPr lang="en-GB" sz="1000" dirty="0" smtClean="0">
                  <a:solidFill>
                    <a:srgbClr val="363636"/>
                  </a:solidFill>
                </a:rPr>
                <a:t>20</a:t>
              </a:r>
              <a:endParaRPr lang="en-GB" sz="1000" dirty="0">
                <a:solidFill>
                  <a:srgbClr val="363636"/>
                </a:solidFill>
              </a:endParaRPr>
            </a:p>
          </p:txBody>
        </p:sp>
        <p:cxnSp>
          <p:nvCxnSpPr>
            <p:cNvPr id="27" name="Straight Connector 26"/>
            <p:cNvCxnSpPr/>
            <p:nvPr/>
          </p:nvCxnSpPr>
          <p:spPr>
            <a:xfrm>
              <a:off x="4611911" y="4088390"/>
              <a:ext cx="720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8" name="TextBox 27"/>
            <p:cNvSpPr txBox="1"/>
            <p:nvPr/>
          </p:nvSpPr>
          <p:spPr>
            <a:xfrm>
              <a:off x="4157662" y="3979260"/>
              <a:ext cx="526257" cy="261239"/>
            </a:xfrm>
            <a:prstGeom prst="rect">
              <a:avLst/>
            </a:prstGeom>
            <a:noFill/>
          </p:spPr>
          <p:txBody>
            <a:bodyPr wrap="square" rtlCol="0">
              <a:spAutoFit/>
            </a:bodyPr>
            <a:lstStyle/>
            <a:p>
              <a:pPr algn="r"/>
              <a:r>
                <a:rPr lang="en-GB" sz="1000" dirty="0" smtClean="0">
                  <a:solidFill>
                    <a:srgbClr val="363636"/>
                  </a:solidFill>
                </a:rPr>
                <a:t>0</a:t>
              </a:r>
              <a:endParaRPr lang="en-GB" sz="1000" dirty="0">
                <a:solidFill>
                  <a:srgbClr val="363636"/>
                </a:solidFill>
              </a:endParaRPr>
            </a:p>
          </p:txBody>
        </p:sp>
        <p:sp>
          <p:nvSpPr>
            <p:cNvPr id="29" name="TextBox 28"/>
            <p:cNvSpPr txBox="1"/>
            <p:nvPr/>
          </p:nvSpPr>
          <p:spPr>
            <a:xfrm rot="16200000">
              <a:off x="3109470" y="2822116"/>
              <a:ext cx="2298206" cy="251459"/>
            </a:xfrm>
            <a:prstGeom prst="rect">
              <a:avLst/>
            </a:prstGeom>
            <a:noFill/>
          </p:spPr>
          <p:txBody>
            <a:bodyPr wrap="square" rtlCol="0">
              <a:spAutoFit/>
            </a:bodyPr>
            <a:lstStyle/>
            <a:p>
              <a:pPr algn="ctr"/>
              <a:r>
                <a:rPr lang="en-GB" sz="1000" dirty="0">
                  <a:solidFill>
                    <a:srgbClr val="363636"/>
                  </a:solidFill>
                </a:rPr>
                <a:t>Progression-free </a:t>
              </a:r>
              <a:r>
                <a:rPr lang="en-GB" sz="1000" dirty="0" smtClean="0">
                  <a:solidFill>
                    <a:srgbClr val="363636"/>
                  </a:solidFill>
                </a:rPr>
                <a:t>survival, %</a:t>
              </a:r>
              <a:endParaRPr lang="en-GB" sz="1000" dirty="0">
                <a:solidFill>
                  <a:srgbClr val="363636"/>
                </a:solidFill>
              </a:endParaRPr>
            </a:p>
          </p:txBody>
        </p:sp>
        <p:cxnSp>
          <p:nvCxnSpPr>
            <p:cNvPr id="30" name="Straight Connector 29"/>
            <p:cNvCxnSpPr/>
            <p:nvPr/>
          </p:nvCxnSpPr>
          <p:spPr>
            <a:xfrm rot="16200000">
              <a:off x="4639659"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1" name="TextBox 30"/>
            <p:cNvSpPr txBox="1"/>
            <p:nvPr/>
          </p:nvSpPr>
          <p:spPr>
            <a:xfrm>
              <a:off x="4371975" y="4111931"/>
              <a:ext cx="606425" cy="221261"/>
            </a:xfrm>
            <a:prstGeom prst="rect">
              <a:avLst/>
            </a:prstGeom>
            <a:noFill/>
          </p:spPr>
          <p:txBody>
            <a:bodyPr wrap="square" rtlCol="0">
              <a:spAutoFit/>
            </a:bodyPr>
            <a:lstStyle/>
            <a:p>
              <a:pPr algn="ctr"/>
              <a:r>
                <a:rPr lang="en-GB" sz="1000" dirty="0">
                  <a:solidFill>
                    <a:srgbClr val="363636"/>
                  </a:solidFill>
                </a:rPr>
                <a:t>0</a:t>
              </a:r>
            </a:p>
          </p:txBody>
        </p:sp>
        <p:cxnSp>
          <p:nvCxnSpPr>
            <p:cNvPr id="32" name="Straight Connector 31"/>
            <p:cNvCxnSpPr/>
            <p:nvPr/>
          </p:nvCxnSpPr>
          <p:spPr>
            <a:xfrm rot="16200000">
              <a:off x="4902936"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3" name="TextBox 32"/>
            <p:cNvSpPr txBox="1"/>
            <p:nvPr/>
          </p:nvSpPr>
          <p:spPr>
            <a:xfrm>
              <a:off x="4673352" y="4111931"/>
              <a:ext cx="526257" cy="221261"/>
            </a:xfrm>
            <a:prstGeom prst="rect">
              <a:avLst/>
            </a:prstGeom>
            <a:noFill/>
          </p:spPr>
          <p:txBody>
            <a:bodyPr wrap="square" rtlCol="0">
              <a:spAutoFit/>
            </a:bodyPr>
            <a:lstStyle/>
            <a:p>
              <a:pPr algn="ctr"/>
              <a:r>
                <a:rPr lang="en-GB" sz="1000" dirty="0">
                  <a:solidFill>
                    <a:srgbClr val="363636"/>
                  </a:solidFill>
                </a:rPr>
                <a:t>4</a:t>
              </a:r>
            </a:p>
          </p:txBody>
        </p:sp>
        <p:cxnSp>
          <p:nvCxnSpPr>
            <p:cNvPr id="34" name="Straight Connector 33"/>
            <p:cNvCxnSpPr/>
            <p:nvPr/>
          </p:nvCxnSpPr>
          <p:spPr>
            <a:xfrm rot="16200000">
              <a:off x="5166213"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5" name="TextBox 34"/>
            <p:cNvSpPr txBox="1"/>
            <p:nvPr/>
          </p:nvSpPr>
          <p:spPr>
            <a:xfrm>
              <a:off x="4936629" y="4111931"/>
              <a:ext cx="526257" cy="221261"/>
            </a:xfrm>
            <a:prstGeom prst="rect">
              <a:avLst/>
            </a:prstGeom>
            <a:noFill/>
          </p:spPr>
          <p:txBody>
            <a:bodyPr wrap="square" rtlCol="0">
              <a:spAutoFit/>
            </a:bodyPr>
            <a:lstStyle/>
            <a:p>
              <a:pPr algn="ctr"/>
              <a:r>
                <a:rPr lang="en-GB" sz="1000" dirty="0">
                  <a:solidFill>
                    <a:srgbClr val="363636"/>
                  </a:solidFill>
                </a:rPr>
                <a:t>8</a:t>
              </a:r>
            </a:p>
          </p:txBody>
        </p:sp>
        <p:cxnSp>
          <p:nvCxnSpPr>
            <p:cNvPr id="36" name="Straight Connector 35"/>
            <p:cNvCxnSpPr/>
            <p:nvPr/>
          </p:nvCxnSpPr>
          <p:spPr>
            <a:xfrm rot="16200000">
              <a:off x="5429490"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7" name="TextBox 36"/>
            <p:cNvSpPr txBox="1"/>
            <p:nvPr/>
          </p:nvSpPr>
          <p:spPr>
            <a:xfrm>
              <a:off x="5199906" y="4111931"/>
              <a:ext cx="526257" cy="221261"/>
            </a:xfrm>
            <a:prstGeom prst="rect">
              <a:avLst/>
            </a:prstGeom>
            <a:noFill/>
          </p:spPr>
          <p:txBody>
            <a:bodyPr wrap="square" rtlCol="0">
              <a:spAutoFit/>
            </a:bodyPr>
            <a:lstStyle/>
            <a:p>
              <a:pPr algn="ctr"/>
              <a:r>
                <a:rPr lang="en-GB" sz="1000" dirty="0">
                  <a:solidFill>
                    <a:srgbClr val="363636"/>
                  </a:solidFill>
                </a:rPr>
                <a:t>12</a:t>
              </a:r>
            </a:p>
          </p:txBody>
        </p:sp>
        <p:cxnSp>
          <p:nvCxnSpPr>
            <p:cNvPr id="38" name="Straight Connector 37"/>
            <p:cNvCxnSpPr/>
            <p:nvPr/>
          </p:nvCxnSpPr>
          <p:spPr>
            <a:xfrm rot="16200000">
              <a:off x="5692767"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9" name="TextBox 38"/>
            <p:cNvSpPr txBox="1"/>
            <p:nvPr/>
          </p:nvSpPr>
          <p:spPr>
            <a:xfrm>
              <a:off x="5463183" y="4111931"/>
              <a:ext cx="526257" cy="221261"/>
            </a:xfrm>
            <a:prstGeom prst="rect">
              <a:avLst/>
            </a:prstGeom>
            <a:noFill/>
          </p:spPr>
          <p:txBody>
            <a:bodyPr wrap="square" rtlCol="0">
              <a:spAutoFit/>
            </a:bodyPr>
            <a:lstStyle/>
            <a:p>
              <a:pPr algn="ctr"/>
              <a:r>
                <a:rPr lang="en-GB" sz="1000" dirty="0">
                  <a:solidFill>
                    <a:srgbClr val="363636"/>
                  </a:solidFill>
                </a:rPr>
                <a:t>16</a:t>
              </a:r>
            </a:p>
          </p:txBody>
        </p:sp>
        <p:cxnSp>
          <p:nvCxnSpPr>
            <p:cNvPr id="40" name="Straight Connector 39"/>
            <p:cNvCxnSpPr/>
            <p:nvPr/>
          </p:nvCxnSpPr>
          <p:spPr>
            <a:xfrm rot="16200000">
              <a:off x="5956044"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p:cNvSpPr txBox="1"/>
            <p:nvPr/>
          </p:nvSpPr>
          <p:spPr>
            <a:xfrm>
              <a:off x="5726460" y="4111931"/>
              <a:ext cx="526257" cy="221261"/>
            </a:xfrm>
            <a:prstGeom prst="rect">
              <a:avLst/>
            </a:prstGeom>
            <a:noFill/>
          </p:spPr>
          <p:txBody>
            <a:bodyPr wrap="square" rtlCol="0">
              <a:spAutoFit/>
            </a:bodyPr>
            <a:lstStyle/>
            <a:p>
              <a:pPr algn="ctr"/>
              <a:r>
                <a:rPr lang="en-GB" sz="1000" dirty="0">
                  <a:solidFill>
                    <a:srgbClr val="363636"/>
                  </a:solidFill>
                </a:rPr>
                <a:t>20</a:t>
              </a:r>
            </a:p>
          </p:txBody>
        </p:sp>
        <p:cxnSp>
          <p:nvCxnSpPr>
            <p:cNvPr id="42" name="Straight Connector 41"/>
            <p:cNvCxnSpPr/>
            <p:nvPr/>
          </p:nvCxnSpPr>
          <p:spPr>
            <a:xfrm rot="16200000">
              <a:off x="6219321"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3" name="TextBox 42"/>
            <p:cNvSpPr txBox="1"/>
            <p:nvPr/>
          </p:nvSpPr>
          <p:spPr>
            <a:xfrm>
              <a:off x="5989737" y="4111931"/>
              <a:ext cx="526257" cy="221261"/>
            </a:xfrm>
            <a:prstGeom prst="rect">
              <a:avLst/>
            </a:prstGeom>
            <a:noFill/>
          </p:spPr>
          <p:txBody>
            <a:bodyPr wrap="square" rtlCol="0">
              <a:spAutoFit/>
            </a:bodyPr>
            <a:lstStyle/>
            <a:p>
              <a:pPr algn="ctr"/>
              <a:r>
                <a:rPr lang="en-GB" sz="1000" dirty="0">
                  <a:solidFill>
                    <a:srgbClr val="363636"/>
                  </a:solidFill>
                </a:rPr>
                <a:t>24</a:t>
              </a:r>
            </a:p>
          </p:txBody>
        </p:sp>
        <p:cxnSp>
          <p:nvCxnSpPr>
            <p:cNvPr id="44" name="Straight Connector 43"/>
            <p:cNvCxnSpPr/>
            <p:nvPr/>
          </p:nvCxnSpPr>
          <p:spPr>
            <a:xfrm rot="16200000">
              <a:off x="6482598"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5" name="TextBox 44"/>
            <p:cNvSpPr txBox="1"/>
            <p:nvPr/>
          </p:nvSpPr>
          <p:spPr>
            <a:xfrm>
              <a:off x="6253014" y="4111931"/>
              <a:ext cx="526257" cy="221261"/>
            </a:xfrm>
            <a:prstGeom prst="rect">
              <a:avLst/>
            </a:prstGeom>
            <a:noFill/>
          </p:spPr>
          <p:txBody>
            <a:bodyPr wrap="square" rtlCol="0">
              <a:spAutoFit/>
            </a:bodyPr>
            <a:lstStyle/>
            <a:p>
              <a:pPr algn="ctr"/>
              <a:r>
                <a:rPr lang="en-GB" sz="1000" dirty="0">
                  <a:solidFill>
                    <a:srgbClr val="363636"/>
                  </a:solidFill>
                </a:rPr>
                <a:t>28</a:t>
              </a:r>
            </a:p>
          </p:txBody>
        </p:sp>
        <p:cxnSp>
          <p:nvCxnSpPr>
            <p:cNvPr id="46" name="Straight Connector 45"/>
            <p:cNvCxnSpPr/>
            <p:nvPr/>
          </p:nvCxnSpPr>
          <p:spPr>
            <a:xfrm rot="16200000">
              <a:off x="6745875"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TextBox 46"/>
            <p:cNvSpPr txBox="1"/>
            <p:nvPr/>
          </p:nvSpPr>
          <p:spPr>
            <a:xfrm>
              <a:off x="6516291" y="4111931"/>
              <a:ext cx="526257" cy="221261"/>
            </a:xfrm>
            <a:prstGeom prst="rect">
              <a:avLst/>
            </a:prstGeom>
            <a:noFill/>
          </p:spPr>
          <p:txBody>
            <a:bodyPr wrap="square" rtlCol="0">
              <a:spAutoFit/>
            </a:bodyPr>
            <a:lstStyle/>
            <a:p>
              <a:pPr algn="ctr"/>
              <a:r>
                <a:rPr lang="en-GB" sz="1000" dirty="0">
                  <a:solidFill>
                    <a:srgbClr val="363636"/>
                  </a:solidFill>
                </a:rPr>
                <a:t>32</a:t>
              </a:r>
            </a:p>
          </p:txBody>
        </p:sp>
        <p:cxnSp>
          <p:nvCxnSpPr>
            <p:cNvPr id="48" name="Straight Connector 47"/>
            <p:cNvCxnSpPr/>
            <p:nvPr/>
          </p:nvCxnSpPr>
          <p:spPr>
            <a:xfrm rot="16200000">
              <a:off x="7009152"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9" name="TextBox 48"/>
            <p:cNvSpPr txBox="1"/>
            <p:nvPr/>
          </p:nvSpPr>
          <p:spPr>
            <a:xfrm>
              <a:off x="6779568" y="4111931"/>
              <a:ext cx="526257" cy="221261"/>
            </a:xfrm>
            <a:prstGeom prst="rect">
              <a:avLst/>
            </a:prstGeom>
            <a:noFill/>
          </p:spPr>
          <p:txBody>
            <a:bodyPr wrap="square" rtlCol="0">
              <a:spAutoFit/>
            </a:bodyPr>
            <a:lstStyle/>
            <a:p>
              <a:pPr algn="ctr"/>
              <a:r>
                <a:rPr lang="en-GB" sz="1000" dirty="0">
                  <a:solidFill>
                    <a:srgbClr val="363636"/>
                  </a:solidFill>
                </a:rPr>
                <a:t>36</a:t>
              </a:r>
            </a:p>
          </p:txBody>
        </p:sp>
        <p:cxnSp>
          <p:nvCxnSpPr>
            <p:cNvPr id="50" name="Straight Connector 49"/>
            <p:cNvCxnSpPr/>
            <p:nvPr/>
          </p:nvCxnSpPr>
          <p:spPr>
            <a:xfrm rot="16200000">
              <a:off x="7272429"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1" name="TextBox 50"/>
            <p:cNvSpPr txBox="1"/>
            <p:nvPr/>
          </p:nvSpPr>
          <p:spPr>
            <a:xfrm>
              <a:off x="7042845" y="4111931"/>
              <a:ext cx="526257" cy="221261"/>
            </a:xfrm>
            <a:prstGeom prst="rect">
              <a:avLst/>
            </a:prstGeom>
            <a:noFill/>
          </p:spPr>
          <p:txBody>
            <a:bodyPr wrap="square" rtlCol="0">
              <a:spAutoFit/>
            </a:bodyPr>
            <a:lstStyle/>
            <a:p>
              <a:pPr algn="ctr"/>
              <a:r>
                <a:rPr lang="en-GB" sz="1000" dirty="0">
                  <a:solidFill>
                    <a:srgbClr val="363636"/>
                  </a:solidFill>
                </a:rPr>
                <a:t>40</a:t>
              </a:r>
            </a:p>
          </p:txBody>
        </p:sp>
        <p:cxnSp>
          <p:nvCxnSpPr>
            <p:cNvPr id="52" name="Straight Connector 51"/>
            <p:cNvCxnSpPr/>
            <p:nvPr/>
          </p:nvCxnSpPr>
          <p:spPr>
            <a:xfrm rot="16200000">
              <a:off x="7535706"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7306122" y="4111931"/>
              <a:ext cx="526257" cy="221261"/>
            </a:xfrm>
            <a:prstGeom prst="rect">
              <a:avLst/>
            </a:prstGeom>
            <a:noFill/>
          </p:spPr>
          <p:txBody>
            <a:bodyPr wrap="square" rtlCol="0">
              <a:spAutoFit/>
            </a:bodyPr>
            <a:lstStyle/>
            <a:p>
              <a:pPr algn="ctr"/>
              <a:r>
                <a:rPr lang="en-GB" sz="1000" dirty="0">
                  <a:solidFill>
                    <a:srgbClr val="363636"/>
                  </a:solidFill>
                </a:rPr>
                <a:t>44</a:t>
              </a:r>
            </a:p>
          </p:txBody>
        </p:sp>
        <p:cxnSp>
          <p:nvCxnSpPr>
            <p:cNvPr id="54" name="Straight Connector 53"/>
            <p:cNvCxnSpPr/>
            <p:nvPr/>
          </p:nvCxnSpPr>
          <p:spPr>
            <a:xfrm rot="16200000">
              <a:off x="7798983"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5" name="TextBox 54"/>
            <p:cNvSpPr txBox="1"/>
            <p:nvPr/>
          </p:nvSpPr>
          <p:spPr>
            <a:xfrm>
              <a:off x="7569399" y="4111931"/>
              <a:ext cx="526257" cy="221261"/>
            </a:xfrm>
            <a:prstGeom prst="rect">
              <a:avLst/>
            </a:prstGeom>
            <a:noFill/>
          </p:spPr>
          <p:txBody>
            <a:bodyPr wrap="square" rtlCol="0">
              <a:spAutoFit/>
            </a:bodyPr>
            <a:lstStyle/>
            <a:p>
              <a:pPr algn="ctr"/>
              <a:r>
                <a:rPr lang="en-GB" sz="1000" dirty="0">
                  <a:solidFill>
                    <a:srgbClr val="363636"/>
                  </a:solidFill>
                </a:rPr>
                <a:t>48</a:t>
              </a:r>
            </a:p>
          </p:txBody>
        </p:sp>
        <p:cxnSp>
          <p:nvCxnSpPr>
            <p:cNvPr id="56" name="Straight Connector 55"/>
            <p:cNvCxnSpPr/>
            <p:nvPr/>
          </p:nvCxnSpPr>
          <p:spPr>
            <a:xfrm rot="16200000">
              <a:off x="8062260"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TextBox 56"/>
            <p:cNvSpPr txBox="1"/>
            <p:nvPr/>
          </p:nvSpPr>
          <p:spPr>
            <a:xfrm>
              <a:off x="7832676" y="4111931"/>
              <a:ext cx="526257" cy="221261"/>
            </a:xfrm>
            <a:prstGeom prst="rect">
              <a:avLst/>
            </a:prstGeom>
            <a:noFill/>
          </p:spPr>
          <p:txBody>
            <a:bodyPr wrap="square" rtlCol="0">
              <a:spAutoFit/>
            </a:bodyPr>
            <a:lstStyle/>
            <a:p>
              <a:pPr algn="ctr"/>
              <a:r>
                <a:rPr lang="en-GB" sz="1000" dirty="0">
                  <a:solidFill>
                    <a:srgbClr val="363636"/>
                  </a:solidFill>
                </a:rPr>
                <a:t>52</a:t>
              </a:r>
            </a:p>
          </p:txBody>
        </p:sp>
        <p:cxnSp>
          <p:nvCxnSpPr>
            <p:cNvPr id="58" name="Straight Connector 57"/>
            <p:cNvCxnSpPr/>
            <p:nvPr/>
          </p:nvCxnSpPr>
          <p:spPr>
            <a:xfrm rot="16200000">
              <a:off x="8325537"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9" name="TextBox 58"/>
            <p:cNvSpPr txBox="1"/>
            <p:nvPr/>
          </p:nvSpPr>
          <p:spPr>
            <a:xfrm>
              <a:off x="8095953" y="4111931"/>
              <a:ext cx="526257" cy="221261"/>
            </a:xfrm>
            <a:prstGeom prst="rect">
              <a:avLst/>
            </a:prstGeom>
            <a:noFill/>
          </p:spPr>
          <p:txBody>
            <a:bodyPr wrap="square" rtlCol="0">
              <a:spAutoFit/>
            </a:bodyPr>
            <a:lstStyle/>
            <a:p>
              <a:pPr algn="ctr"/>
              <a:r>
                <a:rPr lang="en-GB" sz="1000" dirty="0">
                  <a:solidFill>
                    <a:srgbClr val="363636"/>
                  </a:solidFill>
                </a:rPr>
                <a:t>56</a:t>
              </a:r>
            </a:p>
          </p:txBody>
        </p:sp>
        <p:cxnSp>
          <p:nvCxnSpPr>
            <p:cNvPr id="60" name="Straight Connector 59"/>
            <p:cNvCxnSpPr/>
            <p:nvPr/>
          </p:nvCxnSpPr>
          <p:spPr>
            <a:xfrm rot="16200000">
              <a:off x="8588814"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1" name="TextBox 60"/>
            <p:cNvSpPr txBox="1"/>
            <p:nvPr/>
          </p:nvSpPr>
          <p:spPr>
            <a:xfrm>
              <a:off x="8359230" y="4111931"/>
              <a:ext cx="526257" cy="221261"/>
            </a:xfrm>
            <a:prstGeom prst="rect">
              <a:avLst/>
            </a:prstGeom>
            <a:noFill/>
          </p:spPr>
          <p:txBody>
            <a:bodyPr wrap="square" rtlCol="0">
              <a:spAutoFit/>
            </a:bodyPr>
            <a:lstStyle/>
            <a:p>
              <a:pPr algn="ctr"/>
              <a:r>
                <a:rPr lang="en-GB" sz="1000" dirty="0">
                  <a:solidFill>
                    <a:srgbClr val="363636"/>
                  </a:solidFill>
                </a:rPr>
                <a:t>60</a:t>
              </a:r>
            </a:p>
          </p:txBody>
        </p:sp>
        <p:cxnSp>
          <p:nvCxnSpPr>
            <p:cNvPr id="62" name="Straight Connector 61"/>
            <p:cNvCxnSpPr/>
            <p:nvPr/>
          </p:nvCxnSpPr>
          <p:spPr>
            <a:xfrm rot="16200000">
              <a:off x="8852089" y="4114068"/>
              <a:ext cx="64708"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63" name="TextBox 62"/>
            <p:cNvSpPr txBox="1"/>
            <p:nvPr/>
          </p:nvSpPr>
          <p:spPr>
            <a:xfrm>
              <a:off x="8622505" y="4111931"/>
              <a:ext cx="526257" cy="221261"/>
            </a:xfrm>
            <a:prstGeom prst="rect">
              <a:avLst/>
            </a:prstGeom>
            <a:noFill/>
          </p:spPr>
          <p:txBody>
            <a:bodyPr wrap="square" rtlCol="0">
              <a:spAutoFit/>
            </a:bodyPr>
            <a:lstStyle/>
            <a:p>
              <a:pPr algn="ctr"/>
              <a:r>
                <a:rPr lang="en-GB" sz="1000" dirty="0">
                  <a:solidFill>
                    <a:srgbClr val="363636"/>
                  </a:solidFill>
                </a:rPr>
                <a:t>64</a:t>
              </a:r>
            </a:p>
          </p:txBody>
        </p:sp>
        <p:sp>
          <p:nvSpPr>
            <p:cNvPr id="64" name="TextBox 63"/>
            <p:cNvSpPr txBox="1"/>
            <p:nvPr/>
          </p:nvSpPr>
          <p:spPr>
            <a:xfrm>
              <a:off x="4670425" y="4268854"/>
              <a:ext cx="4213225" cy="261239"/>
            </a:xfrm>
            <a:prstGeom prst="rect">
              <a:avLst/>
            </a:prstGeom>
            <a:noFill/>
          </p:spPr>
          <p:txBody>
            <a:bodyPr wrap="square" rtlCol="0">
              <a:spAutoFit/>
            </a:bodyPr>
            <a:lstStyle/>
            <a:p>
              <a:pPr algn="ctr"/>
              <a:r>
                <a:rPr lang="en-GB" sz="1000" dirty="0" smtClean="0">
                  <a:solidFill>
                    <a:srgbClr val="363636"/>
                  </a:solidFill>
                </a:rPr>
                <a:t>Time, weeks</a:t>
              </a:r>
              <a:endParaRPr lang="en-GB" sz="1000" dirty="0">
                <a:solidFill>
                  <a:srgbClr val="363636"/>
                </a:solidFill>
              </a:endParaRPr>
            </a:p>
          </p:txBody>
        </p:sp>
        <p:sp>
          <p:nvSpPr>
            <p:cNvPr id="205" name="TextBox 204"/>
            <p:cNvSpPr txBox="1"/>
            <p:nvPr/>
          </p:nvSpPr>
          <p:spPr>
            <a:xfrm>
              <a:off x="4371975" y="4465720"/>
              <a:ext cx="606425" cy="359550"/>
            </a:xfrm>
            <a:prstGeom prst="rect">
              <a:avLst/>
            </a:prstGeom>
            <a:noFill/>
          </p:spPr>
          <p:txBody>
            <a:bodyPr wrap="square" rtlCol="0">
              <a:spAutoFit/>
            </a:bodyPr>
            <a:lstStyle/>
            <a:p>
              <a:pPr algn="ctr"/>
              <a:r>
                <a:rPr lang="en-GB" sz="1000" dirty="0">
                  <a:solidFill>
                    <a:srgbClr val="363636"/>
                  </a:solidFill>
                </a:rPr>
                <a:t>49</a:t>
              </a:r>
              <a:br>
                <a:rPr lang="en-GB" sz="1000" dirty="0">
                  <a:solidFill>
                    <a:srgbClr val="363636"/>
                  </a:solidFill>
                </a:rPr>
              </a:br>
              <a:r>
                <a:rPr lang="en-GB" sz="1000" dirty="0">
                  <a:solidFill>
                    <a:srgbClr val="363636"/>
                  </a:solidFill>
                </a:rPr>
                <a:t>4</a:t>
              </a:r>
            </a:p>
          </p:txBody>
        </p:sp>
        <p:sp>
          <p:nvSpPr>
            <p:cNvPr id="206" name="TextBox 205"/>
            <p:cNvSpPr txBox="1"/>
            <p:nvPr/>
          </p:nvSpPr>
          <p:spPr>
            <a:xfrm>
              <a:off x="4673352" y="4465720"/>
              <a:ext cx="526257" cy="359550"/>
            </a:xfrm>
            <a:prstGeom prst="rect">
              <a:avLst/>
            </a:prstGeom>
            <a:noFill/>
          </p:spPr>
          <p:txBody>
            <a:bodyPr wrap="square" rtlCol="0">
              <a:spAutoFit/>
            </a:bodyPr>
            <a:lstStyle/>
            <a:p>
              <a:pPr algn="ctr"/>
              <a:r>
                <a:rPr lang="en-GB" sz="1000" dirty="0">
                  <a:solidFill>
                    <a:srgbClr val="363636"/>
                  </a:solidFill>
                </a:rPr>
                <a:t>45</a:t>
              </a:r>
              <a:br>
                <a:rPr lang="en-GB" sz="1000" dirty="0">
                  <a:solidFill>
                    <a:srgbClr val="363636"/>
                  </a:solidFill>
                </a:rPr>
              </a:br>
              <a:r>
                <a:rPr lang="en-GB" sz="1000" dirty="0">
                  <a:solidFill>
                    <a:srgbClr val="363636"/>
                  </a:solidFill>
                </a:rPr>
                <a:t>4</a:t>
              </a:r>
            </a:p>
          </p:txBody>
        </p:sp>
        <p:sp>
          <p:nvSpPr>
            <p:cNvPr id="207" name="TextBox 206"/>
            <p:cNvSpPr txBox="1"/>
            <p:nvPr/>
          </p:nvSpPr>
          <p:spPr>
            <a:xfrm>
              <a:off x="4936629" y="4465720"/>
              <a:ext cx="526257" cy="359550"/>
            </a:xfrm>
            <a:prstGeom prst="rect">
              <a:avLst/>
            </a:prstGeom>
            <a:noFill/>
          </p:spPr>
          <p:txBody>
            <a:bodyPr wrap="square" rtlCol="0">
              <a:spAutoFit/>
            </a:bodyPr>
            <a:lstStyle/>
            <a:p>
              <a:pPr algn="ctr"/>
              <a:r>
                <a:rPr lang="en-GB" sz="1000" dirty="0">
                  <a:solidFill>
                    <a:srgbClr val="363636"/>
                  </a:solidFill>
                </a:rPr>
                <a:t>32</a:t>
              </a:r>
              <a:br>
                <a:rPr lang="en-GB" sz="1000" dirty="0">
                  <a:solidFill>
                    <a:srgbClr val="363636"/>
                  </a:solidFill>
                </a:rPr>
              </a:br>
              <a:r>
                <a:rPr lang="en-GB" sz="1000" dirty="0">
                  <a:solidFill>
                    <a:srgbClr val="363636"/>
                  </a:solidFill>
                </a:rPr>
                <a:t>2</a:t>
              </a:r>
            </a:p>
          </p:txBody>
        </p:sp>
        <p:sp>
          <p:nvSpPr>
            <p:cNvPr id="208" name="TextBox 207"/>
            <p:cNvSpPr txBox="1"/>
            <p:nvPr/>
          </p:nvSpPr>
          <p:spPr>
            <a:xfrm>
              <a:off x="5199906" y="4465720"/>
              <a:ext cx="526257" cy="359550"/>
            </a:xfrm>
            <a:prstGeom prst="rect">
              <a:avLst/>
            </a:prstGeom>
            <a:noFill/>
          </p:spPr>
          <p:txBody>
            <a:bodyPr wrap="square" rtlCol="0">
              <a:spAutoFit/>
            </a:bodyPr>
            <a:lstStyle/>
            <a:p>
              <a:pPr algn="ctr"/>
              <a:r>
                <a:rPr lang="en-GB" sz="1000" dirty="0">
                  <a:solidFill>
                    <a:srgbClr val="363636"/>
                  </a:solidFill>
                </a:rPr>
                <a:t>21</a:t>
              </a:r>
              <a:br>
                <a:rPr lang="en-GB" sz="1000" dirty="0">
                  <a:solidFill>
                    <a:srgbClr val="363636"/>
                  </a:solidFill>
                </a:rPr>
              </a:br>
              <a:r>
                <a:rPr lang="en-GB" sz="1000" dirty="0">
                  <a:solidFill>
                    <a:srgbClr val="363636"/>
                  </a:solidFill>
                </a:rPr>
                <a:t>1</a:t>
              </a:r>
            </a:p>
          </p:txBody>
        </p:sp>
        <p:sp>
          <p:nvSpPr>
            <p:cNvPr id="209" name="TextBox 208"/>
            <p:cNvSpPr txBox="1"/>
            <p:nvPr/>
          </p:nvSpPr>
          <p:spPr>
            <a:xfrm>
              <a:off x="5463183" y="4465720"/>
              <a:ext cx="526257" cy="359550"/>
            </a:xfrm>
            <a:prstGeom prst="rect">
              <a:avLst/>
            </a:prstGeom>
            <a:noFill/>
          </p:spPr>
          <p:txBody>
            <a:bodyPr wrap="square" rtlCol="0">
              <a:spAutoFit/>
            </a:bodyPr>
            <a:lstStyle/>
            <a:p>
              <a:pPr algn="ctr"/>
              <a:r>
                <a:rPr lang="en-GB" sz="1000" dirty="0">
                  <a:solidFill>
                    <a:srgbClr val="363636"/>
                  </a:solidFill>
                </a:rPr>
                <a:t>19</a:t>
              </a:r>
            </a:p>
            <a:p>
              <a:pPr algn="ctr"/>
              <a:r>
                <a:rPr lang="en-GB" sz="1000" dirty="0">
                  <a:solidFill>
                    <a:srgbClr val="363636"/>
                  </a:solidFill>
                </a:rPr>
                <a:t>1</a:t>
              </a:r>
            </a:p>
          </p:txBody>
        </p:sp>
        <p:sp>
          <p:nvSpPr>
            <p:cNvPr id="210" name="TextBox 209"/>
            <p:cNvSpPr txBox="1"/>
            <p:nvPr/>
          </p:nvSpPr>
          <p:spPr>
            <a:xfrm>
              <a:off x="5726460" y="4465720"/>
              <a:ext cx="526257" cy="359550"/>
            </a:xfrm>
            <a:prstGeom prst="rect">
              <a:avLst/>
            </a:prstGeom>
            <a:noFill/>
          </p:spPr>
          <p:txBody>
            <a:bodyPr wrap="square" rtlCol="0">
              <a:spAutoFit/>
            </a:bodyPr>
            <a:lstStyle/>
            <a:p>
              <a:pPr algn="ctr"/>
              <a:r>
                <a:rPr lang="en-GB" sz="1000" dirty="0">
                  <a:solidFill>
                    <a:srgbClr val="363636"/>
                  </a:solidFill>
                </a:rPr>
                <a:t>18</a:t>
              </a:r>
            </a:p>
            <a:p>
              <a:pPr algn="ctr"/>
              <a:r>
                <a:rPr lang="en-GB" sz="1000" dirty="0">
                  <a:solidFill>
                    <a:srgbClr val="363636"/>
                  </a:solidFill>
                </a:rPr>
                <a:t>1</a:t>
              </a:r>
            </a:p>
          </p:txBody>
        </p:sp>
        <p:sp>
          <p:nvSpPr>
            <p:cNvPr id="211" name="TextBox 210"/>
            <p:cNvSpPr txBox="1"/>
            <p:nvPr/>
          </p:nvSpPr>
          <p:spPr>
            <a:xfrm>
              <a:off x="5989737" y="4465720"/>
              <a:ext cx="526257" cy="359550"/>
            </a:xfrm>
            <a:prstGeom prst="rect">
              <a:avLst/>
            </a:prstGeom>
            <a:noFill/>
          </p:spPr>
          <p:txBody>
            <a:bodyPr wrap="square" rtlCol="0">
              <a:spAutoFit/>
            </a:bodyPr>
            <a:lstStyle/>
            <a:p>
              <a:pPr algn="ctr"/>
              <a:r>
                <a:rPr lang="en-GB" sz="1000" dirty="0">
                  <a:solidFill>
                    <a:srgbClr val="363636"/>
                  </a:solidFill>
                </a:rPr>
                <a:t>15</a:t>
              </a:r>
            </a:p>
            <a:p>
              <a:pPr algn="ctr"/>
              <a:r>
                <a:rPr lang="en-GB" sz="1000" dirty="0">
                  <a:solidFill>
                    <a:srgbClr val="363636"/>
                  </a:solidFill>
                </a:rPr>
                <a:t>1</a:t>
              </a:r>
            </a:p>
          </p:txBody>
        </p:sp>
        <p:sp>
          <p:nvSpPr>
            <p:cNvPr id="212" name="TextBox 211"/>
            <p:cNvSpPr txBox="1"/>
            <p:nvPr/>
          </p:nvSpPr>
          <p:spPr>
            <a:xfrm>
              <a:off x="6253014" y="4465720"/>
              <a:ext cx="526257" cy="359550"/>
            </a:xfrm>
            <a:prstGeom prst="rect">
              <a:avLst/>
            </a:prstGeom>
            <a:noFill/>
          </p:spPr>
          <p:txBody>
            <a:bodyPr wrap="square" rtlCol="0">
              <a:spAutoFit/>
            </a:bodyPr>
            <a:lstStyle/>
            <a:p>
              <a:pPr algn="ctr"/>
              <a:r>
                <a:rPr lang="en-GB" sz="1000" dirty="0">
                  <a:solidFill>
                    <a:srgbClr val="363636"/>
                  </a:solidFill>
                </a:rPr>
                <a:t>9</a:t>
              </a:r>
            </a:p>
            <a:p>
              <a:pPr algn="ctr"/>
              <a:r>
                <a:rPr lang="en-GB" sz="1000" dirty="0">
                  <a:solidFill>
                    <a:srgbClr val="363636"/>
                  </a:solidFill>
                </a:rPr>
                <a:t>0</a:t>
              </a:r>
            </a:p>
          </p:txBody>
        </p:sp>
        <p:sp>
          <p:nvSpPr>
            <p:cNvPr id="213" name="TextBox 212"/>
            <p:cNvSpPr txBox="1"/>
            <p:nvPr/>
          </p:nvSpPr>
          <p:spPr>
            <a:xfrm>
              <a:off x="6516291" y="4465720"/>
              <a:ext cx="526257" cy="359550"/>
            </a:xfrm>
            <a:prstGeom prst="rect">
              <a:avLst/>
            </a:prstGeom>
            <a:noFill/>
          </p:spPr>
          <p:txBody>
            <a:bodyPr wrap="square" rtlCol="0">
              <a:spAutoFit/>
            </a:bodyPr>
            <a:lstStyle/>
            <a:p>
              <a:pPr algn="ctr"/>
              <a:r>
                <a:rPr lang="en-GB" sz="1000" dirty="0">
                  <a:solidFill>
                    <a:srgbClr val="363636"/>
                  </a:solidFill>
                </a:rPr>
                <a:t>8</a:t>
              </a:r>
            </a:p>
            <a:p>
              <a:pPr algn="ctr"/>
              <a:r>
                <a:rPr lang="en-GB" sz="1000" dirty="0">
                  <a:solidFill>
                    <a:srgbClr val="363636"/>
                  </a:solidFill>
                </a:rPr>
                <a:t>0</a:t>
              </a:r>
            </a:p>
          </p:txBody>
        </p:sp>
        <p:sp>
          <p:nvSpPr>
            <p:cNvPr id="214" name="TextBox 213"/>
            <p:cNvSpPr txBox="1"/>
            <p:nvPr/>
          </p:nvSpPr>
          <p:spPr>
            <a:xfrm>
              <a:off x="6779568" y="4465720"/>
              <a:ext cx="526257" cy="359550"/>
            </a:xfrm>
            <a:prstGeom prst="rect">
              <a:avLst/>
            </a:prstGeom>
            <a:noFill/>
          </p:spPr>
          <p:txBody>
            <a:bodyPr wrap="square" rtlCol="0">
              <a:spAutoFit/>
            </a:bodyPr>
            <a:lstStyle/>
            <a:p>
              <a:pPr algn="ctr"/>
              <a:r>
                <a:rPr lang="en-GB" sz="1000" dirty="0">
                  <a:solidFill>
                    <a:srgbClr val="363636"/>
                  </a:solidFill>
                </a:rPr>
                <a:t>8</a:t>
              </a:r>
            </a:p>
            <a:p>
              <a:pPr algn="ctr"/>
              <a:r>
                <a:rPr lang="en-GB" sz="1000" dirty="0">
                  <a:solidFill>
                    <a:srgbClr val="363636"/>
                  </a:solidFill>
                </a:rPr>
                <a:t>0</a:t>
              </a:r>
            </a:p>
          </p:txBody>
        </p:sp>
        <p:sp>
          <p:nvSpPr>
            <p:cNvPr id="215" name="TextBox 214"/>
            <p:cNvSpPr txBox="1"/>
            <p:nvPr/>
          </p:nvSpPr>
          <p:spPr>
            <a:xfrm>
              <a:off x="7042845" y="4465720"/>
              <a:ext cx="526257" cy="359550"/>
            </a:xfrm>
            <a:prstGeom prst="rect">
              <a:avLst/>
            </a:prstGeom>
            <a:noFill/>
          </p:spPr>
          <p:txBody>
            <a:bodyPr wrap="square" rtlCol="0">
              <a:spAutoFit/>
            </a:bodyPr>
            <a:lstStyle/>
            <a:p>
              <a:pPr algn="ctr"/>
              <a:r>
                <a:rPr lang="en-GB" sz="1000" dirty="0">
                  <a:solidFill>
                    <a:srgbClr val="363636"/>
                  </a:solidFill>
                </a:rPr>
                <a:t>5</a:t>
              </a:r>
            </a:p>
            <a:p>
              <a:pPr algn="ctr"/>
              <a:r>
                <a:rPr lang="en-GB" sz="1000" dirty="0">
                  <a:solidFill>
                    <a:srgbClr val="363636"/>
                  </a:solidFill>
                </a:rPr>
                <a:t>0</a:t>
              </a:r>
            </a:p>
          </p:txBody>
        </p:sp>
        <p:sp>
          <p:nvSpPr>
            <p:cNvPr id="216" name="TextBox 215"/>
            <p:cNvSpPr txBox="1"/>
            <p:nvPr/>
          </p:nvSpPr>
          <p:spPr>
            <a:xfrm>
              <a:off x="7306122" y="4465720"/>
              <a:ext cx="526257" cy="359550"/>
            </a:xfrm>
            <a:prstGeom prst="rect">
              <a:avLst/>
            </a:prstGeom>
            <a:noFill/>
          </p:spPr>
          <p:txBody>
            <a:bodyPr wrap="square" rtlCol="0">
              <a:spAutoFit/>
            </a:bodyPr>
            <a:lstStyle/>
            <a:p>
              <a:pPr algn="ctr"/>
              <a:r>
                <a:rPr lang="en-GB" sz="1000" dirty="0">
                  <a:solidFill>
                    <a:srgbClr val="363636"/>
                  </a:solidFill>
                </a:rPr>
                <a:t>2</a:t>
              </a:r>
            </a:p>
            <a:p>
              <a:pPr algn="ctr"/>
              <a:r>
                <a:rPr lang="en-GB" sz="1000" dirty="0">
                  <a:solidFill>
                    <a:srgbClr val="363636"/>
                  </a:solidFill>
                </a:rPr>
                <a:t>0</a:t>
              </a:r>
            </a:p>
          </p:txBody>
        </p:sp>
        <p:sp>
          <p:nvSpPr>
            <p:cNvPr id="217" name="TextBox 216"/>
            <p:cNvSpPr txBox="1"/>
            <p:nvPr/>
          </p:nvSpPr>
          <p:spPr>
            <a:xfrm>
              <a:off x="7569399" y="4465720"/>
              <a:ext cx="526257" cy="359550"/>
            </a:xfrm>
            <a:prstGeom prst="rect">
              <a:avLst/>
            </a:prstGeom>
            <a:noFill/>
          </p:spPr>
          <p:txBody>
            <a:bodyPr wrap="square" rtlCol="0">
              <a:spAutoFit/>
            </a:bodyPr>
            <a:lstStyle/>
            <a:p>
              <a:pPr algn="ctr"/>
              <a:r>
                <a:rPr lang="en-GB" sz="1000" dirty="0">
                  <a:solidFill>
                    <a:srgbClr val="363636"/>
                  </a:solidFill>
                </a:rPr>
                <a:t>2</a:t>
              </a:r>
            </a:p>
            <a:p>
              <a:pPr algn="ctr"/>
              <a:r>
                <a:rPr lang="en-GB" sz="1000" dirty="0">
                  <a:solidFill>
                    <a:srgbClr val="363636"/>
                  </a:solidFill>
                </a:rPr>
                <a:t>0</a:t>
              </a:r>
            </a:p>
          </p:txBody>
        </p:sp>
        <p:sp>
          <p:nvSpPr>
            <p:cNvPr id="218" name="TextBox 217"/>
            <p:cNvSpPr txBox="1"/>
            <p:nvPr/>
          </p:nvSpPr>
          <p:spPr>
            <a:xfrm>
              <a:off x="7832676" y="4465720"/>
              <a:ext cx="526257" cy="359550"/>
            </a:xfrm>
            <a:prstGeom prst="rect">
              <a:avLst/>
            </a:prstGeom>
            <a:noFill/>
          </p:spPr>
          <p:txBody>
            <a:bodyPr wrap="square" rtlCol="0">
              <a:spAutoFit/>
            </a:bodyPr>
            <a:lstStyle/>
            <a:p>
              <a:pPr algn="ctr"/>
              <a:r>
                <a:rPr lang="en-GB" sz="1000" dirty="0">
                  <a:solidFill>
                    <a:srgbClr val="363636"/>
                  </a:solidFill>
                </a:rPr>
                <a:t>1</a:t>
              </a:r>
            </a:p>
            <a:p>
              <a:pPr algn="ctr"/>
              <a:r>
                <a:rPr lang="en-GB" sz="1000" dirty="0">
                  <a:solidFill>
                    <a:srgbClr val="363636"/>
                  </a:solidFill>
                </a:rPr>
                <a:t>0</a:t>
              </a:r>
            </a:p>
          </p:txBody>
        </p:sp>
        <p:sp>
          <p:nvSpPr>
            <p:cNvPr id="219" name="TextBox 218"/>
            <p:cNvSpPr txBox="1"/>
            <p:nvPr/>
          </p:nvSpPr>
          <p:spPr>
            <a:xfrm>
              <a:off x="8095953" y="4465720"/>
              <a:ext cx="526257" cy="359550"/>
            </a:xfrm>
            <a:prstGeom prst="rect">
              <a:avLst/>
            </a:prstGeom>
            <a:noFill/>
          </p:spPr>
          <p:txBody>
            <a:bodyPr wrap="square" rtlCol="0">
              <a:spAutoFit/>
            </a:bodyPr>
            <a:lstStyle/>
            <a:p>
              <a:pPr algn="ctr"/>
              <a:r>
                <a:rPr lang="en-GB" sz="1000" dirty="0">
                  <a:solidFill>
                    <a:srgbClr val="363636"/>
                  </a:solidFill>
                </a:rPr>
                <a:t>1</a:t>
              </a:r>
            </a:p>
            <a:p>
              <a:pPr algn="ctr"/>
              <a:r>
                <a:rPr lang="en-GB" sz="1000" dirty="0">
                  <a:solidFill>
                    <a:srgbClr val="363636"/>
                  </a:solidFill>
                </a:rPr>
                <a:t>0</a:t>
              </a:r>
            </a:p>
          </p:txBody>
        </p:sp>
        <p:sp>
          <p:nvSpPr>
            <p:cNvPr id="220" name="TextBox 219"/>
            <p:cNvSpPr txBox="1"/>
            <p:nvPr/>
          </p:nvSpPr>
          <p:spPr>
            <a:xfrm>
              <a:off x="8359230" y="4465720"/>
              <a:ext cx="526257" cy="359550"/>
            </a:xfrm>
            <a:prstGeom prst="rect">
              <a:avLst/>
            </a:prstGeom>
            <a:noFill/>
          </p:spPr>
          <p:txBody>
            <a:bodyPr wrap="square" rtlCol="0">
              <a:spAutoFit/>
            </a:bodyPr>
            <a:lstStyle/>
            <a:p>
              <a:pPr algn="ctr"/>
              <a:r>
                <a:rPr lang="en-GB" sz="1000" dirty="0">
                  <a:solidFill>
                    <a:srgbClr val="363636"/>
                  </a:solidFill>
                </a:rPr>
                <a:t>1</a:t>
              </a:r>
            </a:p>
            <a:p>
              <a:pPr algn="ctr"/>
              <a:r>
                <a:rPr lang="en-GB" sz="1000" dirty="0">
                  <a:solidFill>
                    <a:srgbClr val="363636"/>
                  </a:solidFill>
                </a:rPr>
                <a:t>0</a:t>
              </a:r>
            </a:p>
          </p:txBody>
        </p:sp>
        <p:sp>
          <p:nvSpPr>
            <p:cNvPr id="221" name="TextBox 220"/>
            <p:cNvSpPr txBox="1"/>
            <p:nvPr/>
          </p:nvSpPr>
          <p:spPr>
            <a:xfrm>
              <a:off x="8622505" y="4465720"/>
              <a:ext cx="526257" cy="359550"/>
            </a:xfrm>
            <a:prstGeom prst="rect">
              <a:avLst/>
            </a:prstGeom>
            <a:noFill/>
          </p:spPr>
          <p:txBody>
            <a:bodyPr wrap="square" rtlCol="0">
              <a:spAutoFit/>
            </a:bodyPr>
            <a:lstStyle/>
            <a:p>
              <a:pPr algn="ctr"/>
              <a:r>
                <a:rPr lang="en-GB" sz="1000" dirty="0">
                  <a:solidFill>
                    <a:srgbClr val="363636"/>
                  </a:solidFill>
                </a:rPr>
                <a:t>0</a:t>
              </a:r>
            </a:p>
            <a:p>
              <a:pPr algn="ctr"/>
              <a:r>
                <a:rPr lang="en-GB" sz="1000" dirty="0">
                  <a:solidFill>
                    <a:srgbClr val="363636"/>
                  </a:solidFill>
                </a:rPr>
                <a:t>0</a:t>
              </a:r>
            </a:p>
          </p:txBody>
        </p:sp>
        <p:sp>
          <p:nvSpPr>
            <p:cNvPr id="222" name="TextBox 221"/>
            <p:cNvSpPr txBox="1"/>
            <p:nvPr/>
          </p:nvSpPr>
          <p:spPr>
            <a:xfrm>
              <a:off x="3921125" y="4307633"/>
              <a:ext cx="1285875" cy="587790"/>
            </a:xfrm>
            <a:prstGeom prst="rect">
              <a:avLst/>
            </a:prstGeom>
            <a:noFill/>
          </p:spPr>
          <p:txBody>
            <a:bodyPr wrap="square" rtlCol="0">
              <a:spAutoFit/>
            </a:bodyPr>
            <a:lstStyle/>
            <a:p>
              <a:r>
                <a:rPr lang="en-GB" sz="1000" dirty="0" smtClean="0">
                  <a:solidFill>
                    <a:srgbClr val="363636"/>
                  </a:solidFill>
                </a:rPr>
                <a:t>No. </a:t>
              </a:r>
              <a:r>
                <a:rPr lang="en-GB" sz="1000" dirty="0">
                  <a:solidFill>
                    <a:srgbClr val="363636"/>
                  </a:solidFill>
                </a:rPr>
                <a:t>at risk</a:t>
              </a:r>
              <a:br>
                <a:rPr lang="en-GB" sz="1000" dirty="0">
                  <a:solidFill>
                    <a:srgbClr val="363636"/>
                  </a:solidFill>
                </a:rPr>
              </a:br>
              <a:r>
                <a:rPr lang="en-GB" sz="1000" dirty="0">
                  <a:solidFill>
                    <a:srgbClr val="363636"/>
                  </a:solidFill>
                  <a:latin typeface="Arial" panose="020B0604020202020204" pitchFamily="34" charset="0"/>
                  <a:cs typeface="Arial" panose="020B0604020202020204" pitchFamily="34" charset="0"/>
                </a:rPr>
                <a:t>≥</a:t>
              </a:r>
              <a:r>
                <a:rPr lang="en-GB" sz="1000" dirty="0">
                  <a:solidFill>
                    <a:srgbClr val="363636"/>
                  </a:solidFill>
                </a:rPr>
                <a:t>100 mg</a:t>
              </a:r>
              <a:br>
                <a:rPr lang="en-GB" sz="1000" dirty="0">
                  <a:solidFill>
                    <a:srgbClr val="363636"/>
                  </a:solidFill>
                </a:rPr>
              </a:br>
              <a:r>
                <a:rPr lang="en-GB" sz="1000" dirty="0">
                  <a:solidFill>
                    <a:srgbClr val="363636"/>
                  </a:solidFill>
                </a:rPr>
                <a:t>&lt;100 mg</a:t>
              </a:r>
            </a:p>
          </p:txBody>
        </p:sp>
        <p:sp>
          <p:nvSpPr>
            <p:cNvPr id="74" name="TextBox 73"/>
            <p:cNvSpPr txBox="1"/>
            <p:nvPr/>
          </p:nvSpPr>
          <p:spPr>
            <a:xfrm>
              <a:off x="7543802" y="1984825"/>
              <a:ext cx="1428749" cy="751064"/>
            </a:xfrm>
            <a:prstGeom prst="rect">
              <a:avLst/>
            </a:prstGeom>
            <a:noFill/>
            <a:ln>
              <a:noFill/>
            </a:ln>
          </p:spPr>
          <p:txBody>
            <a:bodyPr wrap="square" rtlCol="0">
              <a:spAutoFit/>
            </a:bodyPr>
            <a:lstStyle/>
            <a:p>
              <a:pPr algn="ctr"/>
              <a:endParaRPr lang="en-GB" sz="1000" dirty="0" smtClean="0">
                <a:solidFill>
                  <a:srgbClr val="363636"/>
                </a:solidFill>
              </a:endParaRPr>
            </a:p>
            <a:p>
              <a:pPr algn="ctr"/>
              <a:r>
                <a:rPr lang="en-GB" sz="1000" dirty="0" err="1" smtClean="0">
                  <a:solidFill>
                    <a:srgbClr val="363636"/>
                  </a:solidFill>
                </a:rPr>
                <a:t>mPFS</a:t>
              </a:r>
              <a:r>
                <a:rPr lang="en-GB" sz="1000" dirty="0" smtClean="0">
                  <a:solidFill>
                    <a:srgbClr val="363636"/>
                  </a:solidFill>
                </a:rPr>
                <a:t> NR</a:t>
              </a:r>
            </a:p>
            <a:p>
              <a:pPr algn="ctr"/>
              <a:r>
                <a:rPr lang="en-GB" sz="1000" dirty="0" smtClean="0">
                  <a:solidFill>
                    <a:srgbClr val="363636"/>
                  </a:solidFill>
                </a:rPr>
                <a:t>All </a:t>
              </a:r>
              <a:r>
                <a:rPr lang="en-GB" sz="1000" dirty="0">
                  <a:solidFill>
                    <a:srgbClr val="363636"/>
                  </a:solidFill>
                </a:rPr>
                <a:t>patients treated at </a:t>
              </a:r>
              <a:r>
                <a:rPr lang="en-GB" sz="1000" dirty="0">
                  <a:solidFill>
                    <a:srgbClr val="363636"/>
                  </a:solidFill>
                  <a:latin typeface="Arial" panose="020B0604020202020204" pitchFamily="34" charset="0"/>
                  <a:cs typeface="Arial" panose="020B0604020202020204" pitchFamily="34" charset="0"/>
                </a:rPr>
                <a:t>≥100 </a:t>
              </a:r>
              <a:r>
                <a:rPr lang="en-GB" sz="1000" dirty="0" smtClean="0">
                  <a:solidFill>
                    <a:srgbClr val="363636"/>
                  </a:solidFill>
                  <a:latin typeface="Arial" panose="020B0604020202020204" pitchFamily="34" charset="0"/>
                  <a:cs typeface="Arial" panose="020B0604020202020204" pitchFamily="34" charset="0"/>
                </a:rPr>
                <a:t>mg/day (n=49</a:t>
              </a:r>
              <a:r>
                <a:rPr lang="en-GB" sz="1000" dirty="0">
                  <a:solidFill>
                    <a:srgbClr val="363636"/>
                  </a:solidFill>
                  <a:latin typeface="Arial" panose="020B0604020202020204" pitchFamily="34" charset="0"/>
                  <a:cs typeface="Arial" panose="020B0604020202020204" pitchFamily="34" charset="0"/>
                </a:rPr>
                <a:t>)</a:t>
              </a:r>
              <a:endParaRPr lang="en-GB" sz="1000" dirty="0">
                <a:solidFill>
                  <a:srgbClr val="363636"/>
                </a:solidFill>
              </a:endParaRPr>
            </a:p>
          </p:txBody>
        </p:sp>
        <p:sp>
          <p:nvSpPr>
            <p:cNvPr id="75" name="TextBox 74"/>
            <p:cNvSpPr txBox="1"/>
            <p:nvPr/>
          </p:nvSpPr>
          <p:spPr>
            <a:xfrm>
              <a:off x="6290181" y="3426096"/>
              <a:ext cx="2107165" cy="587790"/>
            </a:xfrm>
            <a:prstGeom prst="rect">
              <a:avLst/>
            </a:prstGeom>
            <a:noFill/>
          </p:spPr>
          <p:txBody>
            <a:bodyPr wrap="square" rtlCol="0">
              <a:spAutoFit/>
            </a:bodyPr>
            <a:lstStyle/>
            <a:p>
              <a:r>
                <a:rPr lang="en-GB" sz="1000" dirty="0" err="1" smtClean="0">
                  <a:solidFill>
                    <a:srgbClr val="363636"/>
                  </a:solidFill>
                </a:rPr>
                <a:t>mPFS</a:t>
              </a:r>
              <a:r>
                <a:rPr lang="en-GB" sz="1000" dirty="0" smtClean="0">
                  <a:solidFill>
                    <a:srgbClr val="363636"/>
                  </a:solidFill>
                </a:rPr>
                <a:t> 15.2 weeks (CI 4.4, 24)</a:t>
              </a:r>
            </a:p>
            <a:p>
              <a:r>
                <a:rPr lang="en-GB" sz="1000" dirty="0" smtClean="0">
                  <a:solidFill>
                    <a:srgbClr val="363636"/>
                  </a:solidFill>
                </a:rPr>
                <a:t>All </a:t>
              </a:r>
              <a:r>
                <a:rPr lang="en-GB" sz="1000" dirty="0">
                  <a:solidFill>
                    <a:srgbClr val="363636"/>
                  </a:solidFill>
                </a:rPr>
                <a:t>patients treated at </a:t>
              </a:r>
              <a:r>
                <a:rPr lang="en-GB" sz="1000" dirty="0" smtClean="0">
                  <a:solidFill>
                    <a:srgbClr val="363636"/>
                  </a:solidFill>
                </a:rPr>
                <a:t/>
              </a:r>
              <a:br>
                <a:rPr lang="en-GB" sz="1000" dirty="0" smtClean="0">
                  <a:solidFill>
                    <a:srgbClr val="363636"/>
                  </a:solidFill>
                </a:rPr>
              </a:br>
              <a:r>
                <a:rPr lang="en-GB" sz="1000" dirty="0" smtClean="0">
                  <a:solidFill>
                    <a:srgbClr val="363636"/>
                  </a:solidFill>
                  <a:latin typeface="Arial" panose="020B0604020202020204" pitchFamily="34" charset="0"/>
                  <a:cs typeface="Arial" panose="020B0604020202020204" pitchFamily="34" charset="0"/>
                </a:rPr>
                <a:t>&lt;</a:t>
              </a:r>
              <a:r>
                <a:rPr lang="en-GB" sz="1000" dirty="0">
                  <a:solidFill>
                    <a:srgbClr val="363636"/>
                  </a:solidFill>
                  <a:latin typeface="Arial" panose="020B0604020202020204" pitchFamily="34" charset="0"/>
                  <a:cs typeface="Arial" panose="020B0604020202020204" pitchFamily="34" charset="0"/>
                </a:rPr>
                <a:t>100 </a:t>
              </a:r>
              <a:r>
                <a:rPr lang="en-GB" sz="1000" dirty="0" smtClean="0">
                  <a:solidFill>
                    <a:srgbClr val="363636"/>
                  </a:solidFill>
                  <a:latin typeface="Arial" panose="020B0604020202020204" pitchFamily="34" charset="0"/>
                  <a:cs typeface="Arial" panose="020B0604020202020204" pitchFamily="34" charset="0"/>
                </a:rPr>
                <a:t>mg/day (n=4</a:t>
              </a:r>
              <a:r>
                <a:rPr lang="en-GB" sz="1000" dirty="0">
                  <a:solidFill>
                    <a:srgbClr val="363636"/>
                  </a:solidFill>
                  <a:latin typeface="Arial" panose="020B0604020202020204" pitchFamily="34" charset="0"/>
                  <a:cs typeface="Arial" panose="020B0604020202020204" pitchFamily="34" charset="0"/>
                </a:rPr>
                <a:t>)</a:t>
              </a:r>
              <a:endParaRPr lang="en-GB" sz="1000" dirty="0">
                <a:solidFill>
                  <a:srgbClr val="363636"/>
                </a:solidFill>
              </a:endParaRPr>
            </a:p>
          </p:txBody>
        </p:sp>
        <p:sp>
          <p:nvSpPr>
            <p:cNvPr id="76" name="Oval 75"/>
            <p:cNvSpPr/>
            <p:nvPr/>
          </p:nvSpPr>
          <p:spPr>
            <a:xfrm>
              <a:off x="4645815"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77" name="Oval 76"/>
            <p:cNvSpPr/>
            <p:nvPr/>
          </p:nvSpPr>
          <p:spPr>
            <a:xfrm>
              <a:off x="4724396"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78" name="Oval 77"/>
            <p:cNvSpPr/>
            <p:nvPr/>
          </p:nvSpPr>
          <p:spPr>
            <a:xfrm>
              <a:off x="4776783"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79" name="Oval 78"/>
            <p:cNvSpPr/>
            <p:nvPr/>
          </p:nvSpPr>
          <p:spPr>
            <a:xfrm>
              <a:off x="4900608"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0" name="Oval 79"/>
            <p:cNvSpPr/>
            <p:nvPr/>
          </p:nvSpPr>
          <p:spPr>
            <a:xfrm>
              <a:off x="4917277"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1" name="Oval 80"/>
            <p:cNvSpPr/>
            <p:nvPr/>
          </p:nvSpPr>
          <p:spPr>
            <a:xfrm>
              <a:off x="5041102"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2" name="Oval 81"/>
            <p:cNvSpPr/>
            <p:nvPr/>
          </p:nvSpPr>
          <p:spPr>
            <a:xfrm>
              <a:off x="5062533"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3" name="Oval 82"/>
            <p:cNvSpPr/>
            <p:nvPr/>
          </p:nvSpPr>
          <p:spPr>
            <a:xfrm>
              <a:off x="5079202" y="1785905"/>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4" name="Oval 83"/>
            <p:cNvSpPr/>
            <p:nvPr/>
          </p:nvSpPr>
          <p:spPr>
            <a:xfrm>
              <a:off x="5174452" y="2121862"/>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5" name="Oval 84"/>
            <p:cNvSpPr/>
            <p:nvPr/>
          </p:nvSpPr>
          <p:spPr>
            <a:xfrm>
              <a:off x="5188739" y="2196756"/>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6" name="Oval 85"/>
            <p:cNvSpPr/>
            <p:nvPr/>
          </p:nvSpPr>
          <p:spPr>
            <a:xfrm>
              <a:off x="5314945" y="2196756"/>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7" name="Oval 86"/>
            <p:cNvSpPr/>
            <p:nvPr/>
          </p:nvSpPr>
          <p:spPr>
            <a:xfrm>
              <a:off x="5436389" y="2196756"/>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8" name="Oval 87"/>
            <p:cNvSpPr/>
            <p:nvPr/>
          </p:nvSpPr>
          <p:spPr>
            <a:xfrm>
              <a:off x="5638795" y="2196756"/>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89" name="Oval 88"/>
            <p:cNvSpPr/>
            <p:nvPr/>
          </p:nvSpPr>
          <p:spPr>
            <a:xfrm>
              <a:off x="5976932" y="2295190"/>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0" name="Oval 89"/>
            <p:cNvSpPr/>
            <p:nvPr/>
          </p:nvSpPr>
          <p:spPr>
            <a:xfrm>
              <a:off x="6222201" y="2408602"/>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1" name="Oval 90"/>
            <p:cNvSpPr/>
            <p:nvPr/>
          </p:nvSpPr>
          <p:spPr>
            <a:xfrm>
              <a:off x="6234107" y="2522014"/>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2" name="Oval 91"/>
            <p:cNvSpPr/>
            <p:nvPr/>
          </p:nvSpPr>
          <p:spPr>
            <a:xfrm>
              <a:off x="6257920" y="2522014"/>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3" name="Oval 92"/>
            <p:cNvSpPr/>
            <p:nvPr/>
          </p:nvSpPr>
          <p:spPr>
            <a:xfrm>
              <a:off x="6331739" y="2522014"/>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4" name="Oval 93"/>
            <p:cNvSpPr/>
            <p:nvPr/>
          </p:nvSpPr>
          <p:spPr>
            <a:xfrm>
              <a:off x="6624632" y="2522014"/>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5" name="Oval 94"/>
            <p:cNvSpPr/>
            <p:nvPr/>
          </p:nvSpPr>
          <p:spPr>
            <a:xfrm>
              <a:off x="7012776"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6" name="Oval 95"/>
            <p:cNvSpPr/>
            <p:nvPr/>
          </p:nvSpPr>
          <p:spPr>
            <a:xfrm>
              <a:off x="7274714"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7" name="Oval 96"/>
            <p:cNvSpPr/>
            <p:nvPr/>
          </p:nvSpPr>
          <p:spPr>
            <a:xfrm>
              <a:off x="7381870"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8" name="Oval 97"/>
            <p:cNvSpPr/>
            <p:nvPr/>
          </p:nvSpPr>
          <p:spPr>
            <a:xfrm>
              <a:off x="7477120"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9" name="Oval 98"/>
            <p:cNvSpPr/>
            <p:nvPr/>
          </p:nvSpPr>
          <p:spPr>
            <a:xfrm>
              <a:off x="8029570"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0" name="Oval 99"/>
            <p:cNvSpPr/>
            <p:nvPr/>
          </p:nvSpPr>
          <p:spPr>
            <a:xfrm>
              <a:off x="8810620" y="2716741"/>
              <a:ext cx="57146" cy="51353"/>
            </a:xfrm>
            <a:prstGeom prst="ellipse">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101" name="Oval 100"/>
            <p:cNvSpPr/>
            <p:nvPr/>
          </p:nvSpPr>
          <p:spPr>
            <a:xfrm>
              <a:off x="5526876" y="2924307"/>
              <a:ext cx="57146" cy="51353"/>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 name="Freeform 2"/>
            <p:cNvSpPr/>
            <p:nvPr/>
          </p:nvSpPr>
          <p:spPr>
            <a:xfrm>
              <a:off x="4667250" y="1810156"/>
              <a:ext cx="1584325" cy="2265394"/>
            </a:xfrm>
            <a:custGeom>
              <a:avLst/>
              <a:gdLst>
                <a:gd name="connsiteX0" fmla="*/ 0 w 1584325"/>
                <a:gd name="connsiteY0" fmla="*/ 0 h 2520950"/>
                <a:gd name="connsiteX1" fmla="*/ 292100 w 1584325"/>
                <a:gd name="connsiteY1" fmla="*/ 0 h 2520950"/>
                <a:gd name="connsiteX2" fmla="*/ 292100 w 1584325"/>
                <a:gd name="connsiteY2" fmla="*/ 635000 h 2520950"/>
                <a:gd name="connsiteX3" fmla="*/ 425450 w 1584325"/>
                <a:gd name="connsiteY3" fmla="*/ 635000 h 2520950"/>
                <a:gd name="connsiteX4" fmla="*/ 425450 w 1584325"/>
                <a:gd name="connsiteY4" fmla="*/ 1270000 h 2520950"/>
                <a:gd name="connsiteX5" fmla="*/ 1584325 w 1584325"/>
                <a:gd name="connsiteY5" fmla="*/ 1270000 h 2520950"/>
                <a:gd name="connsiteX6" fmla="*/ 1584325 w 1584325"/>
                <a:gd name="connsiteY6" fmla="*/ 2520950 h 252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325" h="2520950">
                  <a:moveTo>
                    <a:pt x="0" y="0"/>
                  </a:moveTo>
                  <a:lnTo>
                    <a:pt x="292100" y="0"/>
                  </a:lnTo>
                  <a:lnTo>
                    <a:pt x="292100" y="635000"/>
                  </a:lnTo>
                  <a:lnTo>
                    <a:pt x="425450" y="635000"/>
                  </a:lnTo>
                  <a:lnTo>
                    <a:pt x="425450" y="1270000"/>
                  </a:lnTo>
                  <a:lnTo>
                    <a:pt x="1584325" y="1270000"/>
                  </a:lnTo>
                  <a:lnTo>
                    <a:pt x="1584325" y="252095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sp>
          <p:nvSpPr>
            <p:cNvPr id="4" name="Freeform 3"/>
            <p:cNvSpPr/>
            <p:nvPr/>
          </p:nvSpPr>
          <p:spPr>
            <a:xfrm>
              <a:off x="4667250" y="1810156"/>
              <a:ext cx="4175125" cy="930124"/>
            </a:xfrm>
            <a:custGeom>
              <a:avLst/>
              <a:gdLst>
                <a:gd name="connsiteX0" fmla="*/ 0 w 4175125"/>
                <a:gd name="connsiteY0" fmla="*/ 0 h 1035050"/>
                <a:gd name="connsiteX1" fmla="*/ 498475 w 4175125"/>
                <a:gd name="connsiteY1" fmla="*/ 0 h 1035050"/>
                <a:gd name="connsiteX2" fmla="*/ 498475 w 4175125"/>
                <a:gd name="connsiteY2" fmla="*/ 79375 h 1035050"/>
                <a:gd name="connsiteX3" fmla="*/ 533400 w 4175125"/>
                <a:gd name="connsiteY3" fmla="*/ 79375 h 1035050"/>
                <a:gd name="connsiteX4" fmla="*/ 533400 w 4175125"/>
                <a:gd name="connsiteY4" fmla="*/ 393700 h 1035050"/>
                <a:gd name="connsiteX5" fmla="*/ 558800 w 4175125"/>
                <a:gd name="connsiteY5" fmla="*/ 393700 h 1035050"/>
                <a:gd name="connsiteX6" fmla="*/ 558800 w 4175125"/>
                <a:gd name="connsiteY6" fmla="*/ 454025 h 1035050"/>
                <a:gd name="connsiteX7" fmla="*/ 1063625 w 4175125"/>
                <a:gd name="connsiteY7" fmla="*/ 454025 h 1035050"/>
                <a:gd name="connsiteX8" fmla="*/ 1063625 w 4175125"/>
                <a:gd name="connsiteY8" fmla="*/ 568325 h 1035050"/>
                <a:gd name="connsiteX9" fmla="*/ 1581150 w 4175125"/>
                <a:gd name="connsiteY9" fmla="*/ 568325 h 1035050"/>
                <a:gd name="connsiteX10" fmla="*/ 1581150 w 4175125"/>
                <a:gd name="connsiteY10" fmla="*/ 822325 h 1035050"/>
                <a:gd name="connsiteX11" fmla="*/ 2374900 w 4175125"/>
                <a:gd name="connsiteY11" fmla="*/ 822325 h 1035050"/>
                <a:gd name="connsiteX12" fmla="*/ 2374900 w 4175125"/>
                <a:gd name="connsiteY12" fmla="*/ 1035050 h 1035050"/>
                <a:gd name="connsiteX13" fmla="*/ 4175125 w 4175125"/>
                <a:gd name="connsiteY13" fmla="*/ 1035050 h 103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75125" h="1035050">
                  <a:moveTo>
                    <a:pt x="0" y="0"/>
                  </a:moveTo>
                  <a:lnTo>
                    <a:pt x="498475" y="0"/>
                  </a:lnTo>
                  <a:lnTo>
                    <a:pt x="498475" y="79375"/>
                  </a:lnTo>
                  <a:lnTo>
                    <a:pt x="533400" y="79375"/>
                  </a:lnTo>
                  <a:lnTo>
                    <a:pt x="533400" y="393700"/>
                  </a:lnTo>
                  <a:lnTo>
                    <a:pt x="558800" y="393700"/>
                  </a:lnTo>
                  <a:lnTo>
                    <a:pt x="558800" y="454025"/>
                  </a:lnTo>
                  <a:lnTo>
                    <a:pt x="1063625" y="454025"/>
                  </a:lnTo>
                  <a:lnTo>
                    <a:pt x="1063625" y="568325"/>
                  </a:lnTo>
                  <a:lnTo>
                    <a:pt x="1581150" y="568325"/>
                  </a:lnTo>
                  <a:lnTo>
                    <a:pt x="1581150" y="822325"/>
                  </a:lnTo>
                  <a:lnTo>
                    <a:pt x="2374900" y="822325"/>
                  </a:lnTo>
                  <a:lnTo>
                    <a:pt x="2374900" y="1035050"/>
                  </a:lnTo>
                  <a:lnTo>
                    <a:pt x="4175125" y="103505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grpSp>
      <p:sp>
        <p:nvSpPr>
          <p:cNvPr id="103" name="Text Box 4"/>
          <p:cNvSpPr txBox="1">
            <a:spLocks noChangeArrowheads="1"/>
          </p:cNvSpPr>
          <p:nvPr/>
        </p:nvSpPr>
        <p:spPr bwMode="auto">
          <a:xfrm>
            <a:off x="4994698" y="6474897"/>
            <a:ext cx="39286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Janku</a:t>
            </a:r>
            <a:r>
              <a:rPr lang="en-GB" sz="1200" dirty="0" smtClean="0">
                <a:solidFill>
                  <a:srgbClr val="363636"/>
                </a:solidFill>
              </a:rPr>
              <a:t> F,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1473O</a:t>
            </a:r>
            <a:endParaRPr lang="en-GB" sz="1200" dirty="0">
              <a:solidFill>
                <a:srgbClr val="363636"/>
              </a:solidFill>
            </a:endParaRPr>
          </a:p>
        </p:txBody>
      </p:sp>
      <p:sp>
        <p:nvSpPr>
          <p:cNvPr id="104" name="Rectangle 103"/>
          <p:cNvSpPr/>
          <p:nvPr/>
        </p:nvSpPr>
        <p:spPr>
          <a:xfrm>
            <a:off x="5161761" y="1488375"/>
            <a:ext cx="3362325" cy="261610"/>
          </a:xfrm>
          <a:prstGeom prst="rect">
            <a:avLst/>
          </a:prstGeom>
        </p:spPr>
        <p:txBody>
          <a:bodyPr wrap="square">
            <a:spAutoFit/>
          </a:bodyPr>
          <a:lstStyle/>
          <a:p>
            <a:pPr algn="ctr"/>
            <a:r>
              <a:rPr lang="en-GB" sz="1100" b="1" dirty="0" smtClean="0">
                <a:solidFill>
                  <a:srgbClr val="363636"/>
                </a:solidFill>
              </a:rPr>
              <a:t>PFS</a:t>
            </a:r>
            <a:endParaRPr lang="en-GB" sz="1100" b="1" baseline="30000" dirty="0">
              <a:solidFill>
                <a:srgbClr val="363636"/>
              </a:solidFill>
            </a:endParaRPr>
          </a:p>
        </p:txBody>
      </p:sp>
    </p:spTree>
    <p:custDataLst>
      <p:tags r:id="rId1"/>
    </p:custDataLst>
    <p:extLst>
      <p:ext uri="{BB962C8B-B14F-4D97-AF65-F5344CB8AC3E}">
        <p14:creationId xmlns:p14="http://schemas.microsoft.com/office/powerpoint/2010/main" val="297038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8600"/>
            <a:ext cx="7241458" cy="939801"/>
          </a:xfrm>
        </p:spPr>
        <p:txBody>
          <a:bodyPr/>
          <a:lstStyle/>
          <a:p>
            <a:r>
              <a:rPr lang="en-GB" sz="1800" dirty="0" smtClean="0">
                <a:solidFill>
                  <a:schemeClr val="bg1"/>
                </a:solidFill>
              </a:rPr>
              <a:t>1479PD</a:t>
            </a:r>
            <a:r>
              <a:rPr lang="en-GB" sz="1800" dirty="0">
                <a:solidFill>
                  <a:schemeClr val="bg1"/>
                </a:solidFill>
              </a:rPr>
              <a:t>: Phase II study of TAS-116, an oral </a:t>
            </a:r>
            <a:r>
              <a:rPr lang="en-GB" sz="1800" dirty="0" smtClean="0">
                <a:solidFill>
                  <a:schemeClr val="bg1"/>
                </a:solidFill>
              </a:rPr>
              <a:t/>
            </a:r>
            <a:br>
              <a:rPr lang="en-GB" sz="1800" dirty="0" smtClean="0">
                <a:solidFill>
                  <a:schemeClr val="bg1"/>
                </a:solidFill>
              </a:rPr>
            </a:br>
            <a:r>
              <a:rPr lang="en-GB" sz="1800" dirty="0" smtClean="0">
                <a:solidFill>
                  <a:schemeClr val="bg1"/>
                </a:solidFill>
              </a:rPr>
              <a:t>inhibitor of </a:t>
            </a:r>
            <a:r>
              <a:rPr lang="en-GB" sz="1800" dirty="0">
                <a:solidFill>
                  <a:schemeClr val="bg1"/>
                </a:solidFill>
              </a:rPr>
              <a:t>heat shock protein </a:t>
            </a:r>
            <a:r>
              <a:rPr lang="en-GB" sz="1800" dirty="0" smtClean="0">
                <a:solidFill>
                  <a:schemeClr val="bg1"/>
                </a:solidFill>
              </a:rPr>
              <a:t>90 (HSP90</a:t>
            </a:r>
            <a:r>
              <a:rPr lang="en-GB" sz="1800" dirty="0">
                <a:solidFill>
                  <a:schemeClr val="bg1"/>
                </a:solidFill>
              </a:rPr>
              <a:t>), in metastatic or unresectable gastrointestinal stromal </a:t>
            </a:r>
            <a:r>
              <a:rPr lang="en-GB" sz="1800" dirty="0" err="1">
                <a:solidFill>
                  <a:schemeClr val="bg1"/>
                </a:solidFill>
              </a:rPr>
              <a:t>tumor</a:t>
            </a:r>
            <a:r>
              <a:rPr lang="en-GB" sz="1800" dirty="0">
                <a:solidFill>
                  <a:schemeClr val="bg1"/>
                </a:solidFill>
              </a:rPr>
              <a:t> refractory </a:t>
            </a:r>
            <a:r>
              <a:rPr lang="en-GB" sz="1800" dirty="0" smtClean="0">
                <a:solidFill>
                  <a:schemeClr val="bg1"/>
                </a:solidFill>
              </a:rPr>
              <a:t>to imatinib</a:t>
            </a:r>
            <a:r>
              <a:rPr lang="en-GB" sz="1800" dirty="0">
                <a:solidFill>
                  <a:schemeClr val="bg1"/>
                </a:solidFill>
              </a:rPr>
              <a:t>, sunitinib and </a:t>
            </a:r>
            <a:r>
              <a:rPr lang="en-GB" sz="1800" dirty="0" smtClean="0">
                <a:solidFill>
                  <a:schemeClr val="bg1"/>
                </a:solidFill>
              </a:rPr>
              <a:t>regorafenib – </a:t>
            </a:r>
            <a:r>
              <a:rPr lang="en-GB" sz="1800" dirty="0" err="1" smtClean="0">
                <a:solidFill>
                  <a:schemeClr val="bg1"/>
                </a:solidFill>
              </a:rPr>
              <a:t>Kurokawa</a:t>
            </a:r>
            <a:r>
              <a:rPr lang="en-GB" sz="1800" dirty="0" smtClean="0">
                <a:solidFill>
                  <a:schemeClr val="bg1"/>
                </a:solidFill>
              </a:rPr>
              <a:t> Y, et al </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a:t>To </a:t>
            </a:r>
            <a:r>
              <a:rPr lang="en-GB" dirty="0" smtClean="0"/>
              <a:t>assess the </a:t>
            </a:r>
            <a:r>
              <a:rPr lang="en-GB" dirty="0"/>
              <a:t>safety and efficacy </a:t>
            </a:r>
            <a:r>
              <a:rPr lang="en-GB" dirty="0" smtClean="0"/>
              <a:t>of TAS-116 </a:t>
            </a:r>
            <a:r>
              <a:rPr lang="en-GB" dirty="0"/>
              <a:t>in </a:t>
            </a:r>
            <a:r>
              <a:rPr lang="en-GB" dirty="0" smtClean="0"/>
              <a:t>the treatment of patients with metastatic </a:t>
            </a:r>
            <a:r>
              <a:rPr lang="en-GB" dirty="0"/>
              <a:t>or unresectable GIST refractory to standard therapies</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549768" y="6474897"/>
            <a:ext cx="43735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Kurokawa</a:t>
            </a:r>
            <a:r>
              <a:rPr lang="en-GB" sz="1200" dirty="0" smtClean="0">
                <a:solidFill>
                  <a:srgbClr val="363636"/>
                </a:solidFill>
              </a:rPr>
              <a:t> Y,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1479PD</a:t>
            </a:r>
            <a:endParaRPr lang="en-GB" sz="1200" dirty="0">
              <a:solidFill>
                <a:srgbClr val="363636"/>
              </a:solidFill>
            </a:endParaRPr>
          </a:p>
        </p:txBody>
      </p:sp>
      <p:sp>
        <p:nvSpPr>
          <p:cNvPr id="6" name="Rectangle 9"/>
          <p:cNvSpPr txBox="1">
            <a:spLocks noChangeArrowheads="1"/>
          </p:cNvSpPr>
          <p:nvPr/>
        </p:nvSpPr>
        <p:spPr bwMode="auto">
          <a:xfrm>
            <a:off x="228599" y="5446095"/>
            <a:ext cx="4332123" cy="700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rgbClr val="23246D"/>
                </a:solidFill>
              </a:rPr>
              <a:t>Primary endpoint</a:t>
            </a:r>
          </a:p>
          <a:p>
            <a:pPr>
              <a:buClr>
                <a:srgbClr val="23246D"/>
              </a:buClr>
            </a:pPr>
            <a:r>
              <a:rPr lang="en-GB" sz="1600" dirty="0" smtClean="0">
                <a:solidFill>
                  <a:srgbClr val="363636"/>
                </a:solidFill>
              </a:rPr>
              <a:t>PFS (RECIST v1.1; assessed by ICR) </a:t>
            </a:r>
          </a:p>
          <a:p>
            <a:pPr>
              <a:buClr>
                <a:srgbClr val="23246D"/>
              </a:buClr>
            </a:pPr>
            <a:endParaRPr lang="en-GB" sz="1600" dirty="0">
              <a:solidFill>
                <a:srgbClr val="363636"/>
              </a:solidFill>
            </a:endParaRPr>
          </a:p>
        </p:txBody>
      </p:sp>
      <p:sp>
        <p:nvSpPr>
          <p:cNvPr id="7" name="Content Placeholder 26"/>
          <p:cNvSpPr txBox="1">
            <a:spLocks/>
          </p:cNvSpPr>
          <p:nvPr/>
        </p:nvSpPr>
        <p:spPr>
          <a:xfrm>
            <a:off x="4648200" y="5446094"/>
            <a:ext cx="4267200" cy="838592"/>
          </a:xfrm>
          <a:prstGeom prst="rect">
            <a:avLst/>
          </a:prstGeom>
        </p:spPr>
        <p:txBody>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rgbClr val="23246D"/>
                </a:solidFill>
              </a:rPr>
              <a:t>Secondary endpoints</a:t>
            </a:r>
          </a:p>
          <a:p>
            <a:pPr>
              <a:buClr>
                <a:srgbClr val="23246D"/>
              </a:buClr>
            </a:pPr>
            <a:r>
              <a:rPr lang="en-GB" sz="1600" dirty="0" smtClean="0">
                <a:solidFill>
                  <a:srgbClr val="363636"/>
                </a:solidFill>
              </a:rPr>
              <a:t>ORR, DCR, OS, safety </a:t>
            </a:r>
            <a:endParaRPr lang="en-GB" sz="1600" dirty="0">
              <a:solidFill>
                <a:srgbClr val="363636"/>
              </a:solidFill>
            </a:endParaRPr>
          </a:p>
        </p:txBody>
      </p:sp>
      <p:sp>
        <p:nvSpPr>
          <p:cNvPr id="9" name="AutoShape 12"/>
          <p:cNvSpPr>
            <a:spLocks noChangeArrowheads="1"/>
          </p:cNvSpPr>
          <p:nvPr/>
        </p:nvSpPr>
        <p:spPr bwMode="auto">
          <a:xfrm>
            <a:off x="4690685" y="3461421"/>
            <a:ext cx="2661386" cy="982369"/>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sz="1600" dirty="0" smtClean="0">
                <a:solidFill>
                  <a:srgbClr val="FFFFFF"/>
                </a:solidFill>
                <a:ea typeface="SimSun" pitchFamily="2" charset="-122"/>
              </a:rPr>
              <a:t>TAS-116 160 mg/</a:t>
            </a:r>
            <a:r>
              <a:rPr lang="en-GB" altLang="zh-CN" sz="1600" dirty="0">
                <a:solidFill>
                  <a:srgbClr val="FFFFFF"/>
                </a:solidFill>
                <a:ea typeface="SimSun" pitchFamily="2" charset="-122"/>
              </a:rPr>
              <a:t>day </a:t>
            </a:r>
            <a:endParaRPr lang="en-GB" altLang="zh-CN" sz="1600" dirty="0" smtClean="0">
              <a:solidFill>
                <a:srgbClr val="FFFFFF"/>
              </a:solidFill>
              <a:ea typeface="SimSun" pitchFamily="2" charset="-122"/>
            </a:endParaRPr>
          </a:p>
          <a:p>
            <a:pPr algn="ctr" defTabSz="892175" eaLnBrk="0" hangingPunct="0"/>
            <a:r>
              <a:rPr lang="en-GB" altLang="zh-CN" sz="1600" dirty="0" smtClean="0">
                <a:solidFill>
                  <a:srgbClr val="FFFFFF"/>
                </a:solidFill>
                <a:ea typeface="SimSun" pitchFamily="2" charset="-122"/>
              </a:rPr>
              <a:t>(5-days on/2-days off)</a:t>
            </a:r>
            <a:endParaRPr lang="en-GB" altLang="zh-CN" sz="1600" dirty="0">
              <a:solidFill>
                <a:srgbClr val="FFFFFF"/>
              </a:solidFill>
              <a:ea typeface="SimSun" pitchFamily="2" charset="-122"/>
            </a:endParaRPr>
          </a:p>
        </p:txBody>
      </p:sp>
      <p:cxnSp>
        <p:nvCxnSpPr>
          <p:cNvPr id="10" name="AutoShape 19"/>
          <p:cNvCxnSpPr>
            <a:cxnSpLocks noChangeShapeType="1"/>
            <a:stCxn id="13" idx="3"/>
            <a:endCxn id="9" idx="1"/>
          </p:cNvCxnSpPr>
          <p:nvPr/>
        </p:nvCxnSpPr>
        <p:spPr bwMode="auto">
          <a:xfrm>
            <a:off x="4304581" y="3952605"/>
            <a:ext cx="386104" cy="1"/>
          </a:xfrm>
          <a:prstGeom prst="straightConnector1">
            <a:avLst/>
          </a:prstGeom>
          <a:noFill/>
          <a:ln w="38100">
            <a:solidFill>
              <a:schemeClr val="bg2"/>
            </a:solidFill>
            <a:round/>
            <a:headEnd/>
            <a:tailEnd type="triangle" w="med" len="med"/>
          </a:ln>
        </p:spPr>
      </p:cxnSp>
      <p:cxnSp>
        <p:nvCxnSpPr>
          <p:cNvPr id="11" name="AutoShape 21"/>
          <p:cNvCxnSpPr>
            <a:cxnSpLocks noChangeShapeType="1"/>
            <a:stCxn id="9" idx="3"/>
            <a:endCxn id="12" idx="1"/>
          </p:cNvCxnSpPr>
          <p:nvPr/>
        </p:nvCxnSpPr>
        <p:spPr bwMode="auto">
          <a:xfrm>
            <a:off x="7352071" y="3952606"/>
            <a:ext cx="536951" cy="0"/>
          </a:xfrm>
          <a:prstGeom prst="straightConnector1">
            <a:avLst/>
          </a:prstGeom>
          <a:noFill/>
          <a:ln w="38100">
            <a:solidFill>
              <a:schemeClr val="bg2"/>
            </a:solidFill>
            <a:round/>
            <a:headEnd/>
            <a:tailEnd type="triangle" w="med" len="med"/>
          </a:ln>
        </p:spPr>
      </p:cxnSp>
      <p:sp>
        <p:nvSpPr>
          <p:cNvPr id="12" name="AutoShape 12"/>
          <p:cNvSpPr>
            <a:spLocks noChangeArrowheads="1"/>
          </p:cNvSpPr>
          <p:nvPr/>
        </p:nvSpPr>
        <p:spPr bwMode="auto">
          <a:xfrm>
            <a:off x="7889022" y="3688287"/>
            <a:ext cx="834660" cy="528637"/>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dirty="0" smtClean="0">
                <a:solidFill>
                  <a:srgbClr val="FFFFFF"/>
                </a:solidFill>
                <a:ea typeface="SimSun" pitchFamily="2" charset="-122"/>
              </a:rPr>
              <a:t>PD</a:t>
            </a:r>
            <a:endParaRPr lang="en-GB" altLang="zh-CN" dirty="0">
              <a:solidFill>
                <a:srgbClr val="FFFFFF"/>
              </a:solidFill>
              <a:ea typeface="SimSun" pitchFamily="2" charset="-122"/>
            </a:endParaRPr>
          </a:p>
        </p:txBody>
      </p:sp>
      <p:sp>
        <p:nvSpPr>
          <p:cNvPr id="13" name="AutoShape 9"/>
          <p:cNvSpPr>
            <a:spLocks noChangeArrowheads="1"/>
          </p:cNvSpPr>
          <p:nvPr/>
        </p:nvSpPr>
        <p:spPr bwMode="auto">
          <a:xfrm>
            <a:off x="228599" y="2511662"/>
            <a:ext cx="4075982" cy="2881886"/>
          </a:xfrm>
          <a:prstGeom prst="roundRect">
            <a:avLst>
              <a:gd name="adj" fmla="val 8208"/>
            </a:avLst>
          </a:prstGeom>
          <a:solidFill>
            <a:schemeClr val="bg1"/>
          </a:solidFill>
          <a:ln w="9525" algn="ctr">
            <a:noFill/>
            <a:round/>
            <a:headEnd/>
            <a:tailEnd/>
          </a:ln>
        </p:spPr>
        <p:txBody>
          <a:bodyPr wrap="square" lIns="90488" tIns="44450" rIns="90488" bIns="44450">
            <a:spAutoFit/>
          </a:bodyPr>
          <a:lstStyle/>
          <a:p>
            <a:pPr defTabSz="892175" eaLnBrk="0" hangingPunct="0">
              <a:spcAft>
                <a:spcPct val="30000"/>
              </a:spcAft>
            </a:pPr>
            <a:r>
              <a:rPr lang="en-US" altLang="zh-CN" sz="1600" dirty="0">
                <a:solidFill>
                  <a:srgbClr val="FFFFFF"/>
                </a:solidFill>
                <a:ea typeface="SimSun" pitchFamily="2" charset="-122"/>
              </a:rPr>
              <a:t>Key patient inclusion criteria</a:t>
            </a:r>
            <a:endParaRPr lang="en-GB" altLang="zh-CN" sz="16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600" dirty="0">
                <a:solidFill>
                  <a:srgbClr val="FFFFFF"/>
                </a:solidFill>
                <a:ea typeface="SimSun" pitchFamily="2" charset="-122"/>
              </a:rPr>
              <a:t>Histologically confirmed </a:t>
            </a:r>
            <a:r>
              <a:rPr lang="en-GB" altLang="zh-CN" sz="1600" dirty="0" smtClean="0">
                <a:solidFill>
                  <a:srgbClr val="FFFFFF"/>
                </a:solidFill>
                <a:ea typeface="SimSun" pitchFamily="2" charset="-122"/>
              </a:rPr>
              <a:t>metastatic/unresectable GIST </a:t>
            </a:r>
          </a:p>
          <a:p>
            <a:pPr marL="228600" indent="-228600" defTabSz="892175" eaLnBrk="0" hangingPunct="0">
              <a:spcAft>
                <a:spcPct val="30000"/>
              </a:spcAft>
              <a:buFont typeface="Arial" pitchFamily="34" charset="0"/>
              <a:buChar char="•"/>
            </a:pPr>
            <a:r>
              <a:rPr lang="en-GB" altLang="zh-CN" sz="1600" dirty="0" smtClean="0">
                <a:solidFill>
                  <a:srgbClr val="FFFFFF"/>
                </a:solidFill>
                <a:ea typeface="SimSun" pitchFamily="2" charset="-122"/>
              </a:rPr>
              <a:t>Refractory </a:t>
            </a:r>
            <a:r>
              <a:rPr lang="en-GB" altLang="zh-CN" sz="1600" dirty="0">
                <a:solidFill>
                  <a:srgbClr val="FFFFFF"/>
                </a:solidFill>
                <a:ea typeface="SimSun" pitchFamily="2" charset="-122"/>
              </a:rPr>
              <a:t>to imatinib, </a:t>
            </a:r>
            <a:r>
              <a:rPr lang="en-GB" altLang="zh-CN" sz="1600" dirty="0" smtClean="0">
                <a:solidFill>
                  <a:srgbClr val="FFFFFF"/>
                </a:solidFill>
                <a:ea typeface="SimSun" pitchFamily="2" charset="-122"/>
              </a:rPr>
              <a:t>sunitinib </a:t>
            </a:r>
            <a:r>
              <a:rPr lang="en-GB" altLang="zh-CN" sz="1600" dirty="0">
                <a:solidFill>
                  <a:srgbClr val="FFFFFF"/>
                </a:solidFill>
                <a:ea typeface="SimSun" pitchFamily="2" charset="-122"/>
              </a:rPr>
              <a:t>and regorafenib</a:t>
            </a:r>
          </a:p>
          <a:p>
            <a:pPr marL="228600" indent="-228600" defTabSz="892175" eaLnBrk="0" hangingPunct="0">
              <a:spcAft>
                <a:spcPct val="30000"/>
              </a:spcAft>
              <a:buFont typeface="Arial" pitchFamily="34" charset="0"/>
              <a:buChar char="•"/>
            </a:pPr>
            <a:r>
              <a:rPr lang="en-GB" altLang="zh-CN" sz="1600" dirty="0" smtClean="0">
                <a:solidFill>
                  <a:srgbClr val="FFFFFF"/>
                </a:solidFill>
                <a:ea typeface="SimSun" pitchFamily="2" charset="-122"/>
              </a:rPr>
              <a:t>≥1 </a:t>
            </a:r>
            <a:r>
              <a:rPr lang="en-GB" altLang="zh-CN" sz="1600" dirty="0">
                <a:solidFill>
                  <a:srgbClr val="FFFFFF"/>
                </a:solidFill>
                <a:ea typeface="SimSun" pitchFamily="2" charset="-122"/>
              </a:rPr>
              <a:t>measureable lesion </a:t>
            </a:r>
            <a:r>
              <a:rPr lang="en-GB" altLang="zh-CN" sz="1600" dirty="0" smtClean="0">
                <a:solidFill>
                  <a:srgbClr val="FFFFFF"/>
                </a:solidFill>
                <a:ea typeface="SimSun" pitchFamily="2" charset="-122"/>
              </a:rPr>
              <a:t>(RECIST v1.1)</a:t>
            </a:r>
            <a:endParaRPr lang="en-GB" altLang="zh-CN" sz="16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600" dirty="0">
                <a:solidFill>
                  <a:srgbClr val="FFFFFF"/>
                </a:solidFill>
                <a:ea typeface="SimSun" pitchFamily="2" charset="-122"/>
              </a:rPr>
              <a:t>Age ≥20 years</a:t>
            </a:r>
          </a:p>
          <a:p>
            <a:pPr marL="228600" indent="-228600" defTabSz="892175" eaLnBrk="0" hangingPunct="0">
              <a:spcAft>
                <a:spcPct val="30000"/>
              </a:spcAft>
              <a:buFont typeface="Arial" pitchFamily="34" charset="0"/>
              <a:buChar char="•"/>
            </a:pPr>
            <a:r>
              <a:rPr lang="en-GB" altLang="zh-CN" sz="1600" dirty="0" smtClean="0">
                <a:solidFill>
                  <a:srgbClr val="FFFFFF"/>
                </a:solidFill>
                <a:ea typeface="SimSun" pitchFamily="2" charset="-122"/>
              </a:rPr>
              <a:t>ECOG PS 0–1</a:t>
            </a:r>
          </a:p>
          <a:p>
            <a:pPr marL="292100" indent="-292100" defTabSz="892175" eaLnBrk="0" hangingPunct="0">
              <a:spcAft>
                <a:spcPct val="30000"/>
              </a:spcAft>
              <a:buFont typeface="Wingdings" pitchFamily="2" charset="2"/>
              <a:buNone/>
            </a:pPr>
            <a:r>
              <a:rPr lang="en-GB" altLang="zh-CN" sz="1600" dirty="0" smtClean="0">
                <a:solidFill>
                  <a:srgbClr val="FFFFFF"/>
                </a:solidFill>
                <a:ea typeface="SimSun" pitchFamily="2" charset="-122"/>
              </a:rPr>
              <a:t>(n=40)</a:t>
            </a:r>
            <a:endParaRPr lang="en-GB" altLang="zh-CN" sz="1600" dirty="0">
              <a:solidFill>
                <a:srgbClr val="FFFFFF"/>
              </a:solidFill>
              <a:ea typeface="SimSun" pitchFamily="2" charset="-122"/>
            </a:endParaRPr>
          </a:p>
        </p:txBody>
      </p:sp>
    </p:spTree>
    <p:custDataLst>
      <p:tags r:id="rId1"/>
    </p:custDataLst>
    <p:extLst>
      <p:ext uri="{BB962C8B-B14F-4D97-AF65-F5344CB8AC3E}">
        <p14:creationId xmlns:p14="http://schemas.microsoft.com/office/powerpoint/2010/main" val="4048821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a:solidFill>
                  <a:schemeClr val="bg1"/>
                </a:solidFill>
              </a:rPr>
              <a:t>KEY </a:t>
            </a:r>
            <a:r>
              <a:rPr lang="en-GB" b="1" dirty="0" smtClean="0">
                <a:solidFill>
                  <a:schemeClr val="bg1"/>
                </a:solidFill>
              </a:rPr>
              <a:t>RESULTS</a:t>
            </a:r>
            <a:endParaRPr lang="en-GB" b="1" dirty="0">
              <a:solidFill>
                <a:schemeClr val="bg1"/>
              </a:solidFill>
            </a:endParaRPr>
          </a:p>
          <a:p>
            <a:pPr marL="0" indent="0">
              <a:buNone/>
            </a:pPr>
            <a:r>
              <a:rPr lang="en-GB" dirty="0"/>
              <a:t> </a:t>
            </a: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p:txBody>
      </p:sp>
      <p:graphicFrame>
        <p:nvGraphicFramePr>
          <p:cNvPr id="13" name="Content Placeholder 2"/>
          <p:cNvGraphicFramePr>
            <a:graphicFrameLocks/>
          </p:cNvGraphicFramePr>
          <p:nvPr>
            <p:extLst>
              <p:ext uri="{D42A27DB-BD31-4B8C-83A1-F6EECF244321}">
                <p14:modId xmlns:p14="http://schemas.microsoft.com/office/powerpoint/2010/main" val="2313508678"/>
              </p:ext>
            </p:extLst>
          </p:nvPr>
        </p:nvGraphicFramePr>
        <p:xfrm>
          <a:off x="225425" y="1820508"/>
          <a:ext cx="3882001" cy="2270760"/>
        </p:xfrm>
        <a:graphic>
          <a:graphicData uri="http://schemas.openxmlformats.org/drawingml/2006/table">
            <a:tbl>
              <a:tblPr firstRow="1" bandRow="1">
                <a:tableStyleId>{69012ECD-51FC-41F1-AA8D-1B2483CD663E}</a:tableStyleId>
              </a:tblPr>
              <a:tblGrid>
                <a:gridCol w="2967601">
                  <a:extLst>
                    <a:ext uri="{9D8B030D-6E8A-4147-A177-3AD203B41FA5}">
                      <a16:colId xmlns="" xmlns:a16="http://schemas.microsoft.com/office/drawing/2014/main" val="20000"/>
                    </a:ext>
                  </a:extLst>
                </a:gridCol>
                <a:gridCol w="914400">
                  <a:extLst>
                    <a:ext uri="{9D8B030D-6E8A-4147-A177-3AD203B41FA5}">
                      <a16:colId xmlns="" xmlns:a16="http://schemas.microsoft.com/office/drawing/2014/main" val="20001"/>
                    </a:ext>
                  </a:extLst>
                </a:gridCol>
              </a:tblGrid>
              <a:tr h="370840">
                <a:tc>
                  <a:txBody>
                    <a:bodyPr/>
                    <a:lstStyle/>
                    <a:p>
                      <a:r>
                        <a:rPr lang="en-GB" sz="1400" dirty="0">
                          <a:solidFill>
                            <a:schemeClr val="tx2"/>
                          </a:solidFill>
                          <a:latin typeface="+mn-lt"/>
                        </a:rPr>
                        <a:t>n=40</a:t>
                      </a:r>
                      <a:endParaRPr lang="en-GB" sz="1400" dirty="0">
                        <a:solidFill>
                          <a:schemeClr val="tx2"/>
                        </a:solidFill>
                        <a:latin typeface="+mn-lt"/>
                        <a:cs typeface="Arial" panose="020B0604020202020204" pitchFamily="34" charset="0"/>
                      </a:endParaRPr>
                    </a:p>
                  </a:txBody>
                  <a:tcPr anchor="b"/>
                </a:tc>
                <a:tc>
                  <a:txBody>
                    <a:bodyPr/>
                    <a:lstStyle/>
                    <a:p>
                      <a:pPr algn="ctr"/>
                      <a:r>
                        <a:rPr lang="en-GB" sz="1400" baseline="0" dirty="0">
                          <a:solidFill>
                            <a:schemeClr val="tx2"/>
                          </a:solidFill>
                          <a:latin typeface="+mn-lt"/>
                        </a:rPr>
                        <a:t>n (%)</a:t>
                      </a:r>
                      <a:endParaRPr lang="en-GB" sz="1400" dirty="0">
                        <a:solidFill>
                          <a:schemeClr val="tx2"/>
                        </a:solidFill>
                        <a:latin typeface="+mn-lt"/>
                        <a:cs typeface="Arial" panose="020B0604020202020204" pitchFamily="34" charset="0"/>
                      </a:endParaRPr>
                    </a:p>
                  </a:txBody>
                  <a:tcPr anchor="b"/>
                </a:tc>
                <a:extLst>
                  <a:ext uri="{0D108BD9-81ED-4DB2-BD59-A6C34878D82A}">
                    <a16:rowId xmlns="" xmlns:a16="http://schemas.microsoft.com/office/drawing/2014/main" val="10000"/>
                  </a:ext>
                </a:extLst>
              </a:tr>
              <a:tr h="370840">
                <a:tc>
                  <a:txBody>
                    <a:bodyPr/>
                    <a:lstStyle/>
                    <a:p>
                      <a:r>
                        <a:rPr lang="en-GB" sz="1400" b="0" dirty="0">
                          <a:solidFill>
                            <a:schemeClr val="tx1"/>
                          </a:solidFill>
                          <a:latin typeface="+mn-lt"/>
                          <a:cs typeface="+mn-cs"/>
                        </a:rPr>
                        <a:t>Best</a:t>
                      </a:r>
                      <a:r>
                        <a:rPr lang="en-GB" sz="1400" b="0" baseline="0" dirty="0">
                          <a:solidFill>
                            <a:schemeClr val="tx1"/>
                          </a:solidFill>
                          <a:latin typeface="+mn-lt"/>
                          <a:cs typeface="+mn-cs"/>
                        </a:rPr>
                        <a:t> overall response </a:t>
                      </a:r>
                    </a:p>
                    <a:p>
                      <a:pPr marL="90488" indent="0"/>
                      <a:r>
                        <a:rPr lang="en-GB" sz="1400" b="0" baseline="0" dirty="0">
                          <a:solidFill>
                            <a:schemeClr val="tx1"/>
                          </a:solidFill>
                          <a:latin typeface="+mn-lt"/>
                          <a:cs typeface="+mn-cs"/>
                        </a:rPr>
                        <a:t>Complete response </a:t>
                      </a:r>
                    </a:p>
                    <a:p>
                      <a:pPr marL="90488" indent="0"/>
                      <a:r>
                        <a:rPr lang="en-GB" sz="1400" b="0" baseline="0" dirty="0">
                          <a:solidFill>
                            <a:schemeClr val="tx1"/>
                          </a:solidFill>
                          <a:latin typeface="+mn-lt"/>
                          <a:cs typeface="+mn-cs"/>
                        </a:rPr>
                        <a:t>Partial response </a:t>
                      </a:r>
                    </a:p>
                    <a:p>
                      <a:pPr marL="90488" indent="0"/>
                      <a:r>
                        <a:rPr lang="en-GB" sz="1400" b="0" baseline="0" dirty="0">
                          <a:solidFill>
                            <a:schemeClr val="tx1"/>
                          </a:solidFill>
                          <a:latin typeface="+mn-lt"/>
                          <a:cs typeface="+mn-cs"/>
                        </a:rPr>
                        <a:t>Stable disease </a:t>
                      </a:r>
                      <a:r>
                        <a:rPr lang="en-GB" sz="1400" b="0" baseline="0" dirty="0">
                          <a:solidFill>
                            <a:srgbClr val="000000"/>
                          </a:solidFill>
                          <a:latin typeface="+mn-lt"/>
                          <a:cs typeface="Arial" panose="020B0604020202020204" pitchFamily="34" charset="0"/>
                        </a:rPr>
                        <a:t>(≥6 weeks)</a:t>
                      </a:r>
                      <a:r>
                        <a:rPr lang="en-GB" sz="1400" b="1" baseline="0" dirty="0">
                          <a:solidFill>
                            <a:srgbClr val="000000"/>
                          </a:solidFill>
                          <a:latin typeface="+mn-lt"/>
                          <a:cs typeface="Arial" panose="020B0604020202020204" pitchFamily="34" charset="0"/>
                        </a:rPr>
                        <a:t> </a:t>
                      </a:r>
                    </a:p>
                    <a:p>
                      <a:pPr marL="90488" indent="0"/>
                      <a:r>
                        <a:rPr lang="en-GB" sz="1400" b="0" baseline="0" dirty="0">
                          <a:solidFill>
                            <a:srgbClr val="000000"/>
                          </a:solidFill>
                          <a:latin typeface="+mn-lt"/>
                          <a:cs typeface="Arial" panose="020B0604020202020204" pitchFamily="34" charset="0"/>
                        </a:rPr>
                        <a:t>Progressive disease </a:t>
                      </a:r>
                      <a:endParaRPr lang="en-GB" sz="1400" b="0" baseline="0" dirty="0">
                        <a:solidFill>
                          <a:schemeClr val="tx1"/>
                        </a:solidFill>
                        <a:latin typeface="+mn-lt"/>
                        <a:cs typeface="+mn-cs"/>
                      </a:endParaRPr>
                    </a:p>
                  </a:txBody>
                  <a:tcPr/>
                </a:tc>
                <a:tc>
                  <a:txBody>
                    <a:bodyPr/>
                    <a:lstStyle/>
                    <a:p>
                      <a:pPr algn="ctr"/>
                      <a:endParaRPr lang="en-GB" sz="1400" dirty="0" smtClean="0">
                        <a:latin typeface="+mn-lt"/>
                      </a:endParaRPr>
                    </a:p>
                    <a:p>
                      <a:pPr algn="ctr"/>
                      <a:r>
                        <a:rPr lang="en-GB" sz="1400" dirty="0" smtClean="0">
                          <a:solidFill>
                            <a:srgbClr val="000000"/>
                          </a:solidFill>
                          <a:latin typeface="+mn-lt"/>
                          <a:cs typeface="Arial" panose="020B0604020202020204" pitchFamily="34" charset="0"/>
                        </a:rPr>
                        <a:t>0 (0)</a:t>
                      </a:r>
                    </a:p>
                    <a:p>
                      <a:pPr algn="ctr"/>
                      <a:r>
                        <a:rPr lang="en-GB" sz="1400" dirty="0" smtClean="0">
                          <a:solidFill>
                            <a:srgbClr val="000000"/>
                          </a:solidFill>
                          <a:latin typeface="+mn-lt"/>
                          <a:cs typeface="Arial" panose="020B0604020202020204" pitchFamily="34" charset="0"/>
                        </a:rPr>
                        <a:t>0 (0)</a:t>
                      </a:r>
                    </a:p>
                    <a:p>
                      <a:pPr algn="ctr"/>
                      <a:r>
                        <a:rPr lang="en-GB" sz="1400" dirty="0" smtClean="0">
                          <a:solidFill>
                            <a:srgbClr val="000000"/>
                          </a:solidFill>
                          <a:latin typeface="+mn-lt"/>
                          <a:cs typeface="Arial" panose="020B0604020202020204" pitchFamily="34" charset="0"/>
                        </a:rPr>
                        <a:t>34 (85.0)</a:t>
                      </a:r>
                    </a:p>
                    <a:p>
                      <a:pPr algn="ctr"/>
                      <a:r>
                        <a:rPr lang="en-GB" sz="1400" dirty="0" smtClean="0">
                          <a:solidFill>
                            <a:srgbClr val="000000"/>
                          </a:solidFill>
                          <a:latin typeface="+mn-lt"/>
                          <a:cs typeface="Arial" panose="020B0604020202020204" pitchFamily="34" charset="0"/>
                        </a:rPr>
                        <a:t>6 (15.0)</a:t>
                      </a:r>
                      <a:endParaRPr lang="en-GB" sz="140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1"/>
                  </a:ext>
                </a:extLst>
              </a:tr>
              <a:tr h="370840">
                <a:tc>
                  <a:txBody>
                    <a:bodyPr/>
                    <a:lstStyle/>
                    <a:p>
                      <a:r>
                        <a:rPr lang="en-GB" sz="1400" dirty="0">
                          <a:latin typeface="+mn-lt"/>
                        </a:rPr>
                        <a:t>ORR </a:t>
                      </a:r>
                      <a:endParaRPr lang="en-GB" sz="1400" dirty="0">
                        <a:solidFill>
                          <a:srgbClr val="000000"/>
                        </a:solidFill>
                        <a:latin typeface="+mn-lt"/>
                        <a:cs typeface="Arial" panose="020B0604020202020204" pitchFamily="34" charset="0"/>
                      </a:endParaRPr>
                    </a:p>
                  </a:txBody>
                  <a:tcPr/>
                </a:tc>
                <a:tc>
                  <a:txBody>
                    <a:bodyPr/>
                    <a:lstStyle/>
                    <a:p>
                      <a:pPr algn="ctr"/>
                      <a:r>
                        <a:rPr lang="en-GB" sz="1400" dirty="0" smtClean="0">
                          <a:latin typeface="+mn-lt"/>
                        </a:rPr>
                        <a:t>0 (0)</a:t>
                      </a:r>
                      <a:endParaRPr lang="en-GB" sz="140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2"/>
                  </a:ext>
                </a:extLst>
              </a:tr>
              <a:tr h="370840">
                <a:tc>
                  <a:txBody>
                    <a:bodyPr/>
                    <a:lstStyle/>
                    <a:p>
                      <a:r>
                        <a:rPr lang="en-GB" sz="1400" dirty="0">
                          <a:latin typeface="+mn-lt"/>
                        </a:rPr>
                        <a:t>DCR </a:t>
                      </a:r>
                      <a:r>
                        <a:rPr lang="en-GB" sz="1400" dirty="0" smtClean="0">
                          <a:latin typeface="+mn-lt"/>
                        </a:rPr>
                        <a:t>(</a:t>
                      </a:r>
                      <a:r>
                        <a:rPr lang="en-GB" sz="1400" dirty="0">
                          <a:latin typeface="+mn-lt"/>
                        </a:rPr>
                        <a:t>CR + PR + SD</a:t>
                      </a:r>
                      <a:r>
                        <a:rPr lang="en-GB" sz="1400" baseline="0" dirty="0">
                          <a:latin typeface="+mn-lt"/>
                        </a:rPr>
                        <a:t> for </a:t>
                      </a:r>
                      <a:r>
                        <a:rPr lang="en-GB" sz="1400" b="0" baseline="0" dirty="0">
                          <a:solidFill>
                            <a:srgbClr val="000000"/>
                          </a:solidFill>
                          <a:latin typeface="+mn-lt"/>
                          <a:cs typeface="Arial" panose="020B0604020202020204" pitchFamily="34" charset="0"/>
                        </a:rPr>
                        <a:t>≥6 weeks)</a:t>
                      </a:r>
                      <a:endParaRPr lang="en-GB" sz="1400" dirty="0">
                        <a:solidFill>
                          <a:srgbClr val="000000"/>
                        </a:solidFill>
                        <a:latin typeface="+mn-lt"/>
                        <a:cs typeface="Arial" panose="020B0604020202020204" pitchFamily="34" charset="0"/>
                      </a:endParaRPr>
                    </a:p>
                  </a:txBody>
                  <a:tcPr/>
                </a:tc>
                <a:tc>
                  <a:txBody>
                    <a:bodyPr/>
                    <a:lstStyle/>
                    <a:p>
                      <a:pPr algn="ctr"/>
                      <a:r>
                        <a:rPr lang="en-GB" sz="1400" dirty="0" smtClean="0">
                          <a:latin typeface="+mn-lt"/>
                        </a:rPr>
                        <a:t>34 (85.0)</a:t>
                      </a:r>
                      <a:endParaRPr lang="en-GB" sz="140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3"/>
                  </a:ext>
                </a:extLst>
              </a:tr>
            </a:tbl>
          </a:graphicData>
        </a:graphic>
      </p:graphicFrame>
      <p:sp>
        <p:nvSpPr>
          <p:cNvPr id="9" name="Rectangle 2"/>
          <p:cNvSpPr>
            <a:spLocks noGrp="1" noChangeArrowheads="1"/>
          </p:cNvSpPr>
          <p:nvPr>
            <p:ph type="title"/>
          </p:nvPr>
        </p:nvSpPr>
        <p:spPr>
          <a:xfrm>
            <a:off x="228600" y="228600"/>
            <a:ext cx="7282858" cy="939801"/>
          </a:xfrm>
        </p:spPr>
        <p:txBody>
          <a:bodyPr/>
          <a:lstStyle/>
          <a:p>
            <a:r>
              <a:rPr lang="en-GB" sz="1800" dirty="0">
                <a:solidFill>
                  <a:schemeClr val="bg1"/>
                </a:solidFill>
              </a:rPr>
              <a:t>1479PD: Phase II study of TAS-116, an oral </a:t>
            </a:r>
            <a:br>
              <a:rPr lang="en-GB" sz="1800" dirty="0">
                <a:solidFill>
                  <a:schemeClr val="bg1"/>
                </a:solidFill>
              </a:rPr>
            </a:br>
            <a:r>
              <a:rPr lang="en-GB" sz="1800" dirty="0">
                <a:solidFill>
                  <a:schemeClr val="bg1"/>
                </a:solidFill>
              </a:rPr>
              <a:t>inhibitor of heat shock protein 90 (HSP90), in metastatic or unresectable gastrointestinal stromal </a:t>
            </a:r>
            <a:r>
              <a:rPr lang="en-GB" sz="1800" dirty="0" err="1">
                <a:solidFill>
                  <a:schemeClr val="bg1"/>
                </a:solidFill>
              </a:rPr>
              <a:t>tumor</a:t>
            </a:r>
            <a:r>
              <a:rPr lang="en-GB" sz="1800" dirty="0">
                <a:solidFill>
                  <a:schemeClr val="bg1"/>
                </a:solidFill>
              </a:rPr>
              <a:t> refractory to </a:t>
            </a:r>
            <a:r>
              <a:rPr lang="en-GB" sz="1800" dirty="0" err="1">
                <a:solidFill>
                  <a:schemeClr val="bg1"/>
                </a:solidFill>
              </a:rPr>
              <a:t>imatinib</a:t>
            </a:r>
            <a:r>
              <a:rPr lang="en-GB" sz="1800" dirty="0">
                <a:solidFill>
                  <a:schemeClr val="bg1"/>
                </a:solidFill>
              </a:rPr>
              <a:t>, </a:t>
            </a:r>
            <a:r>
              <a:rPr lang="en-GB" sz="1800" dirty="0" err="1">
                <a:solidFill>
                  <a:schemeClr val="bg1"/>
                </a:solidFill>
              </a:rPr>
              <a:t>sunitinib</a:t>
            </a:r>
            <a:r>
              <a:rPr lang="en-GB" sz="1800" dirty="0">
                <a:solidFill>
                  <a:schemeClr val="bg1"/>
                </a:solidFill>
              </a:rPr>
              <a:t> and regorafenib – </a:t>
            </a:r>
            <a:r>
              <a:rPr lang="en-GB" sz="1800" dirty="0" err="1">
                <a:solidFill>
                  <a:schemeClr val="bg1"/>
                </a:solidFill>
              </a:rPr>
              <a:t>Kurokawa</a:t>
            </a:r>
            <a:r>
              <a:rPr lang="en-GB" sz="1800" dirty="0">
                <a:solidFill>
                  <a:schemeClr val="bg1"/>
                </a:solidFill>
              </a:rPr>
              <a:t> Y, et al </a:t>
            </a:r>
          </a:p>
        </p:txBody>
      </p:sp>
      <p:sp>
        <p:nvSpPr>
          <p:cNvPr id="11" name="Text Box 4"/>
          <p:cNvSpPr txBox="1">
            <a:spLocks noChangeArrowheads="1"/>
          </p:cNvSpPr>
          <p:nvPr/>
        </p:nvSpPr>
        <p:spPr bwMode="auto">
          <a:xfrm>
            <a:off x="4549768" y="6474897"/>
            <a:ext cx="43735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Kurokawa</a:t>
            </a:r>
            <a:r>
              <a:rPr lang="en-GB" sz="1200" dirty="0">
                <a:solidFill>
                  <a:srgbClr val="363636"/>
                </a:solidFill>
              </a:rPr>
              <a:t> Y,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1479PD</a:t>
            </a:r>
          </a:p>
        </p:txBody>
      </p:sp>
      <p:sp>
        <p:nvSpPr>
          <p:cNvPr id="14" name="Content Placeholder 4"/>
          <p:cNvSpPr txBox="1">
            <a:spLocks/>
          </p:cNvSpPr>
          <p:nvPr/>
        </p:nvSpPr>
        <p:spPr bwMode="auto">
          <a:xfrm>
            <a:off x="6046940" y="1820508"/>
            <a:ext cx="2979580" cy="45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rm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000" dirty="0">
                <a:solidFill>
                  <a:srgbClr val="363636"/>
                </a:solidFill>
              </a:rPr>
              <a:t>Median </a:t>
            </a:r>
            <a:r>
              <a:rPr lang="en-GB" sz="1000" dirty="0" smtClean="0">
                <a:solidFill>
                  <a:srgbClr val="363636"/>
                </a:solidFill>
              </a:rPr>
              <a:t>PFS </a:t>
            </a:r>
            <a:r>
              <a:rPr lang="en-GB" sz="1000" dirty="0">
                <a:solidFill>
                  <a:srgbClr val="363636"/>
                </a:solidFill>
              </a:rPr>
              <a:t>4.4 months (</a:t>
            </a:r>
            <a:r>
              <a:rPr lang="en-GB" sz="1000" dirty="0" smtClean="0">
                <a:solidFill>
                  <a:srgbClr val="363636"/>
                </a:solidFill>
              </a:rPr>
              <a:t>95%CI </a:t>
            </a:r>
            <a:r>
              <a:rPr lang="en-GB" sz="1000" dirty="0">
                <a:solidFill>
                  <a:srgbClr val="363636"/>
                </a:solidFill>
              </a:rPr>
              <a:t>2.8, 6.0) </a:t>
            </a:r>
            <a:br>
              <a:rPr lang="en-GB" sz="1000" dirty="0">
                <a:solidFill>
                  <a:srgbClr val="363636"/>
                </a:solidFill>
              </a:rPr>
            </a:br>
            <a:r>
              <a:rPr lang="en-GB" sz="1000" dirty="0" smtClean="0">
                <a:solidFill>
                  <a:srgbClr val="363636"/>
                </a:solidFill>
              </a:rPr>
              <a:t>12-week PFS </a:t>
            </a:r>
            <a:r>
              <a:rPr lang="en-GB" sz="1000" dirty="0">
                <a:solidFill>
                  <a:srgbClr val="363636"/>
                </a:solidFill>
              </a:rPr>
              <a:t>rate </a:t>
            </a:r>
            <a:r>
              <a:rPr lang="en-GB" sz="1000" dirty="0" smtClean="0">
                <a:solidFill>
                  <a:srgbClr val="363636"/>
                </a:solidFill>
              </a:rPr>
              <a:t>73.4</a:t>
            </a:r>
            <a:r>
              <a:rPr lang="en-GB" sz="1000" dirty="0">
                <a:solidFill>
                  <a:srgbClr val="363636"/>
                </a:solidFill>
              </a:rPr>
              <a:t>% (</a:t>
            </a:r>
            <a:r>
              <a:rPr lang="en-GB" sz="1000" dirty="0" smtClean="0">
                <a:solidFill>
                  <a:srgbClr val="363636"/>
                </a:solidFill>
              </a:rPr>
              <a:t>95%CI </a:t>
            </a:r>
            <a:r>
              <a:rPr lang="en-GB" sz="1000" dirty="0">
                <a:solidFill>
                  <a:srgbClr val="363636"/>
                </a:solidFill>
              </a:rPr>
              <a:t>58.1, 88.7) </a:t>
            </a:r>
          </a:p>
        </p:txBody>
      </p:sp>
      <p:sp>
        <p:nvSpPr>
          <p:cNvPr id="15" name="Content Placeholder 4"/>
          <p:cNvSpPr txBox="1">
            <a:spLocks/>
          </p:cNvSpPr>
          <p:nvPr/>
        </p:nvSpPr>
        <p:spPr bwMode="auto">
          <a:xfrm>
            <a:off x="6864740" y="4295528"/>
            <a:ext cx="2161780" cy="45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rm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000" dirty="0">
                <a:solidFill>
                  <a:srgbClr val="363636"/>
                </a:solidFill>
              </a:rPr>
              <a:t>31 patients alive at the cut-off </a:t>
            </a:r>
            <a:r>
              <a:rPr lang="en-GB" sz="1000" dirty="0" smtClean="0">
                <a:solidFill>
                  <a:srgbClr val="363636"/>
                </a:solidFill>
              </a:rPr>
              <a:t>date</a:t>
            </a:r>
            <a:br>
              <a:rPr lang="en-GB" sz="1000" dirty="0" smtClean="0">
                <a:solidFill>
                  <a:srgbClr val="363636"/>
                </a:solidFill>
              </a:rPr>
            </a:br>
            <a:r>
              <a:rPr lang="en-GB" sz="1000" dirty="0" smtClean="0">
                <a:solidFill>
                  <a:srgbClr val="363636"/>
                </a:solidFill>
              </a:rPr>
              <a:t>Median </a:t>
            </a:r>
            <a:r>
              <a:rPr lang="en-GB" sz="1000" dirty="0">
                <a:solidFill>
                  <a:srgbClr val="363636"/>
                </a:solidFill>
              </a:rPr>
              <a:t>OS not reached </a:t>
            </a:r>
          </a:p>
        </p:txBody>
      </p:sp>
      <p:sp>
        <p:nvSpPr>
          <p:cNvPr id="16" name="TextBox 15"/>
          <p:cNvSpPr txBox="1"/>
          <p:nvPr/>
        </p:nvSpPr>
        <p:spPr>
          <a:xfrm>
            <a:off x="6322764" y="1400175"/>
            <a:ext cx="1083951" cy="292388"/>
          </a:xfrm>
          <a:prstGeom prst="rect">
            <a:avLst/>
          </a:prstGeom>
          <a:noFill/>
        </p:spPr>
        <p:txBody>
          <a:bodyPr wrap="none" rtlCol="0">
            <a:spAutoFit/>
          </a:bodyPr>
          <a:lstStyle/>
          <a:p>
            <a:r>
              <a:rPr lang="en-GB" sz="1300" b="1" dirty="0">
                <a:solidFill>
                  <a:srgbClr val="363636"/>
                </a:solidFill>
              </a:rPr>
              <a:t>PFS by ICR</a:t>
            </a:r>
          </a:p>
        </p:txBody>
      </p:sp>
      <p:sp>
        <p:nvSpPr>
          <p:cNvPr id="17" name="TextBox 16"/>
          <p:cNvSpPr txBox="1"/>
          <p:nvPr/>
        </p:nvSpPr>
        <p:spPr>
          <a:xfrm>
            <a:off x="6510971" y="4003140"/>
            <a:ext cx="425116" cy="292388"/>
          </a:xfrm>
          <a:prstGeom prst="rect">
            <a:avLst/>
          </a:prstGeom>
          <a:noFill/>
        </p:spPr>
        <p:txBody>
          <a:bodyPr wrap="none" rtlCol="0">
            <a:spAutoFit/>
          </a:bodyPr>
          <a:lstStyle/>
          <a:p>
            <a:r>
              <a:rPr lang="en-GB" sz="1300" b="1" dirty="0">
                <a:solidFill>
                  <a:srgbClr val="363636"/>
                </a:solidFill>
              </a:rPr>
              <a:t>OS</a:t>
            </a:r>
          </a:p>
        </p:txBody>
      </p:sp>
      <p:sp>
        <p:nvSpPr>
          <p:cNvPr id="18" name="Content Placeholder 4"/>
          <p:cNvSpPr txBox="1">
            <a:spLocks/>
          </p:cNvSpPr>
          <p:nvPr/>
        </p:nvSpPr>
        <p:spPr bwMode="auto">
          <a:xfrm>
            <a:off x="266368" y="4294107"/>
            <a:ext cx="3896199" cy="1302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a:buClr>
                <a:srgbClr val="23246D"/>
              </a:buClr>
            </a:pPr>
            <a:r>
              <a:rPr lang="en-GB" sz="1400" dirty="0" smtClean="0">
                <a:solidFill>
                  <a:srgbClr val="363636"/>
                </a:solidFill>
              </a:rPr>
              <a:t>An unconfirmed </a:t>
            </a:r>
            <a:r>
              <a:rPr lang="en-GB" sz="1400" dirty="0">
                <a:solidFill>
                  <a:srgbClr val="363636"/>
                </a:solidFill>
              </a:rPr>
              <a:t>partial response was seen </a:t>
            </a:r>
            <a:r>
              <a:rPr lang="en-GB" sz="1400" dirty="0" smtClean="0">
                <a:solidFill>
                  <a:srgbClr val="363636"/>
                </a:solidFill>
              </a:rPr>
              <a:t>(</a:t>
            </a:r>
            <a:r>
              <a:rPr lang="en-GB" sz="1400" dirty="0">
                <a:solidFill>
                  <a:srgbClr val="363636"/>
                </a:solidFill>
              </a:rPr>
              <a:t>37.2% shrinkage), which was confirmed after the cut-off </a:t>
            </a:r>
            <a:r>
              <a:rPr lang="en-GB" sz="1400" dirty="0" smtClean="0">
                <a:solidFill>
                  <a:srgbClr val="363636"/>
                </a:solidFill>
              </a:rPr>
              <a:t>date</a:t>
            </a:r>
            <a:endParaRPr lang="en-GB" sz="1400" dirty="0">
              <a:solidFill>
                <a:srgbClr val="363636"/>
              </a:solidFill>
            </a:endParaRPr>
          </a:p>
        </p:txBody>
      </p:sp>
      <p:sp>
        <p:nvSpPr>
          <p:cNvPr id="2" name="TextBox 1">
            <a:extLst>
              <a:ext uri="{FF2B5EF4-FFF2-40B4-BE49-F238E27FC236}">
                <a16:creationId xmlns="" xmlns:a16="http://schemas.microsoft.com/office/drawing/2014/main" id="{BF867DFA-44E6-42B6-9B3D-B2F7A165ED8E}"/>
              </a:ext>
            </a:extLst>
          </p:cNvPr>
          <p:cNvSpPr txBox="1"/>
          <p:nvPr/>
        </p:nvSpPr>
        <p:spPr>
          <a:xfrm rot="16200000">
            <a:off x="3619652" y="2515460"/>
            <a:ext cx="1457450" cy="253916"/>
          </a:xfrm>
          <a:prstGeom prst="rect">
            <a:avLst/>
          </a:prstGeom>
          <a:noFill/>
        </p:spPr>
        <p:txBody>
          <a:bodyPr wrap="none" rtlCol="0">
            <a:spAutoFit/>
          </a:bodyPr>
          <a:lstStyle/>
          <a:p>
            <a:pPr algn="ctr"/>
            <a:r>
              <a:rPr lang="en-GB" sz="1050" dirty="0">
                <a:solidFill>
                  <a:srgbClr val="363636"/>
                </a:solidFill>
              </a:rPr>
              <a:t>Probability of </a:t>
            </a:r>
            <a:r>
              <a:rPr lang="en-GB" sz="1050" dirty="0" smtClean="0">
                <a:solidFill>
                  <a:srgbClr val="363636"/>
                </a:solidFill>
              </a:rPr>
              <a:t>PFS, %</a:t>
            </a:r>
            <a:endParaRPr lang="en-GB" sz="1050" dirty="0">
              <a:solidFill>
                <a:srgbClr val="363636"/>
              </a:solidFill>
            </a:endParaRPr>
          </a:p>
        </p:txBody>
      </p:sp>
      <p:sp>
        <p:nvSpPr>
          <p:cNvPr id="19" name="TextBox 18">
            <a:extLst>
              <a:ext uri="{FF2B5EF4-FFF2-40B4-BE49-F238E27FC236}">
                <a16:creationId xmlns="" xmlns:a16="http://schemas.microsoft.com/office/drawing/2014/main" id="{154A00B9-FE27-4111-8848-E69D82A05A6A}"/>
              </a:ext>
            </a:extLst>
          </p:cNvPr>
          <p:cNvSpPr txBox="1"/>
          <p:nvPr/>
        </p:nvSpPr>
        <p:spPr>
          <a:xfrm>
            <a:off x="4474228" y="1707933"/>
            <a:ext cx="226024" cy="161583"/>
          </a:xfrm>
          <a:prstGeom prst="rect">
            <a:avLst/>
          </a:prstGeom>
          <a:noFill/>
        </p:spPr>
        <p:txBody>
          <a:bodyPr wrap="none" lIns="0" tIns="0" rIns="0" bIns="0" rtlCol="0">
            <a:spAutoFit/>
          </a:bodyPr>
          <a:lstStyle/>
          <a:p>
            <a:pPr algn="r"/>
            <a:r>
              <a:rPr lang="en-GB" sz="1050" dirty="0">
                <a:solidFill>
                  <a:srgbClr val="363636"/>
                </a:solidFill>
              </a:rPr>
              <a:t>100</a:t>
            </a:r>
          </a:p>
        </p:txBody>
      </p:sp>
      <p:sp>
        <p:nvSpPr>
          <p:cNvPr id="20" name="TextBox 19">
            <a:extLst>
              <a:ext uri="{FF2B5EF4-FFF2-40B4-BE49-F238E27FC236}">
                <a16:creationId xmlns="" xmlns:a16="http://schemas.microsoft.com/office/drawing/2014/main" id="{1A5E74A9-60E9-4292-8883-FEDA9E8EB2CC}"/>
              </a:ext>
            </a:extLst>
          </p:cNvPr>
          <p:cNvSpPr txBox="1"/>
          <p:nvPr/>
        </p:nvSpPr>
        <p:spPr>
          <a:xfrm>
            <a:off x="6005582" y="3732197"/>
            <a:ext cx="1282402" cy="161583"/>
          </a:xfrm>
          <a:prstGeom prst="rect">
            <a:avLst/>
          </a:prstGeom>
          <a:noFill/>
        </p:spPr>
        <p:txBody>
          <a:bodyPr wrap="none" lIns="0" tIns="0" rIns="0" bIns="0" rtlCol="0">
            <a:spAutoFit/>
          </a:bodyPr>
          <a:lstStyle/>
          <a:p>
            <a:pPr algn="ctr"/>
            <a:r>
              <a:rPr lang="en-GB" sz="1050" dirty="0">
                <a:solidFill>
                  <a:srgbClr val="363636"/>
                </a:solidFill>
              </a:rPr>
              <a:t>Days from </a:t>
            </a:r>
            <a:r>
              <a:rPr lang="en-GB" sz="1050" dirty="0" smtClean="0">
                <a:solidFill>
                  <a:srgbClr val="363636"/>
                </a:solidFill>
              </a:rPr>
              <a:t>enrolment</a:t>
            </a:r>
            <a:endParaRPr lang="en-GB" sz="1050" dirty="0">
              <a:solidFill>
                <a:srgbClr val="363636"/>
              </a:solidFill>
            </a:endParaRPr>
          </a:p>
        </p:txBody>
      </p:sp>
      <p:cxnSp>
        <p:nvCxnSpPr>
          <p:cNvPr id="22" name="Straight Connector 21">
            <a:extLst>
              <a:ext uri="{FF2B5EF4-FFF2-40B4-BE49-F238E27FC236}">
                <a16:creationId xmlns="" xmlns:a16="http://schemas.microsoft.com/office/drawing/2014/main" id="{0776796B-6D3E-4D5C-93A4-A1158F2D0F97}"/>
              </a:ext>
            </a:extLst>
          </p:cNvPr>
          <p:cNvCxnSpPr/>
          <p:nvPr/>
        </p:nvCxnSpPr>
        <p:spPr>
          <a:xfrm>
            <a:off x="4738823" y="195580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23" name="TextBox 22">
            <a:extLst>
              <a:ext uri="{FF2B5EF4-FFF2-40B4-BE49-F238E27FC236}">
                <a16:creationId xmlns="" xmlns:a16="http://schemas.microsoft.com/office/drawing/2014/main" id="{024AB4D1-C852-4D44-9764-1DC7C95D873E}"/>
              </a:ext>
            </a:extLst>
          </p:cNvPr>
          <p:cNvSpPr txBox="1"/>
          <p:nvPr/>
        </p:nvSpPr>
        <p:spPr>
          <a:xfrm>
            <a:off x="4549570" y="2041785"/>
            <a:ext cx="150682" cy="161583"/>
          </a:xfrm>
          <a:prstGeom prst="rect">
            <a:avLst/>
          </a:prstGeom>
          <a:noFill/>
        </p:spPr>
        <p:txBody>
          <a:bodyPr wrap="none" lIns="0" tIns="0" rIns="0" bIns="0" rtlCol="0">
            <a:spAutoFit/>
          </a:bodyPr>
          <a:lstStyle/>
          <a:p>
            <a:pPr algn="r"/>
            <a:r>
              <a:rPr lang="en-GB" sz="1050" dirty="0">
                <a:solidFill>
                  <a:srgbClr val="363636"/>
                </a:solidFill>
              </a:rPr>
              <a:t>80</a:t>
            </a:r>
          </a:p>
        </p:txBody>
      </p:sp>
      <p:cxnSp>
        <p:nvCxnSpPr>
          <p:cNvPr id="24" name="Straight Connector 23">
            <a:extLst>
              <a:ext uri="{FF2B5EF4-FFF2-40B4-BE49-F238E27FC236}">
                <a16:creationId xmlns="" xmlns:a16="http://schemas.microsoft.com/office/drawing/2014/main" id="{B24BCBD8-D022-4E91-AED5-19935921CA97}"/>
              </a:ext>
            </a:extLst>
          </p:cNvPr>
          <p:cNvCxnSpPr/>
          <p:nvPr/>
        </p:nvCxnSpPr>
        <p:spPr>
          <a:xfrm>
            <a:off x="4738823" y="212287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6" name="Straight Connector 25">
            <a:extLst>
              <a:ext uri="{FF2B5EF4-FFF2-40B4-BE49-F238E27FC236}">
                <a16:creationId xmlns="" xmlns:a16="http://schemas.microsoft.com/office/drawing/2014/main" id="{EC55FD8E-6BCC-42A6-925E-D878B4ED82C7}"/>
              </a:ext>
            </a:extLst>
          </p:cNvPr>
          <p:cNvCxnSpPr/>
          <p:nvPr/>
        </p:nvCxnSpPr>
        <p:spPr>
          <a:xfrm>
            <a:off x="4738823" y="2289952"/>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27" name="TextBox 26">
            <a:extLst>
              <a:ext uri="{FF2B5EF4-FFF2-40B4-BE49-F238E27FC236}">
                <a16:creationId xmlns="" xmlns:a16="http://schemas.microsoft.com/office/drawing/2014/main" id="{AC2C0D93-378B-4D22-9664-3F44089233D0}"/>
              </a:ext>
            </a:extLst>
          </p:cNvPr>
          <p:cNvSpPr txBox="1"/>
          <p:nvPr/>
        </p:nvSpPr>
        <p:spPr>
          <a:xfrm>
            <a:off x="4549569" y="2375637"/>
            <a:ext cx="150683" cy="161583"/>
          </a:xfrm>
          <a:prstGeom prst="rect">
            <a:avLst/>
          </a:prstGeom>
          <a:noFill/>
        </p:spPr>
        <p:txBody>
          <a:bodyPr wrap="none" lIns="0" tIns="0" rIns="0" bIns="0" rtlCol="0">
            <a:spAutoFit/>
          </a:bodyPr>
          <a:lstStyle/>
          <a:p>
            <a:pPr algn="r"/>
            <a:r>
              <a:rPr lang="en-GB" sz="1050" dirty="0">
                <a:solidFill>
                  <a:srgbClr val="363636"/>
                </a:solidFill>
              </a:rPr>
              <a:t>60</a:t>
            </a:r>
          </a:p>
        </p:txBody>
      </p:sp>
      <p:cxnSp>
        <p:nvCxnSpPr>
          <p:cNvPr id="28" name="Straight Connector 27">
            <a:extLst>
              <a:ext uri="{FF2B5EF4-FFF2-40B4-BE49-F238E27FC236}">
                <a16:creationId xmlns="" xmlns:a16="http://schemas.microsoft.com/office/drawing/2014/main" id="{6D64AB99-E7D1-4612-8557-CFF00013094C}"/>
              </a:ext>
            </a:extLst>
          </p:cNvPr>
          <p:cNvCxnSpPr/>
          <p:nvPr/>
        </p:nvCxnSpPr>
        <p:spPr>
          <a:xfrm>
            <a:off x="4738823" y="2457028"/>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a:extLst>
              <a:ext uri="{FF2B5EF4-FFF2-40B4-BE49-F238E27FC236}">
                <a16:creationId xmlns="" xmlns:a16="http://schemas.microsoft.com/office/drawing/2014/main" id="{06737FF1-2EA5-4EFA-A264-8B8CB0A6F95C}"/>
              </a:ext>
            </a:extLst>
          </p:cNvPr>
          <p:cNvCxnSpPr/>
          <p:nvPr/>
        </p:nvCxnSpPr>
        <p:spPr>
          <a:xfrm>
            <a:off x="4738823" y="2624103"/>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31" name="TextBox 30">
            <a:extLst>
              <a:ext uri="{FF2B5EF4-FFF2-40B4-BE49-F238E27FC236}">
                <a16:creationId xmlns="" xmlns:a16="http://schemas.microsoft.com/office/drawing/2014/main" id="{61FD45AC-8A4E-401B-8691-05F97716894D}"/>
              </a:ext>
            </a:extLst>
          </p:cNvPr>
          <p:cNvSpPr txBox="1"/>
          <p:nvPr/>
        </p:nvSpPr>
        <p:spPr>
          <a:xfrm>
            <a:off x="4549570" y="2709489"/>
            <a:ext cx="150682" cy="161583"/>
          </a:xfrm>
          <a:prstGeom prst="rect">
            <a:avLst/>
          </a:prstGeom>
          <a:noFill/>
        </p:spPr>
        <p:txBody>
          <a:bodyPr wrap="none" lIns="0" tIns="0" rIns="0" bIns="0" rtlCol="0">
            <a:spAutoFit/>
          </a:bodyPr>
          <a:lstStyle/>
          <a:p>
            <a:pPr algn="r"/>
            <a:r>
              <a:rPr lang="en-GB" sz="1050" dirty="0">
                <a:solidFill>
                  <a:srgbClr val="363636"/>
                </a:solidFill>
              </a:rPr>
              <a:t>40</a:t>
            </a:r>
          </a:p>
        </p:txBody>
      </p:sp>
      <p:cxnSp>
        <p:nvCxnSpPr>
          <p:cNvPr id="32" name="Straight Connector 31">
            <a:extLst>
              <a:ext uri="{FF2B5EF4-FFF2-40B4-BE49-F238E27FC236}">
                <a16:creationId xmlns="" xmlns:a16="http://schemas.microsoft.com/office/drawing/2014/main" id="{649E9822-D0EE-4889-AF0B-C0C97E3EA885}"/>
              </a:ext>
            </a:extLst>
          </p:cNvPr>
          <p:cNvCxnSpPr/>
          <p:nvPr/>
        </p:nvCxnSpPr>
        <p:spPr>
          <a:xfrm>
            <a:off x="4738823" y="2791179"/>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a:extLst>
              <a:ext uri="{FF2B5EF4-FFF2-40B4-BE49-F238E27FC236}">
                <a16:creationId xmlns="" xmlns:a16="http://schemas.microsoft.com/office/drawing/2014/main" id="{88957C0E-AFDB-4C05-A3E5-EF9D4C76425B}"/>
              </a:ext>
            </a:extLst>
          </p:cNvPr>
          <p:cNvCxnSpPr/>
          <p:nvPr/>
        </p:nvCxnSpPr>
        <p:spPr>
          <a:xfrm>
            <a:off x="4738823" y="2958255"/>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35" name="TextBox 34">
            <a:extLst>
              <a:ext uri="{FF2B5EF4-FFF2-40B4-BE49-F238E27FC236}">
                <a16:creationId xmlns="" xmlns:a16="http://schemas.microsoft.com/office/drawing/2014/main" id="{AE5E7A68-10AF-439D-A2CD-6B0564FA7363}"/>
              </a:ext>
            </a:extLst>
          </p:cNvPr>
          <p:cNvSpPr txBox="1"/>
          <p:nvPr/>
        </p:nvSpPr>
        <p:spPr>
          <a:xfrm>
            <a:off x="4549569" y="3043341"/>
            <a:ext cx="150683" cy="161583"/>
          </a:xfrm>
          <a:prstGeom prst="rect">
            <a:avLst/>
          </a:prstGeom>
          <a:noFill/>
        </p:spPr>
        <p:txBody>
          <a:bodyPr wrap="none" lIns="0" tIns="0" rIns="0" bIns="0" rtlCol="0">
            <a:spAutoFit/>
          </a:bodyPr>
          <a:lstStyle/>
          <a:p>
            <a:pPr algn="r"/>
            <a:r>
              <a:rPr lang="en-GB" sz="1050" dirty="0">
                <a:solidFill>
                  <a:srgbClr val="363636"/>
                </a:solidFill>
              </a:rPr>
              <a:t>20</a:t>
            </a:r>
          </a:p>
        </p:txBody>
      </p:sp>
      <p:cxnSp>
        <p:nvCxnSpPr>
          <p:cNvPr id="36" name="Straight Connector 35">
            <a:extLst>
              <a:ext uri="{FF2B5EF4-FFF2-40B4-BE49-F238E27FC236}">
                <a16:creationId xmlns="" xmlns:a16="http://schemas.microsoft.com/office/drawing/2014/main" id="{035106CE-AE7A-4B38-8E83-61BA2050CE62}"/>
              </a:ext>
            </a:extLst>
          </p:cNvPr>
          <p:cNvCxnSpPr/>
          <p:nvPr/>
        </p:nvCxnSpPr>
        <p:spPr>
          <a:xfrm>
            <a:off x="4738823" y="312533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a:extLst>
              <a:ext uri="{FF2B5EF4-FFF2-40B4-BE49-F238E27FC236}">
                <a16:creationId xmlns="" xmlns:a16="http://schemas.microsoft.com/office/drawing/2014/main" id="{F4D05CA6-A0C6-41BE-99FB-07F61C9E59E4}"/>
              </a:ext>
            </a:extLst>
          </p:cNvPr>
          <p:cNvCxnSpPr/>
          <p:nvPr/>
        </p:nvCxnSpPr>
        <p:spPr>
          <a:xfrm>
            <a:off x="4738823" y="329240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 xmlns:a16="http://schemas.microsoft.com/office/drawing/2014/main" id="{5780C42B-4E4B-470D-BF33-71BFB76EC45E}"/>
              </a:ext>
            </a:extLst>
          </p:cNvPr>
          <p:cNvSpPr txBox="1"/>
          <p:nvPr/>
        </p:nvSpPr>
        <p:spPr>
          <a:xfrm>
            <a:off x="4624911" y="3377190"/>
            <a:ext cx="75341" cy="161583"/>
          </a:xfrm>
          <a:prstGeom prst="rect">
            <a:avLst/>
          </a:prstGeom>
          <a:noFill/>
        </p:spPr>
        <p:txBody>
          <a:bodyPr wrap="none" lIns="0" tIns="0" rIns="0" bIns="0" rtlCol="0">
            <a:spAutoFit/>
          </a:bodyPr>
          <a:lstStyle/>
          <a:p>
            <a:pPr algn="r"/>
            <a:r>
              <a:rPr lang="en-GB" sz="1050" dirty="0">
                <a:solidFill>
                  <a:srgbClr val="363636"/>
                </a:solidFill>
              </a:rPr>
              <a:t>0</a:t>
            </a:r>
          </a:p>
        </p:txBody>
      </p:sp>
      <p:cxnSp>
        <p:nvCxnSpPr>
          <p:cNvPr id="40" name="Straight Connector 39">
            <a:extLst>
              <a:ext uri="{FF2B5EF4-FFF2-40B4-BE49-F238E27FC236}">
                <a16:creationId xmlns="" xmlns:a16="http://schemas.microsoft.com/office/drawing/2014/main" id="{25D6D521-348B-4654-81E9-468A73BBB2C8}"/>
              </a:ext>
            </a:extLst>
          </p:cNvPr>
          <p:cNvCxnSpPr/>
          <p:nvPr/>
        </p:nvCxnSpPr>
        <p:spPr>
          <a:xfrm>
            <a:off x="4738823" y="345948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42" name="TextBox 41">
            <a:extLst>
              <a:ext uri="{FF2B5EF4-FFF2-40B4-BE49-F238E27FC236}">
                <a16:creationId xmlns="" xmlns:a16="http://schemas.microsoft.com/office/drawing/2014/main" id="{1FEAC568-2FC7-49E8-B08E-D481EB57FCFA}"/>
              </a:ext>
            </a:extLst>
          </p:cNvPr>
          <p:cNvSpPr txBox="1"/>
          <p:nvPr/>
        </p:nvSpPr>
        <p:spPr>
          <a:xfrm>
            <a:off x="4793409" y="3564114"/>
            <a:ext cx="75341" cy="161583"/>
          </a:xfrm>
          <a:prstGeom prst="rect">
            <a:avLst/>
          </a:prstGeom>
          <a:noFill/>
        </p:spPr>
        <p:txBody>
          <a:bodyPr wrap="none" lIns="0" tIns="0" rIns="0" bIns="0" rtlCol="0">
            <a:spAutoFit/>
          </a:bodyPr>
          <a:lstStyle/>
          <a:p>
            <a:pPr algn="ctr"/>
            <a:r>
              <a:rPr lang="en-GB" sz="1050" dirty="0">
                <a:solidFill>
                  <a:srgbClr val="363636"/>
                </a:solidFill>
              </a:rPr>
              <a:t>0</a:t>
            </a:r>
          </a:p>
        </p:txBody>
      </p:sp>
      <p:cxnSp>
        <p:nvCxnSpPr>
          <p:cNvPr id="43" name="Straight Connector 42">
            <a:extLst>
              <a:ext uri="{FF2B5EF4-FFF2-40B4-BE49-F238E27FC236}">
                <a16:creationId xmlns="" xmlns:a16="http://schemas.microsoft.com/office/drawing/2014/main" id="{326189EB-1C22-4EEA-A8C2-6A52BA52AF0B}"/>
              </a:ext>
            </a:extLst>
          </p:cNvPr>
          <p:cNvCxnSpPr>
            <a:cxnSpLocks/>
          </p:cNvCxnSpPr>
          <p:nvPr/>
        </p:nvCxnSpPr>
        <p:spPr>
          <a:xfrm rot="5400000">
            <a:off x="5125208"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44" name="TextBox 43">
            <a:extLst>
              <a:ext uri="{FF2B5EF4-FFF2-40B4-BE49-F238E27FC236}">
                <a16:creationId xmlns="" xmlns:a16="http://schemas.microsoft.com/office/drawing/2014/main" id="{EE212C7D-98FC-4E1A-85F8-DE3D50D5946D}"/>
              </a:ext>
            </a:extLst>
          </p:cNvPr>
          <p:cNvSpPr txBox="1"/>
          <p:nvPr/>
        </p:nvSpPr>
        <p:spPr>
          <a:xfrm>
            <a:off x="5085866" y="3564114"/>
            <a:ext cx="150683" cy="161583"/>
          </a:xfrm>
          <a:prstGeom prst="rect">
            <a:avLst/>
          </a:prstGeom>
          <a:noFill/>
        </p:spPr>
        <p:txBody>
          <a:bodyPr wrap="none" lIns="0" tIns="0" rIns="0" bIns="0" rtlCol="0">
            <a:spAutoFit/>
          </a:bodyPr>
          <a:lstStyle/>
          <a:p>
            <a:pPr algn="ctr"/>
            <a:r>
              <a:rPr lang="en-GB" sz="1050" dirty="0">
                <a:solidFill>
                  <a:srgbClr val="363636"/>
                </a:solidFill>
              </a:rPr>
              <a:t>30</a:t>
            </a:r>
          </a:p>
        </p:txBody>
      </p:sp>
      <p:cxnSp>
        <p:nvCxnSpPr>
          <p:cNvPr id="45" name="Straight Connector 44">
            <a:extLst>
              <a:ext uri="{FF2B5EF4-FFF2-40B4-BE49-F238E27FC236}">
                <a16:creationId xmlns="" xmlns:a16="http://schemas.microsoft.com/office/drawing/2014/main" id="{4764C560-0D6A-4A20-9956-B69EA8DF8C9F}"/>
              </a:ext>
            </a:extLst>
          </p:cNvPr>
          <p:cNvCxnSpPr>
            <a:cxnSpLocks/>
          </p:cNvCxnSpPr>
          <p:nvPr/>
        </p:nvCxnSpPr>
        <p:spPr>
          <a:xfrm rot="5400000">
            <a:off x="5455336"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46" name="TextBox 45">
            <a:extLst>
              <a:ext uri="{FF2B5EF4-FFF2-40B4-BE49-F238E27FC236}">
                <a16:creationId xmlns="" xmlns:a16="http://schemas.microsoft.com/office/drawing/2014/main" id="{292EBAF4-1587-4ADD-87B4-E8B31A9610AE}"/>
              </a:ext>
            </a:extLst>
          </p:cNvPr>
          <p:cNvSpPr txBox="1"/>
          <p:nvPr/>
        </p:nvSpPr>
        <p:spPr>
          <a:xfrm>
            <a:off x="5415994" y="3564114"/>
            <a:ext cx="150683" cy="161583"/>
          </a:xfrm>
          <a:prstGeom prst="rect">
            <a:avLst/>
          </a:prstGeom>
          <a:noFill/>
        </p:spPr>
        <p:txBody>
          <a:bodyPr wrap="none" lIns="0" tIns="0" rIns="0" bIns="0" rtlCol="0">
            <a:spAutoFit/>
          </a:bodyPr>
          <a:lstStyle/>
          <a:p>
            <a:pPr algn="ctr"/>
            <a:r>
              <a:rPr lang="en-GB" sz="1050" dirty="0">
                <a:solidFill>
                  <a:srgbClr val="363636"/>
                </a:solidFill>
              </a:rPr>
              <a:t>60</a:t>
            </a:r>
          </a:p>
        </p:txBody>
      </p:sp>
      <p:cxnSp>
        <p:nvCxnSpPr>
          <p:cNvPr id="47" name="Straight Connector 46">
            <a:extLst>
              <a:ext uri="{FF2B5EF4-FFF2-40B4-BE49-F238E27FC236}">
                <a16:creationId xmlns="" xmlns:a16="http://schemas.microsoft.com/office/drawing/2014/main" id="{776EBF7A-DA74-463F-A0D4-0E7A3C19311D}"/>
              </a:ext>
            </a:extLst>
          </p:cNvPr>
          <p:cNvCxnSpPr>
            <a:cxnSpLocks/>
          </p:cNvCxnSpPr>
          <p:nvPr/>
        </p:nvCxnSpPr>
        <p:spPr>
          <a:xfrm rot="5400000">
            <a:off x="5785464"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48" name="TextBox 47">
            <a:extLst>
              <a:ext uri="{FF2B5EF4-FFF2-40B4-BE49-F238E27FC236}">
                <a16:creationId xmlns="" xmlns:a16="http://schemas.microsoft.com/office/drawing/2014/main" id="{826392D4-A2A6-4EBC-8058-C28D6BCC04BD}"/>
              </a:ext>
            </a:extLst>
          </p:cNvPr>
          <p:cNvSpPr txBox="1"/>
          <p:nvPr/>
        </p:nvSpPr>
        <p:spPr>
          <a:xfrm>
            <a:off x="5746122" y="3564114"/>
            <a:ext cx="150683" cy="161583"/>
          </a:xfrm>
          <a:prstGeom prst="rect">
            <a:avLst/>
          </a:prstGeom>
          <a:noFill/>
        </p:spPr>
        <p:txBody>
          <a:bodyPr wrap="none" lIns="0" tIns="0" rIns="0" bIns="0" rtlCol="0">
            <a:spAutoFit/>
          </a:bodyPr>
          <a:lstStyle/>
          <a:p>
            <a:pPr algn="ctr"/>
            <a:r>
              <a:rPr lang="en-GB" sz="1050" dirty="0">
                <a:solidFill>
                  <a:srgbClr val="363636"/>
                </a:solidFill>
              </a:rPr>
              <a:t>90</a:t>
            </a:r>
          </a:p>
        </p:txBody>
      </p:sp>
      <p:cxnSp>
        <p:nvCxnSpPr>
          <p:cNvPr id="49" name="Straight Connector 48">
            <a:extLst>
              <a:ext uri="{FF2B5EF4-FFF2-40B4-BE49-F238E27FC236}">
                <a16:creationId xmlns="" xmlns:a16="http://schemas.microsoft.com/office/drawing/2014/main" id="{2FDA7456-0158-4317-B523-726D9F97B5F5}"/>
              </a:ext>
            </a:extLst>
          </p:cNvPr>
          <p:cNvCxnSpPr>
            <a:cxnSpLocks/>
          </p:cNvCxnSpPr>
          <p:nvPr/>
        </p:nvCxnSpPr>
        <p:spPr>
          <a:xfrm rot="5400000">
            <a:off x="6115592"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50" name="TextBox 49">
            <a:extLst>
              <a:ext uri="{FF2B5EF4-FFF2-40B4-BE49-F238E27FC236}">
                <a16:creationId xmlns="" xmlns:a16="http://schemas.microsoft.com/office/drawing/2014/main" id="{B16E8FF9-D8E1-4B94-B074-EAD4450CE91F}"/>
              </a:ext>
            </a:extLst>
          </p:cNvPr>
          <p:cNvSpPr txBox="1"/>
          <p:nvPr/>
        </p:nvSpPr>
        <p:spPr>
          <a:xfrm>
            <a:off x="6038580" y="3564114"/>
            <a:ext cx="226024" cy="161583"/>
          </a:xfrm>
          <a:prstGeom prst="rect">
            <a:avLst/>
          </a:prstGeom>
          <a:noFill/>
        </p:spPr>
        <p:txBody>
          <a:bodyPr wrap="none" lIns="0" tIns="0" rIns="0" bIns="0" rtlCol="0">
            <a:spAutoFit/>
          </a:bodyPr>
          <a:lstStyle/>
          <a:p>
            <a:pPr algn="ctr"/>
            <a:r>
              <a:rPr lang="en-GB" sz="1050" dirty="0">
                <a:solidFill>
                  <a:srgbClr val="363636"/>
                </a:solidFill>
              </a:rPr>
              <a:t>120</a:t>
            </a:r>
          </a:p>
        </p:txBody>
      </p:sp>
      <p:cxnSp>
        <p:nvCxnSpPr>
          <p:cNvPr id="51" name="Straight Connector 50">
            <a:extLst>
              <a:ext uri="{FF2B5EF4-FFF2-40B4-BE49-F238E27FC236}">
                <a16:creationId xmlns="" xmlns:a16="http://schemas.microsoft.com/office/drawing/2014/main" id="{842B56B1-DAE6-4FEF-8CD1-FCAA8EF24FC9}"/>
              </a:ext>
            </a:extLst>
          </p:cNvPr>
          <p:cNvCxnSpPr>
            <a:cxnSpLocks/>
          </p:cNvCxnSpPr>
          <p:nvPr/>
        </p:nvCxnSpPr>
        <p:spPr>
          <a:xfrm rot="5400000">
            <a:off x="6445720"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52" name="TextBox 51">
            <a:extLst>
              <a:ext uri="{FF2B5EF4-FFF2-40B4-BE49-F238E27FC236}">
                <a16:creationId xmlns="" xmlns:a16="http://schemas.microsoft.com/office/drawing/2014/main" id="{00137D0B-9160-4903-91BF-CEF337ED6486}"/>
              </a:ext>
            </a:extLst>
          </p:cNvPr>
          <p:cNvSpPr txBox="1"/>
          <p:nvPr/>
        </p:nvSpPr>
        <p:spPr>
          <a:xfrm>
            <a:off x="6368708" y="3564114"/>
            <a:ext cx="226024" cy="161583"/>
          </a:xfrm>
          <a:prstGeom prst="rect">
            <a:avLst/>
          </a:prstGeom>
          <a:noFill/>
        </p:spPr>
        <p:txBody>
          <a:bodyPr wrap="none" lIns="0" tIns="0" rIns="0" bIns="0" rtlCol="0">
            <a:spAutoFit/>
          </a:bodyPr>
          <a:lstStyle/>
          <a:p>
            <a:pPr algn="ctr"/>
            <a:r>
              <a:rPr lang="en-GB" sz="1050" dirty="0">
                <a:solidFill>
                  <a:srgbClr val="363636"/>
                </a:solidFill>
              </a:rPr>
              <a:t>150</a:t>
            </a:r>
          </a:p>
        </p:txBody>
      </p:sp>
      <p:cxnSp>
        <p:nvCxnSpPr>
          <p:cNvPr id="53" name="Straight Connector 52">
            <a:extLst>
              <a:ext uri="{FF2B5EF4-FFF2-40B4-BE49-F238E27FC236}">
                <a16:creationId xmlns="" xmlns:a16="http://schemas.microsoft.com/office/drawing/2014/main" id="{653753C4-73C6-4246-A1AA-D7FD23BA93BB}"/>
              </a:ext>
            </a:extLst>
          </p:cNvPr>
          <p:cNvCxnSpPr>
            <a:cxnSpLocks/>
          </p:cNvCxnSpPr>
          <p:nvPr/>
        </p:nvCxnSpPr>
        <p:spPr>
          <a:xfrm rot="5400000">
            <a:off x="6775848"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 xmlns:a16="http://schemas.microsoft.com/office/drawing/2014/main" id="{4AB028A3-3A1A-47D5-83C4-66403C28A03F}"/>
              </a:ext>
            </a:extLst>
          </p:cNvPr>
          <p:cNvSpPr txBox="1"/>
          <p:nvPr/>
        </p:nvSpPr>
        <p:spPr>
          <a:xfrm>
            <a:off x="6698836" y="3564114"/>
            <a:ext cx="226024" cy="161583"/>
          </a:xfrm>
          <a:prstGeom prst="rect">
            <a:avLst/>
          </a:prstGeom>
          <a:noFill/>
        </p:spPr>
        <p:txBody>
          <a:bodyPr wrap="none" lIns="0" tIns="0" rIns="0" bIns="0" rtlCol="0">
            <a:spAutoFit/>
          </a:bodyPr>
          <a:lstStyle/>
          <a:p>
            <a:pPr algn="ctr"/>
            <a:r>
              <a:rPr lang="en-GB" sz="1050" dirty="0">
                <a:solidFill>
                  <a:srgbClr val="363636"/>
                </a:solidFill>
              </a:rPr>
              <a:t>180</a:t>
            </a:r>
          </a:p>
        </p:txBody>
      </p:sp>
      <p:cxnSp>
        <p:nvCxnSpPr>
          <p:cNvPr id="55" name="Straight Connector 54">
            <a:extLst>
              <a:ext uri="{FF2B5EF4-FFF2-40B4-BE49-F238E27FC236}">
                <a16:creationId xmlns="" xmlns:a16="http://schemas.microsoft.com/office/drawing/2014/main" id="{FBA7A751-717C-4E28-B705-7419779325AF}"/>
              </a:ext>
            </a:extLst>
          </p:cNvPr>
          <p:cNvCxnSpPr>
            <a:cxnSpLocks/>
          </p:cNvCxnSpPr>
          <p:nvPr/>
        </p:nvCxnSpPr>
        <p:spPr>
          <a:xfrm rot="5400000">
            <a:off x="7105976"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56" name="TextBox 55">
            <a:extLst>
              <a:ext uri="{FF2B5EF4-FFF2-40B4-BE49-F238E27FC236}">
                <a16:creationId xmlns="" xmlns:a16="http://schemas.microsoft.com/office/drawing/2014/main" id="{294D28F9-3197-470E-8C41-3E73FD76BCDF}"/>
              </a:ext>
            </a:extLst>
          </p:cNvPr>
          <p:cNvSpPr txBox="1"/>
          <p:nvPr/>
        </p:nvSpPr>
        <p:spPr>
          <a:xfrm>
            <a:off x="7028964" y="3564114"/>
            <a:ext cx="226024" cy="161583"/>
          </a:xfrm>
          <a:prstGeom prst="rect">
            <a:avLst/>
          </a:prstGeom>
          <a:noFill/>
        </p:spPr>
        <p:txBody>
          <a:bodyPr wrap="none" lIns="0" tIns="0" rIns="0" bIns="0" rtlCol="0">
            <a:spAutoFit/>
          </a:bodyPr>
          <a:lstStyle/>
          <a:p>
            <a:pPr algn="ctr"/>
            <a:r>
              <a:rPr lang="en-GB" sz="1050" dirty="0">
                <a:solidFill>
                  <a:srgbClr val="363636"/>
                </a:solidFill>
              </a:rPr>
              <a:t>210</a:t>
            </a:r>
          </a:p>
        </p:txBody>
      </p:sp>
      <p:cxnSp>
        <p:nvCxnSpPr>
          <p:cNvPr id="57" name="Straight Connector 56">
            <a:extLst>
              <a:ext uri="{FF2B5EF4-FFF2-40B4-BE49-F238E27FC236}">
                <a16:creationId xmlns="" xmlns:a16="http://schemas.microsoft.com/office/drawing/2014/main" id="{16E54329-0432-445E-A31D-8C75110BB0EB}"/>
              </a:ext>
            </a:extLst>
          </p:cNvPr>
          <p:cNvCxnSpPr>
            <a:cxnSpLocks/>
          </p:cNvCxnSpPr>
          <p:nvPr/>
        </p:nvCxnSpPr>
        <p:spPr>
          <a:xfrm rot="5400000">
            <a:off x="7436104"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58" name="TextBox 57">
            <a:extLst>
              <a:ext uri="{FF2B5EF4-FFF2-40B4-BE49-F238E27FC236}">
                <a16:creationId xmlns="" xmlns:a16="http://schemas.microsoft.com/office/drawing/2014/main" id="{B73123DD-86E5-47C0-B8C0-D28F0819ACF5}"/>
              </a:ext>
            </a:extLst>
          </p:cNvPr>
          <p:cNvSpPr txBox="1"/>
          <p:nvPr/>
        </p:nvSpPr>
        <p:spPr>
          <a:xfrm>
            <a:off x="7359092" y="3564114"/>
            <a:ext cx="226024" cy="161583"/>
          </a:xfrm>
          <a:prstGeom prst="rect">
            <a:avLst/>
          </a:prstGeom>
          <a:noFill/>
        </p:spPr>
        <p:txBody>
          <a:bodyPr wrap="none" lIns="0" tIns="0" rIns="0" bIns="0" rtlCol="0">
            <a:spAutoFit/>
          </a:bodyPr>
          <a:lstStyle/>
          <a:p>
            <a:pPr algn="ctr"/>
            <a:r>
              <a:rPr lang="en-GB" sz="1050" dirty="0">
                <a:solidFill>
                  <a:srgbClr val="363636"/>
                </a:solidFill>
              </a:rPr>
              <a:t>240</a:t>
            </a:r>
          </a:p>
        </p:txBody>
      </p:sp>
      <p:cxnSp>
        <p:nvCxnSpPr>
          <p:cNvPr id="59" name="Straight Connector 58">
            <a:extLst>
              <a:ext uri="{FF2B5EF4-FFF2-40B4-BE49-F238E27FC236}">
                <a16:creationId xmlns="" xmlns:a16="http://schemas.microsoft.com/office/drawing/2014/main" id="{897A4492-635A-4A1D-8ADE-5ECF12E7A15B}"/>
              </a:ext>
            </a:extLst>
          </p:cNvPr>
          <p:cNvCxnSpPr>
            <a:cxnSpLocks/>
          </p:cNvCxnSpPr>
          <p:nvPr/>
        </p:nvCxnSpPr>
        <p:spPr>
          <a:xfrm rot="5400000">
            <a:off x="7766232"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60" name="TextBox 59">
            <a:extLst>
              <a:ext uri="{FF2B5EF4-FFF2-40B4-BE49-F238E27FC236}">
                <a16:creationId xmlns="" xmlns:a16="http://schemas.microsoft.com/office/drawing/2014/main" id="{7107BBE7-549C-4FC6-91BA-391950ACF1EF}"/>
              </a:ext>
            </a:extLst>
          </p:cNvPr>
          <p:cNvSpPr txBox="1"/>
          <p:nvPr/>
        </p:nvSpPr>
        <p:spPr>
          <a:xfrm>
            <a:off x="7689220" y="3564114"/>
            <a:ext cx="226024" cy="161583"/>
          </a:xfrm>
          <a:prstGeom prst="rect">
            <a:avLst/>
          </a:prstGeom>
          <a:noFill/>
        </p:spPr>
        <p:txBody>
          <a:bodyPr wrap="none" lIns="0" tIns="0" rIns="0" bIns="0" rtlCol="0">
            <a:spAutoFit/>
          </a:bodyPr>
          <a:lstStyle/>
          <a:p>
            <a:pPr algn="ctr"/>
            <a:r>
              <a:rPr lang="en-GB" sz="1050" dirty="0">
                <a:solidFill>
                  <a:srgbClr val="363636"/>
                </a:solidFill>
              </a:rPr>
              <a:t>270</a:t>
            </a:r>
          </a:p>
        </p:txBody>
      </p:sp>
      <p:cxnSp>
        <p:nvCxnSpPr>
          <p:cNvPr id="61" name="Straight Connector 60">
            <a:extLst>
              <a:ext uri="{FF2B5EF4-FFF2-40B4-BE49-F238E27FC236}">
                <a16:creationId xmlns="" xmlns:a16="http://schemas.microsoft.com/office/drawing/2014/main" id="{FBA47C75-3B33-437C-BF29-64A582279B5D}"/>
              </a:ext>
            </a:extLst>
          </p:cNvPr>
          <p:cNvCxnSpPr>
            <a:cxnSpLocks/>
          </p:cNvCxnSpPr>
          <p:nvPr/>
        </p:nvCxnSpPr>
        <p:spPr>
          <a:xfrm rot="5400000">
            <a:off x="8096360"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62" name="TextBox 61">
            <a:extLst>
              <a:ext uri="{FF2B5EF4-FFF2-40B4-BE49-F238E27FC236}">
                <a16:creationId xmlns="" xmlns:a16="http://schemas.microsoft.com/office/drawing/2014/main" id="{00CE12F1-A582-4FC3-87DF-0B2B81803351}"/>
              </a:ext>
            </a:extLst>
          </p:cNvPr>
          <p:cNvSpPr txBox="1"/>
          <p:nvPr/>
        </p:nvSpPr>
        <p:spPr>
          <a:xfrm>
            <a:off x="8019348" y="3564114"/>
            <a:ext cx="226024" cy="161583"/>
          </a:xfrm>
          <a:prstGeom prst="rect">
            <a:avLst/>
          </a:prstGeom>
          <a:noFill/>
        </p:spPr>
        <p:txBody>
          <a:bodyPr wrap="none" lIns="0" tIns="0" rIns="0" bIns="0" rtlCol="0">
            <a:spAutoFit/>
          </a:bodyPr>
          <a:lstStyle/>
          <a:p>
            <a:pPr algn="ctr"/>
            <a:r>
              <a:rPr lang="en-GB" sz="1050" dirty="0">
                <a:solidFill>
                  <a:srgbClr val="363636"/>
                </a:solidFill>
              </a:rPr>
              <a:t>300</a:t>
            </a:r>
          </a:p>
        </p:txBody>
      </p:sp>
      <p:cxnSp>
        <p:nvCxnSpPr>
          <p:cNvPr id="63" name="Straight Connector 62">
            <a:extLst>
              <a:ext uri="{FF2B5EF4-FFF2-40B4-BE49-F238E27FC236}">
                <a16:creationId xmlns="" xmlns:a16="http://schemas.microsoft.com/office/drawing/2014/main" id="{2D4D55C3-C7A3-427B-B12F-6D322309FFA0}"/>
              </a:ext>
            </a:extLst>
          </p:cNvPr>
          <p:cNvCxnSpPr>
            <a:cxnSpLocks/>
          </p:cNvCxnSpPr>
          <p:nvPr/>
        </p:nvCxnSpPr>
        <p:spPr>
          <a:xfrm rot="5400000">
            <a:off x="8426487"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64" name="TextBox 63">
            <a:extLst>
              <a:ext uri="{FF2B5EF4-FFF2-40B4-BE49-F238E27FC236}">
                <a16:creationId xmlns="" xmlns:a16="http://schemas.microsoft.com/office/drawing/2014/main" id="{469013DE-A17A-4001-939E-2A866CC15E63}"/>
              </a:ext>
            </a:extLst>
          </p:cNvPr>
          <p:cNvSpPr txBox="1"/>
          <p:nvPr/>
        </p:nvSpPr>
        <p:spPr>
          <a:xfrm>
            <a:off x="8349475" y="3564114"/>
            <a:ext cx="226024" cy="161583"/>
          </a:xfrm>
          <a:prstGeom prst="rect">
            <a:avLst/>
          </a:prstGeom>
          <a:noFill/>
        </p:spPr>
        <p:txBody>
          <a:bodyPr wrap="none" lIns="0" tIns="0" rIns="0" bIns="0" rtlCol="0">
            <a:spAutoFit/>
          </a:bodyPr>
          <a:lstStyle/>
          <a:p>
            <a:pPr algn="ctr"/>
            <a:r>
              <a:rPr lang="en-GB" sz="1050" dirty="0">
                <a:solidFill>
                  <a:srgbClr val="363636"/>
                </a:solidFill>
              </a:rPr>
              <a:t>330</a:t>
            </a:r>
          </a:p>
        </p:txBody>
      </p:sp>
      <p:cxnSp>
        <p:nvCxnSpPr>
          <p:cNvPr id="65" name="Straight Connector 64">
            <a:extLst>
              <a:ext uri="{FF2B5EF4-FFF2-40B4-BE49-F238E27FC236}">
                <a16:creationId xmlns="" xmlns:a16="http://schemas.microsoft.com/office/drawing/2014/main" id="{F5A0E2CF-A209-401E-9AAE-8ABCA327787B}"/>
              </a:ext>
            </a:extLst>
          </p:cNvPr>
          <p:cNvCxnSpPr>
            <a:cxnSpLocks/>
          </p:cNvCxnSpPr>
          <p:nvPr/>
        </p:nvCxnSpPr>
        <p:spPr>
          <a:xfrm>
            <a:off x="4834073" y="2624103"/>
            <a:ext cx="3595552" cy="0"/>
          </a:xfrm>
          <a:prstGeom prst="line">
            <a:avLst/>
          </a:prstGeom>
          <a:noFill/>
          <a:ln w="12700" cap="sq">
            <a:solidFill>
              <a:schemeClr val="tx1"/>
            </a:solidFill>
            <a:prstDash val="dash"/>
            <a:miter lim="800000"/>
          </a:ln>
        </p:spPr>
        <p:style>
          <a:lnRef idx="2">
            <a:schemeClr val="accent1">
              <a:shade val="50000"/>
            </a:schemeClr>
          </a:lnRef>
          <a:fillRef idx="1">
            <a:schemeClr val="accent1"/>
          </a:fillRef>
          <a:effectRef idx="0">
            <a:schemeClr val="accent1"/>
          </a:effectRef>
          <a:fontRef idx="minor">
            <a:schemeClr val="lt1"/>
          </a:fontRef>
        </p:style>
      </p:cxnSp>
      <p:sp>
        <p:nvSpPr>
          <p:cNvPr id="66" name="TextBox 65">
            <a:extLst>
              <a:ext uri="{FF2B5EF4-FFF2-40B4-BE49-F238E27FC236}">
                <a16:creationId xmlns="" xmlns:a16="http://schemas.microsoft.com/office/drawing/2014/main" id="{D6478F6F-0AE1-4544-A81E-42F9A6BFDDB4}"/>
              </a:ext>
            </a:extLst>
          </p:cNvPr>
          <p:cNvSpPr txBox="1"/>
          <p:nvPr/>
        </p:nvSpPr>
        <p:spPr>
          <a:xfrm rot="16200000">
            <a:off x="3645941" y="4992452"/>
            <a:ext cx="1390124" cy="253916"/>
          </a:xfrm>
          <a:prstGeom prst="rect">
            <a:avLst/>
          </a:prstGeom>
          <a:noFill/>
        </p:spPr>
        <p:txBody>
          <a:bodyPr wrap="none" rtlCol="0">
            <a:spAutoFit/>
          </a:bodyPr>
          <a:lstStyle/>
          <a:p>
            <a:pPr algn="ctr"/>
            <a:r>
              <a:rPr lang="en-GB" sz="1050" dirty="0">
                <a:solidFill>
                  <a:srgbClr val="363636"/>
                </a:solidFill>
              </a:rPr>
              <a:t>Probability of </a:t>
            </a:r>
            <a:r>
              <a:rPr lang="en-GB" sz="1050" dirty="0" smtClean="0">
                <a:solidFill>
                  <a:srgbClr val="363636"/>
                </a:solidFill>
              </a:rPr>
              <a:t>OS, %</a:t>
            </a:r>
            <a:endParaRPr lang="en-GB" sz="1050" dirty="0">
              <a:solidFill>
                <a:srgbClr val="363636"/>
              </a:solidFill>
            </a:endParaRPr>
          </a:p>
        </p:txBody>
      </p:sp>
      <p:sp>
        <p:nvSpPr>
          <p:cNvPr id="67" name="TextBox 66">
            <a:extLst>
              <a:ext uri="{FF2B5EF4-FFF2-40B4-BE49-F238E27FC236}">
                <a16:creationId xmlns="" xmlns:a16="http://schemas.microsoft.com/office/drawing/2014/main" id="{E822BAFF-6564-4D20-A004-178E1C60AB48}"/>
              </a:ext>
            </a:extLst>
          </p:cNvPr>
          <p:cNvSpPr txBox="1"/>
          <p:nvPr/>
        </p:nvSpPr>
        <p:spPr>
          <a:xfrm>
            <a:off x="4474228" y="4199673"/>
            <a:ext cx="226024" cy="161583"/>
          </a:xfrm>
          <a:prstGeom prst="rect">
            <a:avLst/>
          </a:prstGeom>
          <a:noFill/>
        </p:spPr>
        <p:txBody>
          <a:bodyPr wrap="none" lIns="0" tIns="0" rIns="0" bIns="0" rtlCol="0">
            <a:spAutoFit/>
          </a:bodyPr>
          <a:lstStyle/>
          <a:p>
            <a:pPr algn="r"/>
            <a:r>
              <a:rPr lang="en-GB" sz="1050" dirty="0">
                <a:solidFill>
                  <a:srgbClr val="363636"/>
                </a:solidFill>
              </a:rPr>
              <a:t>100</a:t>
            </a:r>
          </a:p>
        </p:txBody>
      </p:sp>
      <p:sp>
        <p:nvSpPr>
          <p:cNvPr id="68" name="TextBox 67">
            <a:extLst>
              <a:ext uri="{FF2B5EF4-FFF2-40B4-BE49-F238E27FC236}">
                <a16:creationId xmlns="" xmlns:a16="http://schemas.microsoft.com/office/drawing/2014/main" id="{6BC28FD0-CF90-4EA0-B5E6-FB65A6696A66}"/>
              </a:ext>
            </a:extLst>
          </p:cNvPr>
          <p:cNvSpPr txBox="1"/>
          <p:nvPr/>
        </p:nvSpPr>
        <p:spPr>
          <a:xfrm>
            <a:off x="6005582" y="6223937"/>
            <a:ext cx="1282402" cy="161583"/>
          </a:xfrm>
          <a:prstGeom prst="rect">
            <a:avLst/>
          </a:prstGeom>
          <a:noFill/>
        </p:spPr>
        <p:txBody>
          <a:bodyPr wrap="none" lIns="0" tIns="0" rIns="0" bIns="0" rtlCol="0">
            <a:spAutoFit/>
          </a:bodyPr>
          <a:lstStyle/>
          <a:p>
            <a:pPr algn="ctr"/>
            <a:r>
              <a:rPr lang="en-GB" sz="1050" dirty="0">
                <a:solidFill>
                  <a:srgbClr val="363636"/>
                </a:solidFill>
              </a:rPr>
              <a:t>Days from </a:t>
            </a:r>
            <a:r>
              <a:rPr lang="en-GB" sz="1050" dirty="0" smtClean="0">
                <a:solidFill>
                  <a:srgbClr val="363636"/>
                </a:solidFill>
              </a:rPr>
              <a:t>enrolment</a:t>
            </a:r>
            <a:endParaRPr lang="en-GB" sz="1050" dirty="0">
              <a:solidFill>
                <a:srgbClr val="363636"/>
              </a:solidFill>
            </a:endParaRPr>
          </a:p>
        </p:txBody>
      </p:sp>
      <p:cxnSp>
        <p:nvCxnSpPr>
          <p:cNvPr id="72" name="Straight Connector 71">
            <a:extLst>
              <a:ext uri="{FF2B5EF4-FFF2-40B4-BE49-F238E27FC236}">
                <a16:creationId xmlns="" xmlns:a16="http://schemas.microsoft.com/office/drawing/2014/main" id="{2DC30B06-1D89-48C0-B5B7-6EE9ECB29C49}"/>
              </a:ext>
            </a:extLst>
          </p:cNvPr>
          <p:cNvCxnSpPr/>
          <p:nvPr/>
        </p:nvCxnSpPr>
        <p:spPr>
          <a:xfrm>
            <a:off x="4738823" y="444754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73" name="TextBox 72">
            <a:extLst>
              <a:ext uri="{FF2B5EF4-FFF2-40B4-BE49-F238E27FC236}">
                <a16:creationId xmlns="" xmlns:a16="http://schemas.microsoft.com/office/drawing/2014/main" id="{11920C89-E333-4E53-8553-03530D9CEDEC}"/>
              </a:ext>
            </a:extLst>
          </p:cNvPr>
          <p:cNvSpPr txBox="1"/>
          <p:nvPr/>
        </p:nvSpPr>
        <p:spPr>
          <a:xfrm>
            <a:off x="4549570" y="4533525"/>
            <a:ext cx="150682" cy="161583"/>
          </a:xfrm>
          <a:prstGeom prst="rect">
            <a:avLst/>
          </a:prstGeom>
          <a:noFill/>
        </p:spPr>
        <p:txBody>
          <a:bodyPr wrap="none" lIns="0" tIns="0" rIns="0" bIns="0" rtlCol="0">
            <a:spAutoFit/>
          </a:bodyPr>
          <a:lstStyle/>
          <a:p>
            <a:pPr algn="r"/>
            <a:r>
              <a:rPr lang="en-GB" sz="1050" dirty="0">
                <a:solidFill>
                  <a:srgbClr val="363636"/>
                </a:solidFill>
              </a:rPr>
              <a:t>80</a:t>
            </a:r>
          </a:p>
        </p:txBody>
      </p:sp>
      <p:cxnSp>
        <p:nvCxnSpPr>
          <p:cNvPr id="74" name="Straight Connector 73">
            <a:extLst>
              <a:ext uri="{FF2B5EF4-FFF2-40B4-BE49-F238E27FC236}">
                <a16:creationId xmlns="" xmlns:a16="http://schemas.microsoft.com/office/drawing/2014/main" id="{E05F9873-CD87-4EEE-81EA-3CB0F65637CF}"/>
              </a:ext>
            </a:extLst>
          </p:cNvPr>
          <p:cNvCxnSpPr/>
          <p:nvPr/>
        </p:nvCxnSpPr>
        <p:spPr>
          <a:xfrm>
            <a:off x="4738823" y="461461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a:extLst>
              <a:ext uri="{FF2B5EF4-FFF2-40B4-BE49-F238E27FC236}">
                <a16:creationId xmlns="" xmlns:a16="http://schemas.microsoft.com/office/drawing/2014/main" id="{47646140-1583-4679-A28D-CE2CC14AF55C}"/>
              </a:ext>
            </a:extLst>
          </p:cNvPr>
          <p:cNvCxnSpPr/>
          <p:nvPr/>
        </p:nvCxnSpPr>
        <p:spPr>
          <a:xfrm>
            <a:off x="4738823" y="4781692"/>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77" name="TextBox 76">
            <a:extLst>
              <a:ext uri="{FF2B5EF4-FFF2-40B4-BE49-F238E27FC236}">
                <a16:creationId xmlns="" xmlns:a16="http://schemas.microsoft.com/office/drawing/2014/main" id="{E94E1AA7-79C8-4A1E-A9A9-2E478714210E}"/>
              </a:ext>
            </a:extLst>
          </p:cNvPr>
          <p:cNvSpPr txBox="1"/>
          <p:nvPr/>
        </p:nvSpPr>
        <p:spPr>
          <a:xfrm>
            <a:off x="4549569" y="4867377"/>
            <a:ext cx="150683" cy="161583"/>
          </a:xfrm>
          <a:prstGeom prst="rect">
            <a:avLst/>
          </a:prstGeom>
          <a:noFill/>
        </p:spPr>
        <p:txBody>
          <a:bodyPr wrap="none" lIns="0" tIns="0" rIns="0" bIns="0" rtlCol="0">
            <a:spAutoFit/>
          </a:bodyPr>
          <a:lstStyle/>
          <a:p>
            <a:pPr algn="r"/>
            <a:r>
              <a:rPr lang="en-GB" sz="1050" dirty="0">
                <a:solidFill>
                  <a:srgbClr val="363636"/>
                </a:solidFill>
              </a:rPr>
              <a:t>60</a:t>
            </a:r>
          </a:p>
        </p:txBody>
      </p:sp>
      <p:cxnSp>
        <p:nvCxnSpPr>
          <p:cNvPr id="78" name="Straight Connector 77">
            <a:extLst>
              <a:ext uri="{FF2B5EF4-FFF2-40B4-BE49-F238E27FC236}">
                <a16:creationId xmlns="" xmlns:a16="http://schemas.microsoft.com/office/drawing/2014/main" id="{850FEE28-A4C9-45A6-8362-F528510DDA49}"/>
              </a:ext>
            </a:extLst>
          </p:cNvPr>
          <p:cNvCxnSpPr/>
          <p:nvPr/>
        </p:nvCxnSpPr>
        <p:spPr>
          <a:xfrm>
            <a:off x="4738823" y="4948768"/>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a:extLst>
              <a:ext uri="{FF2B5EF4-FFF2-40B4-BE49-F238E27FC236}">
                <a16:creationId xmlns="" xmlns:a16="http://schemas.microsoft.com/office/drawing/2014/main" id="{BD4CC684-AB07-4D0A-99F1-1CC7A96C1A57}"/>
              </a:ext>
            </a:extLst>
          </p:cNvPr>
          <p:cNvCxnSpPr/>
          <p:nvPr/>
        </p:nvCxnSpPr>
        <p:spPr>
          <a:xfrm>
            <a:off x="4738823" y="5115843"/>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81" name="TextBox 80">
            <a:extLst>
              <a:ext uri="{FF2B5EF4-FFF2-40B4-BE49-F238E27FC236}">
                <a16:creationId xmlns="" xmlns:a16="http://schemas.microsoft.com/office/drawing/2014/main" id="{6FCDA4A0-A05C-4D05-A891-0D5BCA79FB82}"/>
              </a:ext>
            </a:extLst>
          </p:cNvPr>
          <p:cNvSpPr txBox="1"/>
          <p:nvPr/>
        </p:nvSpPr>
        <p:spPr>
          <a:xfrm>
            <a:off x="4549570" y="5201229"/>
            <a:ext cx="150682" cy="161583"/>
          </a:xfrm>
          <a:prstGeom prst="rect">
            <a:avLst/>
          </a:prstGeom>
          <a:noFill/>
        </p:spPr>
        <p:txBody>
          <a:bodyPr wrap="none" lIns="0" tIns="0" rIns="0" bIns="0" rtlCol="0">
            <a:spAutoFit/>
          </a:bodyPr>
          <a:lstStyle/>
          <a:p>
            <a:pPr algn="r"/>
            <a:r>
              <a:rPr lang="en-GB" sz="1050" dirty="0">
                <a:solidFill>
                  <a:srgbClr val="363636"/>
                </a:solidFill>
              </a:rPr>
              <a:t>40</a:t>
            </a:r>
          </a:p>
        </p:txBody>
      </p:sp>
      <p:cxnSp>
        <p:nvCxnSpPr>
          <p:cNvPr id="82" name="Straight Connector 81">
            <a:extLst>
              <a:ext uri="{FF2B5EF4-FFF2-40B4-BE49-F238E27FC236}">
                <a16:creationId xmlns="" xmlns:a16="http://schemas.microsoft.com/office/drawing/2014/main" id="{12B37078-7176-44A7-9F3A-579C942B6F1E}"/>
              </a:ext>
            </a:extLst>
          </p:cNvPr>
          <p:cNvCxnSpPr/>
          <p:nvPr/>
        </p:nvCxnSpPr>
        <p:spPr>
          <a:xfrm>
            <a:off x="4738823" y="5282919"/>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a:extLst>
              <a:ext uri="{FF2B5EF4-FFF2-40B4-BE49-F238E27FC236}">
                <a16:creationId xmlns="" xmlns:a16="http://schemas.microsoft.com/office/drawing/2014/main" id="{BBAA0304-5D7C-451D-98A8-33B6EBD202EF}"/>
              </a:ext>
            </a:extLst>
          </p:cNvPr>
          <p:cNvCxnSpPr/>
          <p:nvPr/>
        </p:nvCxnSpPr>
        <p:spPr>
          <a:xfrm>
            <a:off x="4738823" y="5449995"/>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85" name="TextBox 84">
            <a:extLst>
              <a:ext uri="{FF2B5EF4-FFF2-40B4-BE49-F238E27FC236}">
                <a16:creationId xmlns="" xmlns:a16="http://schemas.microsoft.com/office/drawing/2014/main" id="{244573D9-2461-48F2-9C7A-3C3431BB83B8}"/>
              </a:ext>
            </a:extLst>
          </p:cNvPr>
          <p:cNvSpPr txBox="1"/>
          <p:nvPr/>
        </p:nvSpPr>
        <p:spPr>
          <a:xfrm>
            <a:off x="4549569" y="5535081"/>
            <a:ext cx="150683" cy="161583"/>
          </a:xfrm>
          <a:prstGeom prst="rect">
            <a:avLst/>
          </a:prstGeom>
          <a:noFill/>
        </p:spPr>
        <p:txBody>
          <a:bodyPr wrap="none" lIns="0" tIns="0" rIns="0" bIns="0" rtlCol="0">
            <a:spAutoFit/>
          </a:bodyPr>
          <a:lstStyle/>
          <a:p>
            <a:pPr algn="r"/>
            <a:r>
              <a:rPr lang="en-GB" sz="1050" dirty="0">
                <a:solidFill>
                  <a:srgbClr val="363636"/>
                </a:solidFill>
              </a:rPr>
              <a:t>20</a:t>
            </a:r>
          </a:p>
        </p:txBody>
      </p:sp>
      <p:cxnSp>
        <p:nvCxnSpPr>
          <p:cNvPr id="86" name="Straight Connector 85">
            <a:extLst>
              <a:ext uri="{FF2B5EF4-FFF2-40B4-BE49-F238E27FC236}">
                <a16:creationId xmlns="" xmlns:a16="http://schemas.microsoft.com/office/drawing/2014/main" id="{8A583A10-CAA4-4DFD-9C81-46B7490DAC60}"/>
              </a:ext>
            </a:extLst>
          </p:cNvPr>
          <p:cNvCxnSpPr/>
          <p:nvPr/>
        </p:nvCxnSpPr>
        <p:spPr>
          <a:xfrm>
            <a:off x="4738823" y="561707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a:extLst>
              <a:ext uri="{FF2B5EF4-FFF2-40B4-BE49-F238E27FC236}">
                <a16:creationId xmlns="" xmlns:a16="http://schemas.microsoft.com/office/drawing/2014/main" id="{B80FE2F0-8410-4646-A2A0-D842F30A9B68}"/>
              </a:ext>
            </a:extLst>
          </p:cNvPr>
          <p:cNvCxnSpPr/>
          <p:nvPr/>
        </p:nvCxnSpPr>
        <p:spPr>
          <a:xfrm>
            <a:off x="4738823" y="578414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89" name="TextBox 88">
            <a:extLst>
              <a:ext uri="{FF2B5EF4-FFF2-40B4-BE49-F238E27FC236}">
                <a16:creationId xmlns="" xmlns:a16="http://schemas.microsoft.com/office/drawing/2014/main" id="{315FCB01-8EF3-418C-A2E3-A95CCA1DABD5}"/>
              </a:ext>
            </a:extLst>
          </p:cNvPr>
          <p:cNvSpPr txBox="1"/>
          <p:nvPr/>
        </p:nvSpPr>
        <p:spPr>
          <a:xfrm>
            <a:off x="4624911" y="5868930"/>
            <a:ext cx="75341" cy="161583"/>
          </a:xfrm>
          <a:prstGeom prst="rect">
            <a:avLst/>
          </a:prstGeom>
          <a:noFill/>
        </p:spPr>
        <p:txBody>
          <a:bodyPr wrap="none" lIns="0" tIns="0" rIns="0" bIns="0" rtlCol="0">
            <a:spAutoFit/>
          </a:bodyPr>
          <a:lstStyle/>
          <a:p>
            <a:pPr algn="r"/>
            <a:r>
              <a:rPr lang="en-GB" sz="1050" dirty="0">
                <a:solidFill>
                  <a:srgbClr val="363636"/>
                </a:solidFill>
              </a:rPr>
              <a:t>0</a:t>
            </a:r>
          </a:p>
        </p:txBody>
      </p:sp>
      <p:cxnSp>
        <p:nvCxnSpPr>
          <p:cNvPr id="90" name="Straight Connector 89">
            <a:extLst>
              <a:ext uri="{FF2B5EF4-FFF2-40B4-BE49-F238E27FC236}">
                <a16:creationId xmlns="" xmlns:a16="http://schemas.microsoft.com/office/drawing/2014/main" id="{145F6465-1695-4BCD-9974-02DAEBA1F2D6}"/>
              </a:ext>
            </a:extLst>
          </p:cNvPr>
          <p:cNvCxnSpPr/>
          <p:nvPr/>
        </p:nvCxnSpPr>
        <p:spPr>
          <a:xfrm>
            <a:off x="4738823" y="595122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91" name="Straight Connector 90">
            <a:extLst>
              <a:ext uri="{FF2B5EF4-FFF2-40B4-BE49-F238E27FC236}">
                <a16:creationId xmlns="" xmlns:a16="http://schemas.microsoft.com/office/drawing/2014/main" id="{57A4AC70-9475-4D7D-B914-6BE656A8BC4F}"/>
              </a:ext>
            </a:extLst>
          </p:cNvPr>
          <p:cNvCxnSpPr>
            <a:cxnSpLocks/>
          </p:cNvCxnSpPr>
          <p:nvPr/>
        </p:nvCxnSpPr>
        <p:spPr>
          <a:xfrm rot="5400000">
            <a:off x="4795080"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92" name="TextBox 91">
            <a:extLst>
              <a:ext uri="{FF2B5EF4-FFF2-40B4-BE49-F238E27FC236}">
                <a16:creationId xmlns="" xmlns:a16="http://schemas.microsoft.com/office/drawing/2014/main" id="{7B2DFC3A-DDC1-486F-9AE6-D59AC3387C61}"/>
              </a:ext>
            </a:extLst>
          </p:cNvPr>
          <p:cNvSpPr txBox="1"/>
          <p:nvPr/>
        </p:nvSpPr>
        <p:spPr>
          <a:xfrm>
            <a:off x="4793409" y="6055854"/>
            <a:ext cx="75341" cy="161583"/>
          </a:xfrm>
          <a:prstGeom prst="rect">
            <a:avLst/>
          </a:prstGeom>
          <a:noFill/>
        </p:spPr>
        <p:txBody>
          <a:bodyPr wrap="none" lIns="0" tIns="0" rIns="0" bIns="0" rtlCol="0">
            <a:spAutoFit/>
          </a:bodyPr>
          <a:lstStyle/>
          <a:p>
            <a:pPr algn="ctr"/>
            <a:r>
              <a:rPr lang="en-GB" sz="1050" dirty="0">
                <a:solidFill>
                  <a:srgbClr val="363636"/>
                </a:solidFill>
              </a:rPr>
              <a:t>0</a:t>
            </a:r>
          </a:p>
        </p:txBody>
      </p:sp>
      <p:cxnSp>
        <p:nvCxnSpPr>
          <p:cNvPr id="93" name="Straight Connector 92">
            <a:extLst>
              <a:ext uri="{FF2B5EF4-FFF2-40B4-BE49-F238E27FC236}">
                <a16:creationId xmlns="" xmlns:a16="http://schemas.microsoft.com/office/drawing/2014/main" id="{72015901-8476-43FA-9FB4-DF2D72080105}"/>
              </a:ext>
            </a:extLst>
          </p:cNvPr>
          <p:cNvCxnSpPr>
            <a:cxnSpLocks/>
          </p:cNvCxnSpPr>
          <p:nvPr/>
        </p:nvCxnSpPr>
        <p:spPr>
          <a:xfrm rot="5400000">
            <a:off x="5074419"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94" name="TextBox 93">
            <a:extLst>
              <a:ext uri="{FF2B5EF4-FFF2-40B4-BE49-F238E27FC236}">
                <a16:creationId xmlns="" xmlns:a16="http://schemas.microsoft.com/office/drawing/2014/main" id="{C17988D6-301A-4D16-9403-AD0B0A3D9A22}"/>
              </a:ext>
            </a:extLst>
          </p:cNvPr>
          <p:cNvSpPr txBox="1"/>
          <p:nvPr/>
        </p:nvSpPr>
        <p:spPr>
          <a:xfrm>
            <a:off x="5035077" y="6055854"/>
            <a:ext cx="150683" cy="161583"/>
          </a:xfrm>
          <a:prstGeom prst="rect">
            <a:avLst/>
          </a:prstGeom>
          <a:noFill/>
        </p:spPr>
        <p:txBody>
          <a:bodyPr wrap="none" lIns="0" tIns="0" rIns="0" bIns="0" rtlCol="0">
            <a:spAutoFit/>
          </a:bodyPr>
          <a:lstStyle/>
          <a:p>
            <a:pPr algn="ctr"/>
            <a:r>
              <a:rPr lang="en-GB" sz="1050" dirty="0">
                <a:solidFill>
                  <a:srgbClr val="363636"/>
                </a:solidFill>
              </a:rPr>
              <a:t>30</a:t>
            </a:r>
          </a:p>
        </p:txBody>
      </p:sp>
      <p:cxnSp>
        <p:nvCxnSpPr>
          <p:cNvPr id="95" name="Straight Connector 94">
            <a:extLst>
              <a:ext uri="{FF2B5EF4-FFF2-40B4-BE49-F238E27FC236}">
                <a16:creationId xmlns="" xmlns:a16="http://schemas.microsoft.com/office/drawing/2014/main" id="{F8DB95C5-F0F2-4957-946F-EC4EFD56CD22}"/>
              </a:ext>
            </a:extLst>
          </p:cNvPr>
          <p:cNvCxnSpPr>
            <a:cxnSpLocks/>
          </p:cNvCxnSpPr>
          <p:nvPr/>
        </p:nvCxnSpPr>
        <p:spPr>
          <a:xfrm rot="5400000">
            <a:off x="5353758"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96" name="TextBox 95">
            <a:extLst>
              <a:ext uri="{FF2B5EF4-FFF2-40B4-BE49-F238E27FC236}">
                <a16:creationId xmlns="" xmlns:a16="http://schemas.microsoft.com/office/drawing/2014/main" id="{FFDE695C-82DB-464B-B2B4-590C7C9C29EA}"/>
              </a:ext>
            </a:extLst>
          </p:cNvPr>
          <p:cNvSpPr txBox="1"/>
          <p:nvPr/>
        </p:nvSpPr>
        <p:spPr>
          <a:xfrm>
            <a:off x="5314416" y="6055854"/>
            <a:ext cx="150683" cy="161583"/>
          </a:xfrm>
          <a:prstGeom prst="rect">
            <a:avLst/>
          </a:prstGeom>
          <a:noFill/>
        </p:spPr>
        <p:txBody>
          <a:bodyPr wrap="none" lIns="0" tIns="0" rIns="0" bIns="0" rtlCol="0">
            <a:spAutoFit/>
          </a:bodyPr>
          <a:lstStyle/>
          <a:p>
            <a:pPr algn="ctr"/>
            <a:r>
              <a:rPr lang="en-GB" sz="1050" dirty="0">
                <a:solidFill>
                  <a:srgbClr val="363636"/>
                </a:solidFill>
              </a:rPr>
              <a:t>60</a:t>
            </a:r>
          </a:p>
        </p:txBody>
      </p:sp>
      <p:cxnSp>
        <p:nvCxnSpPr>
          <p:cNvPr id="97" name="Straight Connector 96">
            <a:extLst>
              <a:ext uri="{FF2B5EF4-FFF2-40B4-BE49-F238E27FC236}">
                <a16:creationId xmlns="" xmlns:a16="http://schemas.microsoft.com/office/drawing/2014/main" id="{368777B3-1A99-42D3-8D0E-3F22C5095004}"/>
              </a:ext>
            </a:extLst>
          </p:cNvPr>
          <p:cNvCxnSpPr>
            <a:cxnSpLocks/>
          </p:cNvCxnSpPr>
          <p:nvPr/>
        </p:nvCxnSpPr>
        <p:spPr>
          <a:xfrm rot="5400000">
            <a:off x="5633097"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98" name="TextBox 97">
            <a:extLst>
              <a:ext uri="{FF2B5EF4-FFF2-40B4-BE49-F238E27FC236}">
                <a16:creationId xmlns="" xmlns:a16="http://schemas.microsoft.com/office/drawing/2014/main" id="{8B9E8608-14E5-402D-83D0-F1E01D595038}"/>
              </a:ext>
            </a:extLst>
          </p:cNvPr>
          <p:cNvSpPr txBox="1"/>
          <p:nvPr/>
        </p:nvSpPr>
        <p:spPr>
          <a:xfrm>
            <a:off x="5593755" y="6055854"/>
            <a:ext cx="150683" cy="161583"/>
          </a:xfrm>
          <a:prstGeom prst="rect">
            <a:avLst/>
          </a:prstGeom>
          <a:noFill/>
        </p:spPr>
        <p:txBody>
          <a:bodyPr wrap="none" lIns="0" tIns="0" rIns="0" bIns="0" rtlCol="0">
            <a:spAutoFit/>
          </a:bodyPr>
          <a:lstStyle/>
          <a:p>
            <a:pPr algn="ctr"/>
            <a:r>
              <a:rPr lang="en-GB" sz="1050" dirty="0">
                <a:solidFill>
                  <a:srgbClr val="363636"/>
                </a:solidFill>
              </a:rPr>
              <a:t>90</a:t>
            </a:r>
          </a:p>
        </p:txBody>
      </p:sp>
      <p:cxnSp>
        <p:nvCxnSpPr>
          <p:cNvPr id="99" name="Straight Connector 98">
            <a:extLst>
              <a:ext uri="{FF2B5EF4-FFF2-40B4-BE49-F238E27FC236}">
                <a16:creationId xmlns="" xmlns:a16="http://schemas.microsoft.com/office/drawing/2014/main" id="{8A8448B3-86AF-4E6E-AFA8-FC24F29EBC91}"/>
              </a:ext>
            </a:extLst>
          </p:cNvPr>
          <p:cNvCxnSpPr>
            <a:cxnSpLocks/>
          </p:cNvCxnSpPr>
          <p:nvPr/>
        </p:nvCxnSpPr>
        <p:spPr>
          <a:xfrm rot="5400000">
            <a:off x="5912436"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00" name="TextBox 99">
            <a:extLst>
              <a:ext uri="{FF2B5EF4-FFF2-40B4-BE49-F238E27FC236}">
                <a16:creationId xmlns="" xmlns:a16="http://schemas.microsoft.com/office/drawing/2014/main" id="{50004D22-FCCC-4C29-81DF-CC87DE802DB2}"/>
              </a:ext>
            </a:extLst>
          </p:cNvPr>
          <p:cNvSpPr txBox="1"/>
          <p:nvPr/>
        </p:nvSpPr>
        <p:spPr>
          <a:xfrm>
            <a:off x="5835424" y="6055854"/>
            <a:ext cx="226024" cy="161583"/>
          </a:xfrm>
          <a:prstGeom prst="rect">
            <a:avLst/>
          </a:prstGeom>
          <a:noFill/>
        </p:spPr>
        <p:txBody>
          <a:bodyPr wrap="none" lIns="0" tIns="0" rIns="0" bIns="0" rtlCol="0">
            <a:spAutoFit/>
          </a:bodyPr>
          <a:lstStyle/>
          <a:p>
            <a:pPr algn="ctr"/>
            <a:r>
              <a:rPr lang="en-GB" sz="1050" dirty="0">
                <a:solidFill>
                  <a:srgbClr val="363636"/>
                </a:solidFill>
              </a:rPr>
              <a:t>120</a:t>
            </a:r>
          </a:p>
        </p:txBody>
      </p:sp>
      <p:cxnSp>
        <p:nvCxnSpPr>
          <p:cNvPr id="101" name="Straight Connector 100">
            <a:extLst>
              <a:ext uri="{FF2B5EF4-FFF2-40B4-BE49-F238E27FC236}">
                <a16:creationId xmlns="" xmlns:a16="http://schemas.microsoft.com/office/drawing/2014/main" id="{E8836996-CAE6-49BE-925F-8E47DB16BE87}"/>
              </a:ext>
            </a:extLst>
          </p:cNvPr>
          <p:cNvCxnSpPr>
            <a:cxnSpLocks/>
          </p:cNvCxnSpPr>
          <p:nvPr/>
        </p:nvCxnSpPr>
        <p:spPr>
          <a:xfrm rot="5400000">
            <a:off x="6191775"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02" name="TextBox 101">
            <a:extLst>
              <a:ext uri="{FF2B5EF4-FFF2-40B4-BE49-F238E27FC236}">
                <a16:creationId xmlns="" xmlns:a16="http://schemas.microsoft.com/office/drawing/2014/main" id="{A15D7286-EE3E-4A9A-AE5A-FE9D9126D62B}"/>
              </a:ext>
            </a:extLst>
          </p:cNvPr>
          <p:cNvSpPr txBox="1"/>
          <p:nvPr/>
        </p:nvSpPr>
        <p:spPr>
          <a:xfrm>
            <a:off x="6114763" y="6055854"/>
            <a:ext cx="226024" cy="161583"/>
          </a:xfrm>
          <a:prstGeom prst="rect">
            <a:avLst/>
          </a:prstGeom>
          <a:noFill/>
        </p:spPr>
        <p:txBody>
          <a:bodyPr wrap="none" lIns="0" tIns="0" rIns="0" bIns="0" rtlCol="0">
            <a:spAutoFit/>
          </a:bodyPr>
          <a:lstStyle/>
          <a:p>
            <a:pPr algn="ctr"/>
            <a:r>
              <a:rPr lang="en-GB" sz="1050" dirty="0">
                <a:solidFill>
                  <a:srgbClr val="363636"/>
                </a:solidFill>
              </a:rPr>
              <a:t>150</a:t>
            </a:r>
          </a:p>
        </p:txBody>
      </p:sp>
      <p:cxnSp>
        <p:nvCxnSpPr>
          <p:cNvPr id="103" name="Straight Connector 102">
            <a:extLst>
              <a:ext uri="{FF2B5EF4-FFF2-40B4-BE49-F238E27FC236}">
                <a16:creationId xmlns="" xmlns:a16="http://schemas.microsoft.com/office/drawing/2014/main" id="{1523C8F4-1D79-4812-992F-39B709318089}"/>
              </a:ext>
            </a:extLst>
          </p:cNvPr>
          <p:cNvCxnSpPr>
            <a:cxnSpLocks/>
          </p:cNvCxnSpPr>
          <p:nvPr/>
        </p:nvCxnSpPr>
        <p:spPr>
          <a:xfrm rot="5400000">
            <a:off x="6471114"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04" name="TextBox 103">
            <a:extLst>
              <a:ext uri="{FF2B5EF4-FFF2-40B4-BE49-F238E27FC236}">
                <a16:creationId xmlns="" xmlns:a16="http://schemas.microsoft.com/office/drawing/2014/main" id="{78542B09-6698-4A8C-9C59-505059B8AF2D}"/>
              </a:ext>
            </a:extLst>
          </p:cNvPr>
          <p:cNvSpPr txBox="1"/>
          <p:nvPr/>
        </p:nvSpPr>
        <p:spPr>
          <a:xfrm>
            <a:off x="6394102" y="6055854"/>
            <a:ext cx="226024" cy="161583"/>
          </a:xfrm>
          <a:prstGeom prst="rect">
            <a:avLst/>
          </a:prstGeom>
          <a:noFill/>
        </p:spPr>
        <p:txBody>
          <a:bodyPr wrap="none" lIns="0" tIns="0" rIns="0" bIns="0" rtlCol="0">
            <a:spAutoFit/>
          </a:bodyPr>
          <a:lstStyle/>
          <a:p>
            <a:pPr algn="ctr"/>
            <a:r>
              <a:rPr lang="en-GB" sz="1050" dirty="0">
                <a:solidFill>
                  <a:srgbClr val="363636"/>
                </a:solidFill>
              </a:rPr>
              <a:t>180</a:t>
            </a:r>
          </a:p>
        </p:txBody>
      </p:sp>
      <p:cxnSp>
        <p:nvCxnSpPr>
          <p:cNvPr id="105" name="Straight Connector 104">
            <a:extLst>
              <a:ext uri="{FF2B5EF4-FFF2-40B4-BE49-F238E27FC236}">
                <a16:creationId xmlns="" xmlns:a16="http://schemas.microsoft.com/office/drawing/2014/main" id="{416DF474-7916-4565-B2D7-83E7FE2D9BE5}"/>
              </a:ext>
            </a:extLst>
          </p:cNvPr>
          <p:cNvCxnSpPr>
            <a:cxnSpLocks/>
          </p:cNvCxnSpPr>
          <p:nvPr/>
        </p:nvCxnSpPr>
        <p:spPr>
          <a:xfrm rot="5400000">
            <a:off x="6750453"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06" name="TextBox 105">
            <a:extLst>
              <a:ext uri="{FF2B5EF4-FFF2-40B4-BE49-F238E27FC236}">
                <a16:creationId xmlns="" xmlns:a16="http://schemas.microsoft.com/office/drawing/2014/main" id="{2A14C3E8-A266-4BA8-A421-B794F3D67E22}"/>
              </a:ext>
            </a:extLst>
          </p:cNvPr>
          <p:cNvSpPr txBox="1"/>
          <p:nvPr/>
        </p:nvSpPr>
        <p:spPr>
          <a:xfrm>
            <a:off x="6673441" y="6055854"/>
            <a:ext cx="226024" cy="161583"/>
          </a:xfrm>
          <a:prstGeom prst="rect">
            <a:avLst/>
          </a:prstGeom>
          <a:noFill/>
        </p:spPr>
        <p:txBody>
          <a:bodyPr wrap="none" lIns="0" tIns="0" rIns="0" bIns="0" rtlCol="0">
            <a:spAutoFit/>
          </a:bodyPr>
          <a:lstStyle/>
          <a:p>
            <a:pPr algn="ctr"/>
            <a:r>
              <a:rPr lang="en-GB" sz="1050" dirty="0">
                <a:solidFill>
                  <a:srgbClr val="363636"/>
                </a:solidFill>
              </a:rPr>
              <a:t>210</a:t>
            </a:r>
          </a:p>
        </p:txBody>
      </p:sp>
      <p:cxnSp>
        <p:nvCxnSpPr>
          <p:cNvPr id="107" name="Straight Connector 106">
            <a:extLst>
              <a:ext uri="{FF2B5EF4-FFF2-40B4-BE49-F238E27FC236}">
                <a16:creationId xmlns="" xmlns:a16="http://schemas.microsoft.com/office/drawing/2014/main" id="{635CDCC9-F422-4C8F-A3F3-09E41830DA63}"/>
              </a:ext>
            </a:extLst>
          </p:cNvPr>
          <p:cNvCxnSpPr>
            <a:cxnSpLocks/>
          </p:cNvCxnSpPr>
          <p:nvPr/>
        </p:nvCxnSpPr>
        <p:spPr>
          <a:xfrm rot="5400000">
            <a:off x="7029792"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08" name="TextBox 107">
            <a:extLst>
              <a:ext uri="{FF2B5EF4-FFF2-40B4-BE49-F238E27FC236}">
                <a16:creationId xmlns="" xmlns:a16="http://schemas.microsoft.com/office/drawing/2014/main" id="{AD176350-FD52-40EA-9401-67C432C2FFD1}"/>
              </a:ext>
            </a:extLst>
          </p:cNvPr>
          <p:cNvSpPr txBox="1"/>
          <p:nvPr/>
        </p:nvSpPr>
        <p:spPr>
          <a:xfrm>
            <a:off x="6952780" y="6055854"/>
            <a:ext cx="226024" cy="161583"/>
          </a:xfrm>
          <a:prstGeom prst="rect">
            <a:avLst/>
          </a:prstGeom>
          <a:noFill/>
        </p:spPr>
        <p:txBody>
          <a:bodyPr wrap="none" lIns="0" tIns="0" rIns="0" bIns="0" rtlCol="0">
            <a:spAutoFit/>
          </a:bodyPr>
          <a:lstStyle/>
          <a:p>
            <a:pPr algn="ctr"/>
            <a:r>
              <a:rPr lang="en-GB" sz="1050" dirty="0">
                <a:solidFill>
                  <a:srgbClr val="363636"/>
                </a:solidFill>
              </a:rPr>
              <a:t>240</a:t>
            </a:r>
          </a:p>
        </p:txBody>
      </p:sp>
      <p:cxnSp>
        <p:nvCxnSpPr>
          <p:cNvPr id="109" name="Straight Connector 108">
            <a:extLst>
              <a:ext uri="{FF2B5EF4-FFF2-40B4-BE49-F238E27FC236}">
                <a16:creationId xmlns="" xmlns:a16="http://schemas.microsoft.com/office/drawing/2014/main" id="{47B87059-1481-4C9F-9714-62C15884E86B}"/>
              </a:ext>
            </a:extLst>
          </p:cNvPr>
          <p:cNvCxnSpPr>
            <a:cxnSpLocks/>
          </p:cNvCxnSpPr>
          <p:nvPr/>
        </p:nvCxnSpPr>
        <p:spPr>
          <a:xfrm rot="5400000">
            <a:off x="7309131"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10" name="TextBox 109">
            <a:extLst>
              <a:ext uri="{FF2B5EF4-FFF2-40B4-BE49-F238E27FC236}">
                <a16:creationId xmlns="" xmlns:a16="http://schemas.microsoft.com/office/drawing/2014/main" id="{2DC5E95D-7380-422C-897D-F79BE8781813}"/>
              </a:ext>
            </a:extLst>
          </p:cNvPr>
          <p:cNvSpPr txBox="1"/>
          <p:nvPr/>
        </p:nvSpPr>
        <p:spPr>
          <a:xfrm>
            <a:off x="7232119" y="6055854"/>
            <a:ext cx="226024" cy="161583"/>
          </a:xfrm>
          <a:prstGeom prst="rect">
            <a:avLst/>
          </a:prstGeom>
          <a:noFill/>
        </p:spPr>
        <p:txBody>
          <a:bodyPr wrap="none" lIns="0" tIns="0" rIns="0" bIns="0" rtlCol="0">
            <a:spAutoFit/>
          </a:bodyPr>
          <a:lstStyle/>
          <a:p>
            <a:pPr algn="ctr"/>
            <a:r>
              <a:rPr lang="en-GB" sz="1050" dirty="0">
                <a:solidFill>
                  <a:srgbClr val="363636"/>
                </a:solidFill>
              </a:rPr>
              <a:t>270</a:t>
            </a:r>
          </a:p>
        </p:txBody>
      </p:sp>
      <p:cxnSp>
        <p:nvCxnSpPr>
          <p:cNvPr id="111" name="Straight Connector 110">
            <a:extLst>
              <a:ext uri="{FF2B5EF4-FFF2-40B4-BE49-F238E27FC236}">
                <a16:creationId xmlns="" xmlns:a16="http://schemas.microsoft.com/office/drawing/2014/main" id="{F111375A-0648-4B97-8C0A-4C44539A2071}"/>
              </a:ext>
            </a:extLst>
          </p:cNvPr>
          <p:cNvCxnSpPr>
            <a:cxnSpLocks/>
          </p:cNvCxnSpPr>
          <p:nvPr/>
        </p:nvCxnSpPr>
        <p:spPr>
          <a:xfrm rot="5400000">
            <a:off x="7867809"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12" name="TextBox 111">
            <a:extLst>
              <a:ext uri="{FF2B5EF4-FFF2-40B4-BE49-F238E27FC236}">
                <a16:creationId xmlns="" xmlns:a16="http://schemas.microsoft.com/office/drawing/2014/main" id="{C6FCDAFB-86A0-4679-9549-B4D8DCAD9540}"/>
              </a:ext>
            </a:extLst>
          </p:cNvPr>
          <p:cNvSpPr txBox="1"/>
          <p:nvPr/>
        </p:nvSpPr>
        <p:spPr>
          <a:xfrm>
            <a:off x="7790797" y="6055854"/>
            <a:ext cx="226024" cy="161583"/>
          </a:xfrm>
          <a:prstGeom prst="rect">
            <a:avLst/>
          </a:prstGeom>
          <a:noFill/>
        </p:spPr>
        <p:txBody>
          <a:bodyPr wrap="none" lIns="0" tIns="0" rIns="0" bIns="0" rtlCol="0">
            <a:spAutoFit/>
          </a:bodyPr>
          <a:lstStyle/>
          <a:p>
            <a:pPr algn="ctr"/>
            <a:r>
              <a:rPr lang="en-GB" sz="1050" dirty="0">
                <a:solidFill>
                  <a:srgbClr val="363636"/>
                </a:solidFill>
              </a:rPr>
              <a:t>330</a:t>
            </a:r>
          </a:p>
        </p:txBody>
      </p:sp>
      <p:cxnSp>
        <p:nvCxnSpPr>
          <p:cNvPr id="113" name="Straight Connector 112">
            <a:extLst>
              <a:ext uri="{FF2B5EF4-FFF2-40B4-BE49-F238E27FC236}">
                <a16:creationId xmlns="" xmlns:a16="http://schemas.microsoft.com/office/drawing/2014/main" id="{22BABD5E-01CC-4AF0-8D09-94AA81B3C55A}"/>
              </a:ext>
            </a:extLst>
          </p:cNvPr>
          <p:cNvCxnSpPr>
            <a:cxnSpLocks/>
          </p:cNvCxnSpPr>
          <p:nvPr/>
        </p:nvCxnSpPr>
        <p:spPr>
          <a:xfrm rot="5400000">
            <a:off x="8426487"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14" name="TextBox 113">
            <a:extLst>
              <a:ext uri="{FF2B5EF4-FFF2-40B4-BE49-F238E27FC236}">
                <a16:creationId xmlns="" xmlns:a16="http://schemas.microsoft.com/office/drawing/2014/main" id="{53E11EE2-7AC0-43E7-8562-C4837B60F139}"/>
              </a:ext>
            </a:extLst>
          </p:cNvPr>
          <p:cNvSpPr txBox="1"/>
          <p:nvPr/>
        </p:nvSpPr>
        <p:spPr>
          <a:xfrm>
            <a:off x="8349475" y="6055854"/>
            <a:ext cx="226024" cy="161583"/>
          </a:xfrm>
          <a:prstGeom prst="rect">
            <a:avLst/>
          </a:prstGeom>
          <a:noFill/>
        </p:spPr>
        <p:txBody>
          <a:bodyPr wrap="none" lIns="0" tIns="0" rIns="0" bIns="0" rtlCol="0">
            <a:spAutoFit/>
          </a:bodyPr>
          <a:lstStyle/>
          <a:p>
            <a:pPr algn="ctr"/>
            <a:r>
              <a:rPr lang="en-GB" sz="1050" dirty="0">
                <a:solidFill>
                  <a:srgbClr val="363636"/>
                </a:solidFill>
              </a:rPr>
              <a:t>390</a:t>
            </a:r>
          </a:p>
        </p:txBody>
      </p:sp>
      <p:cxnSp>
        <p:nvCxnSpPr>
          <p:cNvPr id="115" name="Straight Connector 114">
            <a:extLst>
              <a:ext uri="{FF2B5EF4-FFF2-40B4-BE49-F238E27FC236}">
                <a16:creationId xmlns="" xmlns:a16="http://schemas.microsoft.com/office/drawing/2014/main" id="{80D1B7D4-C603-415C-A7D0-495F02065EC6}"/>
              </a:ext>
            </a:extLst>
          </p:cNvPr>
          <p:cNvCxnSpPr>
            <a:cxnSpLocks/>
          </p:cNvCxnSpPr>
          <p:nvPr/>
        </p:nvCxnSpPr>
        <p:spPr>
          <a:xfrm>
            <a:off x="4834073" y="5115843"/>
            <a:ext cx="3595552" cy="0"/>
          </a:xfrm>
          <a:prstGeom prst="line">
            <a:avLst/>
          </a:prstGeom>
          <a:noFill/>
          <a:ln w="12700" cap="sq">
            <a:solidFill>
              <a:schemeClr val="tx1"/>
            </a:solidFill>
            <a:prstDash val="dash"/>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16" name="Straight Connector 115">
            <a:extLst>
              <a:ext uri="{FF2B5EF4-FFF2-40B4-BE49-F238E27FC236}">
                <a16:creationId xmlns="" xmlns:a16="http://schemas.microsoft.com/office/drawing/2014/main" id="{D12FA1CF-5AC8-4AB3-B223-275136865CB9}"/>
              </a:ext>
            </a:extLst>
          </p:cNvPr>
          <p:cNvCxnSpPr>
            <a:cxnSpLocks/>
          </p:cNvCxnSpPr>
          <p:nvPr/>
        </p:nvCxnSpPr>
        <p:spPr>
          <a:xfrm rot="5400000">
            <a:off x="7588470"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a:extLst>
              <a:ext uri="{FF2B5EF4-FFF2-40B4-BE49-F238E27FC236}">
                <a16:creationId xmlns="" xmlns:a16="http://schemas.microsoft.com/office/drawing/2014/main" id="{B66EDBCE-A529-4059-97F4-5E2CC2122BB3}"/>
              </a:ext>
            </a:extLst>
          </p:cNvPr>
          <p:cNvSpPr txBox="1"/>
          <p:nvPr/>
        </p:nvSpPr>
        <p:spPr>
          <a:xfrm>
            <a:off x="7511458" y="6055854"/>
            <a:ext cx="226024" cy="161583"/>
          </a:xfrm>
          <a:prstGeom prst="rect">
            <a:avLst/>
          </a:prstGeom>
          <a:noFill/>
        </p:spPr>
        <p:txBody>
          <a:bodyPr wrap="none" lIns="0" tIns="0" rIns="0" bIns="0" rtlCol="0">
            <a:spAutoFit/>
          </a:bodyPr>
          <a:lstStyle/>
          <a:p>
            <a:pPr algn="ctr"/>
            <a:r>
              <a:rPr lang="en-GB" sz="1050" dirty="0">
                <a:solidFill>
                  <a:srgbClr val="363636"/>
                </a:solidFill>
              </a:rPr>
              <a:t>300</a:t>
            </a:r>
          </a:p>
        </p:txBody>
      </p:sp>
      <p:cxnSp>
        <p:nvCxnSpPr>
          <p:cNvPr id="118" name="Straight Connector 117">
            <a:extLst>
              <a:ext uri="{FF2B5EF4-FFF2-40B4-BE49-F238E27FC236}">
                <a16:creationId xmlns="" xmlns:a16="http://schemas.microsoft.com/office/drawing/2014/main" id="{1795659A-7C28-4AC3-85AB-C6E99808875D}"/>
              </a:ext>
            </a:extLst>
          </p:cNvPr>
          <p:cNvCxnSpPr>
            <a:cxnSpLocks/>
          </p:cNvCxnSpPr>
          <p:nvPr/>
        </p:nvCxnSpPr>
        <p:spPr>
          <a:xfrm rot="5400000">
            <a:off x="8147148" y="600122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119" name="TextBox 118">
            <a:extLst>
              <a:ext uri="{FF2B5EF4-FFF2-40B4-BE49-F238E27FC236}">
                <a16:creationId xmlns="" xmlns:a16="http://schemas.microsoft.com/office/drawing/2014/main" id="{252BBFC4-B696-4A11-B5F9-CF3DB63AD560}"/>
              </a:ext>
            </a:extLst>
          </p:cNvPr>
          <p:cNvSpPr txBox="1"/>
          <p:nvPr/>
        </p:nvSpPr>
        <p:spPr>
          <a:xfrm>
            <a:off x="8070136" y="6055854"/>
            <a:ext cx="226024" cy="161583"/>
          </a:xfrm>
          <a:prstGeom prst="rect">
            <a:avLst/>
          </a:prstGeom>
          <a:noFill/>
        </p:spPr>
        <p:txBody>
          <a:bodyPr wrap="none" lIns="0" tIns="0" rIns="0" bIns="0" rtlCol="0">
            <a:spAutoFit/>
          </a:bodyPr>
          <a:lstStyle/>
          <a:p>
            <a:pPr algn="ctr"/>
            <a:r>
              <a:rPr lang="en-GB" sz="1050" dirty="0">
                <a:solidFill>
                  <a:srgbClr val="363636"/>
                </a:solidFill>
              </a:rPr>
              <a:t>360</a:t>
            </a:r>
          </a:p>
        </p:txBody>
      </p:sp>
      <p:grpSp>
        <p:nvGrpSpPr>
          <p:cNvPr id="3073" name="Group 3072">
            <a:extLst>
              <a:ext uri="{FF2B5EF4-FFF2-40B4-BE49-F238E27FC236}">
                <a16:creationId xmlns="" xmlns:a16="http://schemas.microsoft.com/office/drawing/2014/main" id="{9F07A160-4EBE-4E69-8C70-F800E798CFC7}"/>
              </a:ext>
            </a:extLst>
          </p:cNvPr>
          <p:cNvGrpSpPr/>
          <p:nvPr/>
        </p:nvGrpSpPr>
        <p:grpSpPr>
          <a:xfrm>
            <a:off x="4845102" y="1787526"/>
            <a:ext cx="3622623" cy="1346200"/>
            <a:chOff x="4845065" y="1784336"/>
            <a:chExt cx="3622661" cy="1352965"/>
          </a:xfrm>
        </p:grpSpPr>
        <p:sp>
          <p:nvSpPr>
            <p:cNvPr id="12" name="Freeform 5">
              <a:extLst>
                <a:ext uri="{FF2B5EF4-FFF2-40B4-BE49-F238E27FC236}">
                  <a16:creationId xmlns="" xmlns:a16="http://schemas.microsoft.com/office/drawing/2014/main" id="{5F8C8C8C-748C-486A-9A0E-5029EA9EA3BE}"/>
                </a:ext>
              </a:extLst>
            </p:cNvPr>
            <p:cNvSpPr>
              <a:spLocks/>
            </p:cNvSpPr>
            <p:nvPr/>
          </p:nvSpPr>
          <p:spPr bwMode="auto">
            <a:xfrm>
              <a:off x="4845065" y="1784336"/>
              <a:ext cx="3622661" cy="1352965"/>
            </a:xfrm>
            <a:custGeom>
              <a:avLst/>
              <a:gdLst>
                <a:gd name="T0" fmla="*/ 0 w 2292"/>
                <a:gd name="T1" fmla="*/ 0 h 856"/>
                <a:gd name="T2" fmla="*/ 151 w 2292"/>
                <a:gd name="T3" fmla="*/ 0 h 856"/>
                <a:gd name="T4" fmla="*/ 151 w 2292"/>
                <a:gd name="T5" fmla="*/ 52 h 856"/>
                <a:gd name="T6" fmla="*/ 153 w 2292"/>
                <a:gd name="T7" fmla="*/ 52 h 856"/>
                <a:gd name="T8" fmla="*/ 153 w 2292"/>
                <a:gd name="T9" fmla="*/ 56 h 856"/>
                <a:gd name="T10" fmla="*/ 157 w 2292"/>
                <a:gd name="T11" fmla="*/ 56 h 856"/>
                <a:gd name="T12" fmla="*/ 157 w 2292"/>
                <a:gd name="T13" fmla="*/ 77 h 856"/>
                <a:gd name="T14" fmla="*/ 179 w 2292"/>
                <a:gd name="T15" fmla="*/ 77 h 856"/>
                <a:gd name="T16" fmla="*/ 179 w 2292"/>
                <a:gd name="T17" fmla="*/ 105 h 856"/>
                <a:gd name="T18" fmla="*/ 205 w 2292"/>
                <a:gd name="T19" fmla="*/ 105 h 856"/>
                <a:gd name="T20" fmla="*/ 205 w 2292"/>
                <a:gd name="T21" fmla="*/ 129 h 856"/>
                <a:gd name="T22" fmla="*/ 309 w 2292"/>
                <a:gd name="T23" fmla="*/ 129 h 856"/>
                <a:gd name="T24" fmla="*/ 309 w 2292"/>
                <a:gd name="T25" fmla="*/ 165 h 856"/>
                <a:gd name="T26" fmla="*/ 440 w 2292"/>
                <a:gd name="T27" fmla="*/ 165 h 856"/>
                <a:gd name="T28" fmla="*/ 440 w 2292"/>
                <a:gd name="T29" fmla="*/ 201 h 856"/>
                <a:gd name="T30" fmla="*/ 587 w 2292"/>
                <a:gd name="T31" fmla="*/ 201 h 856"/>
                <a:gd name="T32" fmla="*/ 587 w 2292"/>
                <a:gd name="T33" fmla="*/ 280 h 856"/>
                <a:gd name="T34" fmla="*/ 595 w 2292"/>
                <a:gd name="T35" fmla="*/ 280 h 856"/>
                <a:gd name="T36" fmla="*/ 595 w 2292"/>
                <a:gd name="T37" fmla="*/ 365 h 856"/>
                <a:gd name="T38" fmla="*/ 609 w 2292"/>
                <a:gd name="T39" fmla="*/ 365 h 856"/>
                <a:gd name="T40" fmla="*/ 609 w 2292"/>
                <a:gd name="T41" fmla="*/ 405 h 856"/>
                <a:gd name="T42" fmla="*/ 617 w 2292"/>
                <a:gd name="T43" fmla="*/ 405 h 856"/>
                <a:gd name="T44" fmla="*/ 617 w 2292"/>
                <a:gd name="T45" fmla="*/ 449 h 856"/>
                <a:gd name="T46" fmla="*/ 922 w 2292"/>
                <a:gd name="T47" fmla="*/ 449 h 856"/>
                <a:gd name="T48" fmla="*/ 922 w 2292"/>
                <a:gd name="T49" fmla="*/ 554 h 856"/>
                <a:gd name="T50" fmla="*/ 928 w 2292"/>
                <a:gd name="T51" fmla="*/ 554 h 856"/>
                <a:gd name="T52" fmla="*/ 928 w 2292"/>
                <a:gd name="T53" fmla="*/ 653 h 856"/>
                <a:gd name="T54" fmla="*/ 1171 w 2292"/>
                <a:gd name="T55" fmla="*/ 653 h 856"/>
                <a:gd name="T56" fmla="*/ 1171 w 2292"/>
                <a:gd name="T57" fmla="*/ 753 h 856"/>
                <a:gd name="T58" fmla="*/ 1274 w 2292"/>
                <a:gd name="T59" fmla="*/ 753 h 856"/>
                <a:gd name="T60" fmla="*/ 1274 w 2292"/>
                <a:gd name="T61" fmla="*/ 856 h 856"/>
                <a:gd name="T62" fmla="*/ 2292 w 2292"/>
                <a:gd name="T63" fmla="*/ 856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92" h="856">
                  <a:moveTo>
                    <a:pt x="0" y="0"/>
                  </a:moveTo>
                  <a:lnTo>
                    <a:pt x="151" y="0"/>
                  </a:lnTo>
                  <a:lnTo>
                    <a:pt x="151" y="52"/>
                  </a:lnTo>
                  <a:lnTo>
                    <a:pt x="153" y="52"/>
                  </a:lnTo>
                  <a:lnTo>
                    <a:pt x="153" y="56"/>
                  </a:lnTo>
                  <a:lnTo>
                    <a:pt x="157" y="56"/>
                  </a:lnTo>
                  <a:lnTo>
                    <a:pt x="157" y="77"/>
                  </a:lnTo>
                  <a:lnTo>
                    <a:pt x="179" y="77"/>
                  </a:lnTo>
                  <a:lnTo>
                    <a:pt x="179" y="105"/>
                  </a:lnTo>
                  <a:lnTo>
                    <a:pt x="205" y="105"/>
                  </a:lnTo>
                  <a:lnTo>
                    <a:pt x="205" y="129"/>
                  </a:lnTo>
                  <a:lnTo>
                    <a:pt x="309" y="129"/>
                  </a:lnTo>
                  <a:lnTo>
                    <a:pt x="309" y="165"/>
                  </a:lnTo>
                  <a:lnTo>
                    <a:pt x="440" y="165"/>
                  </a:lnTo>
                  <a:lnTo>
                    <a:pt x="440" y="201"/>
                  </a:lnTo>
                  <a:lnTo>
                    <a:pt x="587" y="201"/>
                  </a:lnTo>
                  <a:lnTo>
                    <a:pt x="587" y="280"/>
                  </a:lnTo>
                  <a:lnTo>
                    <a:pt x="595" y="280"/>
                  </a:lnTo>
                  <a:lnTo>
                    <a:pt x="595" y="365"/>
                  </a:lnTo>
                  <a:lnTo>
                    <a:pt x="609" y="365"/>
                  </a:lnTo>
                  <a:lnTo>
                    <a:pt x="609" y="405"/>
                  </a:lnTo>
                  <a:lnTo>
                    <a:pt x="617" y="405"/>
                  </a:lnTo>
                  <a:lnTo>
                    <a:pt x="617" y="449"/>
                  </a:lnTo>
                  <a:lnTo>
                    <a:pt x="922" y="449"/>
                  </a:lnTo>
                  <a:lnTo>
                    <a:pt x="922" y="554"/>
                  </a:lnTo>
                  <a:lnTo>
                    <a:pt x="928" y="554"/>
                  </a:lnTo>
                  <a:lnTo>
                    <a:pt x="928" y="653"/>
                  </a:lnTo>
                  <a:lnTo>
                    <a:pt x="1171" y="653"/>
                  </a:lnTo>
                  <a:lnTo>
                    <a:pt x="1171" y="753"/>
                  </a:lnTo>
                  <a:lnTo>
                    <a:pt x="1274" y="753"/>
                  </a:lnTo>
                  <a:lnTo>
                    <a:pt x="1274" y="856"/>
                  </a:lnTo>
                  <a:lnTo>
                    <a:pt x="2292" y="856"/>
                  </a:lnTo>
                </a:path>
              </a:pathLst>
            </a:custGeom>
            <a:noFill/>
            <a:ln w="254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0" name="Line 6">
              <a:extLst>
                <a:ext uri="{FF2B5EF4-FFF2-40B4-BE49-F238E27FC236}">
                  <a16:creationId xmlns="" xmlns:a16="http://schemas.microsoft.com/office/drawing/2014/main" id="{715E1A86-0FDC-4AEC-8099-8F47F9B76227}"/>
                </a:ext>
              </a:extLst>
            </p:cNvPr>
            <p:cNvSpPr>
              <a:spLocks noChangeShapeType="1"/>
            </p:cNvSpPr>
            <p:nvPr/>
          </p:nvSpPr>
          <p:spPr bwMode="auto">
            <a:xfrm>
              <a:off x="8175321" y="3055112"/>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1" name="Line 7">
              <a:extLst>
                <a:ext uri="{FF2B5EF4-FFF2-40B4-BE49-F238E27FC236}">
                  <a16:creationId xmlns="" xmlns:a16="http://schemas.microsoft.com/office/drawing/2014/main" id="{41EE261F-B21F-4A74-9A35-F0ADCD8E99D1}"/>
                </a:ext>
              </a:extLst>
            </p:cNvPr>
            <p:cNvSpPr>
              <a:spLocks noChangeShapeType="1"/>
            </p:cNvSpPr>
            <p:nvPr/>
          </p:nvSpPr>
          <p:spPr bwMode="auto">
            <a:xfrm>
              <a:off x="6235964" y="2421305"/>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2" name="Line 8">
              <a:extLst>
                <a:ext uri="{FF2B5EF4-FFF2-40B4-BE49-F238E27FC236}">
                  <a16:creationId xmlns="" xmlns:a16="http://schemas.microsoft.com/office/drawing/2014/main" id="{25FB7BAA-E72A-47AF-AA4C-7AEF1939EAF1}"/>
                </a:ext>
              </a:extLst>
            </p:cNvPr>
            <p:cNvSpPr>
              <a:spLocks noChangeShapeType="1"/>
            </p:cNvSpPr>
            <p:nvPr/>
          </p:nvSpPr>
          <p:spPr bwMode="auto">
            <a:xfrm>
              <a:off x="6251770" y="2421305"/>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3" name="Line 9">
              <a:extLst>
                <a:ext uri="{FF2B5EF4-FFF2-40B4-BE49-F238E27FC236}">
                  <a16:creationId xmlns="" xmlns:a16="http://schemas.microsoft.com/office/drawing/2014/main" id="{A6A3780A-62D3-4DC6-B976-111ACF38EAA9}"/>
                </a:ext>
              </a:extLst>
            </p:cNvPr>
            <p:cNvSpPr>
              <a:spLocks noChangeShapeType="1"/>
            </p:cNvSpPr>
            <p:nvPr/>
          </p:nvSpPr>
          <p:spPr bwMode="auto">
            <a:xfrm>
              <a:off x="5981493" y="2421305"/>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4" name="Line 10">
              <a:extLst>
                <a:ext uri="{FF2B5EF4-FFF2-40B4-BE49-F238E27FC236}">
                  <a16:creationId xmlns="" xmlns:a16="http://schemas.microsoft.com/office/drawing/2014/main" id="{27F14650-ADB2-447F-8BE7-B632B97AF45F}"/>
                </a:ext>
              </a:extLst>
            </p:cNvPr>
            <p:cNvSpPr>
              <a:spLocks noChangeShapeType="1"/>
            </p:cNvSpPr>
            <p:nvPr/>
          </p:nvSpPr>
          <p:spPr bwMode="auto">
            <a:xfrm>
              <a:off x="5798147" y="2280634"/>
              <a:ext cx="0" cy="80609"/>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5" name="Line 11">
              <a:extLst>
                <a:ext uri="{FF2B5EF4-FFF2-40B4-BE49-F238E27FC236}">
                  <a16:creationId xmlns="" xmlns:a16="http://schemas.microsoft.com/office/drawing/2014/main" id="{C00023D9-2AED-4488-8AB2-1CCADC286B1B}"/>
                </a:ext>
              </a:extLst>
            </p:cNvPr>
            <p:cNvSpPr>
              <a:spLocks noChangeShapeType="1"/>
            </p:cNvSpPr>
            <p:nvPr/>
          </p:nvSpPr>
          <p:spPr bwMode="auto">
            <a:xfrm>
              <a:off x="5717538" y="2026163"/>
              <a:ext cx="0" cy="75867"/>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6" name="Line 12">
              <a:extLst>
                <a:ext uri="{FF2B5EF4-FFF2-40B4-BE49-F238E27FC236}">
                  <a16:creationId xmlns="" xmlns:a16="http://schemas.microsoft.com/office/drawing/2014/main" id="{C799DC8E-A13D-4474-B78D-E6524A50AFE9}"/>
                </a:ext>
              </a:extLst>
            </p:cNvPr>
            <p:cNvSpPr>
              <a:spLocks noChangeShapeType="1"/>
            </p:cNvSpPr>
            <p:nvPr/>
          </p:nvSpPr>
          <p:spPr bwMode="auto">
            <a:xfrm>
              <a:off x="5388780" y="1969262"/>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27" name="Line 13">
              <a:extLst>
                <a:ext uri="{FF2B5EF4-FFF2-40B4-BE49-F238E27FC236}">
                  <a16:creationId xmlns="" xmlns:a16="http://schemas.microsoft.com/office/drawing/2014/main" id="{6004B5D7-40EB-40B1-B73F-E55E5495C311}"/>
                </a:ext>
              </a:extLst>
            </p:cNvPr>
            <p:cNvSpPr>
              <a:spLocks noChangeShapeType="1"/>
            </p:cNvSpPr>
            <p:nvPr/>
          </p:nvSpPr>
          <p:spPr bwMode="auto">
            <a:xfrm>
              <a:off x="5368233" y="1969262"/>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72" name="Line 14">
              <a:extLst>
                <a:ext uri="{FF2B5EF4-FFF2-40B4-BE49-F238E27FC236}">
                  <a16:creationId xmlns="" xmlns:a16="http://schemas.microsoft.com/office/drawing/2014/main" id="{AF2EC03C-BBAC-46BC-BC43-24DE239EE9E8}"/>
                </a:ext>
              </a:extLst>
            </p:cNvPr>
            <p:cNvSpPr>
              <a:spLocks noChangeShapeType="1"/>
            </p:cNvSpPr>
            <p:nvPr/>
          </p:nvSpPr>
          <p:spPr bwMode="auto">
            <a:xfrm>
              <a:off x="5298688" y="1912362"/>
              <a:ext cx="0" cy="7902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3077" name="Group 17">
            <a:extLst>
              <a:ext uri="{FF2B5EF4-FFF2-40B4-BE49-F238E27FC236}">
                <a16:creationId xmlns="" xmlns:a16="http://schemas.microsoft.com/office/drawing/2014/main" id="{EAF6FA85-6158-484C-A98A-2873981257C2}"/>
              </a:ext>
            </a:extLst>
          </p:cNvPr>
          <p:cNvGrpSpPr>
            <a:grpSpLocks noChangeAspect="1"/>
          </p:cNvGrpSpPr>
          <p:nvPr/>
        </p:nvGrpSpPr>
        <p:grpSpPr bwMode="auto">
          <a:xfrm>
            <a:off x="4832350" y="4249738"/>
            <a:ext cx="3667125" cy="695325"/>
            <a:chOff x="3044" y="2677"/>
            <a:chExt cx="2310" cy="438"/>
          </a:xfrm>
        </p:grpSpPr>
        <p:sp>
          <p:nvSpPr>
            <p:cNvPr id="3079" name="Freeform 18">
              <a:extLst>
                <a:ext uri="{FF2B5EF4-FFF2-40B4-BE49-F238E27FC236}">
                  <a16:creationId xmlns="" xmlns:a16="http://schemas.microsoft.com/office/drawing/2014/main" id="{3E8415F8-6F7B-4D6F-ACA2-29D521A5A7EB}"/>
                </a:ext>
              </a:extLst>
            </p:cNvPr>
            <p:cNvSpPr>
              <a:spLocks/>
            </p:cNvSpPr>
            <p:nvPr/>
          </p:nvSpPr>
          <p:spPr bwMode="auto">
            <a:xfrm>
              <a:off x="3044" y="2695"/>
              <a:ext cx="2310" cy="420"/>
            </a:xfrm>
            <a:custGeom>
              <a:avLst/>
              <a:gdLst>
                <a:gd name="T0" fmla="*/ 0 w 2310"/>
                <a:gd name="T1" fmla="*/ 0 h 420"/>
                <a:gd name="T2" fmla="*/ 244 w 2310"/>
                <a:gd name="T3" fmla="*/ 0 h 420"/>
                <a:gd name="T4" fmla="*/ 244 w 2310"/>
                <a:gd name="T5" fmla="*/ 28 h 420"/>
                <a:gd name="T6" fmla="*/ 306 w 2310"/>
                <a:gd name="T7" fmla="*/ 28 h 420"/>
                <a:gd name="T8" fmla="*/ 306 w 2310"/>
                <a:gd name="T9" fmla="*/ 57 h 420"/>
                <a:gd name="T10" fmla="*/ 358 w 2310"/>
                <a:gd name="T11" fmla="*/ 57 h 420"/>
                <a:gd name="T12" fmla="*/ 358 w 2310"/>
                <a:gd name="T13" fmla="*/ 81 h 420"/>
                <a:gd name="T14" fmla="*/ 484 w 2310"/>
                <a:gd name="T15" fmla="*/ 81 h 420"/>
                <a:gd name="T16" fmla="*/ 484 w 2310"/>
                <a:gd name="T17" fmla="*/ 113 h 420"/>
                <a:gd name="T18" fmla="*/ 850 w 2310"/>
                <a:gd name="T19" fmla="*/ 113 h 420"/>
                <a:gd name="T20" fmla="*/ 850 w 2310"/>
                <a:gd name="T21" fmla="*/ 162 h 420"/>
                <a:gd name="T22" fmla="*/ 1128 w 2310"/>
                <a:gd name="T23" fmla="*/ 162 h 420"/>
                <a:gd name="T24" fmla="*/ 1128 w 2310"/>
                <a:gd name="T25" fmla="*/ 226 h 420"/>
                <a:gd name="T26" fmla="*/ 1236 w 2310"/>
                <a:gd name="T27" fmla="*/ 226 h 420"/>
                <a:gd name="T28" fmla="*/ 1236 w 2310"/>
                <a:gd name="T29" fmla="*/ 291 h 420"/>
                <a:gd name="T30" fmla="*/ 1248 w 2310"/>
                <a:gd name="T31" fmla="*/ 291 h 420"/>
                <a:gd name="T32" fmla="*/ 1248 w 2310"/>
                <a:gd name="T33" fmla="*/ 353 h 420"/>
                <a:gd name="T34" fmla="*/ 1270 w 2310"/>
                <a:gd name="T35" fmla="*/ 353 h 420"/>
                <a:gd name="T36" fmla="*/ 1270 w 2310"/>
                <a:gd name="T37" fmla="*/ 420 h 420"/>
                <a:gd name="T38" fmla="*/ 2310 w 2310"/>
                <a:gd name="T39" fmla="*/ 42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10" h="420">
                  <a:moveTo>
                    <a:pt x="0" y="0"/>
                  </a:moveTo>
                  <a:lnTo>
                    <a:pt x="244" y="0"/>
                  </a:lnTo>
                  <a:lnTo>
                    <a:pt x="244" y="28"/>
                  </a:lnTo>
                  <a:lnTo>
                    <a:pt x="306" y="28"/>
                  </a:lnTo>
                  <a:lnTo>
                    <a:pt x="306" y="57"/>
                  </a:lnTo>
                  <a:lnTo>
                    <a:pt x="358" y="57"/>
                  </a:lnTo>
                  <a:lnTo>
                    <a:pt x="358" y="81"/>
                  </a:lnTo>
                  <a:lnTo>
                    <a:pt x="484" y="81"/>
                  </a:lnTo>
                  <a:lnTo>
                    <a:pt x="484" y="113"/>
                  </a:lnTo>
                  <a:lnTo>
                    <a:pt x="850" y="113"/>
                  </a:lnTo>
                  <a:lnTo>
                    <a:pt x="850" y="162"/>
                  </a:lnTo>
                  <a:lnTo>
                    <a:pt x="1128" y="162"/>
                  </a:lnTo>
                  <a:lnTo>
                    <a:pt x="1128" y="226"/>
                  </a:lnTo>
                  <a:lnTo>
                    <a:pt x="1236" y="226"/>
                  </a:lnTo>
                  <a:lnTo>
                    <a:pt x="1236" y="291"/>
                  </a:lnTo>
                  <a:lnTo>
                    <a:pt x="1248" y="291"/>
                  </a:lnTo>
                  <a:lnTo>
                    <a:pt x="1248" y="353"/>
                  </a:lnTo>
                  <a:lnTo>
                    <a:pt x="1270" y="353"/>
                  </a:lnTo>
                  <a:lnTo>
                    <a:pt x="1270" y="420"/>
                  </a:lnTo>
                  <a:lnTo>
                    <a:pt x="2310" y="420"/>
                  </a:lnTo>
                </a:path>
              </a:pathLst>
            </a:custGeom>
            <a:noFill/>
            <a:ln w="254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0" name="Line 19">
              <a:extLst>
                <a:ext uri="{FF2B5EF4-FFF2-40B4-BE49-F238E27FC236}">
                  <a16:creationId xmlns="" xmlns:a16="http://schemas.microsoft.com/office/drawing/2014/main" id="{2DA71235-6F2D-448B-88BD-98F6F030ABC7}"/>
                </a:ext>
              </a:extLst>
            </p:cNvPr>
            <p:cNvSpPr>
              <a:spLocks noChangeShapeType="1"/>
            </p:cNvSpPr>
            <p:nvPr/>
          </p:nvSpPr>
          <p:spPr bwMode="auto">
            <a:xfrm>
              <a:off x="535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1" name="Line 20">
              <a:extLst>
                <a:ext uri="{FF2B5EF4-FFF2-40B4-BE49-F238E27FC236}">
                  <a16:creationId xmlns="" xmlns:a16="http://schemas.microsoft.com/office/drawing/2014/main" id="{5FD38B61-0721-4ED3-AA1E-7B962B8FE5F7}"/>
                </a:ext>
              </a:extLst>
            </p:cNvPr>
            <p:cNvSpPr>
              <a:spLocks noChangeShapeType="1"/>
            </p:cNvSpPr>
            <p:nvPr/>
          </p:nvSpPr>
          <p:spPr bwMode="auto">
            <a:xfrm>
              <a:off x="519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2" name="Line 21">
              <a:extLst>
                <a:ext uri="{FF2B5EF4-FFF2-40B4-BE49-F238E27FC236}">
                  <a16:creationId xmlns="" xmlns:a16="http://schemas.microsoft.com/office/drawing/2014/main" id="{C1AE39F9-85A2-40D9-9215-07471AE032C5}"/>
                </a:ext>
              </a:extLst>
            </p:cNvPr>
            <p:cNvSpPr>
              <a:spLocks noChangeShapeType="1"/>
            </p:cNvSpPr>
            <p:nvPr/>
          </p:nvSpPr>
          <p:spPr bwMode="auto">
            <a:xfrm>
              <a:off x="5076"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3" name="Line 22">
              <a:extLst>
                <a:ext uri="{FF2B5EF4-FFF2-40B4-BE49-F238E27FC236}">
                  <a16:creationId xmlns="" xmlns:a16="http://schemas.microsoft.com/office/drawing/2014/main" id="{9CF4DBA8-8ACC-45BE-A90F-390ACE33D864}"/>
                </a:ext>
              </a:extLst>
            </p:cNvPr>
            <p:cNvSpPr>
              <a:spLocks noChangeShapeType="1"/>
            </p:cNvSpPr>
            <p:nvPr/>
          </p:nvSpPr>
          <p:spPr bwMode="auto">
            <a:xfrm>
              <a:off x="495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4" name="Line 23">
              <a:extLst>
                <a:ext uri="{FF2B5EF4-FFF2-40B4-BE49-F238E27FC236}">
                  <a16:creationId xmlns="" xmlns:a16="http://schemas.microsoft.com/office/drawing/2014/main" id="{116DF984-120F-49B6-966A-801549855950}"/>
                </a:ext>
              </a:extLst>
            </p:cNvPr>
            <p:cNvSpPr>
              <a:spLocks noChangeShapeType="1"/>
            </p:cNvSpPr>
            <p:nvPr/>
          </p:nvSpPr>
          <p:spPr bwMode="auto">
            <a:xfrm>
              <a:off x="4908"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5" name="Line 24">
              <a:extLst>
                <a:ext uri="{FF2B5EF4-FFF2-40B4-BE49-F238E27FC236}">
                  <a16:creationId xmlns="" xmlns:a16="http://schemas.microsoft.com/office/drawing/2014/main" id="{407DECAD-5B1A-4E83-B97D-0144D0B67AC9}"/>
                </a:ext>
              </a:extLst>
            </p:cNvPr>
            <p:cNvSpPr>
              <a:spLocks noChangeShapeType="1"/>
            </p:cNvSpPr>
            <p:nvPr/>
          </p:nvSpPr>
          <p:spPr bwMode="auto">
            <a:xfrm>
              <a:off x="4854"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6" name="Line 25">
              <a:extLst>
                <a:ext uri="{FF2B5EF4-FFF2-40B4-BE49-F238E27FC236}">
                  <a16:creationId xmlns="" xmlns:a16="http://schemas.microsoft.com/office/drawing/2014/main" id="{41259DF2-7F21-43DF-80F2-F56A1922BF2B}"/>
                </a:ext>
              </a:extLst>
            </p:cNvPr>
            <p:cNvSpPr>
              <a:spLocks noChangeShapeType="1"/>
            </p:cNvSpPr>
            <p:nvPr/>
          </p:nvSpPr>
          <p:spPr bwMode="auto">
            <a:xfrm>
              <a:off x="481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7" name="Line 26">
              <a:extLst>
                <a:ext uri="{FF2B5EF4-FFF2-40B4-BE49-F238E27FC236}">
                  <a16:creationId xmlns="" xmlns:a16="http://schemas.microsoft.com/office/drawing/2014/main" id="{25AAEDE8-4A6C-4D63-837E-566733E0BD7E}"/>
                </a:ext>
              </a:extLst>
            </p:cNvPr>
            <p:cNvSpPr>
              <a:spLocks noChangeShapeType="1"/>
            </p:cNvSpPr>
            <p:nvPr/>
          </p:nvSpPr>
          <p:spPr bwMode="auto">
            <a:xfrm>
              <a:off x="440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8" name="Line 27">
              <a:extLst>
                <a:ext uri="{FF2B5EF4-FFF2-40B4-BE49-F238E27FC236}">
                  <a16:creationId xmlns="" xmlns:a16="http://schemas.microsoft.com/office/drawing/2014/main" id="{EF30F05C-CDBC-41BF-9FB2-B841E947A761}"/>
                </a:ext>
              </a:extLst>
            </p:cNvPr>
            <p:cNvSpPr>
              <a:spLocks noChangeShapeType="1"/>
            </p:cNvSpPr>
            <p:nvPr/>
          </p:nvSpPr>
          <p:spPr bwMode="auto">
            <a:xfrm>
              <a:off x="4360"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89" name="Line 28">
              <a:extLst>
                <a:ext uri="{FF2B5EF4-FFF2-40B4-BE49-F238E27FC236}">
                  <a16:creationId xmlns="" xmlns:a16="http://schemas.microsoft.com/office/drawing/2014/main" id="{00BB70C4-76B3-429E-AD8D-690935FBD90B}"/>
                </a:ext>
              </a:extLst>
            </p:cNvPr>
            <p:cNvSpPr>
              <a:spLocks noChangeShapeType="1"/>
            </p:cNvSpPr>
            <p:nvPr/>
          </p:nvSpPr>
          <p:spPr bwMode="auto">
            <a:xfrm>
              <a:off x="4038" y="2810"/>
              <a:ext cx="0" cy="49"/>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0" name="Line 29">
              <a:extLst>
                <a:ext uri="{FF2B5EF4-FFF2-40B4-BE49-F238E27FC236}">
                  <a16:creationId xmlns="" xmlns:a16="http://schemas.microsoft.com/office/drawing/2014/main" id="{995B7E5B-6DF0-41FC-9352-E0FDFB817F32}"/>
                </a:ext>
              </a:extLst>
            </p:cNvPr>
            <p:cNvSpPr>
              <a:spLocks noChangeShapeType="1"/>
            </p:cNvSpPr>
            <p:nvPr/>
          </p:nvSpPr>
          <p:spPr bwMode="auto">
            <a:xfrm>
              <a:off x="3948" y="2810"/>
              <a:ext cx="0" cy="49"/>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1" name="Line 30">
              <a:extLst>
                <a:ext uri="{FF2B5EF4-FFF2-40B4-BE49-F238E27FC236}">
                  <a16:creationId xmlns="" xmlns:a16="http://schemas.microsoft.com/office/drawing/2014/main" id="{FF4C1567-7DDB-405E-844E-EC8EE7E10F38}"/>
                </a:ext>
              </a:extLst>
            </p:cNvPr>
            <p:cNvSpPr>
              <a:spLocks noChangeShapeType="1"/>
            </p:cNvSpPr>
            <p:nvPr/>
          </p:nvSpPr>
          <p:spPr bwMode="auto">
            <a:xfrm>
              <a:off x="3916" y="2810"/>
              <a:ext cx="0" cy="49"/>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2" name="Line 31">
              <a:extLst>
                <a:ext uri="{FF2B5EF4-FFF2-40B4-BE49-F238E27FC236}">
                  <a16:creationId xmlns="" xmlns:a16="http://schemas.microsoft.com/office/drawing/2014/main" id="{E3A59116-7F7F-40BA-B21B-ED51C9CDE9FF}"/>
                </a:ext>
              </a:extLst>
            </p:cNvPr>
            <p:cNvSpPr>
              <a:spLocks noChangeShapeType="1"/>
            </p:cNvSpPr>
            <p:nvPr/>
          </p:nvSpPr>
          <p:spPr bwMode="auto">
            <a:xfrm>
              <a:off x="3884"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3" name="Line 32">
              <a:extLst>
                <a:ext uri="{FF2B5EF4-FFF2-40B4-BE49-F238E27FC236}">
                  <a16:creationId xmlns="" xmlns:a16="http://schemas.microsoft.com/office/drawing/2014/main" id="{F1A4AB47-64DB-4BC0-A30E-DFD99FE35312}"/>
                </a:ext>
              </a:extLst>
            </p:cNvPr>
            <p:cNvSpPr>
              <a:spLocks noChangeShapeType="1"/>
            </p:cNvSpPr>
            <p:nvPr/>
          </p:nvSpPr>
          <p:spPr bwMode="auto">
            <a:xfrm>
              <a:off x="3876"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4" name="Line 33">
              <a:extLst>
                <a:ext uri="{FF2B5EF4-FFF2-40B4-BE49-F238E27FC236}">
                  <a16:creationId xmlns="" xmlns:a16="http://schemas.microsoft.com/office/drawing/2014/main" id="{A2816509-0921-4C3C-AFBD-A353F33FF639}"/>
                </a:ext>
              </a:extLst>
            </p:cNvPr>
            <p:cNvSpPr>
              <a:spLocks noChangeShapeType="1"/>
            </p:cNvSpPr>
            <p:nvPr/>
          </p:nvSpPr>
          <p:spPr bwMode="auto">
            <a:xfrm>
              <a:off x="3852"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5" name="Line 34">
              <a:extLst>
                <a:ext uri="{FF2B5EF4-FFF2-40B4-BE49-F238E27FC236}">
                  <a16:creationId xmlns="" xmlns:a16="http://schemas.microsoft.com/office/drawing/2014/main" id="{19B8C965-0390-460B-87AD-A9E4094F6616}"/>
                </a:ext>
              </a:extLst>
            </p:cNvPr>
            <p:cNvSpPr>
              <a:spLocks noChangeShapeType="1"/>
            </p:cNvSpPr>
            <p:nvPr/>
          </p:nvSpPr>
          <p:spPr bwMode="auto">
            <a:xfrm>
              <a:off x="3828"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6" name="Line 35">
              <a:extLst>
                <a:ext uri="{FF2B5EF4-FFF2-40B4-BE49-F238E27FC236}">
                  <a16:creationId xmlns="" xmlns:a16="http://schemas.microsoft.com/office/drawing/2014/main" id="{15DDD260-00F3-44BB-8F23-9C2D11FF61A5}"/>
                </a:ext>
              </a:extLst>
            </p:cNvPr>
            <p:cNvSpPr>
              <a:spLocks noChangeShapeType="1"/>
            </p:cNvSpPr>
            <p:nvPr/>
          </p:nvSpPr>
          <p:spPr bwMode="auto">
            <a:xfrm>
              <a:off x="3816"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7" name="Line 36">
              <a:extLst>
                <a:ext uri="{FF2B5EF4-FFF2-40B4-BE49-F238E27FC236}">
                  <a16:creationId xmlns="" xmlns:a16="http://schemas.microsoft.com/office/drawing/2014/main" id="{F832164E-409E-46A1-8E50-01F1C506573A}"/>
                </a:ext>
              </a:extLst>
            </p:cNvPr>
            <p:cNvSpPr>
              <a:spLocks noChangeShapeType="1"/>
            </p:cNvSpPr>
            <p:nvPr/>
          </p:nvSpPr>
          <p:spPr bwMode="auto">
            <a:xfrm>
              <a:off x="3784"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8" name="Line 37">
              <a:extLst>
                <a:ext uri="{FF2B5EF4-FFF2-40B4-BE49-F238E27FC236}">
                  <a16:creationId xmlns="" xmlns:a16="http://schemas.microsoft.com/office/drawing/2014/main" id="{64D9AFF1-3941-433A-8DF9-B1FB89F9E093}"/>
                </a:ext>
              </a:extLst>
            </p:cNvPr>
            <p:cNvSpPr>
              <a:spLocks noChangeShapeType="1"/>
            </p:cNvSpPr>
            <p:nvPr/>
          </p:nvSpPr>
          <p:spPr bwMode="auto">
            <a:xfrm>
              <a:off x="3752"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99" name="Line 38">
              <a:extLst>
                <a:ext uri="{FF2B5EF4-FFF2-40B4-BE49-F238E27FC236}">
                  <a16:creationId xmlns="" xmlns:a16="http://schemas.microsoft.com/office/drawing/2014/main" id="{F0708D83-5836-4EDB-8A16-5A241412A41B}"/>
                </a:ext>
              </a:extLst>
            </p:cNvPr>
            <p:cNvSpPr>
              <a:spLocks noChangeShapeType="1"/>
            </p:cNvSpPr>
            <p:nvPr/>
          </p:nvSpPr>
          <p:spPr bwMode="auto">
            <a:xfrm>
              <a:off x="3706"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100" name="Line 39">
              <a:extLst>
                <a:ext uri="{FF2B5EF4-FFF2-40B4-BE49-F238E27FC236}">
                  <a16:creationId xmlns="" xmlns:a16="http://schemas.microsoft.com/office/drawing/2014/main" id="{C83FE318-09E7-4F8F-910E-35299415D731}"/>
                </a:ext>
              </a:extLst>
            </p:cNvPr>
            <p:cNvSpPr>
              <a:spLocks noChangeShapeType="1"/>
            </p:cNvSpPr>
            <p:nvPr/>
          </p:nvSpPr>
          <p:spPr bwMode="auto">
            <a:xfrm>
              <a:off x="3674"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101" name="Line 40">
              <a:extLst>
                <a:ext uri="{FF2B5EF4-FFF2-40B4-BE49-F238E27FC236}">
                  <a16:creationId xmlns="" xmlns:a16="http://schemas.microsoft.com/office/drawing/2014/main" id="{6ABDBBF0-A06A-4DE7-8C15-ACF3B610A998}"/>
                </a:ext>
              </a:extLst>
            </p:cNvPr>
            <p:cNvSpPr>
              <a:spLocks noChangeShapeType="1"/>
            </p:cNvSpPr>
            <p:nvPr/>
          </p:nvSpPr>
          <p:spPr bwMode="auto">
            <a:xfrm>
              <a:off x="3546" y="2758"/>
              <a:ext cx="0" cy="50"/>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102" name="Line 41">
              <a:extLst>
                <a:ext uri="{FF2B5EF4-FFF2-40B4-BE49-F238E27FC236}">
                  <a16:creationId xmlns="" xmlns:a16="http://schemas.microsoft.com/office/drawing/2014/main" id="{7B6EE9BF-9212-4262-B8A7-8B67710F6401}"/>
                </a:ext>
              </a:extLst>
            </p:cNvPr>
            <p:cNvSpPr>
              <a:spLocks noChangeShapeType="1"/>
            </p:cNvSpPr>
            <p:nvPr/>
          </p:nvSpPr>
          <p:spPr bwMode="auto">
            <a:xfrm>
              <a:off x="3458" y="2725"/>
              <a:ext cx="0" cy="51"/>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103" name="Line 42">
              <a:extLst>
                <a:ext uri="{FF2B5EF4-FFF2-40B4-BE49-F238E27FC236}">
                  <a16:creationId xmlns="" xmlns:a16="http://schemas.microsoft.com/office/drawing/2014/main" id="{A86BDAA0-A6AE-4393-8984-6D160F6B480C}"/>
                </a:ext>
              </a:extLst>
            </p:cNvPr>
            <p:cNvSpPr>
              <a:spLocks noChangeShapeType="1"/>
            </p:cNvSpPr>
            <p:nvPr/>
          </p:nvSpPr>
          <p:spPr bwMode="auto">
            <a:xfrm>
              <a:off x="3382" y="2703"/>
              <a:ext cx="0" cy="49"/>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120" name="Line 43">
              <a:extLst>
                <a:ext uri="{FF2B5EF4-FFF2-40B4-BE49-F238E27FC236}">
                  <a16:creationId xmlns="" xmlns:a16="http://schemas.microsoft.com/office/drawing/2014/main" id="{D7A6DD84-FB1A-48B3-A805-6AFEA8FFF7CE}"/>
                </a:ext>
              </a:extLst>
            </p:cNvPr>
            <p:cNvSpPr>
              <a:spLocks noChangeShapeType="1"/>
            </p:cNvSpPr>
            <p:nvPr/>
          </p:nvSpPr>
          <p:spPr bwMode="auto">
            <a:xfrm>
              <a:off x="3302" y="267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121" name="Line 44">
              <a:extLst>
                <a:ext uri="{FF2B5EF4-FFF2-40B4-BE49-F238E27FC236}">
                  <a16:creationId xmlns="" xmlns:a16="http://schemas.microsoft.com/office/drawing/2014/main" id="{4A526AA5-452C-4D94-8014-5EFBCFB67DC5}"/>
                </a:ext>
              </a:extLst>
            </p:cNvPr>
            <p:cNvSpPr>
              <a:spLocks noChangeShapeType="1"/>
            </p:cNvSpPr>
            <p:nvPr/>
          </p:nvSpPr>
          <p:spPr bwMode="auto">
            <a:xfrm>
              <a:off x="3426" y="2725"/>
              <a:ext cx="0" cy="51"/>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122" name="Line 45">
              <a:extLst>
                <a:ext uri="{FF2B5EF4-FFF2-40B4-BE49-F238E27FC236}">
                  <a16:creationId xmlns="" xmlns:a16="http://schemas.microsoft.com/office/drawing/2014/main" id="{39A3D3C7-B987-46AC-BDB1-FDD838E17C73}"/>
                </a:ext>
              </a:extLst>
            </p:cNvPr>
            <p:cNvSpPr>
              <a:spLocks noChangeShapeType="1"/>
            </p:cNvSpPr>
            <p:nvPr/>
          </p:nvSpPr>
          <p:spPr bwMode="auto">
            <a:xfrm>
              <a:off x="4822" y="3067"/>
              <a:ext cx="0" cy="48"/>
            </a:xfrm>
            <a:prstGeom prst="line">
              <a:avLst/>
            </a:prstGeom>
            <a:noFill/>
            <a:ln w="25400"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
        <p:nvSpPr>
          <p:cNvPr id="69" name="Freeform: Shape 68">
            <a:extLst>
              <a:ext uri="{FF2B5EF4-FFF2-40B4-BE49-F238E27FC236}">
                <a16:creationId xmlns="" xmlns:a16="http://schemas.microsoft.com/office/drawing/2014/main" id="{A37F0FAA-670E-478F-B06D-9C3E3B9E4342}"/>
              </a:ext>
            </a:extLst>
          </p:cNvPr>
          <p:cNvSpPr/>
          <p:nvPr/>
        </p:nvSpPr>
        <p:spPr>
          <a:xfrm>
            <a:off x="4831080" y="4281488"/>
            <a:ext cx="3631407" cy="1669732"/>
          </a:xfrm>
          <a:custGeom>
            <a:avLst/>
            <a:gdLst>
              <a:gd name="connsiteX0" fmla="*/ 0 w 3634740"/>
              <a:gd name="connsiteY0" fmla="*/ 0 h 1737360"/>
              <a:gd name="connsiteX1" fmla="*/ 0 w 3634740"/>
              <a:gd name="connsiteY1" fmla="*/ 1737360 h 1737360"/>
              <a:gd name="connsiteX2" fmla="*/ 3634740 w 3634740"/>
              <a:gd name="connsiteY2" fmla="*/ 1737360 h 1737360"/>
            </a:gdLst>
            <a:ahLst/>
            <a:cxnLst>
              <a:cxn ang="0">
                <a:pos x="connsiteX0" y="connsiteY0"/>
              </a:cxn>
              <a:cxn ang="0">
                <a:pos x="connsiteX1" y="connsiteY1"/>
              </a:cxn>
              <a:cxn ang="0">
                <a:pos x="connsiteX2" y="connsiteY2"/>
              </a:cxn>
            </a:cxnLst>
            <a:rect l="l" t="t" r="r" b="b"/>
            <a:pathLst>
              <a:path w="3634740" h="1737360">
                <a:moveTo>
                  <a:pt x="0" y="0"/>
                </a:moveTo>
                <a:lnTo>
                  <a:pt x="0" y="1737360"/>
                </a:lnTo>
                <a:lnTo>
                  <a:pt x="3634740" y="1737360"/>
                </a:lnTo>
              </a:path>
            </a:pathLst>
          </a:cu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70" name="Straight Connector 69">
            <a:extLst>
              <a:ext uri="{FF2B5EF4-FFF2-40B4-BE49-F238E27FC236}">
                <a16:creationId xmlns="" xmlns:a16="http://schemas.microsoft.com/office/drawing/2014/main" id="{CDC68411-C185-4852-A94A-7FBD63E5E63B}"/>
              </a:ext>
            </a:extLst>
          </p:cNvPr>
          <p:cNvCxnSpPr/>
          <p:nvPr/>
        </p:nvCxnSpPr>
        <p:spPr>
          <a:xfrm>
            <a:off x="4738823" y="4280465"/>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3" name="Freeform: Shape 2">
            <a:extLst>
              <a:ext uri="{FF2B5EF4-FFF2-40B4-BE49-F238E27FC236}">
                <a16:creationId xmlns="" xmlns:a16="http://schemas.microsoft.com/office/drawing/2014/main" id="{C5F47D69-0964-419F-B13A-8F7D46848665}"/>
              </a:ext>
            </a:extLst>
          </p:cNvPr>
          <p:cNvSpPr/>
          <p:nvPr/>
        </p:nvSpPr>
        <p:spPr>
          <a:xfrm>
            <a:off x="4831080" y="1789748"/>
            <a:ext cx="3631407" cy="1669732"/>
          </a:xfrm>
          <a:custGeom>
            <a:avLst/>
            <a:gdLst>
              <a:gd name="connsiteX0" fmla="*/ 0 w 3634740"/>
              <a:gd name="connsiteY0" fmla="*/ 0 h 1737360"/>
              <a:gd name="connsiteX1" fmla="*/ 0 w 3634740"/>
              <a:gd name="connsiteY1" fmla="*/ 1737360 h 1737360"/>
              <a:gd name="connsiteX2" fmla="*/ 3634740 w 3634740"/>
              <a:gd name="connsiteY2" fmla="*/ 1737360 h 1737360"/>
            </a:gdLst>
            <a:ahLst/>
            <a:cxnLst>
              <a:cxn ang="0">
                <a:pos x="connsiteX0" y="connsiteY0"/>
              </a:cxn>
              <a:cxn ang="0">
                <a:pos x="connsiteX1" y="connsiteY1"/>
              </a:cxn>
              <a:cxn ang="0">
                <a:pos x="connsiteX2" y="connsiteY2"/>
              </a:cxn>
            </a:cxnLst>
            <a:rect l="l" t="t" r="r" b="b"/>
            <a:pathLst>
              <a:path w="3634740" h="1737360">
                <a:moveTo>
                  <a:pt x="0" y="0"/>
                </a:moveTo>
                <a:lnTo>
                  <a:pt x="0" y="1737360"/>
                </a:lnTo>
                <a:lnTo>
                  <a:pt x="3634740" y="1737360"/>
                </a:lnTo>
              </a:path>
            </a:pathLst>
          </a:cu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5" name="Straight Connector 4">
            <a:extLst>
              <a:ext uri="{FF2B5EF4-FFF2-40B4-BE49-F238E27FC236}">
                <a16:creationId xmlns="" xmlns:a16="http://schemas.microsoft.com/office/drawing/2014/main" id="{4F439498-6CC6-4F93-86DC-C61DBA49111E}"/>
              </a:ext>
            </a:extLst>
          </p:cNvPr>
          <p:cNvCxnSpPr/>
          <p:nvPr/>
        </p:nvCxnSpPr>
        <p:spPr>
          <a:xfrm>
            <a:off x="4738823" y="1788725"/>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a:extLst>
              <a:ext uri="{FF2B5EF4-FFF2-40B4-BE49-F238E27FC236}">
                <a16:creationId xmlns="" xmlns:a16="http://schemas.microsoft.com/office/drawing/2014/main" id="{86FD8197-7046-41CE-804E-47BC42B2B98A}"/>
              </a:ext>
            </a:extLst>
          </p:cNvPr>
          <p:cNvCxnSpPr>
            <a:cxnSpLocks/>
          </p:cNvCxnSpPr>
          <p:nvPr/>
        </p:nvCxnSpPr>
        <p:spPr>
          <a:xfrm rot="5400000">
            <a:off x="4795080" y="350948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Tree>
    <p:custDataLst>
      <p:tags r:id="rId1"/>
    </p:custDataLst>
    <p:extLst>
      <p:ext uri="{BB962C8B-B14F-4D97-AF65-F5344CB8AC3E}">
        <p14:creationId xmlns:p14="http://schemas.microsoft.com/office/powerpoint/2010/main" val="844380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a:solidFill>
                  <a:schemeClr val="bg1"/>
                </a:solidFill>
              </a:rPr>
              <a:t>KEY RESULTS (</a:t>
            </a:r>
            <a:r>
              <a:rPr lang="en-GB" b="1" dirty="0" smtClean="0">
                <a:solidFill>
                  <a:schemeClr val="bg1"/>
                </a:solidFill>
              </a:rPr>
              <a:t>CONT.)</a:t>
            </a:r>
            <a:endParaRPr lang="en-GB" dirty="0"/>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a:t>The </a:t>
            </a:r>
            <a:r>
              <a:rPr lang="en-GB" dirty="0" err="1" smtClean="0"/>
              <a:t>mPFS</a:t>
            </a:r>
            <a:r>
              <a:rPr lang="en-GB" dirty="0" smtClean="0"/>
              <a:t> for TAS-116 treatment for </a:t>
            </a:r>
            <a:r>
              <a:rPr lang="en-GB" dirty="0"/>
              <a:t>metastatic or unresectable GIST </a:t>
            </a:r>
            <a:r>
              <a:rPr lang="en-GB" dirty="0" smtClean="0"/>
              <a:t>was comparable to that of regorafenib as </a:t>
            </a:r>
            <a:r>
              <a:rPr lang="en-GB" dirty="0" smtClean="0">
                <a:latin typeface="Arial"/>
                <a:cs typeface="Arial"/>
              </a:rPr>
              <a:t>≥3</a:t>
            </a:r>
            <a:r>
              <a:rPr lang="en-GB" baseline="30000" dirty="0" smtClean="0">
                <a:latin typeface="Arial"/>
                <a:cs typeface="Arial"/>
              </a:rPr>
              <a:t>rd</a:t>
            </a:r>
            <a:r>
              <a:rPr lang="en-GB" dirty="0" smtClean="0">
                <a:latin typeface="Arial"/>
                <a:cs typeface="Arial"/>
              </a:rPr>
              <a:t> </a:t>
            </a:r>
            <a:r>
              <a:rPr lang="en-GB" dirty="0" smtClean="0"/>
              <a:t>line in this setting</a:t>
            </a:r>
            <a:endParaRPr lang="en-GB" dirty="0"/>
          </a:p>
          <a:p>
            <a:r>
              <a:rPr lang="en-GB" dirty="0"/>
              <a:t>TAS-116 was well tolerated, with gastrointestinal disorders and increased serum creatinine being the most common TEAEs, all events </a:t>
            </a:r>
            <a:r>
              <a:rPr lang="en-GB" dirty="0" smtClean="0"/>
              <a:t>were resolved </a:t>
            </a:r>
            <a:r>
              <a:rPr lang="en-GB" dirty="0"/>
              <a:t>on dose interruption or </a:t>
            </a:r>
            <a:r>
              <a:rPr lang="en-GB" dirty="0" smtClean="0"/>
              <a:t>reduction</a:t>
            </a:r>
            <a:endParaRPr lang="en-GB" dirty="0"/>
          </a:p>
          <a:p>
            <a:pPr marL="0" indent="0">
              <a:buNone/>
            </a:pPr>
            <a:endParaRPr lang="en-GB" b="1" dirty="0">
              <a:solidFill>
                <a:schemeClr val="bg1"/>
              </a:solidFill>
            </a:endParaRPr>
          </a:p>
        </p:txBody>
      </p:sp>
      <p:sp>
        <p:nvSpPr>
          <p:cNvPr id="137" name="Rectangle 2"/>
          <p:cNvSpPr>
            <a:spLocks noGrp="1" noChangeArrowheads="1"/>
          </p:cNvSpPr>
          <p:nvPr>
            <p:ph type="title"/>
          </p:nvPr>
        </p:nvSpPr>
        <p:spPr>
          <a:xfrm>
            <a:off x="228600" y="228600"/>
            <a:ext cx="7270955" cy="939801"/>
          </a:xfrm>
        </p:spPr>
        <p:txBody>
          <a:bodyPr/>
          <a:lstStyle/>
          <a:p>
            <a:r>
              <a:rPr lang="en-GB" sz="1800" dirty="0">
                <a:solidFill>
                  <a:schemeClr val="bg1"/>
                </a:solidFill>
              </a:rPr>
              <a:t>1479PD: Phase II study of TAS-116, an oral </a:t>
            </a:r>
            <a:br>
              <a:rPr lang="en-GB" sz="1800" dirty="0">
                <a:solidFill>
                  <a:schemeClr val="bg1"/>
                </a:solidFill>
              </a:rPr>
            </a:br>
            <a:r>
              <a:rPr lang="en-GB" sz="1800" dirty="0">
                <a:solidFill>
                  <a:schemeClr val="bg1"/>
                </a:solidFill>
              </a:rPr>
              <a:t>inhibitor of heat shock protein 90 (HSP90), in metastatic or unresectable gastrointestinal stromal </a:t>
            </a:r>
            <a:r>
              <a:rPr lang="en-GB" sz="1800" dirty="0" err="1">
                <a:solidFill>
                  <a:schemeClr val="bg1"/>
                </a:solidFill>
              </a:rPr>
              <a:t>tumor</a:t>
            </a:r>
            <a:r>
              <a:rPr lang="en-GB" sz="1800" dirty="0">
                <a:solidFill>
                  <a:schemeClr val="bg1"/>
                </a:solidFill>
              </a:rPr>
              <a:t> refractory to </a:t>
            </a:r>
            <a:r>
              <a:rPr lang="en-GB" sz="1800" dirty="0" err="1">
                <a:solidFill>
                  <a:schemeClr val="bg1"/>
                </a:solidFill>
              </a:rPr>
              <a:t>imatinib</a:t>
            </a:r>
            <a:r>
              <a:rPr lang="en-GB" sz="1800" dirty="0">
                <a:solidFill>
                  <a:schemeClr val="bg1"/>
                </a:solidFill>
              </a:rPr>
              <a:t>, </a:t>
            </a:r>
            <a:r>
              <a:rPr lang="en-GB" sz="1800" dirty="0" err="1">
                <a:solidFill>
                  <a:schemeClr val="bg1"/>
                </a:solidFill>
              </a:rPr>
              <a:t>sunitinib</a:t>
            </a:r>
            <a:r>
              <a:rPr lang="en-GB" sz="1800" dirty="0">
                <a:solidFill>
                  <a:schemeClr val="bg1"/>
                </a:solidFill>
              </a:rPr>
              <a:t> and regorafenib – </a:t>
            </a:r>
            <a:r>
              <a:rPr lang="en-GB" sz="1800" dirty="0" err="1">
                <a:solidFill>
                  <a:schemeClr val="bg1"/>
                </a:solidFill>
              </a:rPr>
              <a:t>Kurokawa</a:t>
            </a:r>
            <a:r>
              <a:rPr lang="en-GB" sz="1800" dirty="0">
                <a:solidFill>
                  <a:schemeClr val="bg1"/>
                </a:solidFill>
              </a:rPr>
              <a:t> Y, et al </a:t>
            </a:r>
          </a:p>
        </p:txBody>
      </p:sp>
      <p:sp>
        <p:nvSpPr>
          <p:cNvPr id="138" name="Text Box 4"/>
          <p:cNvSpPr txBox="1">
            <a:spLocks noChangeArrowheads="1"/>
          </p:cNvSpPr>
          <p:nvPr/>
        </p:nvSpPr>
        <p:spPr bwMode="auto">
          <a:xfrm>
            <a:off x="4549768" y="6474897"/>
            <a:ext cx="43735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Kurokawa</a:t>
            </a:r>
            <a:r>
              <a:rPr lang="en-GB" sz="1200" dirty="0">
                <a:solidFill>
                  <a:srgbClr val="363636"/>
                </a:solidFill>
              </a:rPr>
              <a:t> Y,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1479PD</a:t>
            </a:r>
          </a:p>
        </p:txBody>
      </p:sp>
      <p:graphicFrame>
        <p:nvGraphicFramePr>
          <p:cNvPr id="139" name="Content Placeholder 2"/>
          <p:cNvGraphicFramePr>
            <a:graphicFrameLocks/>
          </p:cNvGraphicFramePr>
          <p:nvPr>
            <p:extLst>
              <p:ext uri="{D42A27DB-BD31-4B8C-83A1-F6EECF244321}">
                <p14:modId xmlns:p14="http://schemas.microsoft.com/office/powerpoint/2010/main" val="2413930152"/>
              </p:ext>
            </p:extLst>
          </p:nvPr>
        </p:nvGraphicFramePr>
        <p:xfrm>
          <a:off x="225425" y="1819082"/>
          <a:ext cx="3459471" cy="2199640"/>
        </p:xfrm>
        <a:graphic>
          <a:graphicData uri="http://schemas.openxmlformats.org/drawingml/2006/table">
            <a:tbl>
              <a:tblPr firstRow="1" bandRow="1">
                <a:tableStyleId>{69012ECD-51FC-41F1-AA8D-1B2483CD663E}</a:tableStyleId>
              </a:tblPr>
              <a:tblGrid>
                <a:gridCol w="2558718">
                  <a:extLst>
                    <a:ext uri="{9D8B030D-6E8A-4147-A177-3AD203B41FA5}">
                      <a16:colId xmlns="" xmlns:a16="http://schemas.microsoft.com/office/drawing/2014/main" val="20000"/>
                    </a:ext>
                  </a:extLst>
                </a:gridCol>
                <a:gridCol w="900753">
                  <a:extLst>
                    <a:ext uri="{9D8B030D-6E8A-4147-A177-3AD203B41FA5}">
                      <a16:colId xmlns="" xmlns:a16="http://schemas.microsoft.com/office/drawing/2014/main" val="20001"/>
                    </a:ext>
                  </a:extLst>
                </a:gridCol>
              </a:tblGrid>
              <a:tr h="370840">
                <a:tc>
                  <a:txBody>
                    <a:bodyPr/>
                    <a:lstStyle/>
                    <a:p>
                      <a:r>
                        <a:rPr lang="en-GB" sz="1200" dirty="0">
                          <a:solidFill>
                            <a:schemeClr val="tx2"/>
                          </a:solidFill>
                          <a:latin typeface="+mn-lt"/>
                          <a:cs typeface="+mn-cs"/>
                        </a:rPr>
                        <a:t>Summary</a:t>
                      </a:r>
                      <a:r>
                        <a:rPr lang="en-GB" sz="1200" baseline="0" dirty="0">
                          <a:solidFill>
                            <a:schemeClr val="tx2"/>
                          </a:solidFill>
                          <a:latin typeface="+mn-lt"/>
                          <a:cs typeface="+mn-cs"/>
                        </a:rPr>
                        <a:t> of AEs</a:t>
                      </a:r>
                      <a:endParaRPr lang="en-GB" sz="1200" dirty="0">
                        <a:solidFill>
                          <a:schemeClr val="tx2"/>
                        </a:solidFill>
                        <a:latin typeface="+mn-lt"/>
                        <a:cs typeface="Arial" panose="020B0604020202020204" pitchFamily="34" charset="0"/>
                      </a:endParaRPr>
                    </a:p>
                  </a:txBody>
                  <a:tcPr anchor="b"/>
                </a:tc>
                <a:tc>
                  <a:txBody>
                    <a:bodyPr/>
                    <a:lstStyle/>
                    <a:p>
                      <a:pPr algn="ctr"/>
                      <a:r>
                        <a:rPr lang="en-GB" sz="1200" baseline="0" dirty="0">
                          <a:solidFill>
                            <a:schemeClr val="tx2"/>
                          </a:solidFill>
                          <a:latin typeface="+mn-lt"/>
                        </a:rPr>
                        <a:t>n (%)</a:t>
                      </a:r>
                      <a:endParaRPr lang="en-GB" sz="1200" dirty="0">
                        <a:solidFill>
                          <a:schemeClr val="tx2"/>
                        </a:solidFill>
                        <a:latin typeface="+mn-lt"/>
                        <a:cs typeface="Arial" panose="020B0604020202020204" pitchFamily="34" charset="0"/>
                      </a:endParaRPr>
                    </a:p>
                  </a:txBody>
                  <a:tcPr anchor="b"/>
                </a:tc>
                <a:extLst>
                  <a:ext uri="{0D108BD9-81ED-4DB2-BD59-A6C34878D82A}">
                    <a16:rowId xmlns="" xmlns:a16="http://schemas.microsoft.com/office/drawing/2014/main" val="10000"/>
                  </a:ext>
                </a:extLst>
              </a:tr>
              <a:tr h="370840">
                <a:tc>
                  <a:txBody>
                    <a:bodyPr/>
                    <a:lstStyle/>
                    <a:p>
                      <a:r>
                        <a:rPr lang="en-GB" sz="1200" b="0" dirty="0">
                          <a:solidFill>
                            <a:schemeClr val="tx1"/>
                          </a:solidFill>
                          <a:latin typeface="+mn-lt"/>
                          <a:cs typeface="+mn-cs"/>
                        </a:rPr>
                        <a:t>Any AEs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Treatment</a:t>
                      </a:r>
                      <a:r>
                        <a:rPr lang="en-GB" sz="1200" baseline="0" dirty="0">
                          <a:latin typeface="+mn-lt"/>
                        </a:rPr>
                        <a:t>-related AE</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a:latin typeface="+mn-lt"/>
                        </a:rPr>
                        <a:t>40 (100)</a:t>
                      </a:r>
                    </a:p>
                    <a:p>
                      <a:pPr algn="ctr"/>
                      <a:r>
                        <a:rPr lang="en-GB" sz="1200" dirty="0">
                          <a:solidFill>
                            <a:srgbClr val="000000"/>
                          </a:solidFill>
                          <a:latin typeface="+mn-lt"/>
                          <a:cs typeface="Arial" panose="020B0604020202020204" pitchFamily="34" charset="0"/>
                        </a:rPr>
                        <a:t>40 (100)</a:t>
                      </a:r>
                    </a:p>
                  </a:txBody>
                  <a:tcPr/>
                </a:tc>
                <a:extLst>
                  <a:ext uri="{0D108BD9-81ED-4DB2-BD59-A6C34878D82A}">
                    <a16:rowId xmlns="" xmlns:a16="http://schemas.microsoft.com/office/drawing/2014/main" val="10001"/>
                  </a:ext>
                </a:extLst>
              </a:tr>
              <a:tr h="370840">
                <a:tc>
                  <a:txBody>
                    <a:bodyPr/>
                    <a:lstStyle/>
                    <a:p>
                      <a:r>
                        <a:rPr lang="en-GB" sz="1200" dirty="0">
                          <a:latin typeface="+mn-lt"/>
                        </a:rPr>
                        <a:t>Any AE of </a:t>
                      </a:r>
                      <a:r>
                        <a:rPr lang="en-GB" sz="1200" dirty="0" smtClean="0">
                          <a:latin typeface="+mn-lt"/>
                        </a:rPr>
                        <a:t>grade ≥3</a:t>
                      </a:r>
                      <a:endParaRPr lang="en-GB" sz="12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Treatment</a:t>
                      </a:r>
                      <a:r>
                        <a:rPr lang="en-GB" sz="1200" baseline="0" dirty="0">
                          <a:latin typeface="+mn-lt"/>
                        </a:rPr>
                        <a:t>-related </a:t>
                      </a:r>
                      <a:r>
                        <a:rPr lang="en-GB" sz="1200" dirty="0">
                          <a:latin typeface="+mn-lt"/>
                        </a:rPr>
                        <a:t>AEs </a:t>
                      </a:r>
                      <a:r>
                        <a:rPr lang="en-GB" sz="1200" dirty="0" smtClean="0">
                          <a:latin typeface="+mn-lt"/>
                        </a:rPr>
                        <a:t>of grade ≥3</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a:solidFill>
                            <a:srgbClr val="000000"/>
                          </a:solidFill>
                          <a:latin typeface="+mn-lt"/>
                          <a:cs typeface="Arial" panose="020B0604020202020204" pitchFamily="34" charset="0"/>
                        </a:rPr>
                        <a:t>23 (57.5)</a:t>
                      </a:r>
                    </a:p>
                    <a:p>
                      <a:pPr algn="ctr"/>
                      <a:r>
                        <a:rPr lang="en-GB" sz="1200" dirty="0">
                          <a:solidFill>
                            <a:srgbClr val="000000"/>
                          </a:solidFill>
                          <a:latin typeface="+mn-lt"/>
                          <a:cs typeface="Arial" panose="020B0604020202020204" pitchFamily="34" charset="0"/>
                        </a:rPr>
                        <a:t>21 (52.2)</a:t>
                      </a:r>
                    </a:p>
                  </a:txBody>
                  <a:tcPr/>
                </a:tc>
                <a:extLst>
                  <a:ext uri="{0D108BD9-81ED-4DB2-BD59-A6C34878D82A}">
                    <a16:rowId xmlns="" xmlns:a16="http://schemas.microsoft.com/office/drawing/2014/main" val="10002"/>
                  </a:ext>
                </a:extLst>
              </a:tr>
              <a:tr h="370840">
                <a:tc>
                  <a:txBody>
                    <a:bodyPr/>
                    <a:lstStyle/>
                    <a:p>
                      <a:r>
                        <a:rPr lang="en-GB" sz="1200" dirty="0">
                          <a:latin typeface="+mn-lt"/>
                        </a:rPr>
                        <a:t>Any SAE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Treatment</a:t>
                      </a:r>
                      <a:r>
                        <a:rPr lang="en-GB" sz="1200" baseline="0" dirty="0">
                          <a:latin typeface="+mn-lt"/>
                        </a:rPr>
                        <a:t>-related S</a:t>
                      </a:r>
                      <a:r>
                        <a:rPr lang="en-GB" sz="1200" dirty="0">
                          <a:latin typeface="+mn-lt"/>
                        </a:rPr>
                        <a:t>AEs</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a:solidFill>
                            <a:srgbClr val="000000"/>
                          </a:solidFill>
                          <a:latin typeface="+mn-lt"/>
                          <a:cs typeface="Arial" panose="020B0604020202020204" pitchFamily="34" charset="0"/>
                        </a:rPr>
                        <a:t>14 (35.0)</a:t>
                      </a:r>
                    </a:p>
                    <a:p>
                      <a:pPr algn="ctr"/>
                      <a:r>
                        <a:rPr lang="en-GB" sz="1200" dirty="0">
                          <a:solidFill>
                            <a:srgbClr val="000000"/>
                          </a:solidFill>
                          <a:latin typeface="+mn-lt"/>
                          <a:cs typeface="Arial" panose="020B0604020202020204" pitchFamily="34" charset="0"/>
                        </a:rPr>
                        <a:t>6 (15.0)</a:t>
                      </a:r>
                    </a:p>
                  </a:txBody>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Treatment</a:t>
                      </a:r>
                      <a:r>
                        <a:rPr lang="en-GB" sz="1200" baseline="0" dirty="0">
                          <a:latin typeface="+mn-lt"/>
                        </a:rPr>
                        <a:t>-related death</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latin typeface="+mn-lt"/>
                        </a:rPr>
                        <a:t>Death within 30 days of last dose </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a:solidFill>
                            <a:srgbClr val="000000"/>
                          </a:solidFill>
                          <a:latin typeface="+mn-lt"/>
                          <a:cs typeface="Arial" panose="020B0604020202020204" pitchFamily="34" charset="0"/>
                        </a:rPr>
                        <a:t>0 (0.0)</a:t>
                      </a:r>
                    </a:p>
                    <a:p>
                      <a:pPr algn="ctr"/>
                      <a:r>
                        <a:rPr lang="en-GB" sz="1200" dirty="0">
                          <a:solidFill>
                            <a:srgbClr val="000000"/>
                          </a:solidFill>
                          <a:latin typeface="+mn-lt"/>
                          <a:cs typeface="Arial" panose="020B0604020202020204" pitchFamily="34" charset="0"/>
                        </a:rPr>
                        <a:t>1 (2.5)</a:t>
                      </a:r>
                    </a:p>
                  </a:txBody>
                  <a:tcPr/>
                </a:tc>
                <a:extLst>
                  <a:ext uri="{0D108BD9-81ED-4DB2-BD59-A6C34878D82A}">
                    <a16:rowId xmlns="" xmlns:a16="http://schemas.microsoft.com/office/drawing/2014/main" val="10004"/>
                  </a:ext>
                </a:extLst>
              </a:tr>
            </a:tbl>
          </a:graphicData>
        </a:graphic>
      </p:graphicFrame>
      <p:sp>
        <p:nvSpPr>
          <p:cNvPr id="32" name="TextBox 31">
            <a:extLst>
              <a:ext uri="{FF2B5EF4-FFF2-40B4-BE49-F238E27FC236}">
                <a16:creationId xmlns="" xmlns:a16="http://schemas.microsoft.com/office/drawing/2014/main" id="{E0B1387E-8BF5-4A81-A3CF-4C818AA74723}"/>
              </a:ext>
            </a:extLst>
          </p:cNvPr>
          <p:cNvSpPr txBox="1"/>
          <p:nvPr/>
        </p:nvSpPr>
        <p:spPr>
          <a:xfrm rot="19092998">
            <a:off x="4105230" y="3874801"/>
            <a:ext cx="561051" cy="153888"/>
          </a:xfrm>
          <a:prstGeom prst="rect">
            <a:avLst/>
          </a:prstGeom>
          <a:noFill/>
        </p:spPr>
        <p:txBody>
          <a:bodyPr wrap="none" lIns="0" tIns="0" rIns="0" bIns="0" rtlCol="0">
            <a:spAutoFit/>
          </a:bodyPr>
          <a:lstStyle/>
          <a:p>
            <a:pPr algn="r"/>
            <a:r>
              <a:rPr lang="en-GB" sz="1000" dirty="0" smtClean="0">
                <a:solidFill>
                  <a:srgbClr val="363636"/>
                </a:solidFill>
              </a:rPr>
              <a:t>Diarrhoea</a:t>
            </a:r>
            <a:endParaRPr lang="en-GB" sz="1000" dirty="0">
              <a:solidFill>
                <a:srgbClr val="363636"/>
              </a:solidFill>
            </a:endParaRPr>
          </a:p>
        </p:txBody>
      </p:sp>
      <p:sp>
        <p:nvSpPr>
          <p:cNvPr id="35" name="TextBox 34">
            <a:extLst>
              <a:ext uri="{FF2B5EF4-FFF2-40B4-BE49-F238E27FC236}">
                <a16:creationId xmlns="" xmlns:a16="http://schemas.microsoft.com/office/drawing/2014/main" id="{ED8C8EF0-2A04-4859-B6AF-ABB315790CEC}"/>
              </a:ext>
            </a:extLst>
          </p:cNvPr>
          <p:cNvSpPr txBox="1"/>
          <p:nvPr/>
        </p:nvSpPr>
        <p:spPr>
          <a:xfrm rot="19092998">
            <a:off x="4398405" y="3881719"/>
            <a:ext cx="503343" cy="148595"/>
          </a:xfrm>
          <a:prstGeom prst="rect">
            <a:avLst/>
          </a:prstGeom>
          <a:noFill/>
        </p:spPr>
        <p:txBody>
          <a:bodyPr wrap="none" lIns="0" tIns="0" rIns="0" bIns="0" rtlCol="0">
            <a:spAutoFit/>
          </a:bodyPr>
          <a:lstStyle/>
          <a:p>
            <a:pPr algn="r"/>
            <a:r>
              <a:rPr lang="en-GB" sz="1000" dirty="0">
                <a:solidFill>
                  <a:srgbClr val="363636"/>
                </a:solidFill>
              </a:rPr>
              <a:t>Anorexia</a:t>
            </a:r>
          </a:p>
        </p:txBody>
      </p:sp>
      <p:sp>
        <p:nvSpPr>
          <p:cNvPr id="36" name="TextBox 35">
            <a:extLst>
              <a:ext uri="{FF2B5EF4-FFF2-40B4-BE49-F238E27FC236}">
                <a16:creationId xmlns="" xmlns:a16="http://schemas.microsoft.com/office/drawing/2014/main" id="{2DB4026F-0A8F-4222-8C1E-829C5BA7DBBE}"/>
              </a:ext>
            </a:extLst>
          </p:cNvPr>
          <p:cNvSpPr txBox="1"/>
          <p:nvPr/>
        </p:nvSpPr>
        <p:spPr>
          <a:xfrm rot="19092998">
            <a:off x="4051491" y="4103885"/>
            <a:ext cx="1170192" cy="148595"/>
          </a:xfrm>
          <a:prstGeom prst="rect">
            <a:avLst/>
          </a:prstGeom>
          <a:noFill/>
        </p:spPr>
        <p:txBody>
          <a:bodyPr wrap="none" lIns="0" tIns="0" rIns="0" bIns="0" rtlCol="0">
            <a:spAutoFit/>
          </a:bodyPr>
          <a:lstStyle/>
          <a:p>
            <a:pPr algn="r"/>
            <a:r>
              <a:rPr lang="en-GB" sz="1000" dirty="0">
                <a:solidFill>
                  <a:srgbClr val="363636"/>
                </a:solidFill>
              </a:rPr>
              <a:t>Creatinine increased</a:t>
            </a:r>
          </a:p>
        </p:txBody>
      </p:sp>
      <p:sp>
        <p:nvSpPr>
          <p:cNvPr id="38" name="TextBox 37">
            <a:extLst>
              <a:ext uri="{FF2B5EF4-FFF2-40B4-BE49-F238E27FC236}">
                <a16:creationId xmlns="" xmlns:a16="http://schemas.microsoft.com/office/drawing/2014/main" id="{908804EC-CE04-4EC0-B37E-10CE6E75C0F7}"/>
              </a:ext>
            </a:extLst>
          </p:cNvPr>
          <p:cNvSpPr txBox="1"/>
          <p:nvPr/>
        </p:nvSpPr>
        <p:spPr>
          <a:xfrm rot="19092998">
            <a:off x="4921002" y="3860357"/>
            <a:ext cx="439223" cy="148595"/>
          </a:xfrm>
          <a:prstGeom prst="rect">
            <a:avLst/>
          </a:prstGeom>
          <a:noFill/>
        </p:spPr>
        <p:txBody>
          <a:bodyPr wrap="none" lIns="0" tIns="0" rIns="0" bIns="0" rtlCol="0">
            <a:spAutoFit/>
          </a:bodyPr>
          <a:lstStyle/>
          <a:p>
            <a:pPr algn="r"/>
            <a:r>
              <a:rPr lang="en-GB" sz="1000" dirty="0">
                <a:solidFill>
                  <a:srgbClr val="363636"/>
                </a:solidFill>
              </a:rPr>
              <a:t>Nausea</a:t>
            </a:r>
          </a:p>
        </p:txBody>
      </p:sp>
      <p:sp>
        <p:nvSpPr>
          <p:cNvPr id="39" name="TextBox 38">
            <a:extLst>
              <a:ext uri="{FF2B5EF4-FFF2-40B4-BE49-F238E27FC236}">
                <a16:creationId xmlns="" xmlns:a16="http://schemas.microsoft.com/office/drawing/2014/main" id="{602FA367-C54C-43BD-A936-4CCA99A061D7}"/>
              </a:ext>
            </a:extLst>
          </p:cNvPr>
          <p:cNvSpPr txBox="1"/>
          <p:nvPr/>
        </p:nvSpPr>
        <p:spPr>
          <a:xfrm rot="19092998">
            <a:off x="4808729" y="3987996"/>
            <a:ext cx="822341" cy="148595"/>
          </a:xfrm>
          <a:prstGeom prst="rect">
            <a:avLst/>
          </a:prstGeom>
          <a:noFill/>
        </p:spPr>
        <p:txBody>
          <a:bodyPr wrap="none" lIns="0" tIns="0" rIns="0" bIns="0" rtlCol="0">
            <a:spAutoFit/>
          </a:bodyPr>
          <a:lstStyle/>
          <a:p>
            <a:pPr algn="r"/>
            <a:r>
              <a:rPr lang="en-US" sz="1000" dirty="0">
                <a:solidFill>
                  <a:srgbClr val="363636"/>
                </a:solidFill>
              </a:rPr>
              <a:t>ALT increased</a:t>
            </a:r>
            <a:endParaRPr lang="en-GB" sz="1000" dirty="0">
              <a:solidFill>
                <a:srgbClr val="363636"/>
              </a:solidFill>
            </a:endParaRPr>
          </a:p>
        </p:txBody>
      </p:sp>
      <p:sp>
        <p:nvSpPr>
          <p:cNvPr id="40" name="TextBox 39">
            <a:extLst>
              <a:ext uri="{FF2B5EF4-FFF2-40B4-BE49-F238E27FC236}">
                <a16:creationId xmlns="" xmlns:a16="http://schemas.microsoft.com/office/drawing/2014/main" id="{595A597C-C5F0-4DC5-977D-B742D4F619ED}"/>
              </a:ext>
            </a:extLst>
          </p:cNvPr>
          <p:cNvSpPr txBox="1"/>
          <p:nvPr/>
        </p:nvSpPr>
        <p:spPr>
          <a:xfrm rot="19092998">
            <a:off x="5045256" y="3990132"/>
            <a:ext cx="828753" cy="148595"/>
          </a:xfrm>
          <a:prstGeom prst="rect">
            <a:avLst/>
          </a:prstGeom>
          <a:noFill/>
        </p:spPr>
        <p:txBody>
          <a:bodyPr wrap="none" lIns="0" tIns="0" rIns="0" bIns="0" rtlCol="0">
            <a:spAutoFit/>
          </a:bodyPr>
          <a:lstStyle/>
          <a:p>
            <a:pPr algn="r"/>
            <a:r>
              <a:rPr lang="en-US" sz="1000" dirty="0">
                <a:solidFill>
                  <a:srgbClr val="363636"/>
                </a:solidFill>
              </a:rPr>
              <a:t>ALP increased</a:t>
            </a:r>
            <a:endParaRPr lang="en-GB" sz="1000" dirty="0">
              <a:solidFill>
                <a:srgbClr val="363636"/>
              </a:solidFill>
            </a:endParaRPr>
          </a:p>
        </p:txBody>
      </p:sp>
      <p:sp>
        <p:nvSpPr>
          <p:cNvPr id="41" name="TextBox 40">
            <a:extLst>
              <a:ext uri="{FF2B5EF4-FFF2-40B4-BE49-F238E27FC236}">
                <a16:creationId xmlns="" xmlns:a16="http://schemas.microsoft.com/office/drawing/2014/main" id="{9BA43B92-5E2F-4512-81BC-55D5039959E4}"/>
              </a:ext>
            </a:extLst>
          </p:cNvPr>
          <p:cNvSpPr txBox="1"/>
          <p:nvPr/>
        </p:nvSpPr>
        <p:spPr>
          <a:xfrm rot="19092998">
            <a:off x="5274610" y="3992803"/>
            <a:ext cx="836769" cy="148595"/>
          </a:xfrm>
          <a:prstGeom prst="rect">
            <a:avLst/>
          </a:prstGeom>
          <a:noFill/>
        </p:spPr>
        <p:txBody>
          <a:bodyPr wrap="none" lIns="0" tIns="0" rIns="0" bIns="0" rtlCol="0">
            <a:spAutoFit/>
          </a:bodyPr>
          <a:lstStyle/>
          <a:p>
            <a:pPr algn="r"/>
            <a:r>
              <a:rPr lang="en-US" sz="1000" dirty="0">
                <a:solidFill>
                  <a:srgbClr val="363636"/>
                </a:solidFill>
              </a:rPr>
              <a:t>AST increased</a:t>
            </a:r>
            <a:endParaRPr lang="en-GB" sz="1000" dirty="0">
              <a:solidFill>
                <a:srgbClr val="363636"/>
              </a:solidFill>
            </a:endParaRPr>
          </a:p>
        </p:txBody>
      </p:sp>
      <p:sp>
        <p:nvSpPr>
          <p:cNvPr id="42" name="TextBox 41">
            <a:extLst>
              <a:ext uri="{FF2B5EF4-FFF2-40B4-BE49-F238E27FC236}">
                <a16:creationId xmlns="" xmlns:a16="http://schemas.microsoft.com/office/drawing/2014/main" id="{D4CF0537-953A-4131-B63A-1DA15BF2967C}"/>
              </a:ext>
            </a:extLst>
          </p:cNvPr>
          <p:cNvSpPr txBox="1"/>
          <p:nvPr/>
        </p:nvSpPr>
        <p:spPr>
          <a:xfrm rot="19092998">
            <a:off x="5486504" y="3995473"/>
            <a:ext cx="844783" cy="148595"/>
          </a:xfrm>
          <a:prstGeom prst="rect">
            <a:avLst/>
          </a:prstGeom>
          <a:noFill/>
        </p:spPr>
        <p:txBody>
          <a:bodyPr wrap="none" lIns="0" tIns="0" rIns="0" bIns="0" rtlCol="0">
            <a:spAutoFit/>
          </a:bodyPr>
          <a:lstStyle/>
          <a:p>
            <a:pPr algn="r"/>
            <a:r>
              <a:rPr lang="en-US" sz="1000" dirty="0">
                <a:solidFill>
                  <a:srgbClr val="363636"/>
                </a:solidFill>
              </a:rPr>
              <a:t>Visual disorder</a:t>
            </a:r>
            <a:endParaRPr lang="en-GB" sz="1000" dirty="0">
              <a:solidFill>
                <a:srgbClr val="363636"/>
              </a:solidFill>
            </a:endParaRPr>
          </a:p>
        </p:txBody>
      </p:sp>
      <p:sp>
        <p:nvSpPr>
          <p:cNvPr id="43" name="TextBox 42">
            <a:extLst>
              <a:ext uri="{FF2B5EF4-FFF2-40B4-BE49-F238E27FC236}">
                <a16:creationId xmlns="" xmlns:a16="http://schemas.microsoft.com/office/drawing/2014/main" id="{C62D0427-3B41-40F6-BE17-AE9AA77B1C54}"/>
              </a:ext>
            </a:extLst>
          </p:cNvPr>
          <p:cNvSpPr txBox="1"/>
          <p:nvPr/>
        </p:nvSpPr>
        <p:spPr>
          <a:xfrm rot="19092998">
            <a:off x="6189582" y="3813361"/>
            <a:ext cx="298160" cy="148595"/>
          </a:xfrm>
          <a:prstGeom prst="rect">
            <a:avLst/>
          </a:prstGeom>
          <a:noFill/>
        </p:spPr>
        <p:txBody>
          <a:bodyPr wrap="none" lIns="0" tIns="0" rIns="0" bIns="0" rtlCol="0">
            <a:spAutoFit/>
          </a:bodyPr>
          <a:lstStyle/>
          <a:p>
            <a:pPr algn="r"/>
            <a:r>
              <a:rPr lang="en-US" sz="1000" dirty="0">
                <a:solidFill>
                  <a:srgbClr val="363636"/>
                </a:solidFill>
              </a:rPr>
              <a:t>Rash</a:t>
            </a:r>
            <a:endParaRPr lang="en-GB" sz="1000" dirty="0">
              <a:solidFill>
                <a:srgbClr val="363636"/>
              </a:solidFill>
            </a:endParaRPr>
          </a:p>
        </p:txBody>
      </p:sp>
      <p:sp>
        <p:nvSpPr>
          <p:cNvPr id="44" name="TextBox 43">
            <a:extLst>
              <a:ext uri="{FF2B5EF4-FFF2-40B4-BE49-F238E27FC236}">
                <a16:creationId xmlns="" xmlns:a16="http://schemas.microsoft.com/office/drawing/2014/main" id="{E9FA2E8C-1AA6-4CEA-B6BB-FCE37305B565}"/>
              </a:ext>
            </a:extLst>
          </p:cNvPr>
          <p:cNvSpPr txBox="1"/>
          <p:nvPr/>
        </p:nvSpPr>
        <p:spPr>
          <a:xfrm rot="19092998">
            <a:off x="5651075" y="4110828"/>
            <a:ext cx="1191032" cy="148595"/>
          </a:xfrm>
          <a:prstGeom prst="rect">
            <a:avLst/>
          </a:prstGeom>
          <a:noFill/>
        </p:spPr>
        <p:txBody>
          <a:bodyPr wrap="none" lIns="0" tIns="0" rIns="0" bIns="0" rtlCol="0">
            <a:spAutoFit/>
          </a:bodyPr>
          <a:lstStyle/>
          <a:p>
            <a:pPr algn="r"/>
            <a:r>
              <a:rPr lang="en-US" sz="1000" dirty="0">
                <a:solidFill>
                  <a:srgbClr val="363636"/>
                </a:solidFill>
              </a:rPr>
              <a:t>Urine protein present</a:t>
            </a:r>
            <a:endParaRPr lang="en-GB" sz="1000" dirty="0">
              <a:solidFill>
                <a:srgbClr val="363636"/>
              </a:solidFill>
            </a:endParaRPr>
          </a:p>
        </p:txBody>
      </p:sp>
      <p:sp>
        <p:nvSpPr>
          <p:cNvPr id="45" name="TextBox 44">
            <a:extLst>
              <a:ext uri="{FF2B5EF4-FFF2-40B4-BE49-F238E27FC236}">
                <a16:creationId xmlns="" xmlns:a16="http://schemas.microsoft.com/office/drawing/2014/main" id="{DA2CFBD3-AED7-4F5E-8B62-9A1DA31662E5}"/>
              </a:ext>
            </a:extLst>
          </p:cNvPr>
          <p:cNvSpPr txBox="1"/>
          <p:nvPr/>
        </p:nvSpPr>
        <p:spPr>
          <a:xfrm rot="19092998">
            <a:off x="6505475" y="3855575"/>
            <a:ext cx="503343" cy="153888"/>
          </a:xfrm>
          <a:prstGeom prst="rect">
            <a:avLst/>
          </a:prstGeom>
          <a:noFill/>
        </p:spPr>
        <p:txBody>
          <a:bodyPr wrap="none" lIns="0" tIns="0" rIns="0" bIns="0" rtlCol="0">
            <a:spAutoFit/>
          </a:bodyPr>
          <a:lstStyle/>
          <a:p>
            <a:pPr algn="r"/>
            <a:r>
              <a:rPr lang="en-GB" sz="1000" dirty="0" smtClean="0">
                <a:solidFill>
                  <a:srgbClr val="363636"/>
                </a:solidFill>
              </a:rPr>
              <a:t>Anaemia</a:t>
            </a:r>
            <a:endParaRPr lang="en-GB" sz="1000" dirty="0">
              <a:solidFill>
                <a:srgbClr val="363636"/>
              </a:solidFill>
            </a:endParaRPr>
          </a:p>
        </p:txBody>
      </p:sp>
      <p:sp>
        <p:nvSpPr>
          <p:cNvPr id="46" name="TextBox 45">
            <a:extLst>
              <a:ext uri="{FF2B5EF4-FFF2-40B4-BE49-F238E27FC236}">
                <a16:creationId xmlns="" xmlns:a16="http://schemas.microsoft.com/office/drawing/2014/main" id="{6B3AD12D-B6E2-403C-B097-9517EFDCC6E1}"/>
              </a:ext>
            </a:extLst>
          </p:cNvPr>
          <p:cNvSpPr txBox="1"/>
          <p:nvPr/>
        </p:nvSpPr>
        <p:spPr>
          <a:xfrm rot="19092998">
            <a:off x="6292831" y="4040333"/>
            <a:ext cx="979435" cy="148595"/>
          </a:xfrm>
          <a:prstGeom prst="rect">
            <a:avLst/>
          </a:prstGeom>
          <a:noFill/>
        </p:spPr>
        <p:txBody>
          <a:bodyPr wrap="none" lIns="0" tIns="0" rIns="0" bIns="0" rtlCol="0">
            <a:spAutoFit/>
          </a:bodyPr>
          <a:lstStyle/>
          <a:p>
            <a:pPr algn="r"/>
            <a:r>
              <a:rPr lang="en-US" sz="1000" dirty="0">
                <a:solidFill>
                  <a:srgbClr val="363636"/>
                </a:solidFill>
              </a:rPr>
              <a:t>NEUT decreased</a:t>
            </a:r>
            <a:endParaRPr lang="en-GB" sz="1000" dirty="0">
              <a:solidFill>
                <a:srgbClr val="363636"/>
              </a:solidFill>
            </a:endParaRPr>
          </a:p>
        </p:txBody>
      </p:sp>
      <p:sp>
        <p:nvSpPr>
          <p:cNvPr id="47" name="TextBox 46">
            <a:extLst>
              <a:ext uri="{FF2B5EF4-FFF2-40B4-BE49-F238E27FC236}">
                <a16:creationId xmlns="" xmlns:a16="http://schemas.microsoft.com/office/drawing/2014/main" id="{A9F3D520-975E-4804-A255-9F1B783E1FC8}"/>
              </a:ext>
            </a:extLst>
          </p:cNvPr>
          <p:cNvSpPr txBox="1"/>
          <p:nvPr/>
        </p:nvSpPr>
        <p:spPr>
          <a:xfrm rot="19092998">
            <a:off x="6789892" y="3933013"/>
            <a:ext cx="687689" cy="153888"/>
          </a:xfrm>
          <a:prstGeom prst="rect">
            <a:avLst/>
          </a:prstGeom>
          <a:noFill/>
        </p:spPr>
        <p:txBody>
          <a:bodyPr wrap="none" lIns="0" tIns="0" rIns="0" bIns="0" rtlCol="0">
            <a:spAutoFit/>
          </a:bodyPr>
          <a:lstStyle/>
          <a:p>
            <a:pPr algn="r"/>
            <a:r>
              <a:rPr lang="en-US" sz="1000" dirty="0">
                <a:solidFill>
                  <a:srgbClr val="363636"/>
                </a:solidFill>
              </a:rPr>
              <a:t>Dehydration</a:t>
            </a:r>
            <a:endParaRPr lang="en-GB" sz="1000" dirty="0">
              <a:solidFill>
                <a:srgbClr val="363636"/>
              </a:solidFill>
            </a:endParaRPr>
          </a:p>
        </p:txBody>
      </p:sp>
      <p:sp>
        <p:nvSpPr>
          <p:cNvPr id="48" name="TextBox 47">
            <a:extLst>
              <a:ext uri="{FF2B5EF4-FFF2-40B4-BE49-F238E27FC236}">
                <a16:creationId xmlns="" xmlns:a16="http://schemas.microsoft.com/office/drawing/2014/main" id="{07397CDB-7874-494D-A0E7-0E89D6583F46}"/>
              </a:ext>
            </a:extLst>
          </p:cNvPr>
          <p:cNvSpPr txBox="1"/>
          <p:nvPr/>
        </p:nvSpPr>
        <p:spPr>
          <a:xfrm rot="19092998">
            <a:off x="7224103" y="3860891"/>
            <a:ext cx="440826" cy="148595"/>
          </a:xfrm>
          <a:prstGeom prst="rect">
            <a:avLst/>
          </a:prstGeom>
          <a:noFill/>
        </p:spPr>
        <p:txBody>
          <a:bodyPr wrap="none" lIns="0" tIns="0" rIns="0" bIns="0" rtlCol="0">
            <a:spAutoFit/>
          </a:bodyPr>
          <a:lstStyle/>
          <a:p>
            <a:pPr algn="r"/>
            <a:r>
              <a:rPr lang="en-US" sz="1000" dirty="0">
                <a:solidFill>
                  <a:srgbClr val="363636"/>
                </a:solidFill>
              </a:rPr>
              <a:t>Malaise</a:t>
            </a:r>
            <a:endParaRPr lang="en-GB" sz="1000" dirty="0">
              <a:solidFill>
                <a:srgbClr val="363636"/>
              </a:solidFill>
            </a:endParaRPr>
          </a:p>
        </p:txBody>
      </p:sp>
      <p:sp>
        <p:nvSpPr>
          <p:cNvPr id="49" name="TextBox 48">
            <a:extLst>
              <a:ext uri="{FF2B5EF4-FFF2-40B4-BE49-F238E27FC236}">
                <a16:creationId xmlns="" xmlns:a16="http://schemas.microsoft.com/office/drawing/2014/main" id="{802D68D7-4686-46DA-A7DD-B99535588B0A}"/>
              </a:ext>
            </a:extLst>
          </p:cNvPr>
          <p:cNvSpPr txBox="1"/>
          <p:nvPr/>
        </p:nvSpPr>
        <p:spPr>
          <a:xfrm rot="19092998">
            <a:off x="7234054" y="3940999"/>
            <a:ext cx="681277" cy="148595"/>
          </a:xfrm>
          <a:prstGeom prst="rect">
            <a:avLst/>
          </a:prstGeom>
          <a:noFill/>
        </p:spPr>
        <p:txBody>
          <a:bodyPr wrap="none" lIns="0" tIns="0" rIns="0" bIns="0" rtlCol="0">
            <a:spAutoFit/>
          </a:bodyPr>
          <a:lstStyle/>
          <a:p>
            <a:pPr algn="r"/>
            <a:r>
              <a:rPr lang="en-US" sz="1000" dirty="0">
                <a:solidFill>
                  <a:srgbClr val="363636"/>
                </a:solidFill>
              </a:rPr>
              <a:t>Hoarseness</a:t>
            </a:r>
            <a:endParaRPr lang="en-GB" sz="1000" dirty="0">
              <a:solidFill>
                <a:srgbClr val="363636"/>
              </a:solidFill>
            </a:endParaRPr>
          </a:p>
        </p:txBody>
      </p:sp>
      <p:sp>
        <p:nvSpPr>
          <p:cNvPr id="50" name="TextBox 49">
            <a:extLst>
              <a:ext uri="{FF2B5EF4-FFF2-40B4-BE49-F238E27FC236}">
                <a16:creationId xmlns="" xmlns:a16="http://schemas.microsoft.com/office/drawing/2014/main" id="{14D871C1-75B4-4BC0-A902-EF16092EBAD3}"/>
              </a:ext>
            </a:extLst>
          </p:cNvPr>
          <p:cNvSpPr txBox="1"/>
          <p:nvPr/>
        </p:nvSpPr>
        <p:spPr>
          <a:xfrm rot="19092998">
            <a:off x="7236731" y="4030186"/>
            <a:ext cx="948979" cy="148595"/>
          </a:xfrm>
          <a:prstGeom prst="rect">
            <a:avLst/>
          </a:prstGeom>
          <a:noFill/>
        </p:spPr>
        <p:txBody>
          <a:bodyPr wrap="none" lIns="0" tIns="0" rIns="0" bIns="0" rtlCol="0">
            <a:spAutoFit/>
          </a:bodyPr>
          <a:lstStyle/>
          <a:p>
            <a:pPr algn="r"/>
            <a:r>
              <a:rPr lang="en-US" sz="1000" dirty="0">
                <a:solidFill>
                  <a:srgbClr val="363636"/>
                </a:solidFill>
              </a:rPr>
              <a:t>Bladder infection</a:t>
            </a:r>
            <a:endParaRPr lang="en-GB" sz="1000" dirty="0">
              <a:solidFill>
                <a:srgbClr val="363636"/>
              </a:solidFill>
            </a:endParaRPr>
          </a:p>
        </p:txBody>
      </p:sp>
      <p:sp>
        <p:nvSpPr>
          <p:cNvPr id="51" name="TextBox 50">
            <a:extLst>
              <a:ext uri="{FF2B5EF4-FFF2-40B4-BE49-F238E27FC236}">
                <a16:creationId xmlns="" xmlns:a16="http://schemas.microsoft.com/office/drawing/2014/main" id="{AD69628F-C28E-4E26-B9F7-1400A50AD076}"/>
              </a:ext>
            </a:extLst>
          </p:cNvPr>
          <p:cNvSpPr txBox="1"/>
          <p:nvPr/>
        </p:nvSpPr>
        <p:spPr>
          <a:xfrm rot="19092998">
            <a:off x="7913885" y="3860357"/>
            <a:ext cx="439223" cy="148595"/>
          </a:xfrm>
          <a:prstGeom prst="rect">
            <a:avLst/>
          </a:prstGeom>
          <a:noFill/>
        </p:spPr>
        <p:txBody>
          <a:bodyPr wrap="none" lIns="0" tIns="0" rIns="0" bIns="0" rtlCol="0">
            <a:spAutoFit/>
          </a:bodyPr>
          <a:lstStyle/>
          <a:p>
            <a:pPr algn="r"/>
            <a:r>
              <a:rPr lang="en-US" sz="1000" dirty="0">
                <a:solidFill>
                  <a:srgbClr val="363636"/>
                </a:solidFill>
              </a:rPr>
              <a:t>Fatigue</a:t>
            </a:r>
            <a:endParaRPr lang="en-GB" sz="1000" dirty="0">
              <a:solidFill>
                <a:srgbClr val="363636"/>
              </a:solidFill>
            </a:endParaRPr>
          </a:p>
        </p:txBody>
      </p:sp>
      <p:sp>
        <p:nvSpPr>
          <p:cNvPr id="52" name="TextBox 51">
            <a:extLst>
              <a:ext uri="{FF2B5EF4-FFF2-40B4-BE49-F238E27FC236}">
                <a16:creationId xmlns="" xmlns:a16="http://schemas.microsoft.com/office/drawing/2014/main" id="{B203B6D0-8E9D-4B02-A5BD-BC4BFA560679}"/>
              </a:ext>
            </a:extLst>
          </p:cNvPr>
          <p:cNvSpPr txBox="1"/>
          <p:nvPr/>
        </p:nvSpPr>
        <p:spPr>
          <a:xfrm rot="19092998">
            <a:off x="8085059" y="3879583"/>
            <a:ext cx="496931" cy="148595"/>
          </a:xfrm>
          <a:prstGeom prst="rect">
            <a:avLst/>
          </a:prstGeom>
          <a:noFill/>
        </p:spPr>
        <p:txBody>
          <a:bodyPr wrap="none" lIns="0" tIns="0" rIns="0" bIns="0" rtlCol="0">
            <a:spAutoFit/>
          </a:bodyPr>
          <a:lstStyle/>
          <a:p>
            <a:pPr algn="r"/>
            <a:r>
              <a:rPr lang="en-US" sz="1000" dirty="0">
                <a:solidFill>
                  <a:srgbClr val="363636"/>
                </a:solidFill>
              </a:rPr>
              <a:t>Vomiting</a:t>
            </a:r>
            <a:endParaRPr lang="en-GB" sz="1000" dirty="0">
              <a:solidFill>
                <a:srgbClr val="363636"/>
              </a:solidFill>
            </a:endParaRPr>
          </a:p>
        </p:txBody>
      </p:sp>
      <p:sp>
        <p:nvSpPr>
          <p:cNvPr id="53" name="TextBox 52">
            <a:extLst>
              <a:ext uri="{FF2B5EF4-FFF2-40B4-BE49-F238E27FC236}">
                <a16:creationId xmlns="" xmlns:a16="http://schemas.microsoft.com/office/drawing/2014/main" id="{E93CACFC-BFBA-484D-A818-1AD2FFA3DD0F}"/>
              </a:ext>
            </a:extLst>
          </p:cNvPr>
          <p:cNvSpPr txBox="1"/>
          <p:nvPr/>
        </p:nvSpPr>
        <p:spPr>
          <a:xfrm rot="19092998">
            <a:off x="8097968" y="3974644"/>
            <a:ext cx="782265" cy="148595"/>
          </a:xfrm>
          <a:prstGeom prst="rect">
            <a:avLst/>
          </a:prstGeom>
          <a:noFill/>
        </p:spPr>
        <p:txBody>
          <a:bodyPr wrap="none" lIns="0" tIns="0" rIns="0" bIns="0" rtlCol="0">
            <a:spAutoFit/>
          </a:bodyPr>
          <a:lstStyle/>
          <a:p>
            <a:pPr algn="r"/>
            <a:r>
              <a:rPr lang="en-US" sz="1000" dirty="0">
                <a:solidFill>
                  <a:srgbClr val="363636"/>
                </a:solidFill>
              </a:rPr>
              <a:t>Mucositis oral</a:t>
            </a:r>
            <a:endParaRPr lang="en-GB" sz="1000" dirty="0">
              <a:solidFill>
                <a:srgbClr val="363636"/>
              </a:solidFill>
            </a:endParaRPr>
          </a:p>
        </p:txBody>
      </p:sp>
      <p:sp>
        <p:nvSpPr>
          <p:cNvPr id="54" name="Rectangle 5">
            <a:extLst>
              <a:ext uri="{FF2B5EF4-FFF2-40B4-BE49-F238E27FC236}">
                <a16:creationId xmlns="" xmlns:a16="http://schemas.microsoft.com/office/drawing/2014/main" id="{4B52E166-9A96-4D10-AF8A-BA2349CD1B1C}"/>
              </a:ext>
            </a:extLst>
          </p:cNvPr>
          <p:cNvSpPr>
            <a:spLocks noChangeArrowheads="1"/>
          </p:cNvSpPr>
          <p:nvPr/>
        </p:nvSpPr>
        <p:spPr bwMode="auto">
          <a:xfrm>
            <a:off x="4530725" y="2171701"/>
            <a:ext cx="101600" cy="635794"/>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5" name="Rectangle 6">
            <a:extLst>
              <a:ext uri="{FF2B5EF4-FFF2-40B4-BE49-F238E27FC236}">
                <a16:creationId xmlns="" xmlns:a16="http://schemas.microsoft.com/office/drawing/2014/main" id="{AF0B1073-752B-423A-9836-63BBF0717D85}"/>
              </a:ext>
            </a:extLst>
          </p:cNvPr>
          <p:cNvSpPr>
            <a:spLocks noChangeArrowheads="1"/>
          </p:cNvSpPr>
          <p:nvPr/>
        </p:nvSpPr>
        <p:spPr bwMode="auto">
          <a:xfrm>
            <a:off x="4530725" y="2807495"/>
            <a:ext cx="101600" cy="489744"/>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6" name="Rectangle 7">
            <a:extLst>
              <a:ext uri="{FF2B5EF4-FFF2-40B4-BE49-F238E27FC236}">
                <a16:creationId xmlns="" xmlns:a16="http://schemas.microsoft.com/office/drawing/2014/main" id="{01D6F607-F73D-4016-B0CD-48C87DC2C4B8}"/>
              </a:ext>
            </a:extLst>
          </p:cNvPr>
          <p:cNvSpPr>
            <a:spLocks noChangeArrowheads="1"/>
          </p:cNvSpPr>
          <p:nvPr/>
        </p:nvSpPr>
        <p:spPr bwMode="auto">
          <a:xfrm>
            <a:off x="4530725" y="3297238"/>
            <a:ext cx="101600" cy="43973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7" name="Rectangle 8">
            <a:extLst>
              <a:ext uri="{FF2B5EF4-FFF2-40B4-BE49-F238E27FC236}">
                <a16:creationId xmlns="" xmlns:a16="http://schemas.microsoft.com/office/drawing/2014/main" id="{F0F81624-CE89-44C9-A0B5-E46AA36675B2}"/>
              </a:ext>
            </a:extLst>
          </p:cNvPr>
          <p:cNvSpPr>
            <a:spLocks noChangeArrowheads="1"/>
          </p:cNvSpPr>
          <p:nvPr/>
        </p:nvSpPr>
        <p:spPr bwMode="auto">
          <a:xfrm>
            <a:off x="4757738" y="2852738"/>
            <a:ext cx="101600" cy="492125"/>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8" name="Rectangle 9">
            <a:extLst>
              <a:ext uri="{FF2B5EF4-FFF2-40B4-BE49-F238E27FC236}">
                <a16:creationId xmlns="" xmlns:a16="http://schemas.microsoft.com/office/drawing/2014/main" id="{92FA17DB-CBDE-4D87-BCD2-04F0B646AEC1}"/>
              </a:ext>
            </a:extLst>
          </p:cNvPr>
          <p:cNvSpPr>
            <a:spLocks noChangeArrowheads="1"/>
          </p:cNvSpPr>
          <p:nvPr/>
        </p:nvSpPr>
        <p:spPr bwMode="auto">
          <a:xfrm>
            <a:off x="4757738" y="3344863"/>
            <a:ext cx="101600" cy="14287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9" name="Rectangle 10">
            <a:extLst>
              <a:ext uri="{FF2B5EF4-FFF2-40B4-BE49-F238E27FC236}">
                <a16:creationId xmlns="" xmlns:a16="http://schemas.microsoft.com/office/drawing/2014/main" id="{AF6DA48F-0A65-4CF3-A896-52CA6C350E62}"/>
              </a:ext>
            </a:extLst>
          </p:cNvPr>
          <p:cNvSpPr>
            <a:spLocks noChangeArrowheads="1"/>
          </p:cNvSpPr>
          <p:nvPr/>
        </p:nvSpPr>
        <p:spPr bwMode="auto">
          <a:xfrm>
            <a:off x="4757738" y="3487738"/>
            <a:ext cx="101600" cy="24923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0" name="Rectangle 11">
            <a:extLst>
              <a:ext uri="{FF2B5EF4-FFF2-40B4-BE49-F238E27FC236}">
                <a16:creationId xmlns="" xmlns:a16="http://schemas.microsoft.com/office/drawing/2014/main" id="{AD3C4988-259F-4712-B600-C2AE9C49C96C}"/>
              </a:ext>
            </a:extLst>
          </p:cNvPr>
          <p:cNvSpPr>
            <a:spLocks noChangeArrowheads="1"/>
          </p:cNvSpPr>
          <p:nvPr/>
        </p:nvSpPr>
        <p:spPr bwMode="auto">
          <a:xfrm>
            <a:off x="5222875" y="2955132"/>
            <a:ext cx="101600" cy="484982"/>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1" name="Rectangle 12">
            <a:extLst>
              <a:ext uri="{FF2B5EF4-FFF2-40B4-BE49-F238E27FC236}">
                <a16:creationId xmlns="" xmlns:a16="http://schemas.microsoft.com/office/drawing/2014/main" id="{0E8659E5-7AA0-44D5-A2F9-968EEE1C2050}"/>
              </a:ext>
            </a:extLst>
          </p:cNvPr>
          <p:cNvSpPr>
            <a:spLocks noChangeArrowheads="1"/>
          </p:cNvSpPr>
          <p:nvPr/>
        </p:nvSpPr>
        <p:spPr bwMode="auto">
          <a:xfrm>
            <a:off x="5222875" y="3440113"/>
            <a:ext cx="101600" cy="19367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2" name="Rectangle 13">
            <a:extLst>
              <a:ext uri="{FF2B5EF4-FFF2-40B4-BE49-F238E27FC236}">
                <a16:creationId xmlns="" xmlns:a16="http://schemas.microsoft.com/office/drawing/2014/main" id="{2D915FD9-756A-4C00-AAA9-CD70A413ACBD}"/>
              </a:ext>
            </a:extLst>
          </p:cNvPr>
          <p:cNvSpPr>
            <a:spLocks noChangeArrowheads="1"/>
          </p:cNvSpPr>
          <p:nvPr/>
        </p:nvSpPr>
        <p:spPr bwMode="auto">
          <a:xfrm>
            <a:off x="5222875" y="3633788"/>
            <a:ext cx="101600" cy="1031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3" name="Rectangle 14">
            <a:extLst>
              <a:ext uri="{FF2B5EF4-FFF2-40B4-BE49-F238E27FC236}">
                <a16:creationId xmlns="" xmlns:a16="http://schemas.microsoft.com/office/drawing/2014/main" id="{110FDF07-985F-4234-B89B-83F4BB8C96D2}"/>
              </a:ext>
            </a:extLst>
          </p:cNvPr>
          <p:cNvSpPr>
            <a:spLocks noChangeArrowheads="1"/>
          </p:cNvSpPr>
          <p:nvPr/>
        </p:nvSpPr>
        <p:spPr bwMode="auto">
          <a:xfrm>
            <a:off x="5459413" y="3248025"/>
            <a:ext cx="101600" cy="192088"/>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096" name="Rectangle 15">
            <a:extLst>
              <a:ext uri="{FF2B5EF4-FFF2-40B4-BE49-F238E27FC236}">
                <a16:creationId xmlns="" xmlns:a16="http://schemas.microsoft.com/office/drawing/2014/main" id="{15CE31A1-E4CC-420B-ACA4-7EE94CADB445}"/>
              </a:ext>
            </a:extLst>
          </p:cNvPr>
          <p:cNvSpPr>
            <a:spLocks noChangeArrowheads="1"/>
          </p:cNvSpPr>
          <p:nvPr/>
        </p:nvSpPr>
        <p:spPr bwMode="auto">
          <a:xfrm>
            <a:off x="5459413" y="3440113"/>
            <a:ext cx="101600" cy="24447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097" name="Rectangle 16">
            <a:extLst>
              <a:ext uri="{FF2B5EF4-FFF2-40B4-BE49-F238E27FC236}">
                <a16:creationId xmlns="" xmlns:a16="http://schemas.microsoft.com/office/drawing/2014/main" id="{B9A99780-FB42-4828-93AC-EF9B2BB8299C}"/>
              </a:ext>
            </a:extLst>
          </p:cNvPr>
          <p:cNvSpPr>
            <a:spLocks noChangeArrowheads="1"/>
          </p:cNvSpPr>
          <p:nvPr/>
        </p:nvSpPr>
        <p:spPr bwMode="auto">
          <a:xfrm>
            <a:off x="5459413" y="3684588"/>
            <a:ext cx="101600" cy="523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099" name="Rectangle 17">
            <a:extLst>
              <a:ext uri="{FF2B5EF4-FFF2-40B4-BE49-F238E27FC236}">
                <a16:creationId xmlns="" xmlns:a16="http://schemas.microsoft.com/office/drawing/2014/main" id="{D1A67022-F0ED-4A84-A738-0081970FD21B}"/>
              </a:ext>
            </a:extLst>
          </p:cNvPr>
          <p:cNvSpPr>
            <a:spLocks noChangeArrowheads="1"/>
          </p:cNvSpPr>
          <p:nvPr/>
        </p:nvSpPr>
        <p:spPr bwMode="auto">
          <a:xfrm>
            <a:off x="5692775" y="3294063"/>
            <a:ext cx="101600" cy="146050"/>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0" name="Rectangle 18">
            <a:extLst>
              <a:ext uri="{FF2B5EF4-FFF2-40B4-BE49-F238E27FC236}">
                <a16:creationId xmlns="" xmlns:a16="http://schemas.microsoft.com/office/drawing/2014/main" id="{D994CF8F-C1DC-4C36-A0C3-287EFEAA2DF8}"/>
              </a:ext>
            </a:extLst>
          </p:cNvPr>
          <p:cNvSpPr>
            <a:spLocks noChangeArrowheads="1"/>
          </p:cNvSpPr>
          <p:nvPr/>
        </p:nvSpPr>
        <p:spPr bwMode="auto">
          <a:xfrm>
            <a:off x="5692775" y="3440113"/>
            <a:ext cx="101600" cy="24447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1" name="Rectangle 19">
            <a:extLst>
              <a:ext uri="{FF2B5EF4-FFF2-40B4-BE49-F238E27FC236}">
                <a16:creationId xmlns="" xmlns:a16="http://schemas.microsoft.com/office/drawing/2014/main" id="{616CA9EE-FC71-43B9-9C7C-4192866C38DA}"/>
              </a:ext>
            </a:extLst>
          </p:cNvPr>
          <p:cNvSpPr>
            <a:spLocks noChangeArrowheads="1"/>
          </p:cNvSpPr>
          <p:nvPr/>
        </p:nvSpPr>
        <p:spPr bwMode="auto">
          <a:xfrm>
            <a:off x="5692775" y="3684588"/>
            <a:ext cx="101600" cy="523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2" name="Rectangle 20">
            <a:extLst>
              <a:ext uri="{FF2B5EF4-FFF2-40B4-BE49-F238E27FC236}">
                <a16:creationId xmlns="" xmlns:a16="http://schemas.microsoft.com/office/drawing/2014/main" id="{4D2F61A4-C5A6-4C56-B7E0-74007EFD8890}"/>
              </a:ext>
            </a:extLst>
          </p:cNvPr>
          <p:cNvSpPr>
            <a:spLocks noChangeArrowheads="1"/>
          </p:cNvSpPr>
          <p:nvPr/>
        </p:nvSpPr>
        <p:spPr bwMode="auto">
          <a:xfrm>
            <a:off x="7089775" y="3487738"/>
            <a:ext cx="100013" cy="153192"/>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3" name="Rectangle 21">
            <a:extLst>
              <a:ext uri="{FF2B5EF4-FFF2-40B4-BE49-F238E27FC236}">
                <a16:creationId xmlns="" xmlns:a16="http://schemas.microsoft.com/office/drawing/2014/main" id="{DBF9EB0F-C6A8-4E9C-915D-C7B4A034062F}"/>
              </a:ext>
            </a:extLst>
          </p:cNvPr>
          <p:cNvSpPr>
            <a:spLocks noChangeArrowheads="1"/>
          </p:cNvSpPr>
          <p:nvPr/>
        </p:nvSpPr>
        <p:spPr bwMode="auto">
          <a:xfrm>
            <a:off x="7089775" y="3640930"/>
            <a:ext cx="100013" cy="9604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4" name="Rectangle 22">
            <a:extLst>
              <a:ext uri="{FF2B5EF4-FFF2-40B4-BE49-F238E27FC236}">
                <a16:creationId xmlns="" xmlns:a16="http://schemas.microsoft.com/office/drawing/2014/main" id="{471802F9-6490-4C4A-96B3-64782A7721C8}"/>
              </a:ext>
            </a:extLst>
          </p:cNvPr>
          <p:cNvSpPr>
            <a:spLocks noChangeArrowheads="1"/>
          </p:cNvSpPr>
          <p:nvPr/>
        </p:nvSpPr>
        <p:spPr bwMode="auto">
          <a:xfrm>
            <a:off x="7319963" y="3487737"/>
            <a:ext cx="98425" cy="200819"/>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5" name="Rectangle 23">
            <a:extLst>
              <a:ext uri="{FF2B5EF4-FFF2-40B4-BE49-F238E27FC236}">
                <a16:creationId xmlns="" xmlns:a16="http://schemas.microsoft.com/office/drawing/2014/main" id="{D73A74E2-BD2B-4AA1-B09C-BBD4022F5B5C}"/>
              </a:ext>
            </a:extLst>
          </p:cNvPr>
          <p:cNvSpPr>
            <a:spLocks noChangeArrowheads="1"/>
          </p:cNvSpPr>
          <p:nvPr/>
        </p:nvSpPr>
        <p:spPr bwMode="auto">
          <a:xfrm>
            <a:off x="7319963" y="3688556"/>
            <a:ext cx="98425" cy="4842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6" name="Rectangle 24">
            <a:extLst>
              <a:ext uri="{FF2B5EF4-FFF2-40B4-BE49-F238E27FC236}">
                <a16:creationId xmlns="" xmlns:a16="http://schemas.microsoft.com/office/drawing/2014/main" id="{1EC54469-5B7F-437E-9DFF-28A641719FCB}"/>
              </a:ext>
            </a:extLst>
          </p:cNvPr>
          <p:cNvSpPr>
            <a:spLocks noChangeArrowheads="1"/>
          </p:cNvSpPr>
          <p:nvPr/>
        </p:nvSpPr>
        <p:spPr bwMode="auto">
          <a:xfrm>
            <a:off x="8018463" y="3540919"/>
            <a:ext cx="103188" cy="151358"/>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7" name="Rectangle 25">
            <a:extLst>
              <a:ext uri="{FF2B5EF4-FFF2-40B4-BE49-F238E27FC236}">
                <a16:creationId xmlns="" xmlns:a16="http://schemas.microsoft.com/office/drawing/2014/main" id="{578F0C00-EA4B-440C-88E8-A88E221F98FE}"/>
              </a:ext>
            </a:extLst>
          </p:cNvPr>
          <p:cNvSpPr>
            <a:spLocks noChangeArrowheads="1"/>
          </p:cNvSpPr>
          <p:nvPr/>
        </p:nvSpPr>
        <p:spPr bwMode="auto">
          <a:xfrm>
            <a:off x="8018463" y="3688556"/>
            <a:ext cx="103188" cy="4842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8" name="Rectangle 26">
            <a:extLst>
              <a:ext uri="{FF2B5EF4-FFF2-40B4-BE49-F238E27FC236}">
                <a16:creationId xmlns="" xmlns:a16="http://schemas.microsoft.com/office/drawing/2014/main" id="{3A5B7C6E-F277-43E5-8E6F-4DCEF28B9158}"/>
              </a:ext>
            </a:extLst>
          </p:cNvPr>
          <p:cNvSpPr>
            <a:spLocks noChangeArrowheads="1"/>
          </p:cNvSpPr>
          <p:nvPr/>
        </p:nvSpPr>
        <p:spPr bwMode="auto">
          <a:xfrm>
            <a:off x="5921375" y="3294063"/>
            <a:ext cx="103188" cy="242888"/>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09" name="Rectangle 27">
            <a:extLst>
              <a:ext uri="{FF2B5EF4-FFF2-40B4-BE49-F238E27FC236}">
                <a16:creationId xmlns="" xmlns:a16="http://schemas.microsoft.com/office/drawing/2014/main" id="{5B200F31-8329-46DA-B9C1-DB121D0011AB}"/>
              </a:ext>
            </a:extLst>
          </p:cNvPr>
          <p:cNvSpPr>
            <a:spLocks noChangeArrowheads="1"/>
          </p:cNvSpPr>
          <p:nvPr/>
        </p:nvSpPr>
        <p:spPr bwMode="auto">
          <a:xfrm>
            <a:off x="6157913" y="3341688"/>
            <a:ext cx="100013" cy="395288"/>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0" name="Rectangle 28">
            <a:extLst>
              <a:ext uri="{FF2B5EF4-FFF2-40B4-BE49-F238E27FC236}">
                <a16:creationId xmlns="" xmlns:a16="http://schemas.microsoft.com/office/drawing/2014/main" id="{CBA1ABFF-F43C-43C6-B576-A36541ADFDF9}"/>
              </a:ext>
            </a:extLst>
          </p:cNvPr>
          <p:cNvSpPr>
            <a:spLocks noChangeArrowheads="1"/>
          </p:cNvSpPr>
          <p:nvPr/>
        </p:nvSpPr>
        <p:spPr bwMode="auto">
          <a:xfrm>
            <a:off x="6388100" y="3390900"/>
            <a:ext cx="98425" cy="346075"/>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1" name="Rectangle 29">
            <a:extLst>
              <a:ext uri="{FF2B5EF4-FFF2-40B4-BE49-F238E27FC236}">
                <a16:creationId xmlns="" xmlns:a16="http://schemas.microsoft.com/office/drawing/2014/main" id="{B3D680AA-39FE-497B-929D-8D237575B44C}"/>
              </a:ext>
            </a:extLst>
          </p:cNvPr>
          <p:cNvSpPr>
            <a:spLocks noChangeArrowheads="1"/>
          </p:cNvSpPr>
          <p:nvPr/>
        </p:nvSpPr>
        <p:spPr bwMode="auto">
          <a:xfrm>
            <a:off x="5921375" y="3536950"/>
            <a:ext cx="103188" cy="147638"/>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2" name="Rectangle 30">
            <a:extLst>
              <a:ext uri="{FF2B5EF4-FFF2-40B4-BE49-F238E27FC236}">
                <a16:creationId xmlns="" xmlns:a16="http://schemas.microsoft.com/office/drawing/2014/main" id="{EF7601F7-27D1-418A-8CDA-76B087A58CFE}"/>
              </a:ext>
            </a:extLst>
          </p:cNvPr>
          <p:cNvSpPr>
            <a:spLocks noChangeArrowheads="1"/>
          </p:cNvSpPr>
          <p:nvPr/>
        </p:nvSpPr>
        <p:spPr bwMode="auto">
          <a:xfrm>
            <a:off x="7553325" y="3487738"/>
            <a:ext cx="101600" cy="100013"/>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3" name="Rectangle 31">
            <a:extLst>
              <a:ext uri="{FF2B5EF4-FFF2-40B4-BE49-F238E27FC236}">
                <a16:creationId xmlns="" xmlns:a16="http://schemas.microsoft.com/office/drawing/2014/main" id="{2F88F694-25A3-4729-9D36-B318D7E60450}"/>
              </a:ext>
            </a:extLst>
          </p:cNvPr>
          <p:cNvSpPr>
            <a:spLocks noChangeArrowheads="1"/>
          </p:cNvSpPr>
          <p:nvPr/>
        </p:nvSpPr>
        <p:spPr bwMode="auto">
          <a:xfrm>
            <a:off x="7786688" y="3495674"/>
            <a:ext cx="98425" cy="241301"/>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4" name="Rectangle 32">
            <a:extLst>
              <a:ext uri="{FF2B5EF4-FFF2-40B4-BE49-F238E27FC236}">
                <a16:creationId xmlns="" xmlns:a16="http://schemas.microsoft.com/office/drawing/2014/main" id="{5665FAD2-CFF7-42C1-B653-5EFE6BC40BD6}"/>
              </a:ext>
            </a:extLst>
          </p:cNvPr>
          <p:cNvSpPr>
            <a:spLocks noChangeArrowheads="1"/>
          </p:cNvSpPr>
          <p:nvPr/>
        </p:nvSpPr>
        <p:spPr bwMode="auto">
          <a:xfrm>
            <a:off x="8482013" y="3545681"/>
            <a:ext cx="98425" cy="191294"/>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5" name="Rectangle 33">
            <a:extLst>
              <a:ext uri="{FF2B5EF4-FFF2-40B4-BE49-F238E27FC236}">
                <a16:creationId xmlns="" xmlns:a16="http://schemas.microsoft.com/office/drawing/2014/main" id="{B3B6209B-CF1D-42D8-B57D-01F9D71FB97F}"/>
              </a:ext>
            </a:extLst>
          </p:cNvPr>
          <p:cNvSpPr>
            <a:spLocks noChangeArrowheads="1"/>
          </p:cNvSpPr>
          <p:nvPr/>
        </p:nvSpPr>
        <p:spPr bwMode="auto">
          <a:xfrm>
            <a:off x="8715375" y="3545681"/>
            <a:ext cx="98425" cy="191294"/>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6" name="Rectangle 34">
            <a:extLst>
              <a:ext uri="{FF2B5EF4-FFF2-40B4-BE49-F238E27FC236}">
                <a16:creationId xmlns="" xmlns:a16="http://schemas.microsoft.com/office/drawing/2014/main" id="{8756A1CD-FDDE-48FD-AC2D-A63782F918B9}"/>
              </a:ext>
            </a:extLst>
          </p:cNvPr>
          <p:cNvSpPr>
            <a:spLocks noChangeArrowheads="1"/>
          </p:cNvSpPr>
          <p:nvPr/>
        </p:nvSpPr>
        <p:spPr bwMode="auto">
          <a:xfrm>
            <a:off x="7553325" y="3587750"/>
            <a:ext cx="101600" cy="14922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7" name="Rectangle 35">
            <a:extLst>
              <a:ext uri="{FF2B5EF4-FFF2-40B4-BE49-F238E27FC236}">
                <a16:creationId xmlns="" xmlns:a16="http://schemas.microsoft.com/office/drawing/2014/main" id="{53348363-FBEB-460E-95DE-4D54E0C6C790}"/>
              </a:ext>
            </a:extLst>
          </p:cNvPr>
          <p:cNvSpPr>
            <a:spLocks noChangeArrowheads="1"/>
          </p:cNvSpPr>
          <p:nvPr/>
        </p:nvSpPr>
        <p:spPr bwMode="auto">
          <a:xfrm>
            <a:off x="8251825" y="3542031"/>
            <a:ext cx="98425" cy="45719"/>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8" name="Rectangle 36">
            <a:extLst>
              <a:ext uri="{FF2B5EF4-FFF2-40B4-BE49-F238E27FC236}">
                <a16:creationId xmlns="" xmlns:a16="http://schemas.microsoft.com/office/drawing/2014/main" id="{07369229-19BE-42BE-8755-EA417C35EB00}"/>
              </a:ext>
            </a:extLst>
          </p:cNvPr>
          <p:cNvSpPr>
            <a:spLocks noChangeArrowheads="1"/>
          </p:cNvSpPr>
          <p:nvPr/>
        </p:nvSpPr>
        <p:spPr bwMode="auto">
          <a:xfrm>
            <a:off x="8251825" y="3587750"/>
            <a:ext cx="98425" cy="14922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19" name="Rectangle 37">
            <a:extLst>
              <a:ext uri="{FF2B5EF4-FFF2-40B4-BE49-F238E27FC236}">
                <a16:creationId xmlns="" xmlns:a16="http://schemas.microsoft.com/office/drawing/2014/main" id="{CFDF0921-70A4-497E-8F80-BEAA4ABF5809}"/>
              </a:ext>
            </a:extLst>
          </p:cNvPr>
          <p:cNvSpPr>
            <a:spLocks noChangeArrowheads="1"/>
          </p:cNvSpPr>
          <p:nvPr/>
        </p:nvSpPr>
        <p:spPr bwMode="auto">
          <a:xfrm>
            <a:off x="6621463" y="3443288"/>
            <a:ext cx="101600" cy="293688"/>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0" name="Rectangle 38">
            <a:extLst>
              <a:ext uri="{FF2B5EF4-FFF2-40B4-BE49-F238E27FC236}">
                <a16:creationId xmlns="" xmlns:a16="http://schemas.microsoft.com/office/drawing/2014/main" id="{EA24726F-51FC-40EE-B665-CFFB53EAA3EA}"/>
              </a:ext>
            </a:extLst>
          </p:cNvPr>
          <p:cNvSpPr>
            <a:spLocks noChangeArrowheads="1"/>
          </p:cNvSpPr>
          <p:nvPr/>
        </p:nvSpPr>
        <p:spPr bwMode="auto">
          <a:xfrm>
            <a:off x="5921375" y="3684588"/>
            <a:ext cx="103188" cy="523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1" name="Rectangle 39">
            <a:extLst>
              <a:ext uri="{FF2B5EF4-FFF2-40B4-BE49-F238E27FC236}">
                <a16:creationId xmlns="" xmlns:a16="http://schemas.microsoft.com/office/drawing/2014/main" id="{D5ADF0EB-9219-4888-AC16-FEC6412C8A23}"/>
              </a:ext>
            </a:extLst>
          </p:cNvPr>
          <p:cNvSpPr>
            <a:spLocks noChangeArrowheads="1"/>
          </p:cNvSpPr>
          <p:nvPr/>
        </p:nvSpPr>
        <p:spPr bwMode="auto">
          <a:xfrm>
            <a:off x="6853238" y="3487738"/>
            <a:ext cx="100013" cy="55563"/>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2" name="Rectangle 40">
            <a:extLst>
              <a:ext uri="{FF2B5EF4-FFF2-40B4-BE49-F238E27FC236}">
                <a16:creationId xmlns="" xmlns:a16="http://schemas.microsoft.com/office/drawing/2014/main" id="{79CBACF4-705E-46D1-96DD-30AF7D7CAAD4}"/>
              </a:ext>
            </a:extLst>
          </p:cNvPr>
          <p:cNvSpPr>
            <a:spLocks noChangeArrowheads="1"/>
          </p:cNvSpPr>
          <p:nvPr/>
        </p:nvSpPr>
        <p:spPr bwMode="auto">
          <a:xfrm>
            <a:off x="6853238" y="3543300"/>
            <a:ext cx="100013" cy="1936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3" name="Rectangle 41">
            <a:extLst>
              <a:ext uri="{FF2B5EF4-FFF2-40B4-BE49-F238E27FC236}">
                <a16:creationId xmlns="" xmlns:a16="http://schemas.microsoft.com/office/drawing/2014/main" id="{F9792784-D4DA-45D9-B35B-1E8363234282}"/>
              </a:ext>
            </a:extLst>
          </p:cNvPr>
          <p:cNvSpPr>
            <a:spLocks noChangeArrowheads="1"/>
          </p:cNvSpPr>
          <p:nvPr/>
        </p:nvSpPr>
        <p:spPr bwMode="auto">
          <a:xfrm>
            <a:off x="4992688" y="2855119"/>
            <a:ext cx="103188" cy="299244"/>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4" name="Rectangle 42">
            <a:extLst>
              <a:ext uri="{FF2B5EF4-FFF2-40B4-BE49-F238E27FC236}">
                <a16:creationId xmlns="" xmlns:a16="http://schemas.microsoft.com/office/drawing/2014/main" id="{8B58F5A0-6D7D-42A7-AE84-7AABFE665F0A}"/>
              </a:ext>
            </a:extLst>
          </p:cNvPr>
          <p:cNvSpPr>
            <a:spLocks noChangeArrowheads="1"/>
          </p:cNvSpPr>
          <p:nvPr/>
        </p:nvSpPr>
        <p:spPr bwMode="auto">
          <a:xfrm>
            <a:off x="4992688" y="3154363"/>
            <a:ext cx="103188" cy="582613"/>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97" name="Rectangle 11">
            <a:extLst>
              <a:ext uri="{FF2B5EF4-FFF2-40B4-BE49-F238E27FC236}">
                <a16:creationId xmlns="" xmlns:a16="http://schemas.microsoft.com/office/drawing/2014/main" id="{E7019689-FA4D-4C04-B345-C09FD1763BFB}"/>
              </a:ext>
            </a:extLst>
          </p:cNvPr>
          <p:cNvSpPr>
            <a:spLocks noChangeArrowheads="1"/>
          </p:cNvSpPr>
          <p:nvPr/>
        </p:nvSpPr>
        <p:spPr bwMode="auto">
          <a:xfrm>
            <a:off x="8121087" y="1950249"/>
            <a:ext cx="72000" cy="72000"/>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98" name="Rectangle 12">
            <a:extLst>
              <a:ext uri="{FF2B5EF4-FFF2-40B4-BE49-F238E27FC236}">
                <a16:creationId xmlns="" xmlns:a16="http://schemas.microsoft.com/office/drawing/2014/main" id="{AA77349C-32C9-46D7-83B3-544BBF44B073}"/>
              </a:ext>
            </a:extLst>
          </p:cNvPr>
          <p:cNvSpPr>
            <a:spLocks noChangeArrowheads="1"/>
          </p:cNvSpPr>
          <p:nvPr/>
        </p:nvSpPr>
        <p:spPr bwMode="auto">
          <a:xfrm>
            <a:off x="8121087" y="2106219"/>
            <a:ext cx="72000" cy="72000"/>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99" name="Rectangle 13">
            <a:extLst>
              <a:ext uri="{FF2B5EF4-FFF2-40B4-BE49-F238E27FC236}">
                <a16:creationId xmlns="" xmlns:a16="http://schemas.microsoft.com/office/drawing/2014/main" id="{AFB1DDE3-B032-426C-AFA6-E5CCA8978B58}"/>
              </a:ext>
            </a:extLst>
          </p:cNvPr>
          <p:cNvSpPr>
            <a:spLocks noChangeArrowheads="1"/>
          </p:cNvSpPr>
          <p:nvPr/>
        </p:nvSpPr>
        <p:spPr bwMode="auto">
          <a:xfrm>
            <a:off x="8121087" y="2262189"/>
            <a:ext cx="72000" cy="720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25" name="TextBox 4124">
            <a:extLst>
              <a:ext uri="{FF2B5EF4-FFF2-40B4-BE49-F238E27FC236}">
                <a16:creationId xmlns="" xmlns:a16="http://schemas.microsoft.com/office/drawing/2014/main" id="{9891A3C2-D0D8-49A9-877C-9CE4F66E3FCF}"/>
              </a:ext>
            </a:extLst>
          </p:cNvPr>
          <p:cNvSpPr txBox="1"/>
          <p:nvPr/>
        </p:nvSpPr>
        <p:spPr>
          <a:xfrm>
            <a:off x="8235460" y="1911316"/>
            <a:ext cx="460062" cy="461665"/>
          </a:xfrm>
          <a:prstGeom prst="rect">
            <a:avLst/>
          </a:prstGeom>
          <a:noFill/>
        </p:spPr>
        <p:txBody>
          <a:bodyPr wrap="none" lIns="0" tIns="0" rIns="0" bIns="0" rtlCol="0">
            <a:spAutoFit/>
          </a:bodyPr>
          <a:lstStyle/>
          <a:p>
            <a:r>
              <a:rPr lang="en-US" sz="1000" dirty="0">
                <a:solidFill>
                  <a:srgbClr val="363636"/>
                </a:solidFill>
              </a:rPr>
              <a:t>Grade 1</a:t>
            </a:r>
            <a:endParaRPr lang="en-GB" sz="1000" dirty="0">
              <a:solidFill>
                <a:srgbClr val="363636"/>
              </a:solidFill>
            </a:endParaRPr>
          </a:p>
          <a:p>
            <a:r>
              <a:rPr lang="en-US" sz="1000" dirty="0">
                <a:solidFill>
                  <a:srgbClr val="363636"/>
                </a:solidFill>
              </a:rPr>
              <a:t>Grade 2</a:t>
            </a:r>
            <a:endParaRPr lang="en-GB" sz="1000" dirty="0">
              <a:solidFill>
                <a:srgbClr val="363636"/>
              </a:solidFill>
            </a:endParaRPr>
          </a:p>
          <a:p>
            <a:r>
              <a:rPr lang="en-US" sz="1000" dirty="0">
                <a:solidFill>
                  <a:srgbClr val="363636"/>
                </a:solidFill>
              </a:rPr>
              <a:t>Grade 3</a:t>
            </a:r>
            <a:endParaRPr lang="en-GB" sz="1000" dirty="0">
              <a:solidFill>
                <a:srgbClr val="363636"/>
              </a:solidFill>
            </a:endParaRPr>
          </a:p>
        </p:txBody>
      </p:sp>
      <p:grpSp>
        <p:nvGrpSpPr>
          <p:cNvPr id="4" name="Group 3">
            <a:extLst>
              <a:ext uri="{FF2B5EF4-FFF2-40B4-BE49-F238E27FC236}">
                <a16:creationId xmlns="" xmlns:a16="http://schemas.microsoft.com/office/drawing/2014/main" id="{9CAA93A8-EF52-4784-B3B8-3A1EAB44CA0F}"/>
              </a:ext>
            </a:extLst>
          </p:cNvPr>
          <p:cNvGrpSpPr/>
          <p:nvPr/>
        </p:nvGrpSpPr>
        <p:grpSpPr>
          <a:xfrm>
            <a:off x="3801367" y="1681163"/>
            <a:ext cx="5061646" cy="2160228"/>
            <a:chOff x="3801367" y="1682574"/>
            <a:chExt cx="5061646" cy="2304134"/>
          </a:xfrm>
        </p:grpSpPr>
        <p:sp>
          <p:nvSpPr>
            <p:cNvPr id="2" name="TextBox 1">
              <a:extLst>
                <a:ext uri="{FF2B5EF4-FFF2-40B4-BE49-F238E27FC236}">
                  <a16:creationId xmlns="" xmlns:a16="http://schemas.microsoft.com/office/drawing/2014/main" id="{B4CF3F50-053B-4D25-B7CE-8D2CFFF3BE57}"/>
                </a:ext>
              </a:extLst>
            </p:cNvPr>
            <p:cNvSpPr txBox="1"/>
            <p:nvPr/>
          </p:nvSpPr>
          <p:spPr>
            <a:xfrm rot="16200000">
              <a:off x="2772411" y="2711530"/>
              <a:ext cx="2304134" cy="246221"/>
            </a:xfrm>
            <a:prstGeom prst="rect">
              <a:avLst/>
            </a:prstGeom>
            <a:noFill/>
          </p:spPr>
          <p:txBody>
            <a:bodyPr wrap="square" rtlCol="0">
              <a:spAutoFit/>
            </a:bodyPr>
            <a:lstStyle/>
            <a:p>
              <a:pPr algn="ctr"/>
              <a:r>
                <a:rPr lang="en-GB" sz="1000" dirty="0">
                  <a:solidFill>
                    <a:srgbClr val="363636"/>
                  </a:solidFill>
                </a:rPr>
                <a:t>Rate of treatment-related </a:t>
              </a:r>
              <a:r>
                <a:rPr lang="en-GB" sz="1000" dirty="0" smtClean="0">
                  <a:solidFill>
                    <a:srgbClr val="363636"/>
                  </a:solidFill>
                </a:rPr>
                <a:t>AEs, %</a:t>
              </a:r>
              <a:endParaRPr lang="en-GB" sz="1000" dirty="0">
                <a:solidFill>
                  <a:srgbClr val="363636"/>
                </a:solidFill>
              </a:endParaRPr>
            </a:p>
          </p:txBody>
        </p:sp>
        <p:sp>
          <p:nvSpPr>
            <p:cNvPr id="8" name="TextBox 7">
              <a:extLst>
                <a:ext uri="{FF2B5EF4-FFF2-40B4-BE49-F238E27FC236}">
                  <a16:creationId xmlns="" xmlns:a16="http://schemas.microsoft.com/office/drawing/2014/main" id="{27F802A4-FE76-412E-BA37-A7CBE0839CFE}"/>
                </a:ext>
              </a:extLst>
            </p:cNvPr>
            <p:cNvSpPr txBox="1"/>
            <p:nvPr/>
          </p:nvSpPr>
          <p:spPr>
            <a:xfrm>
              <a:off x="4125978" y="1704589"/>
              <a:ext cx="211596" cy="153888"/>
            </a:xfrm>
            <a:prstGeom prst="rect">
              <a:avLst/>
            </a:prstGeom>
            <a:noFill/>
          </p:spPr>
          <p:txBody>
            <a:bodyPr wrap="none" lIns="0" tIns="0" rIns="0" bIns="0" rtlCol="0">
              <a:spAutoFit/>
            </a:bodyPr>
            <a:lstStyle/>
            <a:p>
              <a:pPr algn="r"/>
              <a:r>
                <a:rPr lang="en-GB" sz="1000" dirty="0">
                  <a:solidFill>
                    <a:srgbClr val="363636"/>
                  </a:solidFill>
                </a:rPr>
                <a:t>100</a:t>
              </a:r>
            </a:p>
          </p:txBody>
        </p:sp>
        <p:cxnSp>
          <p:nvCxnSpPr>
            <p:cNvPr id="12" name="Straight Connector 11">
              <a:extLst>
                <a:ext uri="{FF2B5EF4-FFF2-40B4-BE49-F238E27FC236}">
                  <a16:creationId xmlns="" xmlns:a16="http://schemas.microsoft.com/office/drawing/2014/main" id="{1559EA23-7CE6-46D0-A49B-E63D0341E7BA}"/>
                </a:ext>
              </a:extLst>
            </p:cNvPr>
            <p:cNvCxnSpPr/>
            <p:nvPr/>
          </p:nvCxnSpPr>
          <p:spPr>
            <a:xfrm>
              <a:off x="4376873" y="2208277"/>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a:extLst>
                <a:ext uri="{FF2B5EF4-FFF2-40B4-BE49-F238E27FC236}">
                  <a16:creationId xmlns="" xmlns:a16="http://schemas.microsoft.com/office/drawing/2014/main" id="{A6A90CDC-686B-48A6-903F-4E7F0BFF455C}"/>
                </a:ext>
              </a:extLst>
            </p:cNvPr>
            <p:cNvCxnSpPr/>
            <p:nvPr/>
          </p:nvCxnSpPr>
          <p:spPr>
            <a:xfrm>
              <a:off x="4376873" y="2625854"/>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a:extLst>
                <a:ext uri="{FF2B5EF4-FFF2-40B4-BE49-F238E27FC236}">
                  <a16:creationId xmlns="" xmlns:a16="http://schemas.microsoft.com/office/drawing/2014/main" id="{946D004E-BA6F-4427-9F2F-74300C23177B}"/>
                </a:ext>
              </a:extLst>
            </p:cNvPr>
            <p:cNvCxnSpPr/>
            <p:nvPr/>
          </p:nvCxnSpPr>
          <p:spPr>
            <a:xfrm>
              <a:off x="4376873" y="3043430"/>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a:extLst>
                <a:ext uri="{FF2B5EF4-FFF2-40B4-BE49-F238E27FC236}">
                  <a16:creationId xmlns="" xmlns:a16="http://schemas.microsoft.com/office/drawing/2014/main" id="{4101BE7D-07AD-4FDF-A136-F298FECCA454}"/>
                </a:ext>
              </a:extLst>
            </p:cNvPr>
            <p:cNvCxnSpPr/>
            <p:nvPr/>
          </p:nvCxnSpPr>
          <p:spPr>
            <a:xfrm>
              <a:off x="4376873" y="3461006"/>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 name="Straight Connector 19">
              <a:extLst>
                <a:ext uri="{FF2B5EF4-FFF2-40B4-BE49-F238E27FC236}">
                  <a16:creationId xmlns="" xmlns:a16="http://schemas.microsoft.com/office/drawing/2014/main" id="{52D82C95-AA94-4A51-A759-0EFDCD25C8C0}"/>
                </a:ext>
              </a:extLst>
            </p:cNvPr>
            <p:cNvCxnSpPr/>
            <p:nvPr/>
          </p:nvCxnSpPr>
          <p:spPr>
            <a:xfrm>
              <a:off x="4376873" y="3878581"/>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21" name="Freeform: Shape 20">
              <a:extLst>
                <a:ext uri="{FF2B5EF4-FFF2-40B4-BE49-F238E27FC236}">
                  <a16:creationId xmlns="" xmlns:a16="http://schemas.microsoft.com/office/drawing/2014/main" id="{3A7A09BA-5A0B-4A66-9E5C-7A03AE61ACA5}"/>
                </a:ext>
              </a:extLst>
            </p:cNvPr>
            <p:cNvSpPr/>
            <p:nvPr/>
          </p:nvSpPr>
          <p:spPr>
            <a:xfrm>
              <a:off x="4469130" y="1790701"/>
              <a:ext cx="4393883" cy="2087880"/>
            </a:xfrm>
            <a:custGeom>
              <a:avLst/>
              <a:gdLst>
                <a:gd name="connsiteX0" fmla="*/ 0 w 3634740"/>
                <a:gd name="connsiteY0" fmla="*/ 0 h 1737360"/>
                <a:gd name="connsiteX1" fmla="*/ 0 w 3634740"/>
                <a:gd name="connsiteY1" fmla="*/ 1737360 h 1737360"/>
                <a:gd name="connsiteX2" fmla="*/ 3634740 w 3634740"/>
                <a:gd name="connsiteY2" fmla="*/ 1737360 h 1737360"/>
              </a:gdLst>
              <a:ahLst/>
              <a:cxnLst>
                <a:cxn ang="0">
                  <a:pos x="connsiteX0" y="connsiteY0"/>
                </a:cxn>
                <a:cxn ang="0">
                  <a:pos x="connsiteX1" y="connsiteY1"/>
                </a:cxn>
                <a:cxn ang="0">
                  <a:pos x="connsiteX2" y="connsiteY2"/>
                </a:cxn>
              </a:cxnLst>
              <a:rect l="l" t="t" r="r" b="b"/>
              <a:pathLst>
                <a:path w="3634740" h="1737360">
                  <a:moveTo>
                    <a:pt x="0" y="0"/>
                  </a:moveTo>
                  <a:lnTo>
                    <a:pt x="0" y="1737360"/>
                  </a:lnTo>
                  <a:lnTo>
                    <a:pt x="3634740" y="1737360"/>
                  </a:lnTo>
                </a:path>
              </a:pathLst>
            </a:cu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solidFill>
                  <a:srgbClr val="363636"/>
                </a:solidFill>
              </a:endParaRPr>
            </a:p>
          </p:txBody>
        </p:sp>
        <p:cxnSp>
          <p:nvCxnSpPr>
            <p:cNvPr id="22" name="Straight Connector 21">
              <a:extLst>
                <a:ext uri="{FF2B5EF4-FFF2-40B4-BE49-F238E27FC236}">
                  <a16:creationId xmlns="" xmlns:a16="http://schemas.microsoft.com/office/drawing/2014/main" id="{0C8513B9-17B5-4ED6-BB39-566FAC929144}"/>
                </a:ext>
              </a:extLst>
            </p:cNvPr>
            <p:cNvCxnSpPr/>
            <p:nvPr/>
          </p:nvCxnSpPr>
          <p:spPr>
            <a:xfrm>
              <a:off x="4376873" y="1790701"/>
              <a:ext cx="72000"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24" name="TextBox 23">
              <a:extLst>
                <a:ext uri="{FF2B5EF4-FFF2-40B4-BE49-F238E27FC236}">
                  <a16:creationId xmlns="" xmlns:a16="http://schemas.microsoft.com/office/drawing/2014/main" id="{9EDF7A8E-90D5-4676-9DAE-D206D587AA15}"/>
                </a:ext>
              </a:extLst>
            </p:cNvPr>
            <p:cNvSpPr txBox="1"/>
            <p:nvPr/>
          </p:nvSpPr>
          <p:spPr>
            <a:xfrm>
              <a:off x="4196510" y="2123213"/>
              <a:ext cx="141064" cy="153888"/>
            </a:xfrm>
            <a:prstGeom prst="rect">
              <a:avLst/>
            </a:prstGeom>
            <a:noFill/>
          </p:spPr>
          <p:txBody>
            <a:bodyPr wrap="none" lIns="0" tIns="0" rIns="0" bIns="0" rtlCol="0">
              <a:spAutoFit/>
            </a:bodyPr>
            <a:lstStyle/>
            <a:p>
              <a:pPr algn="r"/>
              <a:r>
                <a:rPr lang="en-GB" sz="1000" dirty="0">
                  <a:solidFill>
                    <a:srgbClr val="363636"/>
                  </a:solidFill>
                </a:rPr>
                <a:t>80</a:t>
              </a:r>
            </a:p>
          </p:txBody>
        </p:sp>
        <p:sp>
          <p:nvSpPr>
            <p:cNvPr id="25" name="TextBox 24">
              <a:extLst>
                <a:ext uri="{FF2B5EF4-FFF2-40B4-BE49-F238E27FC236}">
                  <a16:creationId xmlns="" xmlns:a16="http://schemas.microsoft.com/office/drawing/2014/main" id="{83509E6C-1BA5-4CD4-9183-820DCF8E21C8}"/>
                </a:ext>
              </a:extLst>
            </p:cNvPr>
            <p:cNvSpPr txBox="1"/>
            <p:nvPr/>
          </p:nvSpPr>
          <p:spPr>
            <a:xfrm>
              <a:off x="4196510" y="2541837"/>
              <a:ext cx="141064" cy="153888"/>
            </a:xfrm>
            <a:prstGeom prst="rect">
              <a:avLst/>
            </a:prstGeom>
            <a:noFill/>
          </p:spPr>
          <p:txBody>
            <a:bodyPr wrap="none" lIns="0" tIns="0" rIns="0" bIns="0" rtlCol="0">
              <a:spAutoFit/>
            </a:bodyPr>
            <a:lstStyle/>
            <a:p>
              <a:pPr algn="r"/>
              <a:r>
                <a:rPr lang="en-GB" sz="1000" dirty="0">
                  <a:solidFill>
                    <a:srgbClr val="363636"/>
                  </a:solidFill>
                </a:rPr>
                <a:t>60</a:t>
              </a:r>
            </a:p>
          </p:txBody>
        </p:sp>
        <p:sp>
          <p:nvSpPr>
            <p:cNvPr id="26" name="TextBox 25">
              <a:extLst>
                <a:ext uri="{FF2B5EF4-FFF2-40B4-BE49-F238E27FC236}">
                  <a16:creationId xmlns="" xmlns:a16="http://schemas.microsoft.com/office/drawing/2014/main" id="{61FB1219-3DFF-48D1-8997-A1C68DC2A783}"/>
                </a:ext>
              </a:extLst>
            </p:cNvPr>
            <p:cNvSpPr txBox="1"/>
            <p:nvPr/>
          </p:nvSpPr>
          <p:spPr>
            <a:xfrm>
              <a:off x="4196510" y="2960461"/>
              <a:ext cx="141064" cy="153888"/>
            </a:xfrm>
            <a:prstGeom prst="rect">
              <a:avLst/>
            </a:prstGeom>
            <a:noFill/>
          </p:spPr>
          <p:txBody>
            <a:bodyPr wrap="none" lIns="0" tIns="0" rIns="0" bIns="0" rtlCol="0">
              <a:spAutoFit/>
            </a:bodyPr>
            <a:lstStyle/>
            <a:p>
              <a:pPr algn="r"/>
              <a:r>
                <a:rPr lang="en-GB" sz="1000" dirty="0">
                  <a:solidFill>
                    <a:srgbClr val="363636"/>
                  </a:solidFill>
                </a:rPr>
                <a:t>40</a:t>
              </a:r>
            </a:p>
          </p:txBody>
        </p:sp>
        <p:sp>
          <p:nvSpPr>
            <p:cNvPr id="30" name="TextBox 29">
              <a:extLst>
                <a:ext uri="{FF2B5EF4-FFF2-40B4-BE49-F238E27FC236}">
                  <a16:creationId xmlns="" xmlns:a16="http://schemas.microsoft.com/office/drawing/2014/main" id="{691D4798-8C93-4F6A-AE88-32BBD163ACA6}"/>
                </a:ext>
              </a:extLst>
            </p:cNvPr>
            <p:cNvSpPr txBox="1"/>
            <p:nvPr/>
          </p:nvSpPr>
          <p:spPr>
            <a:xfrm>
              <a:off x="4196510" y="3379085"/>
              <a:ext cx="141064" cy="153888"/>
            </a:xfrm>
            <a:prstGeom prst="rect">
              <a:avLst/>
            </a:prstGeom>
            <a:noFill/>
          </p:spPr>
          <p:txBody>
            <a:bodyPr wrap="none" lIns="0" tIns="0" rIns="0" bIns="0" rtlCol="0">
              <a:spAutoFit/>
            </a:bodyPr>
            <a:lstStyle/>
            <a:p>
              <a:pPr algn="r"/>
              <a:r>
                <a:rPr lang="en-GB" sz="1000" dirty="0">
                  <a:solidFill>
                    <a:srgbClr val="363636"/>
                  </a:solidFill>
                </a:rPr>
                <a:t>20</a:t>
              </a:r>
            </a:p>
          </p:txBody>
        </p:sp>
        <p:sp>
          <p:nvSpPr>
            <p:cNvPr id="31" name="TextBox 30">
              <a:extLst>
                <a:ext uri="{FF2B5EF4-FFF2-40B4-BE49-F238E27FC236}">
                  <a16:creationId xmlns="" xmlns:a16="http://schemas.microsoft.com/office/drawing/2014/main" id="{EF7DB514-50FC-471E-8CBC-F4B6D8C9639E}"/>
                </a:ext>
              </a:extLst>
            </p:cNvPr>
            <p:cNvSpPr txBox="1"/>
            <p:nvPr/>
          </p:nvSpPr>
          <p:spPr>
            <a:xfrm>
              <a:off x="4267042" y="3797708"/>
              <a:ext cx="70532" cy="153888"/>
            </a:xfrm>
            <a:prstGeom prst="rect">
              <a:avLst/>
            </a:prstGeom>
            <a:noFill/>
          </p:spPr>
          <p:txBody>
            <a:bodyPr wrap="none" lIns="0" tIns="0" rIns="0" bIns="0" rtlCol="0">
              <a:spAutoFit/>
            </a:bodyPr>
            <a:lstStyle/>
            <a:p>
              <a:pPr algn="r"/>
              <a:r>
                <a:rPr lang="en-GB" sz="1000" dirty="0">
                  <a:solidFill>
                    <a:srgbClr val="363636"/>
                  </a:solidFill>
                </a:rPr>
                <a:t>0</a:t>
              </a:r>
            </a:p>
          </p:txBody>
        </p:sp>
      </p:grpSp>
    </p:spTree>
    <p:custDataLst>
      <p:tags r:id="rId1"/>
    </p:custDataLst>
    <p:extLst>
      <p:ext uri="{BB962C8B-B14F-4D97-AF65-F5344CB8AC3E}">
        <p14:creationId xmlns:p14="http://schemas.microsoft.com/office/powerpoint/2010/main" val="3564050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en-GB" sz="4000" dirty="0"/>
              <a:t>Locally advanced sarcoma</a:t>
            </a:r>
          </a:p>
        </p:txBody>
      </p:sp>
    </p:spTree>
    <p:custDataLst>
      <p:tags r:id="rId1"/>
    </p:custDataLst>
    <p:extLst>
      <p:ext uri="{BB962C8B-B14F-4D97-AF65-F5344CB8AC3E}">
        <p14:creationId xmlns:p14="http://schemas.microsoft.com/office/powerpoint/2010/main" val="2886612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1474O: </a:t>
            </a:r>
            <a:r>
              <a:rPr lang="en-GB" sz="1800" dirty="0">
                <a:solidFill>
                  <a:schemeClr val="bg1"/>
                </a:solidFill>
              </a:rPr>
              <a:t>Improved overall and progression free survival after surgery in expert </a:t>
            </a:r>
            <a:r>
              <a:rPr lang="en-GB" sz="1800" dirty="0" smtClean="0">
                <a:solidFill>
                  <a:schemeClr val="bg1"/>
                </a:solidFill>
              </a:rPr>
              <a:t>sites for </a:t>
            </a:r>
            <a:r>
              <a:rPr lang="en-GB" sz="1800" dirty="0">
                <a:solidFill>
                  <a:schemeClr val="bg1"/>
                </a:solidFill>
              </a:rPr>
              <a:t>sarcoma patients: a nationwide study of FSG-GETO/NETSARC – </a:t>
            </a:r>
            <a:r>
              <a:rPr lang="en-GB" sz="1800" dirty="0" err="1" smtClean="0">
                <a:solidFill>
                  <a:schemeClr val="bg1"/>
                </a:solidFill>
              </a:rPr>
              <a:t>Blay</a:t>
            </a:r>
            <a:r>
              <a:rPr lang="en-GB" sz="1800" dirty="0" smtClean="0">
                <a:solidFill>
                  <a:schemeClr val="bg1"/>
                </a:solidFill>
              </a:rPr>
              <a:t> J, et </a:t>
            </a:r>
            <a:r>
              <a:rPr lang="en-GB" sz="1800" dirty="0">
                <a:solidFill>
                  <a:schemeClr val="bg1"/>
                </a:solidFill>
              </a:rPr>
              <a:t>al</a:t>
            </a: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a:t>
            </a:r>
            <a:endParaRPr lang="en-GB" b="1" dirty="0">
              <a:solidFill>
                <a:schemeClr val="bg1"/>
              </a:solidFill>
            </a:endParaRPr>
          </a:p>
          <a:p>
            <a:r>
              <a:rPr lang="en-GB" dirty="0" smtClean="0"/>
              <a:t>To investigate the impact of surgery </a:t>
            </a:r>
            <a:r>
              <a:rPr lang="en-GB" dirty="0"/>
              <a:t>on relapse and survival </a:t>
            </a:r>
            <a:r>
              <a:rPr lang="en-GB" dirty="0" smtClean="0"/>
              <a:t>in a reference centre in the nationwide </a:t>
            </a:r>
            <a:r>
              <a:rPr lang="en-GB" dirty="0" err="1" smtClean="0"/>
              <a:t>NetSarc</a:t>
            </a:r>
            <a:r>
              <a:rPr lang="en-GB" dirty="0" smtClean="0"/>
              <a:t>/RREPS study</a:t>
            </a:r>
          </a:p>
          <a:p>
            <a:pPr marL="0" indent="0">
              <a:buNone/>
            </a:pPr>
            <a:endParaRPr lang="en-GB" b="1" dirty="0" smtClean="0">
              <a:solidFill>
                <a:schemeClr val="bg1"/>
              </a:solidFill>
            </a:endParaRPr>
          </a:p>
          <a:p>
            <a:pPr marL="0" indent="0">
              <a:buNone/>
            </a:pPr>
            <a:r>
              <a:rPr lang="en-GB" b="1" dirty="0" smtClean="0">
                <a:solidFill>
                  <a:schemeClr val="bg1"/>
                </a:solidFill>
              </a:rPr>
              <a:t>METHODS</a:t>
            </a:r>
            <a:endParaRPr lang="en-GB" b="1" dirty="0">
              <a:solidFill>
                <a:schemeClr val="bg1"/>
              </a:solidFill>
            </a:endParaRPr>
          </a:p>
          <a:p>
            <a:r>
              <a:rPr lang="en-GB" dirty="0" err="1" smtClean="0"/>
              <a:t>NetSarc</a:t>
            </a:r>
            <a:r>
              <a:rPr lang="en-GB" dirty="0" smtClean="0"/>
              <a:t> is a network </a:t>
            </a:r>
            <a:r>
              <a:rPr lang="en-GB" dirty="0"/>
              <a:t>of 26 reference sarcoma </a:t>
            </a:r>
            <a:r>
              <a:rPr lang="en-GB" dirty="0" smtClean="0"/>
              <a:t>centres with specialized multidisciplinary tumour boards (MDTB), wherein presentation to the </a:t>
            </a:r>
            <a:r>
              <a:rPr lang="en-GB" dirty="0"/>
              <a:t>MDTB and second </a:t>
            </a:r>
            <a:r>
              <a:rPr lang="en-GB" dirty="0" smtClean="0"/>
              <a:t>pathological review </a:t>
            </a:r>
            <a:r>
              <a:rPr lang="en-GB" dirty="0"/>
              <a:t>are </a:t>
            </a:r>
            <a:r>
              <a:rPr lang="en-GB" dirty="0" smtClean="0"/>
              <a:t>now mandatory </a:t>
            </a:r>
            <a:r>
              <a:rPr lang="en-GB" dirty="0"/>
              <a:t>for </a:t>
            </a:r>
            <a:r>
              <a:rPr lang="en-GB" dirty="0" smtClean="0"/>
              <a:t>patients with sarcoma</a:t>
            </a:r>
          </a:p>
          <a:p>
            <a:r>
              <a:rPr lang="en-GB" dirty="0" smtClean="0"/>
              <a:t>Patient characteristics, diagnosis and treatment data, medical decision and disease progression and survival were reviewed using the </a:t>
            </a:r>
            <a:r>
              <a:rPr lang="en-GB" dirty="0" err="1" smtClean="0"/>
              <a:t>NetSarc</a:t>
            </a:r>
            <a:r>
              <a:rPr lang="en-GB" dirty="0" smtClean="0"/>
              <a:t> network </a:t>
            </a:r>
            <a:r>
              <a:rPr lang="en-GB" dirty="0"/>
              <a:t>database between January 2010 and December </a:t>
            </a:r>
            <a:r>
              <a:rPr lang="en-GB" dirty="0" smtClean="0"/>
              <a:t>2014</a:t>
            </a:r>
          </a:p>
          <a:p>
            <a:r>
              <a:rPr lang="en-GB" dirty="0" smtClean="0"/>
              <a:t>Prognostic </a:t>
            </a:r>
            <a:r>
              <a:rPr lang="en-GB" dirty="0"/>
              <a:t>factors </a:t>
            </a:r>
            <a:r>
              <a:rPr lang="en-GB" dirty="0" smtClean="0"/>
              <a:t>for local relapse-free survival (LRFS), RFS and OS was analysed using univariate and multivariate analysis</a:t>
            </a:r>
          </a:p>
          <a:p>
            <a:r>
              <a:rPr lang="en-GB" dirty="0" smtClean="0"/>
              <a:t>9646 </a:t>
            </a:r>
            <a:r>
              <a:rPr lang="en-GB" dirty="0"/>
              <a:t>patients with non-metastatic sarcoma (age ≥15 years</a:t>
            </a:r>
            <a:r>
              <a:rPr lang="en-GB" dirty="0" smtClean="0"/>
              <a:t>) and a </a:t>
            </a:r>
            <a:r>
              <a:rPr lang="en-GB" dirty="0"/>
              <a:t>first diagnosis of soft tissue and visceral </a:t>
            </a:r>
            <a:r>
              <a:rPr lang="en-GB" dirty="0" smtClean="0"/>
              <a:t>sarcoma were reviewed</a:t>
            </a:r>
            <a:endParaRPr lang="en-GB" dirty="0"/>
          </a:p>
          <a:p>
            <a:pPr marL="0" indent="0">
              <a:buNone/>
            </a:pPr>
            <a:endParaRPr lang="en-GB" dirty="0"/>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5028939" y="6474897"/>
            <a:ext cx="38943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Blay</a:t>
            </a:r>
            <a:r>
              <a:rPr lang="en-GB" sz="1200" dirty="0" smtClean="0">
                <a:solidFill>
                  <a:srgbClr val="363636"/>
                </a:solidFill>
              </a:rPr>
              <a:t> 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1474O</a:t>
            </a:r>
            <a:endParaRPr lang="en-GB" sz="1200" dirty="0">
              <a:solidFill>
                <a:srgbClr val="363636"/>
              </a:solidFill>
            </a:endParaRPr>
          </a:p>
        </p:txBody>
      </p:sp>
    </p:spTree>
    <p:custDataLst>
      <p:tags r:id="rId1"/>
    </p:custDataLst>
    <p:extLst>
      <p:ext uri="{BB962C8B-B14F-4D97-AF65-F5344CB8AC3E}">
        <p14:creationId xmlns:p14="http://schemas.microsoft.com/office/powerpoint/2010/main" val="178840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1474O: </a:t>
            </a:r>
            <a:r>
              <a:rPr lang="en-GB" sz="1800" dirty="0">
                <a:solidFill>
                  <a:schemeClr val="bg1"/>
                </a:solidFill>
              </a:rPr>
              <a:t>Improved overall and progression free survival after surgery in expert </a:t>
            </a:r>
            <a:r>
              <a:rPr lang="en-GB" sz="1800" dirty="0" smtClean="0">
                <a:solidFill>
                  <a:schemeClr val="bg1"/>
                </a:solidFill>
              </a:rPr>
              <a:t>sites for </a:t>
            </a:r>
            <a:r>
              <a:rPr lang="en-GB" sz="1800" dirty="0">
                <a:solidFill>
                  <a:schemeClr val="bg1"/>
                </a:solidFill>
              </a:rPr>
              <a:t>sarcoma patients: a nationwide study of FSG-GETO/NETSARC – </a:t>
            </a:r>
            <a:r>
              <a:rPr lang="en-GB" sz="1800" dirty="0" err="1" smtClean="0">
                <a:solidFill>
                  <a:schemeClr val="bg1"/>
                </a:solidFill>
              </a:rPr>
              <a:t>Blay</a:t>
            </a:r>
            <a:r>
              <a:rPr lang="en-GB" sz="1800" dirty="0" smtClean="0">
                <a:solidFill>
                  <a:schemeClr val="bg1"/>
                </a:solidFill>
              </a:rPr>
              <a:t> J, et </a:t>
            </a:r>
            <a:r>
              <a:rPr lang="en-GB" sz="1800" dirty="0">
                <a:solidFill>
                  <a:schemeClr val="bg1"/>
                </a:solidFill>
              </a:rPr>
              <a:t>al</a:t>
            </a:r>
          </a:p>
        </p:txBody>
      </p:sp>
      <p:sp>
        <p:nvSpPr>
          <p:cNvPr id="5123" name="Rectangle 3"/>
          <p:cNvSpPr>
            <a:spLocks noGrp="1" noChangeArrowheads="1"/>
          </p:cNvSpPr>
          <p:nvPr>
            <p:ph type="body" idx="1"/>
          </p:nvPr>
        </p:nvSpPr>
        <p:spPr>
          <a:xfrm>
            <a:off x="228599" y="1320800"/>
            <a:ext cx="2925147" cy="5308600"/>
          </a:xfrm>
        </p:spPr>
        <p:txBody>
          <a:bodyPr/>
          <a:lstStyle/>
          <a:p>
            <a:pPr marL="0" indent="0">
              <a:buNone/>
            </a:pPr>
            <a:r>
              <a:rPr lang="en-GB" b="1" dirty="0" smtClean="0">
                <a:solidFill>
                  <a:schemeClr val="bg1"/>
                </a:solidFill>
              </a:rPr>
              <a:t>KEY RESULTS</a:t>
            </a:r>
            <a:endParaRPr lang="en-GB" dirty="0" smtClean="0"/>
          </a:p>
          <a:p>
            <a:r>
              <a:rPr lang="en-GB" dirty="0" smtClean="0"/>
              <a:t>81 different histological and molecular subtypes were documented </a:t>
            </a:r>
          </a:p>
          <a:p>
            <a:r>
              <a:rPr lang="en-GB" dirty="0" smtClean="0"/>
              <a:t>LPS </a:t>
            </a:r>
            <a:r>
              <a:rPr lang="en-GB" dirty="0"/>
              <a:t>DD/WD (812/808; </a:t>
            </a:r>
            <a:r>
              <a:rPr lang="en-GB" dirty="0" smtClean="0"/>
              <a:t>8.4</a:t>
            </a:r>
            <a:r>
              <a:rPr lang="en-GB" dirty="0"/>
              <a:t>%/</a:t>
            </a:r>
            <a:r>
              <a:rPr lang="en-GB" dirty="0" smtClean="0"/>
              <a:t>8.4</a:t>
            </a:r>
            <a:r>
              <a:rPr lang="en-GB" dirty="0"/>
              <a:t>%), LMS (1126; </a:t>
            </a:r>
            <a:r>
              <a:rPr lang="en-GB" dirty="0" smtClean="0"/>
              <a:t>11.7</a:t>
            </a:r>
            <a:r>
              <a:rPr lang="en-GB" dirty="0"/>
              <a:t>%), GIST (835; </a:t>
            </a:r>
            <a:r>
              <a:rPr lang="en-GB" dirty="0" smtClean="0"/>
              <a:t>8.7</a:t>
            </a:r>
            <a:r>
              <a:rPr lang="en-GB" dirty="0"/>
              <a:t>%), UPS (</a:t>
            </a:r>
            <a:r>
              <a:rPr lang="en-GB" dirty="0" smtClean="0"/>
              <a:t>704; 7.3%) were </a:t>
            </a:r>
            <a:r>
              <a:rPr lang="en-GB" dirty="0"/>
              <a:t>the </a:t>
            </a:r>
            <a:r>
              <a:rPr lang="en-GB" dirty="0" smtClean="0"/>
              <a:t>four </a:t>
            </a:r>
            <a:r>
              <a:rPr lang="en-GB" dirty="0"/>
              <a:t>most frequent </a:t>
            </a:r>
            <a:r>
              <a:rPr lang="en-GB" dirty="0" smtClean="0"/>
              <a:t>histotypes</a:t>
            </a:r>
            <a:endParaRPr lang="en-GB" dirty="0"/>
          </a:p>
          <a:p>
            <a:endParaRPr lang="en-GB" dirty="0" smtClean="0"/>
          </a:p>
          <a:p>
            <a:endParaRPr lang="en-GB" dirty="0" smtClean="0"/>
          </a:p>
          <a:p>
            <a:pPr marL="0" indent="0">
              <a:buNone/>
            </a:pPr>
            <a:endParaRPr lang="en-GB" b="1" dirty="0" smtClean="0"/>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5028939" y="6474897"/>
            <a:ext cx="38943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Blay</a:t>
            </a:r>
            <a:r>
              <a:rPr lang="en-GB" sz="1200" dirty="0" smtClean="0">
                <a:solidFill>
                  <a:srgbClr val="363636"/>
                </a:solidFill>
              </a:rPr>
              <a:t> 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1474O</a:t>
            </a:r>
            <a:endParaRPr lang="en-GB" sz="1200" dirty="0">
              <a:solidFill>
                <a:srgbClr val="363636"/>
              </a:solidFill>
            </a:endParaRPr>
          </a:p>
        </p:txBody>
      </p:sp>
      <p:graphicFrame>
        <p:nvGraphicFramePr>
          <p:cNvPr id="9" name="Content Placeholder 1"/>
          <p:cNvGraphicFramePr>
            <a:graphicFrameLocks/>
          </p:cNvGraphicFramePr>
          <p:nvPr>
            <p:extLst>
              <p:ext uri="{D42A27DB-BD31-4B8C-83A1-F6EECF244321}">
                <p14:modId xmlns:p14="http://schemas.microsoft.com/office/powerpoint/2010/main" val="329882792"/>
              </p:ext>
            </p:extLst>
          </p:nvPr>
        </p:nvGraphicFramePr>
        <p:xfrm>
          <a:off x="3200400" y="1603693"/>
          <a:ext cx="5715000" cy="4572000"/>
        </p:xfrm>
        <a:graphic>
          <a:graphicData uri="http://schemas.openxmlformats.org/drawingml/2006/table">
            <a:tbl>
              <a:tblPr firstRow="1" bandRow="1">
                <a:tableStyleId>{69012ECD-51FC-41F1-AA8D-1B2483CD663E}</a:tableStyleId>
              </a:tblPr>
              <a:tblGrid>
                <a:gridCol w="2333625"/>
                <a:gridCol w="1581150"/>
                <a:gridCol w="1800225"/>
              </a:tblGrid>
              <a:tr h="234632">
                <a:tc gridSpan="3">
                  <a:txBody>
                    <a:bodyPr/>
                    <a:lstStyle/>
                    <a:p>
                      <a:pPr algn="l"/>
                      <a:r>
                        <a:rPr lang="en-GB" sz="1400" dirty="0" smtClean="0">
                          <a:solidFill>
                            <a:schemeClr val="tx2"/>
                          </a:solidFill>
                          <a:latin typeface="+mn-lt"/>
                          <a:cs typeface="Arial" panose="020B0604020202020204" pitchFamily="34" charset="0"/>
                        </a:rPr>
                        <a:t>Baseline characteristics </a:t>
                      </a:r>
                      <a:endParaRPr lang="en-GB" sz="1400" dirty="0">
                        <a:solidFill>
                          <a:schemeClr val="tx2"/>
                        </a:solidFill>
                        <a:latin typeface="+mn-lt"/>
                        <a:cs typeface="Arial" panose="020B0604020202020204" pitchFamily="34" charset="0"/>
                      </a:endParaRPr>
                    </a:p>
                  </a:txBody>
                  <a:tcPr/>
                </a:tc>
                <a:tc hMerge="1">
                  <a:txBody>
                    <a:bodyPr/>
                    <a:lstStyle/>
                    <a:p>
                      <a:endParaRPr lang="en-GB"/>
                    </a:p>
                  </a:txBody>
                  <a:tcPr/>
                </a:tc>
                <a:tc hMerge="1">
                  <a:txBody>
                    <a:bodyPr/>
                    <a:lstStyle/>
                    <a:p>
                      <a:pPr algn="ctr"/>
                      <a:endParaRPr lang="en-GB" sz="1500" dirty="0">
                        <a:solidFill>
                          <a:schemeClr val="tx2"/>
                        </a:solidFill>
                        <a:latin typeface="Arial" panose="020B0604020202020204" pitchFamily="34" charset="0"/>
                        <a:cs typeface="Arial" panose="020B0604020202020204" pitchFamily="34" charset="0"/>
                      </a:endParaRPr>
                    </a:p>
                  </a:txBody>
                  <a:tcPr anchor="b"/>
                </a:tc>
              </a:tr>
              <a:tr h="0">
                <a:tc>
                  <a:txBody>
                    <a:bodyPr/>
                    <a:lstStyle/>
                    <a:p>
                      <a:r>
                        <a:rPr lang="en-GB" sz="1400" dirty="0" smtClean="0">
                          <a:solidFill>
                            <a:schemeClr val="tx1"/>
                          </a:solidFill>
                          <a:latin typeface="+mn-lt"/>
                        </a:rPr>
                        <a:t>Sex, n (%)</a:t>
                      </a:r>
                    </a:p>
                  </a:txBody>
                  <a:tcPr/>
                </a:tc>
                <a:tc>
                  <a:txBody>
                    <a:bodyPr/>
                    <a:lstStyle/>
                    <a:p>
                      <a:pPr marL="180975" indent="0"/>
                      <a:r>
                        <a:rPr lang="en-GB" sz="1400" dirty="0" smtClean="0">
                          <a:solidFill>
                            <a:schemeClr val="tx1"/>
                          </a:solidFill>
                          <a:latin typeface="+mn-lt"/>
                        </a:rPr>
                        <a:t>Male</a:t>
                      </a:r>
                    </a:p>
                    <a:p>
                      <a:pPr marL="180975" indent="0"/>
                      <a:r>
                        <a:rPr lang="en-GB" sz="1400" dirty="0" smtClean="0">
                          <a:solidFill>
                            <a:schemeClr val="tx1"/>
                          </a:solidFill>
                          <a:latin typeface="+mn-lt"/>
                        </a:rPr>
                        <a:t>Female</a:t>
                      </a:r>
                      <a:r>
                        <a:rPr lang="en-GB" sz="1400" baseline="0" dirty="0" smtClean="0">
                          <a:solidFill>
                            <a:schemeClr val="tx1"/>
                          </a:solidFill>
                          <a:latin typeface="+mn-lt"/>
                        </a:rPr>
                        <a:t> </a:t>
                      </a:r>
                      <a:endParaRPr lang="en-GB" sz="1400" dirty="0" smtClean="0">
                        <a:solidFill>
                          <a:schemeClr val="tx1"/>
                        </a:solidFill>
                        <a:latin typeface="+mn-lt"/>
                        <a:cs typeface="Arial" panose="020B0604020202020204" pitchFamily="34" charset="0"/>
                      </a:endParaRPr>
                    </a:p>
                  </a:txBody>
                  <a:tcPr/>
                </a:tc>
                <a:tc>
                  <a:txBody>
                    <a:bodyPr/>
                    <a:lstStyle/>
                    <a:p>
                      <a:pPr algn="ctr"/>
                      <a:r>
                        <a:rPr lang="en-GB" sz="1400" dirty="0" smtClean="0">
                          <a:solidFill>
                            <a:schemeClr val="tx1"/>
                          </a:solidFill>
                          <a:latin typeface="+mn-lt"/>
                          <a:cs typeface="Arial" panose="020B0604020202020204" pitchFamily="34" charset="0"/>
                        </a:rPr>
                        <a:t>4751 (49.3)</a:t>
                      </a:r>
                    </a:p>
                    <a:p>
                      <a:pPr algn="ctr"/>
                      <a:r>
                        <a:rPr lang="en-GB" sz="1400" dirty="0" smtClean="0">
                          <a:solidFill>
                            <a:schemeClr val="tx1"/>
                          </a:solidFill>
                          <a:latin typeface="+mn-lt"/>
                          <a:cs typeface="Arial" panose="020B0604020202020204" pitchFamily="34" charset="0"/>
                        </a:rPr>
                        <a:t>4895 (50.7)</a:t>
                      </a:r>
                      <a:endParaRPr lang="en-GB" sz="1400" dirty="0">
                        <a:solidFill>
                          <a:schemeClr val="tx1"/>
                        </a:solidFill>
                        <a:latin typeface="+mn-lt"/>
                        <a:cs typeface="Arial" panose="020B0604020202020204" pitchFamily="34" charset="0"/>
                      </a:endParaRPr>
                    </a:p>
                  </a:txBody>
                  <a:tcPr/>
                </a:tc>
              </a:tr>
              <a:tr h="123507">
                <a:tc>
                  <a:txBody>
                    <a:bodyPr/>
                    <a:lstStyle/>
                    <a:p>
                      <a:r>
                        <a:rPr lang="en-GB" sz="1400" dirty="0" smtClean="0">
                          <a:solidFill>
                            <a:schemeClr val="tx1"/>
                          </a:solidFill>
                          <a:latin typeface="+mn-lt"/>
                        </a:rPr>
                        <a:t>Median age,</a:t>
                      </a:r>
                      <a:r>
                        <a:rPr lang="en-GB" sz="1400" baseline="0" dirty="0" smtClean="0">
                          <a:solidFill>
                            <a:schemeClr val="tx1"/>
                          </a:solidFill>
                          <a:latin typeface="+mn-lt"/>
                        </a:rPr>
                        <a:t> years (range)</a:t>
                      </a:r>
                      <a:endParaRPr lang="en-GB" sz="1400" dirty="0">
                        <a:solidFill>
                          <a:schemeClr val="tx1"/>
                        </a:solidFill>
                        <a:latin typeface="+mn-lt"/>
                        <a:cs typeface="Arial" panose="020B0604020202020204" pitchFamily="34" charset="0"/>
                      </a:endParaRPr>
                    </a:p>
                  </a:txBody>
                  <a:tcPr/>
                </a:tc>
                <a:tc>
                  <a:txBody>
                    <a:bodyPr/>
                    <a:lstStyle/>
                    <a:p>
                      <a:pPr algn="ctr"/>
                      <a:endParaRPr lang="en-GB" sz="1400" dirty="0">
                        <a:solidFill>
                          <a:schemeClr val="tx1"/>
                        </a:solidFill>
                        <a:latin typeface="+mn-lt"/>
                        <a:cs typeface="Arial" panose="020B0604020202020204" pitchFamily="34" charset="0"/>
                      </a:endParaRPr>
                    </a:p>
                  </a:txBody>
                  <a:tcPr/>
                </a:tc>
                <a:tc>
                  <a:txBody>
                    <a:bodyPr/>
                    <a:lstStyle/>
                    <a:p>
                      <a:pPr algn="ctr"/>
                      <a:r>
                        <a:rPr lang="en-GB" sz="1400" dirty="0" smtClean="0">
                          <a:solidFill>
                            <a:schemeClr val="tx1"/>
                          </a:solidFill>
                          <a:latin typeface="+mn-lt"/>
                        </a:rPr>
                        <a:t>59.7 (15–103)</a:t>
                      </a:r>
                      <a:endParaRPr lang="en-GB" sz="1400" dirty="0">
                        <a:solidFill>
                          <a:schemeClr val="tx1"/>
                        </a:solidFill>
                        <a:latin typeface="+mn-lt"/>
                        <a:cs typeface="Arial" panose="020B0604020202020204" pitchFamily="34" charset="0"/>
                      </a:endParaRPr>
                    </a:p>
                  </a:txBody>
                  <a:tcPr/>
                </a:tc>
              </a:tr>
              <a:tr h="401637">
                <a:tc>
                  <a:txBody>
                    <a:bodyPr/>
                    <a:lstStyle/>
                    <a:p>
                      <a:r>
                        <a:rPr lang="en-GB" sz="1400" dirty="0" smtClean="0">
                          <a:solidFill>
                            <a:schemeClr val="tx1"/>
                          </a:solidFill>
                          <a:latin typeface="+mn-lt"/>
                        </a:rPr>
                        <a:t>Age</a:t>
                      </a:r>
                      <a:r>
                        <a:rPr lang="en-GB" sz="1400" baseline="0" dirty="0" smtClean="0">
                          <a:solidFill>
                            <a:schemeClr val="tx1"/>
                          </a:solidFill>
                          <a:latin typeface="+mn-lt"/>
                        </a:rPr>
                        <a:t> at diagnosis, n (%)</a:t>
                      </a:r>
                    </a:p>
                  </a:txBody>
                  <a:tcPr/>
                </a:tc>
                <a:tc>
                  <a:txBody>
                    <a:bodyPr/>
                    <a:lstStyle/>
                    <a:p>
                      <a:pPr marL="180975" indent="0"/>
                      <a:r>
                        <a:rPr lang="en-GB" sz="1400" dirty="0" smtClean="0">
                          <a:solidFill>
                            <a:schemeClr val="tx1"/>
                          </a:solidFill>
                          <a:latin typeface="+mn-lt"/>
                          <a:cs typeface="Arial" panose="020B0604020202020204" pitchFamily="34" charset="0"/>
                        </a:rPr>
                        <a:t>&lt;18 years </a:t>
                      </a:r>
                    </a:p>
                    <a:p>
                      <a:pPr marL="180975" indent="0"/>
                      <a:r>
                        <a:rPr lang="en-GB" sz="1400" dirty="0" smtClean="0">
                          <a:solidFill>
                            <a:schemeClr val="tx1"/>
                          </a:solidFill>
                          <a:latin typeface="+mn-lt"/>
                          <a:cs typeface="Arial" panose="020B0604020202020204" pitchFamily="34" charset="0"/>
                        </a:rPr>
                        <a:t>&gt;70 years </a:t>
                      </a:r>
                    </a:p>
                  </a:txBody>
                  <a:tcPr/>
                </a:tc>
                <a:tc>
                  <a:txBody>
                    <a:bodyPr/>
                    <a:lstStyle/>
                    <a:p>
                      <a:pPr algn="ctr"/>
                      <a:r>
                        <a:rPr lang="en-GB" sz="1400" dirty="0" smtClean="0">
                          <a:solidFill>
                            <a:schemeClr val="tx1"/>
                          </a:solidFill>
                          <a:latin typeface="+mn-lt"/>
                          <a:cs typeface="+mn-cs"/>
                        </a:rPr>
                        <a:t>391</a:t>
                      </a:r>
                      <a:r>
                        <a:rPr lang="en-GB" sz="1400" baseline="0" dirty="0" smtClean="0">
                          <a:solidFill>
                            <a:schemeClr val="tx1"/>
                          </a:solidFill>
                          <a:latin typeface="+mn-lt"/>
                          <a:cs typeface="+mn-cs"/>
                        </a:rPr>
                        <a:t> (4.1)</a:t>
                      </a:r>
                    </a:p>
                    <a:p>
                      <a:pPr algn="ctr"/>
                      <a:r>
                        <a:rPr lang="en-GB" sz="1400" baseline="0" dirty="0" smtClean="0">
                          <a:solidFill>
                            <a:schemeClr val="tx1"/>
                          </a:solidFill>
                          <a:latin typeface="+mn-lt"/>
                          <a:cs typeface="+mn-cs"/>
                        </a:rPr>
                        <a:t>2966 (30.7)</a:t>
                      </a:r>
                      <a:endParaRPr lang="en-GB" sz="1400" dirty="0">
                        <a:solidFill>
                          <a:schemeClr val="tx1"/>
                        </a:solidFill>
                        <a:latin typeface="+mn-lt"/>
                        <a:cs typeface="Arial" panose="020B0604020202020204" pitchFamily="34" charset="0"/>
                      </a:endParaRPr>
                    </a:p>
                  </a:txBody>
                  <a:tcPr/>
                </a:tc>
              </a:tr>
              <a:tr h="282165">
                <a:tc>
                  <a:txBody>
                    <a:bodyPr/>
                    <a:lstStyle/>
                    <a:p>
                      <a:r>
                        <a:rPr lang="en-GB" sz="1400" dirty="0" smtClean="0">
                          <a:solidFill>
                            <a:schemeClr val="tx1"/>
                          </a:solidFill>
                          <a:latin typeface="+mn-lt"/>
                          <a:cs typeface="+mn-cs"/>
                        </a:rPr>
                        <a:t>Type</a:t>
                      </a:r>
                      <a:r>
                        <a:rPr lang="en-GB" sz="1400" baseline="0" dirty="0" smtClean="0">
                          <a:solidFill>
                            <a:schemeClr val="tx1"/>
                          </a:solidFill>
                          <a:latin typeface="+mn-lt"/>
                          <a:cs typeface="+mn-cs"/>
                        </a:rPr>
                        <a:t> of tumour, n (%)</a:t>
                      </a:r>
                    </a:p>
                  </a:txBody>
                  <a:tcPr/>
                </a:tc>
                <a:tc>
                  <a:txBody>
                    <a:bodyPr/>
                    <a:lstStyle/>
                    <a:p>
                      <a:pPr marL="180975" indent="0"/>
                      <a:r>
                        <a:rPr lang="en-GB" sz="1400" baseline="0" dirty="0" smtClean="0">
                          <a:solidFill>
                            <a:schemeClr val="tx1"/>
                          </a:solidFill>
                          <a:latin typeface="+mn-lt"/>
                          <a:cs typeface="+mn-cs"/>
                        </a:rPr>
                        <a:t>Soft tissue </a:t>
                      </a:r>
                    </a:p>
                    <a:p>
                      <a:pPr marL="180975" indent="0"/>
                      <a:r>
                        <a:rPr lang="en-GB" sz="1400" baseline="0" dirty="0" smtClean="0">
                          <a:solidFill>
                            <a:schemeClr val="tx1"/>
                          </a:solidFill>
                          <a:latin typeface="+mn-lt"/>
                          <a:cs typeface="+mn-cs"/>
                        </a:rPr>
                        <a:t>Visceral </a:t>
                      </a:r>
                      <a:endParaRPr lang="en-GB" sz="1400" dirty="0" smtClean="0">
                        <a:solidFill>
                          <a:schemeClr val="tx1"/>
                        </a:solidFill>
                        <a:latin typeface="+mn-lt"/>
                        <a:cs typeface="Arial" panose="020B0604020202020204" pitchFamily="34" charset="0"/>
                      </a:endParaRPr>
                    </a:p>
                  </a:txBody>
                  <a:tcPr/>
                </a:tc>
                <a:tc>
                  <a:txBody>
                    <a:bodyPr/>
                    <a:lstStyle/>
                    <a:p>
                      <a:pPr algn="ctr"/>
                      <a:r>
                        <a:rPr lang="en-GB" sz="1400" dirty="0" smtClean="0">
                          <a:solidFill>
                            <a:schemeClr val="tx1"/>
                          </a:solidFill>
                          <a:latin typeface="+mn-lt"/>
                          <a:cs typeface="Arial" panose="020B0604020202020204" pitchFamily="34" charset="0"/>
                        </a:rPr>
                        <a:t>7554 (78.3)</a:t>
                      </a:r>
                    </a:p>
                    <a:p>
                      <a:pPr algn="ctr"/>
                      <a:r>
                        <a:rPr lang="en-GB" sz="1400" dirty="0" smtClean="0">
                          <a:solidFill>
                            <a:schemeClr val="tx1"/>
                          </a:solidFill>
                          <a:latin typeface="+mn-lt"/>
                          <a:cs typeface="Arial" panose="020B0604020202020204" pitchFamily="34" charset="0"/>
                        </a:rPr>
                        <a:t>2092 (21.7)</a:t>
                      </a:r>
                      <a:endParaRPr lang="en-GB" sz="1400" dirty="0">
                        <a:solidFill>
                          <a:schemeClr val="tx1"/>
                        </a:solidFill>
                        <a:latin typeface="+mn-lt"/>
                        <a:cs typeface="Arial" panose="020B0604020202020204" pitchFamily="34" charset="0"/>
                      </a:endParaRPr>
                    </a:p>
                  </a:txBody>
                  <a:tcPr/>
                </a:tc>
              </a:tr>
              <a:tr h="282165">
                <a:tc>
                  <a:txBody>
                    <a:bodyPr/>
                    <a:lstStyle/>
                    <a:p>
                      <a:r>
                        <a:rPr lang="en-GB" sz="1400" dirty="0" smtClean="0">
                          <a:solidFill>
                            <a:schemeClr val="tx1"/>
                          </a:solidFill>
                          <a:latin typeface="+mn-lt"/>
                        </a:rPr>
                        <a:t>Location,</a:t>
                      </a:r>
                      <a:r>
                        <a:rPr lang="en-GB" sz="1400" baseline="0" dirty="0" smtClean="0">
                          <a:solidFill>
                            <a:schemeClr val="tx1"/>
                          </a:solidFill>
                          <a:latin typeface="+mn-lt"/>
                        </a:rPr>
                        <a:t> n (%)</a:t>
                      </a:r>
                      <a:endParaRPr lang="en-GB" sz="1400" dirty="0" smtClean="0">
                        <a:solidFill>
                          <a:schemeClr val="tx1"/>
                        </a:solidFill>
                        <a:latin typeface="+mn-lt"/>
                      </a:endParaRPr>
                    </a:p>
                  </a:txBody>
                  <a:tcPr/>
                </a:tc>
                <a:tc>
                  <a:txBody>
                    <a:bodyPr/>
                    <a:lstStyle/>
                    <a:p>
                      <a:pPr marL="180975" indent="0"/>
                      <a:r>
                        <a:rPr lang="en-GB" sz="1400" dirty="0" smtClean="0">
                          <a:solidFill>
                            <a:schemeClr val="tx1"/>
                          </a:solidFill>
                          <a:latin typeface="+mn-lt"/>
                          <a:cs typeface="Arial" panose="020B0604020202020204" pitchFamily="34" charset="0"/>
                        </a:rPr>
                        <a:t>Head and neck </a:t>
                      </a:r>
                    </a:p>
                    <a:p>
                      <a:pPr marL="180975" indent="0"/>
                      <a:r>
                        <a:rPr lang="en-GB" sz="1400" dirty="0" smtClean="0">
                          <a:solidFill>
                            <a:schemeClr val="tx1"/>
                          </a:solidFill>
                          <a:latin typeface="+mn-lt"/>
                          <a:cs typeface="Arial" panose="020B0604020202020204" pitchFamily="34" charset="0"/>
                        </a:rPr>
                        <a:t>Internal trunk </a:t>
                      </a:r>
                    </a:p>
                    <a:p>
                      <a:pPr marL="180975" indent="0"/>
                      <a:r>
                        <a:rPr lang="en-GB" sz="1400" dirty="0" smtClean="0">
                          <a:solidFill>
                            <a:schemeClr val="tx1"/>
                          </a:solidFill>
                          <a:latin typeface="+mn-lt"/>
                          <a:cs typeface="Arial" panose="020B0604020202020204" pitchFamily="34" charset="0"/>
                        </a:rPr>
                        <a:t>Trunk wall </a:t>
                      </a:r>
                    </a:p>
                    <a:p>
                      <a:pPr marL="180975" indent="0"/>
                      <a:r>
                        <a:rPr lang="en-GB" sz="1400" dirty="0" smtClean="0">
                          <a:solidFill>
                            <a:schemeClr val="tx1"/>
                          </a:solidFill>
                          <a:latin typeface="+mn-lt"/>
                          <a:cs typeface="Arial" panose="020B0604020202020204" pitchFamily="34" charset="0"/>
                        </a:rPr>
                        <a:t>Limbs </a:t>
                      </a:r>
                    </a:p>
                  </a:txBody>
                  <a:tcPr/>
                </a:tc>
                <a:tc>
                  <a:txBody>
                    <a:bodyPr/>
                    <a:lstStyle/>
                    <a:p>
                      <a:pPr algn="ctr"/>
                      <a:r>
                        <a:rPr lang="en-GB" sz="1400" dirty="0" smtClean="0">
                          <a:solidFill>
                            <a:schemeClr val="tx1"/>
                          </a:solidFill>
                          <a:latin typeface="+mn-lt"/>
                          <a:cs typeface="Arial" panose="020B0604020202020204" pitchFamily="34" charset="0"/>
                        </a:rPr>
                        <a:t>688 (7.1)</a:t>
                      </a:r>
                    </a:p>
                    <a:p>
                      <a:pPr algn="ctr"/>
                      <a:r>
                        <a:rPr lang="en-GB" sz="1400" dirty="0" smtClean="0">
                          <a:solidFill>
                            <a:schemeClr val="tx1"/>
                          </a:solidFill>
                          <a:latin typeface="+mn-lt"/>
                          <a:cs typeface="Arial" panose="020B0604020202020204" pitchFamily="34" charset="0"/>
                        </a:rPr>
                        <a:t>3915 (40.6)</a:t>
                      </a:r>
                    </a:p>
                    <a:p>
                      <a:pPr algn="ctr"/>
                      <a:r>
                        <a:rPr lang="en-GB" sz="1400" dirty="0" smtClean="0">
                          <a:solidFill>
                            <a:schemeClr val="tx1"/>
                          </a:solidFill>
                          <a:latin typeface="+mn-lt"/>
                          <a:cs typeface="Arial" panose="020B0604020202020204" pitchFamily="34" charset="0"/>
                        </a:rPr>
                        <a:t>1119 (11.6)</a:t>
                      </a:r>
                    </a:p>
                    <a:p>
                      <a:pPr algn="ctr"/>
                      <a:r>
                        <a:rPr lang="en-GB" sz="1400" dirty="0" smtClean="0">
                          <a:solidFill>
                            <a:schemeClr val="tx1"/>
                          </a:solidFill>
                          <a:latin typeface="+mn-lt"/>
                          <a:cs typeface="Arial" panose="020B0604020202020204" pitchFamily="34" charset="0"/>
                        </a:rPr>
                        <a:t>3913 (40.6)</a:t>
                      </a:r>
                      <a:endParaRPr lang="en-GB" sz="1400" dirty="0">
                        <a:solidFill>
                          <a:schemeClr val="tx1"/>
                        </a:solidFill>
                        <a:latin typeface="+mn-lt"/>
                        <a:cs typeface="Arial" panose="020B0604020202020204" pitchFamily="34" charset="0"/>
                      </a:endParaRPr>
                    </a:p>
                  </a:txBody>
                  <a:tcPr/>
                </a:tc>
              </a:tr>
              <a:tr h="0">
                <a:tc>
                  <a:txBody>
                    <a:bodyPr/>
                    <a:lstStyle/>
                    <a:p>
                      <a:r>
                        <a:rPr lang="en-GB" sz="1400" dirty="0" smtClean="0">
                          <a:solidFill>
                            <a:schemeClr val="tx1"/>
                          </a:solidFill>
                          <a:latin typeface="+mn-lt"/>
                        </a:rPr>
                        <a:t>Deep seated,</a:t>
                      </a:r>
                      <a:r>
                        <a:rPr lang="en-GB" sz="1400" baseline="0" dirty="0" smtClean="0">
                          <a:solidFill>
                            <a:schemeClr val="tx1"/>
                          </a:solidFill>
                          <a:latin typeface="+mn-lt"/>
                        </a:rPr>
                        <a:t> n (%)</a:t>
                      </a:r>
                      <a:endParaRPr lang="en-GB" sz="1400" dirty="0">
                        <a:solidFill>
                          <a:schemeClr val="tx1"/>
                        </a:solidFill>
                        <a:latin typeface="+mn-lt"/>
                        <a:cs typeface="Arial" panose="020B0604020202020204" pitchFamily="34" charset="0"/>
                      </a:endParaRPr>
                    </a:p>
                  </a:txBody>
                  <a:tcPr/>
                </a:tc>
                <a:tc>
                  <a:txBody>
                    <a:bodyPr/>
                    <a:lstStyle/>
                    <a:p>
                      <a:pPr algn="ctr"/>
                      <a:endParaRPr lang="en-GB" sz="1400" dirty="0">
                        <a:solidFill>
                          <a:schemeClr val="tx1"/>
                        </a:solidFill>
                        <a:latin typeface="+mn-lt"/>
                        <a:cs typeface="Arial" panose="020B0604020202020204" pitchFamily="34" charset="0"/>
                      </a:endParaRPr>
                    </a:p>
                  </a:txBody>
                  <a:tcPr/>
                </a:tc>
                <a:tc>
                  <a:txBody>
                    <a:bodyPr/>
                    <a:lstStyle/>
                    <a:p>
                      <a:pPr algn="ctr"/>
                      <a:r>
                        <a:rPr lang="en-GB" sz="1400" dirty="0" smtClean="0">
                          <a:solidFill>
                            <a:schemeClr val="tx1"/>
                          </a:solidFill>
                          <a:latin typeface="+mn-lt"/>
                        </a:rPr>
                        <a:t>7801 (80.9)</a:t>
                      </a:r>
                      <a:endParaRPr lang="en-GB" sz="1400" dirty="0">
                        <a:solidFill>
                          <a:schemeClr val="tx1"/>
                        </a:solidFill>
                        <a:latin typeface="+mn-lt"/>
                        <a:cs typeface="Arial" panose="020B0604020202020204" pitchFamily="34" charset="0"/>
                      </a:endParaRPr>
                    </a:p>
                  </a:txBody>
                  <a:tcPr/>
                </a:tc>
              </a:tr>
              <a:tr h="0">
                <a:tc>
                  <a:txBody>
                    <a:bodyPr/>
                    <a:lstStyle/>
                    <a:p>
                      <a:r>
                        <a:rPr lang="en-GB" sz="1400" dirty="0" smtClean="0">
                          <a:solidFill>
                            <a:schemeClr val="tx1"/>
                          </a:solidFill>
                          <a:latin typeface="+mn-lt"/>
                          <a:cs typeface="Arial" panose="020B0604020202020204" pitchFamily="34" charset="0"/>
                        </a:rPr>
                        <a:t>Grade,</a:t>
                      </a:r>
                      <a:r>
                        <a:rPr lang="en-GB" sz="1400" baseline="0" dirty="0" smtClean="0">
                          <a:solidFill>
                            <a:schemeClr val="tx1"/>
                          </a:solidFill>
                          <a:latin typeface="+mn-lt"/>
                          <a:cs typeface="Arial" panose="020B0604020202020204" pitchFamily="34" charset="0"/>
                        </a:rPr>
                        <a:t> n (%)</a:t>
                      </a:r>
                      <a:endParaRPr lang="en-GB" sz="1400" dirty="0" smtClean="0">
                        <a:solidFill>
                          <a:schemeClr val="tx1"/>
                        </a:solidFill>
                        <a:latin typeface="+mn-lt"/>
                        <a:cs typeface="Arial" panose="020B0604020202020204" pitchFamily="34" charset="0"/>
                      </a:endParaRPr>
                    </a:p>
                  </a:txBody>
                  <a:tcPr/>
                </a:tc>
                <a:tc>
                  <a:txBody>
                    <a:bodyPr/>
                    <a:lstStyle/>
                    <a:p>
                      <a:pPr marL="180975" indent="0"/>
                      <a:r>
                        <a:rPr lang="en-GB" sz="1400" dirty="0" smtClean="0">
                          <a:solidFill>
                            <a:schemeClr val="tx1"/>
                          </a:solidFill>
                          <a:latin typeface="+mn-lt"/>
                          <a:cs typeface="Arial" panose="020B0604020202020204" pitchFamily="34" charset="0"/>
                        </a:rPr>
                        <a:t>Grade 1</a:t>
                      </a:r>
                    </a:p>
                    <a:p>
                      <a:pPr marL="180975"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mn-lt"/>
                          <a:cs typeface="Arial" panose="020B0604020202020204" pitchFamily="34" charset="0"/>
                        </a:rPr>
                        <a:t>Grade 2</a:t>
                      </a:r>
                    </a:p>
                    <a:p>
                      <a:pPr marL="180975"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mn-lt"/>
                          <a:cs typeface="Arial" panose="020B0604020202020204" pitchFamily="34" charset="0"/>
                        </a:rPr>
                        <a:t>Grade 3</a:t>
                      </a:r>
                    </a:p>
                    <a:p>
                      <a:pPr marL="180975"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mn-lt"/>
                          <a:cs typeface="Arial" panose="020B0604020202020204" pitchFamily="34" charset="0"/>
                        </a:rPr>
                        <a:t>Grade NA</a:t>
                      </a:r>
                    </a:p>
                    <a:p>
                      <a:pPr marL="180975"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mn-lt"/>
                          <a:cs typeface="Arial" panose="020B0604020202020204" pitchFamily="34" charset="0"/>
                        </a:rPr>
                        <a:t>Grade UNK </a:t>
                      </a:r>
                    </a:p>
                  </a:txBody>
                  <a:tcPr/>
                </a:tc>
                <a:tc>
                  <a:txBody>
                    <a:bodyPr/>
                    <a:lstStyle/>
                    <a:p>
                      <a:pPr algn="ctr"/>
                      <a:r>
                        <a:rPr lang="en-GB" sz="1400" dirty="0" smtClean="0">
                          <a:solidFill>
                            <a:schemeClr val="tx1"/>
                          </a:solidFill>
                          <a:latin typeface="+mn-lt"/>
                          <a:cs typeface="Arial" panose="020B0604020202020204" pitchFamily="34" charset="0"/>
                        </a:rPr>
                        <a:t>1543 (16.0)</a:t>
                      </a:r>
                    </a:p>
                    <a:p>
                      <a:pPr algn="ctr"/>
                      <a:r>
                        <a:rPr lang="en-GB" sz="1400" dirty="0" smtClean="0">
                          <a:solidFill>
                            <a:schemeClr val="tx1"/>
                          </a:solidFill>
                          <a:latin typeface="+mn-lt"/>
                          <a:cs typeface="Arial" panose="020B0604020202020204" pitchFamily="34" charset="0"/>
                        </a:rPr>
                        <a:t>2082 (21.6)</a:t>
                      </a:r>
                    </a:p>
                    <a:p>
                      <a:pPr algn="ctr"/>
                      <a:r>
                        <a:rPr lang="en-GB" sz="1400" dirty="0" smtClean="0">
                          <a:solidFill>
                            <a:schemeClr val="tx1"/>
                          </a:solidFill>
                          <a:latin typeface="+mn-lt"/>
                          <a:cs typeface="Arial" panose="020B0604020202020204" pitchFamily="34" charset="0"/>
                        </a:rPr>
                        <a:t>2640</a:t>
                      </a:r>
                      <a:r>
                        <a:rPr lang="en-GB" sz="1400" baseline="0" dirty="0" smtClean="0">
                          <a:solidFill>
                            <a:schemeClr val="tx1"/>
                          </a:solidFill>
                          <a:latin typeface="+mn-lt"/>
                          <a:cs typeface="Arial" panose="020B0604020202020204" pitchFamily="34" charset="0"/>
                        </a:rPr>
                        <a:t> (27.4)</a:t>
                      </a:r>
                    </a:p>
                    <a:p>
                      <a:pPr algn="ctr"/>
                      <a:r>
                        <a:rPr lang="en-GB" sz="1400" baseline="0" dirty="0" smtClean="0">
                          <a:solidFill>
                            <a:schemeClr val="tx1"/>
                          </a:solidFill>
                          <a:latin typeface="+mn-lt"/>
                          <a:cs typeface="Arial" panose="020B0604020202020204" pitchFamily="34" charset="0"/>
                        </a:rPr>
                        <a:t>1365 (14.2)</a:t>
                      </a:r>
                    </a:p>
                    <a:p>
                      <a:pPr algn="ctr"/>
                      <a:r>
                        <a:rPr lang="en-GB" sz="1400" baseline="0" dirty="0" smtClean="0">
                          <a:solidFill>
                            <a:schemeClr val="tx1"/>
                          </a:solidFill>
                          <a:latin typeface="+mn-lt"/>
                          <a:cs typeface="Arial" panose="020B0604020202020204" pitchFamily="34" charset="0"/>
                        </a:rPr>
                        <a:t>2016 (20.9)</a:t>
                      </a:r>
                      <a:endParaRPr lang="en-GB" sz="1400" dirty="0">
                        <a:solidFill>
                          <a:schemeClr val="tx1"/>
                        </a:solidFill>
                        <a:latin typeface="+mn-lt"/>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63867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solidFill>
                  <a:schemeClr val="bg1"/>
                </a:solidFill>
              </a:rPr>
              <a:t>Letter from Prof Jean Yves-</a:t>
            </a:r>
            <a:r>
              <a:rPr lang="en-GB" dirty="0" err="1">
                <a:solidFill>
                  <a:schemeClr val="bg1"/>
                </a:solidFill>
              </a:rPr>
              <a:t>Blay</a:t>
            </a:r>
            <a:endParaRPr lang="en-US" dirty="0">
              <a:solidFill>
                <a:schemeClr val="bg1"/>
              </a:solidFill>
            </a:endParaRPr>
          </a:p>
        </p:txBody>
      </p:sp>
      <p:sp>
        <p:nvSpPr>
          <p:cNvPr id="32771" name="Content Placeholder 2"/>
          <p:cNvSpPr>
            <a:spLocks noGrp="1"/>
          </p:cNvSpPr>
          <p:nvPr>
            <p:ph idx="1"/>
          </p:nvPr>
        </p:nvSpPr>
        <p:spPr>
          <a:xfrm>
            <a:off x="2270125" y="1498600"/>
            <a:ext cx="6302375" cy="5188803"/>
          </a:xfrm>
          <a:ln>
            <a:noFill/>
          </a:ln>
        </p:spPr>
        <p:txBody>
          <a:bodyPr lIns="91440" rIns="0"/>
          <a:lstStyle/>
          <a:p>
            <a:pPr marL="0" indent="0">
              <a:spcBef>
                <a:spcPts val="0"/>
              </a:spcBef>
              <a:buFontTx/>
              <a:buNone/>
              <a:tabLst>
                <a:tab pos="441325" algn="l"/>
              </a:tabLst>
              <a:defRPr/>
            </a:pPr>
            <a:r>
              <a:rPr lang="en-GB" sz="1200" dirty="0"/>
              <a:t>Dear Colleagues</a:t>
            </a:r>
            <a:endParaRPr lang="en-US" sz="1200" dirty="0"/>
          </a:p>
          <a:p>
            <a:pPr marL="0" indent="0">
              <a:buNone/>
              <a:tabLst>
                <a:tab pos="441325" algn="l"/>
              </a:tabLst>
              <a:defRPr/>
            </a:pPr>
            <a:r>
              <a:rPr lang="en-US" sz="1200" dirty="0"/>
              <a:t>It is my pleasure to present this WSN slide set which has been designed to highlight and summarise key findings in sarcoma from the major congresses in 2017. This slide </a:t>
            </a:r>
            <a:br>
              <a:rPr lang="en-US" sz="1200" dirty="0"/>
            </a:br>
            <a:r>
              <a:rPr lang="en-US" sz="1200" dirty="0"/>
              <a:t>set specifically focuses on the </a:t>
            </a:r>
            <a:r>
              <a:rPr lang="en-GB" sz="1200" b="1" dirty="0" smtClean="0"/>
              <a:t>ESMO 2017 Congress</a:t>
            </a:r>
            <a:r>
              <a:rPr lang="en-US" sz="1200" dirty="0" smtClean="0"/>
              <a:t>.</a:t>
            </a:r>
            <a:endParaRPr lang="en-US" sz="1200" dirty="0"/>
          </a:p>
          <a:p>
            <a:pPr marL="0" indent="0">
              <a:spcBef>
                <a:spcPts val="0"/>
              </a:spcBef>
              <a:buFontTx/>
              <a:buNone/>
              <a:tabLst>
                <a:tab pos="441325" algn="l"/>
              </a:tabLst>
              <a:defRPr/>
            </a:pPr>
            <a:r>
              <a:rPr lang="en-GB" sz="1200" dirty="0"/>
              <a:t>The area of clinical research in oncology is a challenging and ever changing environment. Within this environment we all value access to scientific data and research that helps to educate and inspire further advancements in our roles as scientists, clinicians and educators. I hope you find this review of the latest developments in sarcoma of benefit to you in your practice. </a:t>
            </a:r>
            <a:endParaRPr lang="en-GB" sz="1200" dirty="0">
              <a:solidFill>
                <a:srgbClr val="FF0000"/>
              </a:solidFill>
            </a:endParaRPr>
          </a:p>
          <a:p>
            <a:pPr marL="0" indent="0">
              <a:buNone/>
              <a:tabLst>
                <a:tab pos="441325" algn="l"/>
              </a:tabLst>
              <a:defRPr/>
            </a:pPr>
            <a:r>
              <a:rPr lang="en-US" sz="1200" dirty="0">
                <a:solidFill>
                  <a:srgbClr val="363636"/>
                </a:solidFill>
              </a:rPr>
              <a:t>I would like to thank our WSN members </a:t>
            </a:r>
            <a:r>
              <a:rPr lang="en-US" sz="1200" dirty="0" err="1">
                <a:solidFill>
                  <a:srgbClr val="363636"/>
                </a:solidFill>
              </a:rPr>
              <a:t>Drs</a:t>
            </a:r>
            <a:r>
              <a:rPr lang="en-US" sz="1200" dirty="0">
                <a:solidFill>
                  <a:srgbClr val="363636"/>
                </a:solidFill>
              </a:rPr>
              <a:t> </a:t>
            </a:r>
            <a:r>
              <a:rPr lang="en-US" sz="1200" dirty="0" err="1">
                <a:solidFill>
                  <a:srgbClr val="363636"/>
                </a:solidFill>
              </a:rPr>
              <a:t>Piotr</a:t>
            </a:r>
            <a:r>
              <a:rPr lang="en-US" sz="1200" dirty="0">
                <a:solidFill>
                  <a:srgbClr val="363636"/>
                </a:solidFill>
              </a:rPr>
              <a:t> </a:t>
            </a:r>
            <a:r>
              <a:rPr lang="en-US" sz="1200" dirty="0" err="1">
                <a:solidFill>
                  <a:srgbClr val="363636"/>
                </a:solidFill>
              </a:rPr>
              <a:t>Rutkowski</a:t>
            </a:r>
            <a:r>
              <a:rPr lang="en-US" sz="1200" dirty="0">
                <a:solidFill>
                  <a:srgbClr val="363636"/>
                </a:solidFill>
              </a:rPr>
              <a:t> and Claudia </a:t>
            </a:r>
            <a:r>
              <a:rPr lang="en-US" sz="1200" dirty="0" err="1">
                <a:solidFill>
                  <a:srgbClr val="363636"/>
                </a:solidFill>
              </a:rPr>
              <a:t>Valverde</a:t>
            </a:r>
            <a:r>
              <a:rPr lang="en-US" sz="1200" dirty="0">
                <a:solidFill>
                  <a:srgbClr val="363636"/>
                </a:solidFill>
              </a:rPr>
              <a:t> for their roles as Editors – for prioritising abstracts and reviewing slide content. The slide set you see before you would not be possible without their commitment and hard work. </a:t>
            </a:r>
          </a:p>
          <a:p>
            <a:pPr marL="0" indent="0">
              <a:spcBef>
                <a:spcPts val="0"/>
              </a:spcBef>
              <a:spcAft>
                <a:spcPts val="1200"/>
              </a:spcAft>
              <a:buFontTx/>
              <a:buNone/>
              <a:tabLst>
                <a:tab pos="441325" algn="l"/>
              </a:tabLst>
              <a:defRPr/>
            </a:pPr>
            <a:r>
              <a:rPr lang="en-US" sz="1200" dirty="0"/>
              <a:t>And finally, we are also very grateful to Lilly Oncology for their financial, </a:t>
            </a:r>
            <a:r>
              <a:rPr lang="en-US" sz="1200" dirty="0" err="1"/>
              <a:t>administrial</a:t>
            </a:r>
            <a:r>
              <a:rPr lang="en-US" sz="1200" dirty="0"/>
              <a:t> and logistical support in the realisation of this complex yet rewarding activity.</a:t>
            </a:r>
          </a:p>
          <a:p>
            <a:pPr marL="0" indent="0">
              <a:spcBef>
                <a:spcPts val="0"/>
              </a:spcBef>
              <a:spcAft>
                <a:spcPts val="1200"/>
              </a:spcAft>
              <a:buFontTx/>
              <a:buNone/>
              <a:tabLst>
                <a:tab pos="441325" algn="l"/>
              </a:tabLst>
              <a:defRPr/>
            </a:pPr>
            <a:r>
              <a:rPr lang="en-US" sz="1200" dirty="0" smtClean="0"/>
              <a:t>Yours sincerely, </a:t>
            </a:r>
          </a:p>
          <a:p>
            <a:pPr marL="0" indent="0">
              <a:spcBef>
                <a:spcPts val="0"/>
              </a:spcBef>
              <a:spcAft>
                <a:spcPts val="1200"/>
              </a:spcAft>
              <a:buFontTx/>
              <a:buNone/>
              <a:tabLst>
                <a:tab pos="441325" algn="l"/>
              </a:tabLst>
              <a:defRPr/>
            </a:pPr>
            <a:endParaRPr lang="en-US" sz="1200" i="1" dirty="0"/>
          </a:p>
          <a:p>
            <a:pPr marL="0" indent="0">
              <a:spcBef>
                <a:spcPts val="0"/>
              </a:spcBef>
              <a:spcAft>
                <a:spcPts val="1200"/>
              </a:spcAft>
              <a:buFontTx/>
              <a:buNone/>
              <a:tabLst>
                <a:tab pos="441325" algn="l"/>
              </a:tabLst>
              <a:defRPr/>
            </a:pPr>
            <a:r>
              <a:rPr lang="en-US" sz="1200" i="1" dirty="0"/>
              <a:t/>
            </a:r>
            <a:br>
              <a:rPr lang="en-US" sz="1200" i="1" dirty="0"/>
            </a:br>
            <a:endParaRPr lang="en-US" sz="1200" i="1" dirty="0"/>
          </a:p>
          <a:p>
            <a:pPr marL="0" indent="0">
              <a:spcBef>
                <a:spcPts val="0"/>
              </a:spcBef>
              <a:spcAft>
                <a:spcPts val="1200"/>
              </a:spcAft>
              <a:buFontTx/>
              <a:buNone/>
              <a:tabLst>
                <a:tab pos="441325" algn="l"/>
              </a:tabLst>
              <a:defRPr/>
            </a:pPr>
            <a:r>
              <a:rPr lang="en-US" sz="1200" i="1" dirty="0" smtClean="0"/>
              <a:t>Jean </a:t>
            </a:r>
            <a:r>
              <a:rPr lang="en-US" sz="1200" i="1" dirty="0"/>
              <a:t>Yves-</a:t>
            </a:r>
            <a:r>
              <a:rPr lang="en-US" sz="1200" i="1" dirty="0" err="1"/>
              <a:t>Blay</a:t>
            </a:r>
            <a:r>
              <a:rPr lang="en-US" sz="1200" i="1" dirty="0"/>
              <a:t> </a:t>
            </a:r>
            <a:br>
              <a:rPr lang="en-US" sz="1200" i="1" dirty="0"/>
            </a:br>
            <a:r>
              <a:rPr lang="en-US" sz="1200" b="1" dirty="0"/>
              <a:t>WSN Chairman of the Board</a:t>
            </a:r>
            <a:endParaRPr lang="en-GB" sz="1200" b="1"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136" y="1508125"/>
            <a:ext cx="1276362" cy="1914543"/>
          </a:xfrm>
          <a:prstGeom prst="roundRect">
            <a:avLst>
              <a:gd name="adj" fmla="val 50000"/>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2768" y="4794426"/>
            <a:ext cx="958149" cy="747928"/>
          </a:xfrm>
          <a:prstGeom prst="rect">
            <a:avLst/>
          </a:prstGeom>
        </p:spPr>
      </p:pic>
    </p:spTree>
    <p:custDataLst>
      <p:tags r:id="rId1"/>
    </p:custDataLst>
    <p:extLst>
      <p:ext uri="{BB962C8B-B14F-4D97-AF65-F5344CB8AC3E}">
        <p14:creationId xmlns:p14="http://schemas.microsoft.com/office/powerpoint/2010/main" val="1628814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1474O: </a:t>
            </a:r>
            <a:r>
              <a:rPr lang="en-GB" sz="1800" dirty="0">
                <a:solidFill>
                  <a:schemeClr val="bg1"/>
                </a:solidFill>
              </a:rPr>
              <a:t>Improved overall and progression free survival after surgery in expert </a:t>
            </a:r>
            <a:r>
              <a:rPr lang="en-GB" sz="1800" dirty="0" smtClean="0">
                <a:solidFill>
                  <a:schemeClr val="bg1"/>
                </a:solidFill>
              </a:rPr>
              <a:t>sites for </a:t>
            </a:r>
            <a:r>
              <a:rPr lang="en-GB" sz="1800" dirty="0">
                <a:solidFill>
                  <a:schemeClr val="bg1"/>
                </a:solidFill>
              </a:rPr>
              <a:t>sarcoma patients: a nationwide study of FSG-GETO/NETSARC – </a:t>
            </a:r>
            <a:r>
              <a:rPr lang="en-GB" sz="1800" dirty="0" err="1" smtClean="0">
                <a:solidFill>
                  <a:schemeClr val="bg1"/>
                </a:solidFill>
              </a:rPr>
              <a:t>Blay</a:t>
            </a:r>
            <a:r>
              <a:rPr lang="en-GB" sz="1800" dirty="0" smtClean="0">
                <a:solidFill>
                  <a:schemeClr val="bg1"/>
                </a:solidFill>
              </a:rPr>
              <a:t> J, et </a:t>
            </a:r>
            <a:r>
              <a:rPr lang="en-GB" sz="1800" dirty="0">
                <a:solidFill>
                  <a:schemeClr val="bg1"/>
                </a:solidFill>
              </a:rPr>
              <a:t>al</a:t>
            </a:r>
          </a:p>
        </p:txBody>
      </p:sp>
      <p:sp>
        <p:nvSpPr>
          <p:cNvPr id="5123" name="Rectangle 3"/>
          <p:cNvSpPr>
            <a:spLocks noGrp="1" noChangeArrowheads="1"/>
          </p:cNvSpPr>
          <p:nvPr>
            <p:ph type="body" idx="1"/>
          </p:nvPr>
        </p:nvSpPr>
        <p:spPr>
          <a:xfrm>
            <a:off x="228600" y="1320800"/>
            <a:ext cx="8686800" cy="5308600"/>
          </a:xfrm>
        </p:spPr>
        <p:txBody>
          <a:bodyPr/>
          <a:lstStyle/>
          <a:p>
            <a:pPr marL="0" indent="0">
              <a:buNone/>
            </a:pPr>
            <a:r>
              <a:rPr lang="en-GB" b="1" dirty="0" smtClean="0">
                <a:solidFill>
                  <a:schemeClr val="bg1"/>
                </a:solidFill>
              </a:rPr>
              <a:t>KEY RESULTS</a:t>
            </a:r>
            <a:endParaRPr lang="en-GB" dirty="0" smtClean="0"/>
          </a:p>
          <a:p>
            <a:r>
              <a:rPr lang="en-GB" dirty="0" smtClean="0"/>
              <a:t>During the study period, the </a:t>
            </a:r>
            <a:r>
              <a:rPr lang="en-GB" dirty="0"/>
              <a:t>proportion of </a:t>
            </a:r>
            <a:r>
              <a:rPr lang="en-GB" dirty="0" smtClean="0"/>
              <a:t>patients undergoing primary surgery within the </a:t>
            </a:r>
            <a:r>
              <a:rPr lang="en-GB" dirty="0" err="1" smtClean="0"/>
              <a:t>NetSarc</a:t>
            </a:r>
            <a:r>
              <a:rPr lang="en-GB" dirty="0" smtClean="0"/>
              <a:t> network was 37.1% (range 34.5–40.0; no </a:t>
            </a:r>
            <a:r>
              <a:rPr lang="en-GB" dirty="0"/>
              <a:t>trend </a:t>
            </a:r>
            <a:r>
              <a:rPr lang="en-GB" dirty="0" smtClean="0"/>
              <a:t>for </a:t>
            </a:r>
            <a:r>
              <a:rPr lang="en-GB" dirty="0"/>
              <a:t>change</a:t>
            </a:r>
            <a:r>
              <a:rPr lang="en-GB" dirty="0" smtClean="0"/>
              <a:t>)</a:t>
            </a:r>
          </a:p>
          <a:p>
            <a:endParaRPr lang="en-GB" dirty="0" smtClean="0"/>
          </a:p>
          <a:p>
            <a:endParaRPr lang="en-GB" dirty="0"/>
          </a:p>
          <a:p>
            <a:endParaRPr lang="en-GB" dirty="0" smtClean="0"/>
          </a:p>
          <a:p>
            <a:endParaRPr lang="en-GB" dirty="0"/>
          </a:p>
          <a:p>
            <a:endParaRPr lang="en-GB" dirty="0" smtClean="0"/>
          </a:p>
          <a:p>
            <a:endParaRPr lang="en-GB" dirty="0"/>
          </a:p>
          <a:p>
            <a:r>
              <a:rPr lang="en-GB" dirty="0" smtClean="0"/>
              <a:t>At clinical presentation, patients were of a younger age, more commonly male and less likely to have visceral sarcomas</a:t>
            </a:r>
            <a:endParaRPr lang="en-GB" b="1" dirty="0" smtClean="0">
              <a:solidFill>
                <a:schemeClr val="bg1"/>
              </a:solidFill>
            </a:endParaRPr>
          </a:p>
        </p:txBody>
      </p:sp>
      <p:sp>
        <p:nvSpPr>
          <p:cNvPr id="5124" name="Text Box 4"/>
          <p:cNvSpPr txBox="1">
            <a:spLocks noChangeArrowheads="1"/>
          </p:cNvSpPr>
          <p:nvPr/>
        </p:nvSpPr>
        <p:spPr bwMode="auto">
          <a:xfrm>
            <a:off x="5028939" y="6474897"/>
            <a:ext cx="38943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Blay</a:t>
            </a:r>
            <a:r>
              <a:rPr lang="en-GB" sz="1200" dirty="0" smtClean="0">
                <a:solidFill>
                  <a:srgbClr val="363636"/>
                </a:solidFill>
              </a:rPr>
              <a:t> 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1474O</a:t>
            </a:r>
            <a:endParaRPr lang="en-GB" sz="1200" dirty="0">
              <a:solidFill>
                <a:srgbClr val="363636"/>
              </a:solidFill>
            </a:endParaRPr>
          </a:p>
        </p:txBody>
      </p:sp>
      <p:graphicFrame>
        <p:nvGraphicFramePr>
          <p:cNvPr id="6" name="Content Placeholder 1"/>
          <p:cNvGraphicFramePr>
            <a:graphicFrameLocks/>
          </p:cNvGraphicFramePr>
          <p:nvPr>
            <p:extLst>
              <p:ext uri="{D42A27DB-BD31-4B8C-83A1-F6EECF244321}">
                <p14:modId xmlns:p14="http://schemas.microsoft.com/office/powerpoint/2010/main" val="2925288634"/>
              </p:ext>
            </p:extLst>
          </p:nvPr>
        </p:nvGraphicFramePr>
        <p:xfrm>
          <a:off x="1041269" y="4918247"/>
          <a:ext cx="7290062" cy="1141440"/>
        </p:xfrm>
        <a:graphic>
          <a:graphicData uri="http://schemas.openxmlformats.org/drawingml/2006/table">
            <a:tbl>
              <a:tblPr firstRow="1" bandRow="1">
                <a:tableStyleId>{69012ECD-51FC-41F1-AA8D-1B2483CD663E}</a:tableStyleId>
              </a:tblPr>
              <a:tblGrid>
                <a:gridCol w="3922617"/>
                <a:gridCol w="3367445"/>
              </a:tblGrid>
              <a:tr h="250531">
                <a:tc>
                  <a:txBody>
                    <a:bodyPr/>
                    <a:lstStyle/>
                    <a:p>
                      <a:pPr algn="l"/>
                      <a:r>
                        <a:rPr lang="en-GB" sz="1400" dirty="0" smtClean="0">
                          <a:solidFill>
                            <a:schemeClr val="tx2"/>
                          </a:solidFill>
                          <a:latin typeface="+mn-lt"/>
                          <a:cs typeface="Arial" panose="020B0604020202020204" pitchFamily="34" charset="0"/>
                        </a:rPr>
                        <a:t>Tumour characteristic </a:t>
                      </a:r>
                      <a:endParaRPr lang="en-GB" sz="1400" dirty="0">
                        <a:solidFill>
                          <a:schemeClr val="tx2"/>
                        </a:solidFill>
                        <a:latin typeface="+mn-lt"/>
                        <a:cs typeface="Arial" panose="020B0604020202020204" pitchFamily="34" charset="0"/>
                      </a:endParaRPr>
                    </a:p>
                  </a:txBody>
                  <a:tcPr marT="36000" marB="36000"/>
                </a:tc>
                <a:tc>
                  <a:txBody>
                    <a:bodyPr/>
                    <a:lstStyle/>
                    <a:p>
                      <a:pPr algn="ctr"/>
                      <a:r>
                        <a:rPr lang="en-GB" sz="1400" dirty="0" smtClean="0">
                          <a:solidFill>
                            <a:schemeClr val="tx2"/>
                          </a:solidFill>
                          <a:latin typeface="+mn-lt"/>
                          <a:cs typeface="Arial" panose="020B0604020202020204" pitchFamily="34" charset="0"/>
                        </a:rPr>
                        <a:t>p-value</a:t>
                      </a:r>
                      <a:endParaRPr lang="en-GB" sz="1400" dirty="0">
                        <a:solidFill>
                          <a:schemeClr val="tx2"/>
                        </a:solidFill>
                        <a:latin typeface="+mn-lt"/>
                        <a:cs typeface="Arial" panose="020B0604020202020204" pitchFamily="34" charset="0"/>
                      </a:endParaRPr>
                    </a:p>
                  </a:txBody>
                  <a:tcPr marT="36000" marB="36000"/>
                </a:tc>
              </a:tr>
              <a:tr h="0">
                <a:tc>
                  <a:txBody>
                    <a:bodyPr/>
                    <a:lstStyle/>
                    <a:p>
                      <a:pPr algn="l"/>
                      <a:r>
                        <a:rPr lang="en-GB" sz="1400" dirty="0" smtClean="0">
                          <a:solidFill>
                            <a:srgbClr val="000000"/>
                          </a:solidFill>
                          <a:latin typeface="+mn-lt"/>
                          <a:cs typeface="Arial" panose="020B0604020202020204" pitchFamily="34" charset="0"/>
                        </a:rPr>
                        <a:t>Larger tumours:</a:t>
                      </a:r>
                      <a:r>
                        <a:rPr lang="en-GB" sz="1400" baseline="0" dirty="0" smtClean="0">
                          <a:solidFill>
                            <a:srgbClr val="000000"/>
                          </a:solidFill>
                          <a:latin typeface="+mn-lt"/>
                          <a:cs typeface="Arial" panose="020B0604020202020204" pitchFamily="34" charset="0"/>
                        </a:rPr>
                        <a:t> median size 104 vs. 88 mm </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&lt;0.0001</a:t>
                      </a:r>
                      <a:endParaRPr lang="en-GB" sz="1400" dirty="0">
                        <a:solidFill>
                          <a:srgbClr val="000000"/>
                        </a:solidFill>
                        <a:latin typeface="+mn-lt"/>
                        <a:cs typeface="Arial" panose="020B0604020202020204" pitchFamily="34" charset="0"/>
                      </a:endParaRPr>
                    </a:p>
                  </a:txBody>
                  <a:tcPr marT="36000" marB="36000"/>
                </a:tc>
              </a:tr>
              <a:tr h="0">
                <a:tc>
                  <a:txBody>
                    <a:bodyPr/>
                    <a:lstStyle/>
                    <a:p>
                      <a:pPr algn="l"/>
                      <a:r>
                        <a:rPr lang="en-GB" sz="1400" dirty="0" smtClean="0">
                          <a:solidFill>
                            <a:srgbClr val="000000"/>
                          </a:solidFill>
                          <a:latin typeface="+mn-lt"/>
                          <a:cs typeface="Arial" panose="020B0604020202020204" pitchFamily="34" charset="0"/>
                        </a:rPr>
                        <a:t>More</a:t>
                      </a:r>
                      <a:r>
                        <a:rPr lang="en-GB" sz="1400" baseline="0" dirty="0" smtClean="0">
                          <a:solidFill>
                            <a:srgbClr val="000000"/>
                          </a:solidFill>
                          <a:latin typeface="+mn-lt"/>
                          <a:cs typeface="Arial" panose="020B0604020202020204" pitchFamily="34" charset="0"/>
                        </a:rPr>
                        <a:t> deep seated: 83.8 vs. 75.9% </a:t>
                      </a:r>
                      <a:endParaRPr lang="en-GB" sz="1400" dirty="0">
                        <a:solidFill>
                          <a:srgbClr val="000000"/>
                        </a:solidFill>
                        <a:latin typeface="+mn-lt"/>
                        <a:cs typeface="Arial" panose="020B0604020202020204" pitchFamily="34" charset="0"/>
                      </a:endParaRP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&lt;0.0001</a:t>
                      </a:r>
                    </a:p>
                  </a:txBody>
                  <a:tcPr marT="36000" marB="36000"/>
                </a:tc>
              </a:tr>
              <a:tr h="0">
                <a:tc>
                  <a:txBody>
                    <a:bodyPr/>
                    <a:lstStyle/>
                    <a:p>
                      <a:pPr algn="l"/>
                      <a:r>
                        <a:rPr lang="en-GB" sz="1400" dirty="0" smtClean="0">
                          <a:solidFill>
                            <a:srgbClr val="000000"/>
                          </a:solidFill>
                          <a:latin typeface="+mn-lt"/>
                          <a:cs typeface="Arial" panose="020B0604020202020204" pitchFamily="34" charset="0"/>
                        </a:rPr>
                        <a:t>Higher grade:</a:t>
                      </a:r>
                      <a:r>
                        <a:rPr lang="en-GB" sz="1400" baseline="0" dirty="0" smtClean="0">
                          <a:solidFill>
                            <a:srgbClr val="000000"/>
                          </a:solidFill>
                          <a:latin typeface="+mn-lt"/>
                          <a:cs typeface="Arial" panose="020B0604020202020204" pitchFamily="34" charset="0"/>
                        </a:rPr>
                        <a:t> G2/3 51.1 vs. 47.7</a:t>
                      </a:r>
                      <a:endParaRPr lang="en-GB" sz="1400" dirty="0">
                        <a:solidFill>
                          <a:srgbClr val="000000"/>
                        </a:solidFill>
                        <a:latin typeface="+mn-lt"/>
                        <a:cs typeface="Arial" panose="020B0604020202020204" pitchFamily="34" charset="0"/>
                      </a:endParaRP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&lt;0.0001</a:t>
                      </a:r>
                    </a:p>
                  </a:txBody>
                  <a:tcPr marT="36000" marB="36000"/>
                </a:tc>
              </a:tr>
            </a:tbl>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2485600324"/>
              </p:ext>
            </p:extLst>
          </p:nvPr>
        </p:nvGraphicFramePr>
        <p:xfrm>
          <a:off x="1022350" y="2300968"/>
          <a:ext cx="7292975" cy="1781520"/>
        </p:xfrm>
        <a:graphic>
          <a:graphicData uri="http://schemas.openxmlformats.org/drawingml/2006/table">
            <a:tbl>
              <a:tblPr firstRow="1" bandRow="1">
                <a:tableStyleId>{69012ECD-51FC-41F1-AA8D-1B2483CD663E}</a:tableStyleId>
              </a:tblPr>
              <a:tblGrid>
                <a:gridCol w="2765879"/>
                <a:gridCol w="1698171"/>
                <a:gridCol w="1735494"/>
                <a:gridCol w="1093431"/>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latin typeface="+mn-lt"/>
                          <a:cs typeface="Arial" panose="020B0604020202020204" pitchFamily="34" charset="0"/>
                        </a:rPr>
                        <a:t>Compliance with CPGS </a:t>
                      </a:r>
                      <a:endParaRPr lang="en-GB" sz="1400" dirty="0">
                        <a:solidFill>
                          <a:schemeClr val="tx2"/>
                        </a:solidFill>
                        <a:latin typeface="+mn-lt"/>
                        <a:cs typeface="Arial" panose="020B0604020202020204" pitchFamily="34" charset="0"/>
                      </a:endParaRPr>
                    </a:p>
                  </a:txBody>
                  <a:tcPr marT="36000" marB="36000" anchor="b">
                    <a:solidFill>
                      <a:schemeClr val="accent1"/>
                    </a:solidFill>
                  </a:tcPr>
                </a:tc>
                <a:tc>
                  <a:txBody>
                    <a:bodyPr/>
                    <a:lstStyle/>
                    <a:p>
                      <a:pPr algn="ctr"/>
                      <a:r>
                        <a:rPr lang="en-GB" sz="1400" b="1" dirty="0" smtClean="0">
                          <a:solidFill>
                            <a:schemeClr val="tx2"/>
                          </a:solidFill>
                        </a:rPr>
                        <a:t>Surgery within the </a:t>
                      </a:r>
                      <a:r>
                        <a:rPr lang="en-GB" sz="1400" b="1" dirty="0" err="1" smtClean="0">
                          <a:solidFill>
                            <a:schemeClr val="tx2"/>
                          </a:solidFill>
                        </a:rPr>
                        <a:t>NetSarc</a:t>
                      </a:r>
                      <a:r>
                        <a:rPr lang="en-GB" sz="1400" b="1" dirty="0" smtClean="0">
                          <a:solidFill>
                            <a:schemeClr val="tx2"/>
                          </a:solidFill>
                        </a:rPr>
                        <a:t> network </a:t>
                      </a:r>
                      <a:endParaRPr lang="en-GB" sz="1400" b="1" dirty="0">
                        <a:solidFill>
                          <a:schemeClr val="tx2"/>
                        </a:solidFill>
                      </a:endParaRPr>
                    </a:p>
                  </a:txBody>
                  <a:tcPr marT="36000" marB="36000" anchor="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solidFill>
                        </a:rPr>
                        <a:t>Surgery outside the </a:t>
                      </a:r>
                      <a:r>
                        <a:rPr lang="en-GB" sz="1400" b="1" dirty="0" err="1" smtClean="0">
                          <a:solidFill>
                            <a:schemeClr val="tx2"/>
                          </a:solidFill>
                        </a:rPr>
                        <a:t>NetSarc</a:t>
                      </a:r>
                      <a:r>
                        <a:rPr lang="en-GB" sz="1400" b="1" dirty="0" smtClean="0">
                          <a:solidFill>
                            <a:schemeClr val="tx2"/>
                          </a:solidFill>
                        </a:rPr>
                        <a:t> network </a:t>
                      </a:r>
                    </a:p>
                  </a:txBody>
                  <a:tcPr marT="36000" marB="36000" anchor="b">
                    <a:solidFill>
                      <a:schemeClr val="accent1"/>
                    </a:solidFill>
                  </a:tcPr>
                </a:tc>
                <a:tc>
                  <a:txBody>
                    <a:bodyPr/>
                    <a:lstStyle/>
                    <a:p>
                      <a:pPr algn="ctr"/>
                      <a:r>
                        <a:rPr lang="en-GB" sz="1400" b="1" dirty="0" smtClean="0">
                          <a:solidFill>
                            <a:schemeClr val="tx2"/>
                          </a:solidFill>
                        </a:rPr>
                        <a:t>p-value </a:t>
                      </a:r>
                    </a:p>
                  </a:txBody>
                  <a:tcPr marT="36000" marB="36000" anchor="b">
                    <a:solidFill>
                      <a:schemeClr val="accent1"/>
                    </a:solidFill>
                  </a:tcPr>
                </a:tc>
              </a:tr>
              <a:tr h="0">
                <a:tc>
                  <a:txBody>
                    <a:bodyPr/>
                    <a:lstStyle/>
                    <a:p>
                      <a:pPr algn="l"/>
                      <a:r>
                        <a:rPr lang="en-GB" sz="1400" dirty="0" smtClean="0">
                          <a:solidFill>
                            <a:srgbClr val="000000"/>
                          </a:solidFill>
                          <a:latin typeface="+mn-lt"/>
                          <a:cs typeface="Arial" panose="020B0604020202020204" pitchFamily="34" charset="0"/>
                        </a:rPr>
                        <a:t>MDTB before surgery, %</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56.2</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10.4</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&lt;0.0001</a:t>
                      </a:r>
                      <a:endParaRPr lang="en-GB" sz="1400" dirty="0">
                        <a:solidFill>
                          <a:srgbClr val="000000"/>
                        </a:solidFill>
                        <a:latin typeface="+mn-lt"/>
                        <a:cs typeface="Arial" panose="020B0604020202020204" pitchFamily="34" charset="0"/>
                      </a:endParaRPr>
                    </a:p>
                  </a:txBody>
                  <a:tcPr marT="36000" marB="36000"/>
                </a:tc>
              </a:tr>
              <a:tr h="0">
                <a:tc>
                  <a:txBody>
                    <a:bodyPr/>
                    <a:lstStyle/>
                    <a:p>
                      <a:pPr algn="l"/>
                      <a:r>
                        <a:rPr lang="en-GB" sz="1400" dirty="0" smtClean="0">
                          <a:solidFill>
                            <a:srgbClr val="000000"/>
                          </a:solidFill>
                          <a:latin typeface="+mn-lt"/>
                          <a:cs typeface="Arial" panose="020B0604020202020204" pitchFamily="34" charset="0"/>
                        </a:rPr>
                        <a:t>Adequate tumour imaging prior to treatment/surgery</a:t>
                      </a:r>
                      <a:r>
                        <a:rPr lang="en-GB" sz="1400" baseline="0" dirty="0" smtClean="0">
                          <a:solidFill>
                            <a:srgbClr val="000000"/>
                          </a:solidFill>
                          <a:latin typeface="+mn-lt"/>
                          <a:cs typeface="Arial" panose="020B0604020202020204" pitchFamily="34" charset="0"/>
                        </a:rPr>
                        <a:t>, %</a:t>
                      </a:r>
                      <a:endParaRPr lang="en-GB" sz="1400" dirty="0">
                        <a:solidFill>
                          <a:srgbClr val="000000"/>
                        </a:solidFill>
                        <a:latin typeface="+mn-lt"/>
                        <a:cs typeface="Arial" panose="020B0604020202020204" pitchFamily="34" charset="0"/>
                      </a:endParaRP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84.7</a:t>
                      </a: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57.8</a:t>
                      </a: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&lt;0.0001</a:t>
                      </a:r>
                    </a:p>
                  </a:txBody>
                  <a:tcPr marT="36000" marB="36000"/>
                </a:tc>
              </a:tr>
              <a:tr h="0">
                <a:tc>
                  <a:txBody>
                    <a:bodyPr/>
                    <a:lstStyle/>
                    <a:p>
                      <a:pPr algn="l"/>
                      <a:r>
                        <a:rPr lang="en-GB" sz="1400" dirty="0" smtClean="0">
                          <a:solidFill>
                            <a:srgbClr val="000000"/>
                          </a:solidFill>
                          <a:latin typeface="+mn-lt"/>
                          <a:cs typeface="Arial" panose="020B0604020202020204" pitchFamily="34" charset="0"/>
                        </a:rPr>
                        <a:t>Biopsy prior to first resection , %</a:t>
                      </a:r>
                      <a:endParaRPr lang="en-GB" sz="1400" dirty="0">
                        <a:solidFill>
                          <a:srgbClr val="000000"/>
                        </a:solidFill>
                        <a:latin typeface="+mn-lt"/>
                        <a:cs typeface="Arial" panose="020B0604020202020204" pitchFamily="34" charset="0"/>
                      </a:endParaRP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77.9</a:t>
                      </a: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32.5</a:t>
                      </a: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00"/>
                          </a:solidFill>
                          <a:latin typeface="+mn-lt"/>
                          <a:cs typeface="Arial" panose="020B0604020202020204" pitchFamily="34" charset="0"/>
                        </a:rPr>
                        <a:t>&lt;0.0001</a:t>
                      </a:r>
                    </a:p>
                  </a:txBody>
                  <a:tcPr marT="36000" marB="36000"/>
                </a:tc>
              </a:tr>
            </a:tbl>
          </a:graphicData>
        </a:graphic>
      </p:graphicFrame>
    </p:spTree>
    <p:custDataLst>
      <p:tags r:id="rId1"/>
    </p:custDataLst>
    <p:extLst>
      <p:ext uri="{BB962C8B-B14F-4D97-AF65-F5344CB8AC3E}">
        <p14:creationId xmlns:p14="http://schemas.microsoft.com/office/powerpoint/2010/main" val="310527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1474O: </a:t>
            </a:r>
            <a:r>
              <a:rPr lang="en-GB" sz="1800" dirty="0">
                <a:solidFill>
                  <a:schemeClr val="bg1"/>
                </a:solidFill>
              </a:rPr>
              <a:t>Improved overall and progression free survival after surgery in expert </a:t>
            </a:r>
            <a:r>
              <a:rPr lang="en-GB" sz="1800" dirty="0" smtClean="0">
                <a:solidFill>
                  <a:schemeClr val="bg1"/>
                </a:solidFill>
              </a:rPr>
              <a:t>sites for </a:t>
            </a:r>
            <a:r>
              <a:rPr lang="en-GB" sz="1800" dirty="0">
                <a:solidFill>
                  <a:schemeClr val="bg1"/>
                </a:solidFill>
              </a:rPr>
              <a:t>sarcoma patients: a nationwide study of FSG-GETO/NETSARC – </a:t>
            </a:r>
            <a:r>
              <a:rPr lang="en-GB" sz="1800" dirty="0" err="1" smtClean="0">
                <a:solidFill>
                  <a:schemeClr val="bg1"/>
                </a:solidFill>
              </a:rPr>
              <a:t>Blay</a:t>
            </a:r>
            <a:r>
              <a:rPr lang="en-GB" sz="1800" dirty="0" smtClean="0">
                <a:solidFill>
                  <a:schemeClr val="bg1"/>
                </a:solidFill>
              </a:rPr>
              <a:t> J, et </a:t>
            </a:r>
            <a:r>
              <a:rPr lang="en-GB" sz="1800" dirty="0">
                <a:solidFill>
                  <a:schemeClr val="bg1"/>
                </a:solidFill>
              </a:rPr>
              <a:t>al</a:t>
            </a: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 (CONT.) </a:t>
            </a:r>
            <a:endParaRPr lang="en-GB" dirty="0" smtClean="0"/>
          </a:p>
          <a:p>
            <a:r>
              <a:rPr lang="en-GB" dirty="0" smtClean="0"/>
              <a:t>Surgery in a reference centre was associated with </a:t>
            </a:r>
            <a:r>
              <a:rPr lang="en-GB" dirty="0"/>
              <a:t>a better </a:t>
            </a:r>
            <a:r>
              <a:rPr lang="en-GB" dirty="0" smtClean="0"/>
              <a:t>LRFS and </a:t>
            </a:r>
            <a:r>
              <a:rPr lang="en-GB" dirty="0"/>
              <a:t>RFS (median 60 </a:t>
            </a:r>
            <a:r>
              <a:rPr lang="en-GB" dirty="0" smtClean="0"/>
              <a:t>vs. </a:t>
            </a:r>
            <a:r>
              <a:rPr lang="en-GB" dirty="0"/>
              <a:t>41 </a:t>
            </a:r>
            <a:r>
              <a:rPr lang="en-GB" dirty="0" smtClean="0"/>
              <a:t>months </a:t>
            </a:r>
            <a:r>
              <a:rPr lang="en-GB" dirty="0"/>
              <a:t>and 25 </a:t>
            </a:r>
            <a:r>
              <a:rPr lang="en-GB" dirty="0" smtClean="0"/>
              <a:t>vs. </a:t>
            </a:r>
            <a:r>
              <a:rPr lang="en-GB" dirty="0"/>
              <a:t>21 </a:t>
            </a:r>
            <a:r>
              <a:rPr lang="en-GB" dirty="0" smtClean="0"/>
              <a:t>months</a:t>
            </a:r>
            <a:r>
              <a:rPr lang="en-GB" dirty="0"/>
              <a:t>, respectively, </a:t>
            </a:r>
            <a:r>
              <a:rPr lang="en-GB" dirty="0" smtClean="0"/>
              <a:t>log-rank p&lt;0.001)</a:t>
            </a:r>
          </a:p>
          <a:p>
            <a:r>
              <a:rPr lang="en-GB" dirty="0" smtClean="0"/>
              <a:t>Surgery </a:t>
            </a:r>
            <a:r>
              <a:rPr lang="en-GB" dirty="0"/>
              <a:t>in reference </a:t>
            </a:r>
            <a:r>
              <a:rPr lang="en-GB" dirty="0" smtClean="0"/>
              <a:t>centre was </a:t>
            </a:r>
            <a:r>
              <a:rPr lang="en-GB" dirty="0"/>
              <a:t>an independent good prognostic factor for LRFS (</a:t>
            </a:r>
            <a:r>
              <a:rPr lang="en-GB" dirty="0" smtClean="0"/>
              <a:t>HR 0.60</a:t>
            </a:r>
            <a:r>
              <a:rPr lang="en-GB" dirty="0"/>
              <a:t>), RFS (</a:t>
            </a:r>
            <a:r>
              <a:rPr lang="en-GB" dirty="0" smtClean="0"/>
              <a:t>HR 0.79</a:t>
            </a:r>
            <a:r>
              <a:rPr lang="en-GB" dirty="0"/>
              <a:t>) as well as OS (</a:t>
            </a:r>
            <a:r>
              <a:rPr lang="en-GB" dirty="0" smtClean="0"/>
              <a:t>HR 0.68</a:t>
            </a:r>
            <a:r>
              <a:rPr lang="en-GB" dirty="0"/>
              <a:t>) using Cox </a:t>
            </a:r>
            <a:r>
              <a:rPr lang="en-GB" dirty="0" smtClean="0"/>
              <a:t>model</a:t>
            </a:r>
            <a:endParaRPr lang="en-GB" dirty="0" smtClean="0">
              <a:solidFill>
                <a:schemeClr val="bg1"/>
              </a:solidFill>
            </a:endParaRPr>
          </a:p>
          <a:p>
            <a:pPr marL="0" indent="0">
              <a:buNone/>
            </a:pPr>
            <a:endParaRPr lang="en-GB"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5028939" y="6474897"/>
            <a:ext cx="38943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Blay</a:t>
            </a:r>
            <a:r>
              <a:rPr lang="en-GB" sz="1200" dirty="0">
                <a:solidFill>
                  <a:srgbClr val="363636"/>
                </a:solidFill>
              </a:rPr>
              <a:t> J,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1474O</a:t>
            </a:r>
          </a:p>
        </p:txBody>
      </p:sp>
      <p:grpSp>
        <p:nvGrpSpPr>
          <p:cNvPr id="8" name="Group 7"/>
          <p:cNvGrpSpPr/>
          <p:nvPr/>
        </p:nvGrpSpPr>
        <p:grpSpPr>
          <a:xfrm>
            <a:off x="207596" y="3373621"/>
            <a:ext cx="2694449" cy="2599798"/>
            <a:chOff x="1867709" y="2290212"/>
            <a:chExt cx="4739882" cy="2612752"/>
          </a:xfrm>
        </p:grpSpPr>
        <p:grpSp>
          <p:nvGrpSpPr>
            <p:cNvPr id="9" name="Group 8"/>
            <p:cNvGrpSpPr/>
            <p:nvPr/>
          </p:nvGrpSpPr>
          <p:grpSpPr>
            <a:xfrm>
              <a:off x="2614623" y="2406036"/>
              <a:ext cx="3901680" cy="2142413"/>
              <a:chOff x="836615" y="2458290"/>
              <a:chExt cx="3901680" cy="2142413"/>
            </a:xfrm>
          </p:grpSpPr>
          <p:sp>
            <p:nvSpPr>
              <p:cNvPr id="25" name="Freeform 24"/>
              <p:cNvSpPr>
                <a:spLocks/>
              </p:cNvSpPr>
              <p:nvPr/>
            </p:nvSpPr>
            <p:spPr bwMode="auto">
              <a:xfrm>
                <a:off x="925516" y="2458290"/>
                <a:ext cx="3812779" cy="206971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58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6" name="Line 6"/>
              <p:cNvSpPr>
                <a:spLocks noChangeShapeType="1"/>
              </p:cNvSpPr>
              <p:nvPr/>
            </p:nvSpPr>
            <p:spPr bwMode="auto">
              <a:xfrm>
                <a:off x="836615" y="2458290"/>
                <a:ext cx="88899"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7" name="Line 7"/>
              <p:cNvSpPr>
                <a:spLocks noChangeShapeType="1"/>
              </p:cNvSpPr>
              <p:nvPr/>
            </p:nvSpPr>
            <p:spPr bwMode="auto">
              <a:xfrm>
                <a:off x="836615" y="284304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8" name="Line 8"/>
              <p:cNvSpPr>
                <a:spLocks noChangeShapeType="1"/>
              </p:cNvSpPr>
              <p:nvPr/>
            </p:nvSpPr>
            <p:spPr bwMode="auto">
              <a:xfrm>
                <a:off x="836615" y="3228723"/>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9" name="Line 9"/>
              <p:cNvSpPr>
                <a:spLocks noChangeShapeType="1"/>
              </p:cNvSpPr>
              <p:nvPr/>
            </p:nvSpPr>
            <p:spPr bwMode="auto">
              <a:xfrm>
                <a:off x="836615" y="3627365"/>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0" name="Line 10"/>
              <p:cNvSpPr>
                <a:spLocks noChangeShapeType="1"/>
              </p:cNvSpPr>
              <p:nvPr/>
            </p:nvSpPr>
            <p:spPr bwMode="auto">
              <a:xfrm>
                <a:off x="836615" y="4017368"/>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1" name="Line 11"/>
              <p:cNvSpPr>
                <a:spLocks noChangeShapeType="1"/>
              </p:cNvSpPr>
              <p:nvPr/>
            </p:nvSpPr>
            <p:spPr bwMode="auto">
              <a:xfrm>
                <a:off x="836615" y="441169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2" name="Line 12"/>
              <p:cNvSpPr>
                <a:spLocks noChangeShapeType="1"/>
              </p:cNvSpPr>
              <p:nvPr/>
            </p:nvSpPr>
            <p:spPr bwMode="auto">
              <a:xfrm>
                <a:off x="37036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 name="Line 13"/>
              <p:cNvSpPr>
                <a:spLocks noChangeShapeType="1"/>
              </p:cNvSpPr>
              <p:nvPr/>
            </p:nvSpPr>
            <p:spPr bwMode="auto">
              <a:xfrm>
                <a:off x="2859702"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 name="Line 14"/>
              <p:cNvSpPr>
                <a:spLocks noChangeShapeType="1"/>
              </p:cNvSpPr>
              <p:nvPr/>
            </p:nvSpPr>
            <p:spPr bwMode="auto">
              <a:xfrm>
                <a:off x="45557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 name="Line 19"/>
              <p:cNvSpPr>
                <a:spLocks noChangeShapeType="1"/>
              </p:cNvSpPr>
              <p:nvPr/>
            </p:nvSpPr>
            <p:spPr bwMode="auto">
              <a:xfrm>
                <a:off x="1986276"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 name="Line 21"/>
              <p:cNvSpPr>
                <a:spLocks noChangeShapeType="1"/>
              </p:cNvSpPr>
              <p:nvPr/>
            </p:nvSpPr>
            <p:spPr bwMode="auto">
              <a:xfrm>
                <a:off x="1161193"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000000"/>
                  </a:solidFill>
                  <a:latin typeface="Arial" panose="020B0604020202020204" pitchFamily="34" charset="0"/>
                  <a:cs typeface="Arial" panose="020B0604020202020204" pitchFamily="34" charset="0"/>
                </a:endParaRPr>
              </a:p>
            </p:txBody>
          </p:sp>
        </p:grpSp>
        <p:sp>
          <p:nvSpPr>
            <p:cNvPr id="10" name="TextBox 9"/>
            <p:cNvSpPr txBox="1"/>
            <p:nvPr/>
          </p:nvSpPr>
          <p:spPr>
            <a:xfrm rot="16200000">
              <a:off x="1304551" y="3239236"/>
              <a:ext cx="1532379" cy="40606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Local relapse-free survival</a:t>
              </a:r>
              <a:endParaRPr lang="en-GB" sz="900" dirty="0">
                <a:solidFill>
                  <a:srgbClr val="000000"/>
                </a:solidFill>
                <a:latin typeface="Arial" panose="020B0604020202020204" pitchFamily="34" charset="0"/>
                <a:cs typeface="Arial" panose="020B0604020202020204" pitchFamily="34" charset="0"/>
              </a:endParaRPr>
            </a:p>
          </p:txBody>
        </p:sp>
        <p:sp>
          <p:nvSpPr>
            <p:cNvPr id="11" name="TextBox 10"/>
            <p:cNvSpPr txBox="1"/>
            <p:nvPr/>
          </p:nvSpPr>
          <p:spPr>
            <a:xfrm>
              <a:off x="3452135" y="4670981"/>
              <a:ext cx="2366450" cy="23198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Months from diagnosis</a:t>
              </a:r>
              <a:endParaRPr lang="en-GB" sz="900" dirty="0">
                <a:solidFill>
                  <a:srgbClr val="000000"/>
                </a:solidFill>
                <a:latin typeface="Arial" panose="020B0604020202020204" pitchFamily="34" charset="0"/>
                <a:cs typeface="Arial" panose="020B0604020202020204" pitchFamily="34" charset="0"/>
              </a:endParaRPr>
            </a:p>
          </p:txBody>
        </p:sp>
        <p:sp>
          <p:nvSpPr>
            <p:cNvPr id="12" name="TextBox 11"/>
            <p:cNvSpPr txBox="1"/>
            <p:nvPr/>
          </p:nvSpPr>
          <p:spPr>
            <a:xfrm>
              <a:off x="2121792" y="2290212"/>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13" name="TextBox 12"/>
            <p:cNvSpPr txBox="1"/>
            <p:nvPr/>
          </p:nvSpPr>
          <p:spPr>
            <a:xfrm>
              <a:off x="2117603" y="2674123"/>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0.8</a:t>
              </a:r>
              <a:endParaRPr lang="en-GB" sz="900" dirty="0">
                <a:solidFill>
                  <a:srgbClr val="000000"/>
                </a:solidFill>
                <a:latin typeface="Arial" panose="020B0604020202020204" pitchFamily="34" charset="0"/>
                <a:cs typeface="Arial" panose="020B0604020202020204" pitchFamily="34" charset="0"/>
              </a:endParaRPr>
            </a:p>
          </p:txBody>
        </p:sp>
        <p:sp>
          <p:nvSpPr>
            <p:cNvPr id="14" name="TextBox 13"/>
            <p:cNvSpPr txBox="1"/>
            <p:nvPr/>
          </p:nvSpPr>
          <p:spPr>
            <a:xfrm>
              <a:off x="2117603" y="3059620"/>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0.6</a:t>
              </a:r>
              <a:endParaRPr lang="en-GB" sz="900" dirty="0">
                <a:solidFill>
                  <a:srgbClr val="000000"/>
                </a:solidFill>
                <a:latin typeface="Arial" panose="020B0604020202020204" pitchFamily="34" charset="0"/>
                <a:cs typeface="Arial" panose="020B0604020202020204" pitchFamily="34" charset="0"/>
              </a:endParaRPr>
            </a:p>
          </p:txBody>
        </p:sp>
        <p:sp>
          <p:nvSpPr>
            <p:cNvPr id="15" name="TextBox 14"/>
            <p:cNvSpPr txBox="1"/>
            <p:nvPr/>
          </p:nvSpPr>
          <p:spPr>
            <a:xfrm>
              <a:off x="2117603" y="3458078"/>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0.4</a:t>
              </a:r>
              <a:endParaRPr lang="en-GB" sz="900" dirty="0">
                <a:solidFill>
                  <a:srgbClr val="000000"/>
                </a:solidFill>
                <a:latin typeface="Arial" panose="020B0604020202020204" pitchFamily="34" charset="0"/>
                <a:cs typeface="Arial" panose="020B0604020202020204" pitchFamily="34" charset="0"/>
              </a:endParaRPr>
            </a:p>
          </p:txBody>
        </p:sp>
        <p:sp>
          <p:nvSpPr>
            <p:cNvPr id="16" name="TextBox 15"/>
            <p:cNvSpPr txBox="1"/>
            <p:nvPr/>
          </p:nvSpPr>
          <p:spPr>
            <a:xfrm>
              <a:off x="2117603" y="3847894"/>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0.2</a:t>
              </a:r>
              <a:endParaRPr lang="en-GB" sz="900" dirty="0">
                <a:solidFill>
                  <a:srgbClr val="000000"/>
                </a:solidFill>
                <a:latin typeface="Arial" panose="020B0604020202020204" pitchFamily="34" charset="0"/>
                <a:cs typeface="Arial" panose="020B0604020202020204" pitchFamily="34" charset="0"/>
              </a:endParaRPr>
            </a:p>
          </p:txBody>
        </p:sp>
        <p:sp>
          <p:nvSpPr>
            <p:cNvPr id="17" name="TextBox 16"/>
            <p:cNvSpPr txBox="1"/>
            <p:nvPr/>
          </p:nvSpPr>
          <p:spPr>
            <a:xfrm>
              <a:off x="2117603" y="4242032"/>
              <a:ext cx="606840" cy="231983"/>
            </a:xfrm>
            <a:prstGeom prst="rect">
              <a:avLst/>
            </a:prstGeom>
            <a:noFill/>
          </p:spPr>
          <p:txBody>
            <a:bodyPr wrap="none" rtlCol="0" anchor="ctr" anchorCtr="0">
              <a:spAutoFit/>
            </a:bodyPr>
            <a:lstStyle/>
            <a:p>
              <a:pPr algn="r"/>
              <a:r>
                <a:rPr lang="en-GB" sz="900" dirty="0" smtClean="0">
                  <a:solidFill>
                    <a:srgbClr val="000000"/>
                  </a:solidFill>
                  <a:latin typeface="Arial" panose="020B0604020202020204" pitchFamily="34" charset="0"/>
                  <a:cs typeface="Arial" panose="020B0604020202020204" pitchFamily="34" charset="0"/>
                </a:rPr>
                <a:t>0.0</a:t>
              </a:r>
              <a:endParaRPr lang="en-GB" sz="900" dirty="0">
                <a:solidFill>
                  <a:srgbClr val="000000"/>
                </a:solidFill>
                <a:latin typeface="Arial" panose="020B0604020202020204" pitchFamily="34" charset="0"/>
                <a:cs typeface="Arial" panose="020B0604020202020204" pitchFamily="34" charset="0"/>
              </a:endParaRPr>
            </a:p>
          </p:txBody>
        </p:sp>
        <p:sp>
          <p:nvSpPr>
            <p:cNvPr id="18" name="TextBox 17"/>
            <p:cNvSpPr txBox="1"/>
            <p:nvPr/>
          </p:nvSpPr>
          <p:spPr>
            <a:xfrm>
              <a:off x="2725231" y="4497796"/>
              <a:ext cx="437647"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a:t>
              </a:r>
              <a:endParaRPr lang="en-GB" sz="900" dirty="0">
                <a:solidFill>
                  <a:srgbClr val="000000"/>
                </a:solidFill>
                <a:latin typeface="Arial" panose="020B0604020202020204" pitchFamily="34" charset="0"/>
                <a:cs typeface="Arial" panose="020B0604020202020204" pitchFamily="34" charset="0"/>
              </a:endParaRPr>
            </a:p>
          </p:txBody>
        </p:sp>
        <p:sp>
          <p:nvSpPr>
            <p:cNvPr id="19" name="TextBox 18"/>
            <p:cNvSpPr txBox="1"/>
            <p:nvPr/>
          </p:nvSpPr>
          <p:spPr>
            <a:xfrm>
              <a:off x="3490899"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20" name="TextBox 19"/>
            <p:cNvSpPr txBox="1"/>
            <p:nvPr/>
          </p:nvSpPr>
          <p:spPr>
            <a:xfrm>
              <a:off x="4043672" y="4522748"/>
              <a:ext cx="204226" cy="213328"/>
            </a:xfrm>
            <a:prstGeom prst="rect">
              <a:avLst/>
            </a:prstGeom>
            <a:noFill/>
          </p:spPr>
          <p:txBody>
            <a:bodyPr wrap="none" rtlCol="0" anchor="t" anchorCtr="0">
              <a:spAutoFit/>
            </a:bodyPr>
            <a:lstStyle/>
            <a:p>
              <a:pPr algn="ctr"/>
              <a:endParaRPr lang="en-GB" sz="1200" dirty="0">
                <a:solidFill>
                  <a:srgbClr val="000000"/>
                </a:solidFill>
                <a:latin typeface="Arial" panose="020B0604020202020204" pitchFamily="34" charset="0"/>
                <a:cs typeface="Arial" panose="020B0604020202020204" pitchFamily="34" charset="0"/>
              </a:endParaRPr>
            </a:p>
          </p:txBody>
        </p:sp>
        <p:sp>
          <p:nvSpPr>
            <p:cNvPr id="21" name="TextBox 20"/>
            <p:cNvSpPr txBox="1"/>
            <p:nvPr/>
          </p:nvSpPr>
          <p:spPr>
            <a:xfrm>
              <a:off x="4358762"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20</a:t>
              </a:r>
              <a:endParaRPr lang="en-GB" sz="900" dirty="0">
                <a:solidFill>
                  <a:srgbClr val="000000"/>
                </a:solidFill>
                <a:latin typeface="Arial" panose="020B0604020202020204" pitchFamily="34" charset="0"/>
                <a:cs typeface="Arial" panose="020B0604020202020204" pitchFamily="34" charset="0"/>
              </a:endParaRPr>
            </a:p>
          </p:txBody>
        </p:sp>
        <p:sp>
          <p:nvSpPr>
            <p:cNvPr id="22" name="TextBox 21"/>
            <p:cNvSpPr txBox="1"/>
            <p:nvPr/>
          </p:nvSpPr>
          <p:spPr>
            <a:xfrm>
              <a:off x="5212203"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30</a:t>
              </a:r>
              <a:endParaRPr lang="en-GB" sz="900" dirty="0">
                <a:solidFill>
                  <a:srgbClr val="000000"/>
                </a:solidFill>
                <a:latin typeface="Arial" panose="020B0604020202020204" pitchFamily="34" charset="0"/>
                <a:cs typeface="Arial" panose="020B0604020202020204" pitchFamily="34" charset="0"/>
              </a:endParaRPr>
            </a:p>
          </p:txBody>
        </p:sp>
        <p:sp>
          <p:nvSpPr>
            <p:cNvPr id="23" name="TextBox 22"/>
            <p:cNvSpPr txBox="1"/>
            <p:nvPr/>
          </p:nvSpPr>
          <p:spPr>
            <a:xfrm>
              <a:off x="6057147"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40</a:t>
              </a:r>
              <a:endParaRPr lang="en-GB" sz="900" dirty="0">
                <a:solidFill>
                  <a:srgbClr val="000000"/>
                </a:solidFill>
                <a:latin typeface="Arial" panose="020B0604020202020204" pitchFamily="34" charset="0"/>
                <a:cs typeface="Arial" panose="020B0604020202020204" pitchFamily="34" charset="0"/>
              </a:endParaRPr>
            </a:p>
          </p:txBody>
        </p:sp>
        <p:sp>
          <p:nvSpPr>
            <p:cNvPr id="38" name="TextBox 37"/>
            <p:cNvSpPr txBox="1"/>
            <p:nvPr/>
          </p:nvSpPr>
          <p:spPr>
            <a:xfrm>
              <a:off x="3100733" y="4144295"/>
              <a:ext cx="2090101" cy="231982"/>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Log-rank, p&lt;0.0001</a:t>
              </a:r>
              <a:endParaRPr lang="en-GB" sz="900" dirty="0">
                <a:solidFill>
                  <a:srgbClr val="000000"/>
                </a:solidFill>
                <a:latin typeface="Arial" panose="020B0604020202020204" pitchFamily="34" charset="0"/>
                <a:cs typeface="Arial" panose="020B0604020202020204" pitchFamily="34" charset="0"/>
              </a:endParaRPr>
            </a:p>
          </p:txBody>
        </p:sp>
        <p:sp>
          <p:nvSpPr>
            <p:cNvPr id="39" name="TextBox 38"/>
            <p:cNvSpPr txBox="1"/>
            <p:nvPr/>
          </p:nvSpPr>
          <p:spPr>
            <a:xfrm>
              <a:off x="5471817" y="2359764"/>
              <a:ext cx="1032644" cy="278379"/>
            </a:xfrm>
            <a:prstGeom prst="rect">
              <a:avLst/>
            </a:prstGeom>
            <a:noFill/>
          </p:spPr>
          <p:txBody>
            <a:bodyPr wrap="none" rtlCol="0">
              <a:spAutoFit/>
            </a:bodyPr>
            <a:lstStyle/>
            <a:p>
              <a:pPr algn="ctr"/>
              <a:r>
                <a:rPr lang="en-GB" sz="1200" b="1" dirty="0" smtClean="0">
                  <a:solidFill>
                    <a:srgbClr val="000000"/>
                  </a:solidFill>
                  <a:latin typeface="Arial" panose="020B0604020202020204" pitchFamily="34" charset="0"/>
                  <a:cs typeface="Arial" panose="020B0604020202020204" pitchFamily="34" charset="0"/>
                </a:rPr>
                <a:t>LRFS</a:t>
              </a:r>
              <a:endParaRPr lang="en-GB" sz="1200" b="1" dirty="0">
                <a:solidFill>
                  <a:srgbClr val="000000"/>
                </a:solidFill>
                <a:latin typeface="Arial" panose="020B0604020202020204" pitchFamily="34" charset="0"/>
                <a:cs typeface="Arial" panose="020B0604020202020204" pitchFamily="34" charset="0"/>
              </a:endParaRPr>
            </a:p>
          </p:txBody>
        </p:sp>
      </p:grpSp>
      <p:grpSp>
        <p:nvGrpSpPr>
          <p:cNvPr id="40" name="Group 39"/>
          <p:cNvGrpSpPr/>
          <p:nvPr/>
        </p:nvGrpSpPr>
        <p:grpSpPr>
          <a:xfrm>
            <a:off x="3218391" y="3361716"/>
            <a:ext cx="2694451" cy="2611703"/>
            <a:chOff x="1867707" y="2278247"/>
            <a:chExt cx="4739884" cy="2624717"/>
          </a:xfrm>
        </p:grpSpPr>
        <p:grpSp>
          <p:nvGrpSpPr>
            <p:cNvPr id="41" name="Group 40"/>
            <p:cNvGrpSpPr/>
            <p:nvPr/>
          </p:nvGrpSpPr>
          <p:grpSpPr>
            <a:xfrm>
              <a:off x="2614623" y="2396465"/>
              <a:ext cx="3901680" cy="2151984"/>
              <a:chOff x="836615" y="2448719"/>
              <a:chExt cx="3901680" cy="2151984"/>
            </a:xfrm>
          </p:grpSpPr>
          <p:sp>
            <p:nvSpPr>
              <p:cNvPr id="58" name="Freeform 57"/>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58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59"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0" name="Line 7"/>
              <p:cNvSpPr>
                <a:spLocks noChangeShapeType="1"/>
              </p:cNvSpPr>
              <p:nvPr/>
            </p:nvSpPr>
            <p:spPr bwMode="auto">
              <a:xfrm>
                <a:off x="836615" y="284304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1" name="Line 8"/>
              <p:cNvSpPr>
                <a:spLocks noChangeShapeType="1"/>
              </p:cNvSpPr>
              <p:nvPr/>
            </p:nvSpPr>
            <p:spPr bwMode="auto">
              <a:xfrm>
                <a:off x="836615" y="3228723"/>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2" name="Line 9"/>
              <p:cNvSpPr>
                <a:spLocks noChangeShapeType="1"/>
              </p:cNvSpPr>
              <p:nvPr/>
            </p:nvSpPr>
            <p:spPr bwMode="auto">
              <a:xfrm>
                <a:off x="836615" y="3627365"/>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3" name="Line 10"/>
              <p:cNvSpPr>
                <a:spLocks noChangeShapeType="1"/>
              </p:cNvSpPr>
              <p:nvPr/>
            </p:nvSpPr>
            <p:spPr bwMode="auto">
              <a:xfrm>
                <a:off x="836615" y="4017368"/>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4" name="Line 11"/>
              <p:cNvSpPr>
                <a:spLocks noChangeShapeType="1"/>
              </p:cNvSpPr>
              <p:nvPr/>
            </p:nvSpPr>
            <p:spPr bwMode="auto">
              <a:xfrm>
                <a:off x="836615" y="441169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5" name="Line 12"/>
              <p:cNvSpPr>
                <a:spLocks noChangeShapeType="1"/>
              </p:cNvSpPr>
              <p:nvPr/>
            </p:nvSpPr>
            <p:spPr bwMode="auto">
              <a:xfrm>
                <a:off x="37036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6" name="Line 13"/>
              <p:cNvSpPr>
                <a:spLocks noChangeShapeType="1"/>
              </p:cNvSpPr>
              <p:nvPr/>
            </p:nvSpPr>
            <p:spPr bwMode="auto">
              <a:xfrm>
                <a:off x="2859702"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7" name="Line 14"/>
              <p:cNvSpPr>
                <a:spLocks noChangeShapeType="1"/>
              </p:cNvSpPr>
              <p:nvPr/>
            </p:nvSpPr>
            <p:spPr bwMode="auto">
              <a:xfrm>
                <a:off x="45557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8" name="Line 19"/>
              <p:cNvSpPr>
                <a:spLocks noChangeShapeType="1"/>
              </p:cNvSpPr>
              <p:nvPr/>
            </p:nvSpPr>
            <p:spPr bwMode="auto">
              <a:xfrm>
                <a:off x="1986276"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69" name="Line 21"/>
              <p:cNvSpPr>
                <a:spLocks noChangeShapeType="1"/>
              </p:cNvSpPr>
              <p:nvPr/>
            </p:nvSpPr>
            <p:spPr bwMode="auto">
              <a:xfrm>
                <a:off x="1161193"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latin typeface="Arial" panose="020B0604020202020204" pitchFamily="34" charset="0"/>
                  <a:cs typeface="Arial" panose="020B0604020202020204" pitchFamily="34" charset="0"/>
                </a:endParaRPr>
              </a:p>
            </p:txBody>
          </p:sp>
        </p:grpSp>
        <p:sp>
          <p:nvSpPr>
            <p:cNvPr id="42" name="TextBox 41"/>
            <p:cNvSpPr txBox="1"/>
            <p:nvPr/>
          </p:nvSpPr>
          <p:spPr>
            <a:xfrm rot="16200000">
              <a:off x="1433430" y="3239236"/>
              <a:ext cx="1274617" cy="40606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Relapse-free survival</a:t>
              </a:r>
              <a:endParaRPr lang="en-GB" sz="900" dirty="0">
                <a:solidFill>
                  <a:srgbClr val="000000"/>
                </a:solidFill>
                <a:latin typeface="Arial" panose="020B0604020202020204" pitchFamily="34" charset="0"/>
                <a:cs typeface="Arial" panose="020B0604020202020204" pitchFamily="34" charset="0"/>
              </a:endParaRPr>
            </a:p>
          </p:txBody>
        </p:sp>
        <p:sp>
          <p:nvSpPr>
            <p:cNvPr id="43" name="TextBox 42"/>
            <p:cNvSpPr txBox="1"/>
            <p:nvPr/>
          </p:nvSpPr>
          <p:spPr>
            <a:xfrm>
              <a:off x="3452134" y="4670981"/>
              <a:ext cx="2366449" cy="23198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Months from diagnosis</a:t>
              </a:r>
              <a:endParaRPr lang="en-GB" sz="900" dirty="0">
                <a:solidFill>
                  <a:srgbClr val="000000"/>
                </a:solidFill>
                <a:latin typeface="Arial" panose="020B0604020202020204" pitchFamily="34" charset="0"/>
                <a:cs typeface="Arial" panose="020B0604020202020204" pitchFamily="34" charset="0"/>
              </a:endParaRPr>
            </a:p>
          </p:txBody>
        </p:sp>
        <p:sp>
          <p:nvSpPr>
            <p:cNvPr id="44" name="TextBox 43"/>
            <p:cNvSpPr txBox="1"/>
            <p:nvPr/>
          </p:nvSpPr>
          <p:spPr>
            <a:xfrm>
              <a:off x="2117603" y="2278247"/>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45" name="TextBox 44"/>
            <p:cNvSpPr txBox="1"/>
            <p:nvPr/>
          </p:nvSpPr>
          <p:spPr>
            <a:xfrm>
              <a:off x="2117603" y="2674123"/>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0.8</a:t>
              </a:r>
              <a:endParaRPr lang="en-GB" sz="900" dirty="0">
                <a:solidFill>
                  <a:srgbClr val="000000"/>
                </a:solidFill>
                <a:latin typeface="Arial" panose="020B0604020202020204" pitchFamily="34" charset="0"/>
                <a:cs typeface="Arial" panose="020B0604020202020204" pitchFamily="34" charset="0"/>
              </a:endParaRPr>
            </a:p>
          </p:txBody>
        </p:sp>
        <p:sp>
          <p:nvSpPr>
            <p:cNvPr id="46" name="TextBox 45"/>
            <p:cNvSpPr txBox="1"/>
            <p:nvPr/>
          </p:nvSpPr>
          <p:spPr>
            <a:xfrm>
              <a:off x="2117603" y="3059620"/>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0.6</a:t>
              </a:r>
              <a:endParaRPr lang="en-GB" sz="900" dirty="0">
                <a:solidFill>
                  <a:srgbClr val="000000"/>
                </a:solidFill>
                <a:latin typeface="Arial" panose="020B0604020202020204" pitchFamily="34" charset="0"/>
                <a:cs typeface="Arial" panose="020B0604020202020204" pitchFamily="34" charset="0"/>
              </a:endParaRPr>
            </a:p>
          </p:txBody>
        </p:sp>
        <p:sp>
          <p:nvSpPr>
            <p:cNvPr id="47" name="TextBox 46"/>
            <p:cNvSpPr txBox="1"/>
            <p:nvPr/>
          </p:nvSpPr>
          <p:spPr>
            <a:xfrm>
              <a:off x="2117603" y="3458078"/>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0.4</a:t>
              </a:r>
              <a:endParaRPr lang="en-GB" sz="900" dirty="0">
                <a:solidFill>
                  <a:srgbClr val="000000"/>
                </a:solidFill>
                <a:latin typeface="Arial" panose="020B0604020202020204" pitchFamily="34" charset="0"/>
                <a:cs typeface="Arial" panose="020B0604020202020204" pitchFamily="34" charset="0"/>
              </a:endParaRPr>
            </a:p>
          </p:txBody>
        </p:sp>
        <p:sp>
          <p:nvSpPr>
            <p:cNvPr id="48" name="TextBox 47"/>
            <p:cNvSpPr txBox="1"/>
            <p:nvPr/>
          </p:nvSpPr>
          <p:spPr>
            <a:xfrm>
              <a:off x="2117603" y="3847894"/>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0.2</a:t>
              </a:r>
              <a:endParaRPr lang="en-GB" sz="900" dirty="0">
                <a:solidFill>
                  <a:srgbClr val="000000"/>
                </a:solidFill>
                <a:latin typeface="Arial" panose="020B0604020202020204" pitchFamily="34" charset="0"/>
                <a:cs typeface="Arial" panose="020B0604020202020204" pitchFamily="34" charset="0"/>
              </a:endParaRPr>
            </a:p>
          </p:txBody>
        </p:sp>
        <p:sp>
          <p:nvSpPr>
            <p:cNvPr id="49" name="TextBox 48"/>
            <p:cNvSpPr txBox="1"/>
            <p:nvPr/>
          </p:nvSpPr>
          <p:spPr>
            <a:xfrm>
              <a:off x="2117603" y="4242032"/>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0.0</a:t>
              </a:r>
              <a:endParaRPr lang="en-GB" sz="900" dirty="0">
                <a:solidFill>
                  <a:srgbClr val="000000"/>
                </a:solidFill>
                <a:latin typeface="Arial" panose="020B0604020202020204" pitchFamily="34" charset="0"/>
                <a:cs typeface="Arial" panose="020B0604020202020204" pitchFamily="34" charset="0"/>
              </a:endParaRPr>
            </a:p>
          </p:txBody>
        </p:sp>
        <p:sp>
          <p:nvSpPr>
            <p:cNvPr id="50" name="TextBox 49"/>
            <p:cNvSpPr txBox="1"/>
            <p:nvPr/>
          </p:nvSpPr>
          <p:spPr>
            <a:xfrm>
              <a:off x="2725231" y="4497796"/>
              <a:ext cx="437647"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a:t>
              </a:r>
              <a:endParaRPr lang="en-GB" sz="900" dirty="0">
                <a:solidFill>
                  <a:srgbClr val="000000"/>
                </a:solidFill>
                <a:latin typeface="Arial" panose="020B0604020202020204" pitchFamily="34" charset="0"/>
                <a:cs typeface="Arial" panose="020B0604020202020204" pitchFamily="34" charset="0"/>
              </a:endParaRPr>
            </a:p>
          </p:txBody>
        </p:sp>
        <p:sp>
          <p:nvSpPr>
            <p:cNvPr id="51" name="TextBox 50"/>
            <p:cNvSpPr txBox="1"/>
            <p:nvPr/>
          </p:nvSpPr>
          <p:spPr>
            <a:xfrm>
              <a:off x="3490899"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52" name="TextBox 51"/>
            <p:cNvSpPr txBox="1"/>
            <p:nvPr/>
          </p:nvSpPr>
          <p:spPr>
            <a:xfrm>
              <a:off x="3983302" y="4522748"/>
              <a:ext cx="324966" cy="278379"/>
            </a:xfrm>
            <a:prstGeom prst="rect">
              <a:avLst/>
            </a:prstGeom>
            <a:noFill/>
          </p:spPr>
          <p:txBody>
            <a:bodyPr wrap="none" rtlCol="0" anchor="t" anchorCtr="0">
              <a:spAutoFit/>
            </a:bodyPr>
            <a:lstStyle/>
            <a:p>
              <a:pPr algn="ctr"/>
              <a:endParaRPr lang="en-GB" sz="1200" dirty="0">
                <a:solidFill>
                  <a:srgbClr val="000000"/>
                </a:solidFill>
                <a:latin typeface="Arial" panose="020B0604020202020204" pitchFamily="34" charset="0"/>
                <a:cs typeface="Arial" panose="020B0604020202020204" pitchFamily="34" charset="0"/>
              </a:endParaRPr>
            </a:p>
          </p:txBody>
        </p:sp>
        <p:sp>
          <p:nvSpPr>
            <p:cNvPr id="53" name="TextBox 52"/>
            <p:cNvSpPr txBox="1"/>
            <p:nvPr/>
          </p:nvSpPr>
          <p:spPr>
            <a:xfrm>
              <a:off x="4358762"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20</a:t>
              </a:r>
              <a:endParaRPr lang="en-GB" sz="900" dirty="0">
                <a:solidFill>
                  <a:srgbClr val="000000"/>
                </a:solidFill>
                <a:latin typeface="Arial" panose="020B0604020202020204" pitchFamily="34" charset="0"/>
                <a:cs typeface="Arial" panose="020B0604020202020204" pitchFamily="34" charset="0"/>
              </a:endParaRPr>
            </a:p>
          </p:txBody>
        </p:sp>
        <p:sp>
          <p:nvSpPr>
            <p:cNvPr id="54" name="TextBox 53"/>
            <p:cNvSpPr txBox="1"/>
            <p:nvPr/>
          </p:nvSpPr>
          <p:spPr>
            <a:xfrm>
              <a:off x="5212203"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30</a:t>
              </a:r>
              <a:endParaRPr lang="en-GB" sz="900" dirty="0">
                <a:solidFill>
                  <a:srgbClr val="000000"/>
                </a:solidFill>
                <a:latin typeface="Arial" panose="020B0604020202020204" pitchFamily="34" charset="0"/>
                <a:cs typeface="Arial" panose="020B0604020202020204" pitchFamily="34" charset="0"/>
              </a:endParaRPr>
            </a:p>
          </p:txBody>
        </p:sp>
        <p:sp>
          <p:nvSpPr>
            <p:cNvPr id="55" name="TextBox 54"/>
            <p:cNvSpPr txBox="1"/>
            <p:nvPr/>
          </p:nvSpPr>
          <p:spPr>
            <a:xfrm>
              <a:off x="6057147"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40</a:t>
              </a:r>
              <a:endParaRPr lang="en-GB" sz="900" dirty="0">
                <a:solidFill>
                  <a:srgbClr val="000000"/>
                </a:solidFill>
                <a:latin typeface="Arial" panose="020B0604020202020204" pitchFamily="34" charset="0"/>
                <a:cs typeface="Arial" panose="020B0604020202020204" pitchFamily="34" charset="0"/>
              </a:endParaRPr>
            </a:p>
          </p:txBody>
        </p:sp>
        <p:sp>
          <p:nvSpPr>
            <p:cNvPr id="56" name="TextBox 55"/>
            <p:cNvSpPr txBox="1"/>
            <p:nvPr/>
          </p:nvSpPr>
          <p:spPr>
            <a:xfrm>
              <a:off x="3100733" y="4144295"/>
              <a:ext cx="2090101" cy="231982"/>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Log-rank, p&lt;0.0001</a:t>
              </a:r>
              <a:endParaRPr lang="en-GB" sz="900" dirty="0">
                <a:solidFill>
                  <a:srgbClr val="000000"/>
                </a:solidFill>
                <a:latin typeface="Arial" panose="020B0604020202020204" pitchFamily="34" charset="0"/>
                <a:cs typeface="Arial" panose="020B0604020202020204" pitchFamily="34" charset="0"/>
              </a:endParaRPr>
            </a:p>
          </p:txBody>
        </p:sp>
        <p:sp>
          <p:nvSpPr>
            <p:cNvPr id="57" name="TextBox 56"/>
            <p:cNvSpPr txBox="1"/>
            <p:nvPr/>
          </p:nvSpPr>
          <p:spPr>
            <a:xfrm>
              <a:off x="5555004" y="2359764"/>
              <a:ext cx="866270" cy="278379"/>
            </a:xfrm>
            <a:prstGeom prst="rect">
              <a:avLst/>
            </a:prstGeom>
            <a:noFill/>
          </p:spPr>
          <p:txBody>
            <a:bodyPr wrap="none" rtlCol="0">
              <a:spAutoFit/>
            </a:bodyPr>
            <a:lstStyle/>
            <a:p>
              <a:pPr algn="ctr"/>
              <a:r>
                <a:rPr lang="en-GB" sz="1200" b="1" dirty="0" smtClean="0">
                  <a:solidFill>
                    <a:srgbClr val="000000"/>
                  </a:solidFill>
                  <a:latin typeface="Arial" panose="020B0604020202020204" pitchFamily="34" charset="0"/>
                  <a:cs typeface="Arial" panose="020B0604020202020204" pitchFamily="34" charset="0"/>
                </a:rPr>
                <a:t>RFS</a:t>
              </a:r>
              <a:endParaRPr lang="en-GB" sz="1200" b="1" dirty="0">
                <a:solidFill>
                  <a:srgbClr val="000000"/>
                </a:solidFill>
                <a:latin typeface="Arial" panose="020B0604020202020204" pitchFamily="34" charset="0"/>
                <a:cs typeface="Arial" panose="020B0604020202020204" pitchFamily="34" charset="0"/>
              </a:endParaRPr>
            </a:p>
          </p:txBody>
        </p:sp>
      </p:grpSp>
      <p:grpSp>
        <p:nvGrpSpPr>
          <p:cNvPr id="70" name="Group 69"/>
          <p:cNvGrpSpPr/>
          <p:nvPr/>
        </p:nvGrpSpPr>
        <p:grpSpPr>
          <a:xfrm>
            <a:off x="6100293" y="3361716"/>
            <a:ext cx="2694451" cy="2611703"/>
            <a:chOff x="1867707" y="2278247"/>
            <a:chExt cx="4739884" cy="2624717"/>
          </a:xfrm>
        </p:grpSpPr>
        <p:grpSp>
          <p:nvGrpSpPr>
            <p:cNvPr id="71" name="Group 70"/>
            <p:cNvGrpSpPr/>
            <p:nvPr/>
          </p:nvGrpSpPr>
          <p:grpSpPr>
            <a:xfrm>
              <a:off x="2614623" y="2396465"/>
              <a:ext cx="3901680" cy="2151984"/>
              <a:chOff x="836615" y="2448719"/>
              <a:chExt cx="3901680" cy="2151984"/>
            </a:xfrm>
          </p:grpSpPr>
          <p:sp>
            <p:nvSpPr>
              <p:cNvPr id="88" name="Freeform 87"/>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58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89"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0" name="Line 7"/>
              <p:cNvSpPr>
                <a:spLocks noChangeShapeType="1"/>
              </p:cNvSpPr>
              <p:nvPr/>
            </p:nvSpPr>
            <p:spPr bwMode="auto">
              <a:xfrm>
                <a:off x="836615" y="284304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1" name="Line 8"/>
              <p:cNvSpPr>
                <a:spLocks noChangeShapeType="1"/>
              </p:cNvSpPr>
              <p:nvPr/>
            </p:nvSpPr>
            <p:spPr bwMode="auto">
              <a:xfrm>
                <a:off x="836615" y="3228723"/>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2" name="Line 9"/>
              <p:cNvSpPr>
                <a:spLocks noChangeShapeType="1"/>
              </p:cNvSpPr>
              <p:nvPr/>
            </p:nvSpPr>
            <p:spPr bwMode="auto">
              <a:xfrm>
                <a:off x="836615" y="3627365"/>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3" name="Line 10"/>
              <p:cNvSpPr>
                <a:spLocks noChangeShapeType="1"/>
              </p:cNvSpPr>
              <p:nvPr/>
            </p:nvSpPr>
            <p:spPr bwMode="auto">
              <a:xfrm>
                <a:off x="836615" y="4017368"/>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4" name="Line 11"/>
              <p:cNvSpPr>
                <a:spLocks noChangeShapeType="1"/>
              </p:cNvSpPr>
              <p:nvPr/>
            </p:nvSpPr>
            <p:spPr bwMode="auto">
              <a:xfrm>
                <a:off x="836615" y="441169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5" name="Line 12"/>
              <p:cNvSpPr>
                <a:spLocks noChangeShapeType="1"/>
              </p:cNvSpPr>
              <p:nvPr/>
            </p:nvSpPr>
            <p:spPr bwMode="auto">
              <a:xfrm>
                <a:off x="37036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6" name="Line 13"/>
              <p:cNvSpPr>
                <a:spLocks noChangeShapeType="1"/>
              </p:cNvSpPr>
              <p:nvPr/>
            </p:nvSpPr>
            <p:spPr bwMode="auto">
              <a:xfrm>
                <a:off x="2859702"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7" name="Line 14"/>
              <p:cNvSpPr>
                <a:spLocks noChangeShapeType="1"/>
              </p:cNvSpPr>
              <p:nvPr/>
            </p:nvSpPr>
            <p:spPr bwMode="auto">
              <a:xfrm>
                <a:off x="4555778"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8" name="Line 19"/>
              <p:cNvSpPr>
                <a:spLocks noChangeShapeType="1"/>
              </p:cNvSpPr>
              <p:nvPr/>
            </p:nvSpPr>
            <p:spPr bwMode="auto">
              <a:xfrm>
                <a:off x="1986276"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endParaRPr>
              </a:p>
            </p:txBody>
          </p:sp>
          <p:sp>
            <p:nvSpPr>
              <p:cNvPr id="99" name="Line 21"/>
              <p:cNvSpPr>
                <a:spLocks noChangeShapeType="1"/>
              </p:cNvSpPr>
              <p:nvPr/>
            </p:nvSpPr>
            <p:spPr bwMode="auto">
              <a:xfrm>
                <a:off x="1161193" y="4528344"/>
                <a:ext cx="0" cy="72359"/>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a:solidFill>
                    <a:srgbClr val="000000"/>
                  </a:solidFill>
                  <a:latin typeface="Arial" panose="020B0604020202020204" pitchFamily="34" charset="0"/>
                  <a:cs typeface="Arial" panose="020B0604020202020204" pitchFamily="34" charset="0"/>
                </a:endParaRPr>
              </a:p>
            </p:txBody>
          </p:sp>
        </p:grpSp>
        <p:sp>
          <p:nvSpPr>
            <p:cNvPr id="72" name="TextBox 71"/>
            <p:cNvSpPr txBox="1"/>
            <p:nvPr/>
          </p:nvSpPr>
          <p:spPr>
            <a:xfrm rot="16200000">
              <a:off x="1581641" y="3239236"/>
              <a:ext cx="978195" cy="40606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Overall survival</a:t>
              </a:r>
              <a:endParaRPr lang="en-GB" sz="900" dirty="0">
                <a:solidFill>
                  <a:srgbClr val="000000"/>
                </a:solidFill>
                <a:latin typeface="Arial" panose="020B0604020202020204" pitchFamily="34" charset="0"/>
                <a:cs typeface="Arial" panose="020B0604020202020204" pitchFamily="34" charset="0"/>
              </a:endParaRPr>
            </a:p>
          </p:txBody>
        </p:sp>
        <p:sp>
          <p:nvSpPr>
            <p:cNvPr id="73" name="TextBox 72"/>
            <p:cNvSpPr txBox="1"/>
            <p:nvPr/>
          </p:nvSpPr>
          <p:spPr>
            <a:xfrm>
              <a:off x="3452134" y="4670981"/>
              <a:ext cx="2366449" cy="231983"/>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Months from diagnosis</a:t>
              </a:r>
              <a:endParaRPr lang="en-GB" sz="900" dirty="0">
                <a:solidFill>
                  <a:srgbClr val="000000"/>
                </a:solidFill>
                <a:latin typeface="Arial" panose="020B0604020202020204" pitchFamily="34" charset="0"/>
                <a:cs typeface="Arial" panose="020B0604020202020204" pitchFamily="34" charset="0"/>
              </a:endParaRPr>
            </a:p>
          </p:txBody>
        </p:sp>
        <p:sp>
          <p:nvSpPr>
            <p:cNvPr id="74" name="TextBox 73"/>
            <p:cNvSpPr txBox="1"/>
            <p:nvPr/>
          </p:nvSpPr>
          <p:spPr>
            <a:xfrm>
              <a:off x="2117603" y="2278247"/>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75" name="TextBox 74"/>
            <p:cNvSpPr txBox="1"/>
            <p:nvPr/>
          </p:nvSpPr>
          <p:spPr>
            <a:xfrm>
              <a:off x="2117603" y="2674123"/>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0.8</a:t>
              </a:r>
              <a:endParaRPr lang="en-GB" sz="900" dirty="0">
                <a:solidFill>
                  <a:srgbClr val="000000"/>
                </a:solidFill>
                <a:latin typeface="Arial" panose="020B0604020202020204" pitchFamily="34" charset="0"/>
                <a:cs typeface="Arial" panose="020B0604020202020204" pitchFamily="34" charset="0"/>
              </a:endParaRPr>
            </a:p>
          </p:txBody>
        </p:sp>
        <p:sp>
          <p:nvSpPr>
            <p:cNvPr id="76" name="TextBox 75"/>
            <p:cNvSpPr txBox="1"/>
            <p:nvPr/>
          </p:nvSpPr>
          <p:spPr>
            <a:xfrm>
              <a:off x="2117603" y="3059620"/>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0.6</a:t>
              </a:r>
              <a:endParaRPr lang="en-GB" sz="900" dirty="0">
                <a:solidFill>
                  <a:srgbClr val="000000"/>
                </a:solidFill>
                <a:latin typeface="Arial" panose="020B0604020202020204" pitchFamily="34" charset="0"/>
                <a:cs typeface="Arial" panose="020B0604020202020204" pitchFamily="34" charset="0"/>
              </a:endParaRPr>
            </a:p>
          </p:txBody>
        </p:sp>
        <p:sp>
          <p:nvSpPr>
            <p:cNvPr id="77" name="TextBox 76"/>
            <p:cNvSpPr txBox="1"/>
            <p:nvPr/>
          </p:nvSpPr>
          <p:spPr>
            <a:xfrm>
              <a:off x="2117603" y="3458078"/>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0.4</a:t>
              </a:r>
              <a:endParaRPr lang="en-GB" sz="900" dirty="0">
                <a:solidFill>
                  <a:srgbClr val="000000"/>
                </a:solidFill>
                <a:latin typeface="Arial" panose="020B0604020202020204" pitchFamily="34" charset="0"/>
                <a:cs typeface="Arial" panose="020B0604020202020204" pitchFamily="34" charset="0"/>
              </a:endParaRPr>
            </a:p>
          </p:txBody>
        </p:sp>
        <p:sp>
          <p:nvSpPr>
            <p:cNvPr id="78" name="TextBox 77"/>
            <p:cNvSpPr txBox="1"/>
            <p:nvPr/>
          </p:nvSpPr>
          <p:spPr>
            <a:xfrm>
              <a:off x="2117603" y="3847894"/>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0.2</a:t>
              </a:r>
              <a:endParaRPr lang="en-GB" sz="900" dirty="0">
                <a:solidFill>
                  <a:srgbClr val="000000"/>
                </a:solidFill>
                <a:latin typeface="Arial" panose="020B0604020202020204" pitchFamily="34" charset="0"/>
                <a:cs typeface="Arial" panose="020B0604020202020204" pitchFamily="34" charset="0"/>
              </a:endParaRPr>
            </a:p>
          </p:txBody>
        </p:sp>
        <p:sp>
          <p:nvSpPr>
            <p:cNvPr id="79" name="TextBox 78"/>
            <p:cNvSpPr txBox="1"/>
            <p:nvPr/>
          </p:nvSpPr>
          <p:spPr>
            <a:xfrm>
              <a:off x="2117603" y="4242032"/>
              <a:ext cx="606840" cy="231983"/>
            </a:xfrm>
            <a:prstGeom prst="rect">
              <a:avLst/>
            </a:prstGeom>
            <a:noFill/>
          </p:spPr>
          <p:txBody>
            <a:bodyPr wrap="none" rtlCol="0" anchor="ctr"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0.0</a:t>
              </a:r>
              <a:endParaRPr lang="en-GB" sz="900" dirty="0">
                <a:solidFill>
                  <a:srgbClr val="000000"/>
                </a:solidFill>
                <a:latin typeface="Arial" panose="020B0604020202020204" pitchFamily="34" charset="0"/>
                <a:cs typeface="Arial" panose="020B0604020202020204" pitchFamily="34" charset="0"/>
              </a:endParaRPr>
            </a:p>
          </p:txBody>
        </p:sp>
        <p:sp>
          <p:nvSpPr>
            <p:cNvPr id="80" name="TextBox 79"/>
            <p:cNvSpPr txBox="1"/>
            <p:nvPr/>
          </p:nvSpPr>
          <p:spPr>
            <a:xfrm>
              <a:off x="2725231" y="4497796"/>
              <a:ext cx="437647"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0</a:t>
              </a:r>
              <a:endParaRPr lang="en-GB" sz="900" dirty="0">
                <a:solidFill>
                  <a:srgbClr val="000000"/>
                </a:solidFill>
                <a:latin typeface="Arial" panose="020B0604020202020204" pitchFamily="34" charset="0"/>
                <a:cs typeface="Arial" panose="020B0604020202020204" pitchFamily="34" charset="0"/>
              </a:endParaRPr>
            </a:p>
          </p:txBody>
        </p:sp>
        <p:sp>
          <p:nvSpPr>
            <p:cNvPr id="81" name="TextBox 80"/>
            <p:cNvSpPr txBox="1"/>
            <p:nvPr/>
          </p:nvSpPr>
          <p:spPr>
            <a:xfrm>
              <a:off x="3490899"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10</a:t>
              </a:r>
              <a:endParaRPr lang="en-GB" sz="900" dirty="0">
                <a:solidFill>
                  <a:srgbClr val="000000"/>
                </a:solidFill>
                <a:latin typeface="Arial" panose="020B0604020202020204" pitchFamily="34" charset="0"/>
                <a:cs typeface="Arial" panose="020B0604020202020204" pitchFamily="34" charset="0"/>
              </a:endParaRPr>
            </a:p>
          </p:txBody>
        </p:sp>
        <p:sp>
          <p:nvSpPr>
            <p:cNvPr id="82" name="TextBox 81"/>
            <p:cNvSpPr txBox="1"/>
            <p:nvPr/>
          </p:nvSpPr>
          <p:spPr>
            <a:xfrm>
              <a:off x="3983302" y="4522748"/>
              <a:ext cx="324966" cy="278379"/>
            </a:xfrm>
            <a:prstGeom prst="rect">
              <a:avLst/>
            </a:prstGeom>
            <a:noFill/>
          </p:spPr>
          <p:txBody>
            <a:bodyPr wrap="none" rtlCol="0" anchor="t" anchorCtr="0">
              <a:spAutoFit/>
            </a:bodyPr>
            <a:lstStyle/>
            <a:p>
              <a:pPr algn="ctr"/>
              <a:endParaRPr lang="en-GB" sz="1200" dirty="0">
                <a:solidFill>
                  <a:srgbClr val="000000"/>
                </a:solidFill>
                <a:latin typeface="Arial" panose="020B0604020202020204" pitchFamily="34" charset="0"/>
                <a:cs typeface="Arial" panose="020B0604020202020204" pitchFamily="34" charset="0"/>
              </a:endParaRPr>
            </a:p>
          </p:txBody>
        </p:sp>
        <p:sp>
          <p:nvSpPr>
            <p:cNvPr id="83" name="TextBox 82"/>
            <p:cNvSpPr txBox="1"/>
            <p:nvPr/>
          </p:nvSpPr>
          <p:spPr>
            <a:xfrm>
              <a:off x="4358762"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20</a:t>
              </a:r>
              <a:endParaRPr lang="en-GB" sz="900" dirty="0">
                <a:solidFill>
                  <a:srgbClr val="000000"/>
                </a:solidFill>
                <a:latin typeface="Arial" panose="020B0604020202020204" pitchFamily="34" charset="0"/>
                <a:cs typeface="Arial" panose="020B0604020202020204" pitchFamily="34" charset="0"/>
              </a:endParaRPr>
            </a:p>
          </p:txBody>
        </p:sp>
        <p:sp>
          <p:nvSpPr>
            <p:cNvPr id="84" name="TextBox 83"/>
            <p:cNvSpPr txBox="1"/>
            <p:nvPr/>
          </p:nvSpPr>
          <p:spPr>
            <a:xfrm>
              <a:off x="5212203"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30</a:t>
              </a:r>
              <a:endParaRPr lang="en-GB" sz="900" dirty="0">
                <a:solidFill>
                  <a:srgbClr val="000000"/>
                </a:solidFill>
                <a:latin typeface="Arial" panose="020B0604020202020204" pitchFamily="34" charset="0"/>
                <a:cs typeface="Arial" panose="020B0604020202020204" pitchFamily="34" charset="0"/>
              </a:endParaRPr>
            </a:p>
          </p:txBody>
        </p:sp>
        <p:sp>
          <p:nvSpPr>
            <p:cNvPr id="85" name="TextBox 84"/>
            <p:cNvSpPr txBox="1"/>
            <p:nvPr/>
          </p:nvSpPr>
          <p:spPr>
            <a:xfrm>
              <a:off x="6057147" y="4497796"/>
              <a:ext cx="550444" cy="231983"/>
            </a:xfrm>
            <a:prstGeom prst="rect">
              <a:avLst/>
            </a:prstGeom>
            <a:noFill/>
          </p:spPr>
          <p:txBody>
            <a:bodyPr wrap="none" rtlCol="0" anchor="t" anchorCtr="0">
              <a:spAutoFit/>
            </a:bodyPr>
            <a:lstStyle/>
            <a:p>
              <a:pPr algn="ctr"/>
              <a:r>
                <a:rPr lang="en-GB" sz="900" dirty="0" smtClean="0">
                  <a:solidFill>
                    <a:srgbClr val="000000"/>
                  </a:solidFill>
                  <a:latin typeface="Arial" panose="020B0604020202020204" pitchFamily="34" charset="0"/>
                  <a:cs typeface="Arial" panose="020B0604020202020204" pitchFamily="34" charset="0"/>
                </a:rPr>
                <a:t>40</a:t>
              </a:r>
              <a:endParaRPr lang="en-GB" sz="900" dirty="0">
                <a:solidFill>
                  <a:srgbClr val="000000"/>
                </a:solidFill>
                <a:latin typeface="Arial" panose="020B0604020202020204" pitchFamily="34" charset="0"/>
                <a:cs typeface="Arial" panose="020B0604020202020204" pitchFamily="34" charset="0"/>
              </a:endParaRPr>
            </a:p>
          </p:txBody>
        </p:sp>
        <p:sp>
          <p:nvSpPr>
            <p:cNvPr id="86" name="TextBox 85"/>
            <p:cNvSpPr txBox="1"/>
            <p:nvPr/>
          </p:nvSpPr>
          <p:spPr>
            <a:xfrm>
              <a:off x="3213528" y="4144295"/>
              <a:ext cx="1864512" cy="231982"/>
            </a:xfrm>
            <a:prstGeom prst="rect">
              <a:avLst/>
            </a:prstGeom>
            <a:noFill/>
          </p:spPr>
          <p:txBody>
            <a:bodyPr wrap="none" rtlCol="0">
              <a:spAutoFit/>
            </a:bodyPr>
            <a:lstStyle/>
            <a:p>
              <a:pPr algn="ctr"/>
              <a:r>
                <a:rPr lang="en-GB" sz="900" dirty="0" smtClean="0">
                  <a:solidFill>
                    <a:srgbClr val="000000"/>
                  </a:solidFill>
                  <a:latin typeface="Arial" panose="020B0604020202020204" pitchFamily="34" charset="0"/>
                  <a:cs typeface="Arial" panose="020B0604020202020204" pitchFamily="34" charset="0"/>
                </a:rPr>
                <a:t>Log-rank, p=0.49</a:t>
              </a:r>
              <a:endParaRPr lang="en-GB" sz="900" dirty="0">
                <a:solidFill>
                  <a:srgbClr val="000000"/>
                </a:solidFill>
                <a:latin typeface="Arial" panose="020B0604020202020204" pitchFamily="34" charset="0"/>
                <a:cs typeface="Arial" panose="020B0604020202020204" pitchFamily="34" charset="0"/>
              </a:endParaRPr>
            </a:p>
          </p:txBody>
        </p:sp>
        <p:sp>
          <p:nvSpPr>
            <p:cNvPr id="87" name="TextBox 86"/>
            <p:cNvSpPr txBox="1"/>
            <p:nvPr/>
          </p:nvSpPr>
          <p:spPr>
            <a:xfrm>
              <a:off x="5629730" y="2359764"/>
              <a:ext cx="716816" cy="278379"/>
            </a:xfrm>
            <a:prstGeom prst="rect">
              <a:avLst/>
            </a:prstGeom>
            <a:noFill/>
          </p:spPr>
          <p:txBody>
            <a:bodyPr wrap="none" rtlCol="0">
              <a:spAutoFit/>
            </a:bodyPr>
            <a:lstStyle/>
            <a:p>
              <a:pPr algn="ctr"/>
              <a:r>
                <a:rPr lang="en-GB" sz="1200" b="1" dirty="0" smtClean="0">
                  <a:solidFill>
                    <a:srgbClr val="000000"/>
                  </a:solidFill>
                  <a:latin typeface="Arial" panose="020B0604020202020204" pitchFamily="34" charset="0"/>
                  <a:cs typeface="Arial" panose="020B0604020202020204" pitchFamily="34" charset="0"/>
                </a:rPr>
                <a:t>OS</a:t>
              </a:r>
              <a:endParaRPr lang="en-GB" sz="1200" b="1" dirty="0">
                <a:solidFill>
                  <a:srgbClr val="000000"/>
                </a:solidFill>
                <a:latin typeface="Arial" panose="020B0604020202020204" pitchFamily="34" charset="0"/>
                <a:cs typeface="Arial" panose="020B0604020202020204" pitchFamily="34" charset="0"/>
              </a:endParaRPr>
            </a:p>
          </p:txBody>
        </p:sp>
      </p:grpSp>
      <p:sp>
        <p:nvSpPr>
          <p:cNvPr id="3" name="Freeform 2"/>
          <p:cNvSpPr>
            <a:spLocks/>
          </p:cNvSpPr>
          <p:nvPr/>
        </p:nvSpPr>
        <p:spPr bwMode="auto">
          <a:xfrm>
            <a:off x="784358" y="3492204"/>
            <a:ext cx="2062266" cy="788113"/>
          </a:xfrm>
          <a:custGeom>
            <a:avLst/>
            <a:gdLst>
              <a:gd name="T0" fmla="*/ 162 w 162"/>
              <a:gd name="T1" fmla="*/ 62 h 62"/>
              <a:gd name="T2" fmla="*/ 157 w 162"/>
              <a:gd name="T3" fmla="*/ 62 h 62"/>
              <a:gd name="T4" fmla="*/ 157 w 162"/>
              <a:gd name="T5" fmla="*/ 60 h 62"/>
              <a:gd name="T6" fmla="*/ 149 w 162"/>
              <a:gd name="T7" fmla="*/ 60 h 62"/>
              <a:gd name="T8" fmla="*/ 149 w 162"/>
              <a:gd name="T9" fmla="*/ 57 h 62"/>
              <a:gd name="T10" fmla="*/ 142 w 162"/>
              <a:gd name="T11" fmla="*/ 57 h 62"/>
              <a:gd name="T12" fmla="*/ 142 w 162"/>
              <a:gd name="T13" fmla="*/ 56 h 62"/>
              <a:gd name="T14" fmla="*/ 138 w 162"/>
              <a:gd name="T15" fmla="*/ 56 h 62"/>
              <a:gd name="T16" fmla="*/ 138 w 162"/>
              <a:gd name="T17" fmla="*/ 55 h 62"/>
              <a:gd name="T18" fmla="*/ 129 w 162"/>
              <a:gd name="T19" fmla="*/ 55 h 62"/>
              <a:gd name="T20" fmla="*/ 129 w 162"/>
              <a:gd name="T21" fmla="*/ 52 h 62"/>
              <a:gd name="T22" fmla="*/ 123 w 162"/>
              <a:gd name="T23" fmla="*/ 52 h 62"/>
              <a:gd name="T24" fmla="*/ 123 w 162"/>
              <a:gd name="T25" fmla="*/ 51 h 62"/>
              <a:gd name="T26" fmla="*/ 118 w 162"/>
              <a:gd name="T27" fmla="*/ 51 h 62"/>
              <a:gd name="T28" fmla="*/ 118 w 162"/>
              <a:gd name="T29" fmla="*/ 49 h 62"/>
              <a:gd name="T30" fmla="*/ 115 w 162"/>
              <a:gd name="T31" fmla="*/ 49 h 62"/>
              <a:gd name="T32" fmla="*/ 115 w 162"/>
              <a:gd name="T33" fmla="*/ 48 h 62"/>
              <a:gd name="T34" fmla="*/ 109 w 162"/>
              <a:gd name="T35" fmla="*/ 48 h 62"/>
              <a:gd name="T36" fmla="*/ 109 w 162"/>
              <a:gd name="T37" fmla="*/ 45 h 62"/>
              <a:gd name="T38" fmla="*/ 106 w 162"/>
              <a:gd name="T39" fmla="*/ 45 h 62"/>
              <a:gd name="T40" fmla="*/ 106 w 162"/>
              <a:gd name="T41" fmla="*/ 44 h 62"/>
              <a:gd name="T42" fmla="*/ 101 w 162"/>
              <a:gd name="T43" fmla="*/ 44 h 62"/>
              <a:gd name="T44" fmla="*/ 101 w 162"/>
              <a:gd name="T45" fmla="*/ 42 h 62"/>
              <a:gd name="T46" fmla="*/ 97 w 162"/>
              <a:gd name="T47" fmla="*/ 42 h 62"/>
              <a:gd name="T48" fmla="*/ 97 w 162"/>
              <a:gd name="T49" fmla="*/ 40 h 62"/>
              <a:gd name="T50" fmla="*/ 92 w 162"/>
              <a:gd name="T51" fmla="*/ 40 h 62"/>
              <a:gd name="T52" fmla="*/ 92 w 162"/>
              <a:gd name="T53" fmla="*/ 38 h 62"/>
              <a:gd name="T54" fmla="*/ 88 w 162"/>
              <a:gd name="T55" fmla="*/ 38 h 62"/>
              <a:gd name="T56" fmla="*/ 88 w 162"/>
              <a:gd name="T57" fmla="*/ 37 h 62"/>
              <a:gd name="T58" fmla="*/ 81 w 162"/>
              <a:gd name="T59" fmla="*/ 37 h 62"/>
              <a:gd name="T60" fmla="*/ 81 w 162"/>
              <a:gd name="T61" fmla="*/ 35 h 62"/>
              <a:gd name="T62" fmla="*/ 75 w 162"/>
              <a:gd name="T63" fmla="*/ 35 h 62"/>
              <a:gd name="T64" fmla="*/ 75 w 162"/>
              <a:gd name="T65" fmla="*/ 32 h 62"/>
              <a:gd name="T66" fmla="*/ 69 w 162"/>
              <a:gd name="T67" fmla="*/ 32 h 62"/>
              <a:gd name="T68" fmla="*/ 69 w 162"/>
              <a:gd name="T69" fmla="*/ 30 h 62"/>
              <a:gd name="T70" fmla="*/ 65 w 162"/>
              <a:gd name="T71" fmla="*/ 30 h 62"/>
              <a:gd name="T72" fmla="*/ 65 w 162"/>
              <a:gd name="T73" fmla="*/ 28 h 62"/>
              <a:gd name="T74" fmla="*/ 59 w 162"/>
              <a:gd name="T75" fmla="*/ 28 h 62"/>
              <a:gd name="T76" fmla="*/ 59 w 162"/>
              <a:gd name="T77" fmla="*/ 25 h 62"/>
              <a:gd name="T78" fmla="*/ 53 w 162"/>
              <a:gd name="T79" fmla="*/ 25 h 62"/>
              <a:gd name="T80" fmla="*/ 53 w 162"/>
              <a:gd name="T81" fmla="*/ 23 h 62"/>
              <a:gd name="T82" fmla="*/ 50 w 162"/>
              <a:gd name="T83" fmla="*/ 23 h 62"/>
              <a:gd name="T84" fmla="*/ 50 w 162"/>
              <a:gd name="T85" fmla="*/ 21 h 62"/>
              <a:gd name="T86" fmla="*/ 45 w 162"/>
              <a:gd name="T87" fmla="*/ 21 h 62"/>
              <a:gd name="T88" fmla="*/ 45 w 162"/>
              <a:gd name="T89" fmla="*/ 18 h 62"/>
              <a:gd name="T90" fmla="*/ 40 w 162"/>
              <a:gd name="T91" fmla="*/ 18 h 62"/>
              <a:gd name="T92" fmla="*/ 40 w 162"/>
              <a:gd name="T93" fmla="*/ 16 h 62"/>
              <a:gd name="T94" fmla="*/ 35 w 162"/>
              <a:gd name="T95" fmla="*/ 16 h 62"/>
              <a:gd name="T96" fmla="*/ 35 w 162"/>
              <a:gd name="T97" fmla="*/ 12 h 62"/>
              <a:gd name="T98" fmla="*/ 29 w 162"/>
              <a:gd name="T99" fmla="*/ 12 h 62"/>
              <a:gd name="T100" fmla="*/ 29 w 162"/>
              <a:gd name="T101" fmla="*/ 10 h 62"/>
              <a:gd name="T102" fmla="*/ 24 w 162"/>
              <a:gd name="T103" fmla="*/ 10 h 62"/>
              <a:gd name="T104" fmla="*/ 24 w 162"/>
              <a:gd name="T105" fmla="*/ 8 h 62"/>
              <a:gd name="T106" fmla="*/ 18 w 162"/>
              <a:gd name="T107" fmla="*/ 8 h 62"/>
              <a:gd name="T108" fmla="*/ 18 w 162"/>
              <a:gd name="T109" fmla="*/ 5 h 62"/>
              <a:gd name="T110" fmla="*/ 13 w 162"/>
              <a:gd name="T111" fmla="*/ 5 h 62"/>
              <a:gd name="T112" fmla="*/ 13 w 162"/>
              <a:gd name="T113" fmla="*/ 3 h 62"/>
              <a:gd name="T114" fmla="*/ 7 w 162"/>
              <a:gd name="T115" fmla="*/ 3 h 62"/>
              <a:gd name="T116" fmla="*/ 7 w 162"/>
              <a:gd name="T117" fmla="*/ 0 h 62"/>
              <a:gd name="T118" fmla="*/ 0 w 162"/>
              <a:gd name="T11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 h="62">
                <a:moveTo>
                  <a:pt x="162" y="62"/>
                </a:moveTo>
                <a:lnTo>
                  <a:pt x="157" y="62"/>
                </a:lnTo>
                <a:lnTo>
                  <a:pt x="157" y="60"/>
                </a:lnTo>
                <a:lnTo>
                  <a:pt x="149" y="60"/>
                </a:lnTo>
                <a:lnTo>
                  <a:pt x="149" y="57"/>
                </a:lnTo>
                <a:lnTo>
                  <a:pt x="142" y="57"/>
                </a:lnTo>
                <a:lnTo>
                  <a:pt x="142" y="56"/>
                </a:lnTo>
                <a:lnTo>
                  <a:pt x="138" y="56"/>
                </a:lnTo>
                <a:lnTo>
                  <a:pt x="138" y="55"/>
                </a:lnTo>
                <a:lnTo>
                  <a:pt x="129" y="55"/>
                </a:lnTo>
                <a:lnTo>
                  <a:pt x="129" y="52"/>
                </a:lnTo>
                <a:lnTo>
                  <a:pt x="123" y="52"/>
                </a:lnTo>
                <a:lnTo>
                  <a:pt x="123" y="51"/>
                </a:lnTo>
                <a:lnTo>
                  <a:pt x="118" y="51"/>
                </a:lnTo>
                <a:lnTo>
                  <a:pt x="118" y="49"/>
                </a:lnTo>
                <a:lnTo>
                  <a:pt x="115" y="49"/>
                </a:lnTo>
                <a:lnTo>
                  <a:pt x="115" y="48"/>
                </a:lnTo>
                <a:lnTo>
                  <a:pt x="109" y="48"/>
                </a:lnTo>
                <a:lnTo>
                  <a:pt x="109" y="45"/>
                </a:lnTo>
                <a:lnTo>
                  <a:pt x="106" y="45"/>
                </a:lnTo>
                <a:lnTo>
                  <a:pt x="106" y="44"/>
                </a:lnTo>
                <a:lnTo>
                  <a:pt x="101" y="44"/>
                </a:lnTo>
                <a:lnTo>
                  <a:pt x="101" y="42"/>
                </a:lnTo>
                <a:lnTo>
                  <a:pt x="97" y="42"/>
                </a:lnTo>
                <a:lnTo>
                  <a:pt x="97" y="40"/>
                </a:lnTo>
                <a:lnTo>
                  <a:pt x="92" y="40"/>
                </a:lnTo>
                <a:lnTo>
                  <a:pt x="92" y="38"/>
                </a:lnTo>
                <a:lnTo>
                  <a:pt x="88" y="38"/>
                </a:lnTo>
                <a:lnTo>
                  <a:pt x="88" y="37"/>
                </a:lnTo>
                <a:lnTo>
                  <a:pt x="81" y="37"/>
                </a:lnTo>
                <a:lnTo>
                  <a:pt x="81" y="35"/>
                </a:lnTo>
                <a:lnTo>
                  <a:pt x="75" y="35"/>
                </a:lnTo>
                <a:lnTo>
                  <a:pt x="75" y="32"/>
                </a:lnTo>
                <a:lnTo>
                  <a:pt x="69" y="32"/>
                </a:lnTo>
                <a:lnTo>
                  <a:pt x="69" y="30"/>
                </a:lnTo>
                <a:lnTo>
                  <a:pt x="65" y="30"/>
                </a:lnTo>
                <a:lnTo>
                  <a:pt x="65" y="28"/>
                </a:lnTo>
                <a:lnTo>
                  <a:pt x="59" y="28"/>
                </a:lnTo>
                <a:lnTo>
                  <a:pt x="59" y="25"/>
                </a:lnTo>
                <a:lnTo>
                  <a:pt x="53" y="25"/>
                </a:lnTo>
                <a:lnTo>
                  <a:pt x="53" y="23"/>
                </a:lnTo>
                <a:lnTo>
                  <a:pt x="50" y="23"/>
                </a:lnTo>
                <a:lnTo>
                  <a:pt x="50" y="21"/>
                </a:lnTo>
                <a:lnTo>
                  <a:pt x="45" y="21"/>
                </a:lnTo>
                <a:lnTo>
                  <a:pt x="45" y="18"/>
                </a:lnTo>
                <a:lnTo>
                  <a:pt x="40" y="18"/>
                </a:lnTo>
                <a:lnTo>
                  <a:pt x="40" y="16"/>
                </a:lnTo>
                <a:lnTo>
                  <a:pt x="35" y="16"/>
                </a:lnTo>
                <a:lnTo>
                  <a:pt x="35" y="12"/>
                </a:lnTo>
                <a:lnTo>
                  <a:pt x="29" y="12"/>
                </a:lnTo>
                <a:lnTo>
                  <a:pt x="29" y="10"/>
                </a:lnTo>
                <a:lnTo>
                  <a:pt x="24" y="10"/>
                </a:lnTo>
                <a:lnTo>
                  <a:pt x="24" y="8"/>
                </a:lnTo>
                <a:lnTo>
                  <a:pt x="18" y="8"/>
                </a:lnTo>
                <a:lnTo>
                  <a:pt x="18" y="5"/>
                </a:lnTo>
                <a:lnTo>
                  <a:pt x="13" y="5"/>
                </a:lnTo>
                <a:lnTo>
                  <a:pt x="13" y="3"/>
                </a:lnTo>
                <a:lnTo>
                  <a:pt x="7" y="3"/>
                </a:lnTo>
                <a:lnTo>
                  <a:pt x="7" y="0"/>
                </a:lnTo>
                <a:lnTo>
                  <a:pt x="0" y="0"/>
                </a:lnTo>
              </a:path>
            </a:pathLst>
          </a:custGeom>
          <a:noFill/>
          <a:ln w="19050">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 name="Freeform 3"/>
          <p:cNvSpPr>
            <a:spLocks/>
          </p:cNvSpPr>
          <p:nvPr/>
        </p:nvSpPr>
        <p:spPr bwMode="auto">
          <a:xfrm>
            <a:off x="793883" y="3492204"/>
            <a:ext cx="2049536" cy="1055054"/>
          </a:xfrm>
          <a:custGeom>
            <a:avLst/>
            <a:gdLst>
              <a:gd name="T0" fmla="*/ 157 w 161"/>
              <a:gd name="T1" fmla="*/ 83 h 83"/>
              <a:gd name="T2" fmla="*/ 148 w 161"/>
              <a:gd name="T3" fmla="*/ 80 h 83"/>
              <a:gd name="T4" fmla="*/ 143 w 161"/>
              <a:gd name="T5" fmla="*/ 79 h 83"/>
              <a:gd name="T6" fmla="*/ 139 w 161"/>
              <a:gd name="T7" fmla="*/ 77 h 83"/>
              <a:gd name="T8" fmla="*/ 135 w 161"/>
              <a:gd name="T9" fmla="*/ 75 h 83"/>
              <a:gd name="T10" fmla="*/ 130 w 161"/>
              <a:gd name="T11" fmla="*/ 73 h 83"/>
              <a:gd name="T12" fmla="*/ 126 w 161"/>
              <a:gd name="T13" fmla="*/ 72 h 83"/>
              <a:gd name="T14" fmla="*/ 119 w 161"/>
              <a:gd name="T15" fmla="*/ 69 h 83"/>
              <a:gd name="T16" fmla="*/ 115 w 161"/>
              <a:gd name="T17" fmla="*/ 67 h 83"/>
              <a:gd name="T18" fmla="*/ 111 w 161"/>
              <a:gd name="T19" fmla="*/ 65 h 83"/>
              <a:gd name="T20" fmla="*/ 105 w 161"/>
              <a:gd name="T21" fmla="*/ 63 h 83"/>
              <a:gd name="T22" fmla="*/ 101 w 161"/>
              <a:gd name="T23" fmla="*/ 62 h 83"/>
              <a:gd name="T24" fmla="*/ 94 w 161"/>
              <a:gd name="T25" fmla="*/ 60 h 83"/>
              <a:gd name="T26" fmla="*/ 90 w 161"/>
              <a:gd name="T27" fmla="*/ 57 h 83"/>
              <a:gd name="T28" fmla="*/ 85 w 161"/>
              <a:gd name="T29" fmla="*/ 55 h 83"/>
              <a:gd name="T30" fmla="*/ 79 w 161"/>
              <a:gd name="T31" fmla="*/ 53 h 83"/>
              <a:gd name="T32" fmla="*/ 76 w 161"/>
              <a:gd name="T33" fmla="*/ 51 h 83"/>
              <a:gd name="T34" fmla="*/ 71 w 161"/>
              <a:gd name="T35" fmla="*/ 48 h 83"/>
              <a:gd name="T36" fmla="*/ 66 w 161"/>
              <a:gd name="T37" fmla="*/ 46 h 83"/>
              <a:gd name="T38" fmla="*/ 62 w 161"/>
              <a:gd name="T39" fmla="*/ 44 h 83"/>
              <a:gd name="T40" fmla="*/ 58 w 161"/>
              <a:gd name="T41" fmla="*/ 41 h 83"/>
              <a:gd name="T42" fmla="*/ 54 w 161"/>
              <a:gd name="T43" fmla="*/ 39 h 83"/>
              <a:gd name="T44" fmla="*/ 47 w 161"/>
              <a:gd name="T45" fmla="*/ 36 h 83"/>
              <a:gd name="T46" fmla="*/ 44 w 161"/>
              <a:gd name="T47" fmla="*/ 34 h 83"/>
              <a:gd name="T48" fmla="*/ 39 w 161"/>
              <a:gd name="T49" fmla="*/ 31 h 83"/>
              <a:gd name="T50" fmla="*/ 36 w 161"/>
              <a:gd name="T51" fmla="*/ 28 h 83"/>
              <a:gd name="T52" fmla="*/ 33 w 161"/>
              <a:gd name="T53" fmla="*/ 26 h 83"/>
              <a:gd name="T54" fmla="*/ 28 w 161"/>
              <a:gd name="T55" fmla="*/ 24 h 83"/>
              <a:gd name="T56" fmla="*/ 25 w 161"/>
              <a:gd name="T57" fmla="*/ 21 h 83"/>
              <a:gd name="T58" fmla="*/ 22 w 161"/>
              <a:gd name="T59" fmla="*/ 19 h 83"/>
              <a:gd name="T60" fmla="*/ 18 w 161"/>
              <a:gd name="T61" fmla="*/ 17 h 83"/>
              <a:gd name="T62" fmla="*/ 16 w 161"/>
              <a:gd name="T63" fmla="*/ 15 h 83"/>
              <a:gd name="T64" fmla="*/ 13 w 161"/>
              <a:gd name="T65" fmla="*/ 12 h 83"/>
              <a:gd name="T66" fmla="*/ 10 w 161"/>
              <a:gd name="T67" fmla="*/ 10 h 83"/>
              <a:gd name="T68" fmla="*/ 7 w 161"/>
              <a:gd name="T69" fmla="*/ 8 h 83"/>
              <a:gd name="T70" fmla="*/ 5 w 161"/>
              <a:gd name="T71" fmla="*/ 6 h 83"/>
              <a:gd name="T72" fmla="*/ 1 w 161"/>
              <a:gd name="T73" fmla="*/ 4 h 83"/>
              <a:gd name="T74" fmla="*/ 0 w 161"/>
              <a:gd name="T7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1" h="83">
                <a:moveTo>
                  <a:pt x="161" y="83"/>
                </a:moveTo>
                <a:lnTo>
                  <a:pt x="157" y="83"/>
                </a:lnTo>
                <a:lnTo>
                  <a:pt x="157" y="80"/>
                </a:lnTo>
                <a:lnTo>
                  <a:pt x="148" y="80"/>
                </a:lnTo>
                <a:lnTo>
                  <a:pt x="148" y="79"/>
                </a:lnTo>
                <a:lnTo>
                  <a:pt x="143" y="79"/>
                </a:lnTo>
                <a:lnTo>
                  <a:pt x="143" y="77"/>
                </a:lnTo>
                <a:lnTo>
                  <a:pt x="139" y="77"/>
                </a:lnTo>
                <a:lnTo>
                  <a:pt x="139" y="75"/>
                </a:lnTo>
                <a:lnTo>
                  <a:pt x="135" y="75"/>
                </a:lnTo>
                <a:lnTo>
                  <a:pt x="135" y="73"/>
                </a:lnTo>
                <a:lnTo>
                  <a:pt x="130" y="73"/>
                </a:lnTo>
                <a:lnTo>
                  <a:pt x="130" y="72"/>
                </a:lnTo>
                <a:lnTo>
                  <a:pt x="126" y="72"/>
                </a:lnTo>
                <a:lnTo>
                  <a:pt x="126" y="69"/>
                </a:lnTo>
                <a:lnTo>
                  <a:pt x="119" y="69"/>
                </a:lnTo>
                <a:lnTo>
                  <a:pt x="119" y="67"/>
                </a:lnTo>
                <a:lnTo>
                  <a:pt x="115" y="67"/>
                </a:lnTo>
                <a:lnTo>
                  <a:pt x="115" y="65"/>
                </a:lnTo>
                <a:lnTo>
                  <a:pt x="111" y="65"/>
                </a:lnTo>
                <a:lnTo>
                  <a:pt x="111" y="63"/>
                </a:lnTo>
                <a:lnTo>
                  <a:pt x="105" y="63"/>
                </a:lnTo>
                <a:lnTo>
                  <a:pt x="105" y="62"/>
                </a:lnTo>
                <a:lnTo>
                  <a:pt x="101" y="62"/>
                </a:lnTo>
                <a:lnTo>
                  <a:pt x="101" y="60"/>
                </a:lnTo>
                <a:lnTo>
                  <a:pt x="94" y="60"/>
                </a:lnTo>
                <a:lnTo>
                  <a:pt x="94" y="57"/>
                </a:lnTo>
                <a:lnTo>
                  <a:pt x="90" y="57"/>
                </a:lnTo>
                <a:lnTo>
                  <a:pt x="90" y="55"/>
                </a:lnTo>
                <a:lnTo>
                  <a:pt x="85" y="55"/>
                </a:lnTo>
                <a:lnTo>
                  <a:pt x="85" y="53"/>
                </a:lnTo>
                <a:lnTo>
                  <a:pt x="79" y="53"/>
                </a:lnTo>
                <a:lnTo>
                  <a:pt x="79" y="51"/>
                </a:lnTo>
                <a:lnTo>
                  <a:pt x="76" y="51"/>
                </a:lnTo>
                <a:lnTo>
                  <a:pt x="76" y="48"/>
                </a:lnTo>
                <a:lnTo>
                  <a:pt x="71" y="48"/>
                </a:lnTo>
                <a:lnTo>
                  <a:pt x="71" y="46"/>
                </a:lnTo>
                <a:lnTo>
                  <a:pt x="66" y="46"/>
                </a:lnTo>
                <a:lnTo>
                  <a:pt x="66" y="44"/>
                </a:lnTo>
                <a:lnTo>
                  <a:pt x="62" y="44"/>
                </a:lnTo>
                <a:lnTo>
                  <a:pt x="62" y="41"/>
                </a:lnTo>
                <a:lnTo>
                  <a:pt x="58" y="41"/>
                </a:lnTo>
                <a:lnTo>
                  <a:pt x="58" y="39"/>
                </a:lnTo>
                <a:lnTo>
                  <a:pt x="54" y="39"/>
                </a:lnTo>
                <a:lnTo>
                  <a:pt x="54" y="36"/>
                </a:lnTo>
                <a:lnTo>
                  <a:pt x="47" y="36"/>
                </a:lnTo>
                <a:lnTo>
                  <a:pt x="47" y="34"/>
                </a:lnTo>
                <a:lnTo>
                  <a:pt x="44" y="34"/>
                </a:lnTo>
                <a:lnTo>
                  <a:pt x="44" y="31"/>
                </a:lnTo>
                <a:lnTo>
                  <a:pt x="39" y="31"/>
                </a:lnTo>
                <a:lnTo>
                  <a:pt x="39" y="28"/>
                </a:lnTo>
                <a:lnTo>
                  <a:pt x="36" y="28"/>
                </a:lnTo>
                <a:lnTo>
                  <a:pt x="36" y="26"/>
                </a:lnTo>
                <a:lnTo>
                  <a:pt x="33" y="26"/>
                </a:lnTo>
                <a:lnTo>
                  <a:pt x="33" y="24"/>
                </a:lnTo>
                <a:lnTo>
                  <a:pt x="28" y="24"/>
                </a:lnTo>
                <a:lnTo>
                  <a:pt x="28" y="21"/>
                </a:lnTo>
                <a:lnTo>
                  <a:pt x="25" y="21"/>
                </a:lnTo>
                <a:lnTo>
                  <a:pt x="25" y="19"/>
                </a:lnTo>
                <a:lnTo>
                  <a:pt x="22" y="19"/>
                </a:lnTo>
                <a:lnTo>
                  <a:pt x="22" y="17"/>
                </a:lnTo>
                <a:lnTo>
                  <a:pt x="18" y="17"/>
                </a:lnTo>
                <a:lnTo>
                  <a:pt x="18" y="15"/>
                </a:lnTo>
                <a:lnTo>
                  <a:pt x="16" y="15"/>
                </a:lnTo>
                <a:lnTo>
                  <a:pt x="16" y="12"/>
                </a:lnTo>
                <a:lnTo>
                  <a:pt x="13" y="12"/>
                </a:lnTo>
                <a:lnTo>
                  <a:pt x="13" y="10"/>
                </a:lnTo>
                <a:lnTo>
                  <a:pt x="10" y="10"/>
                </a:lnTo>
                <a:lnTo>
                  <a:pt x="10" y="8"/>
                </a:lnTo>
                <a:lnTo>
                  <a:pt x="7" y="8"/>
                </a:lnTo>
                <a:lnTo>
                  <a:pt x="7" y="6"/>
                </a:lnTo>
                <a:lnTo>
                  <a:pt x="5" y="6"/>
                </a:lnTo>
                <a:lnTo>
                  <a:pt x="5" y="4"/>
                </a:lnTo>
                <a:lnTo>
                  <a:pt x="1" y="4"/>
                </a:lnTo>
                <a:lnTo>
                  <a:pt x="1" y="0"/>
                </a:lnTo>
                <a:lnTo>
                  <a:pt x="0" y="0"/>
                </a:lnTo>
              </a:path>
            </a:pathLst>
          </a:custGeom>
          <a:noFill/>
          <a:ln w="19050">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 name="TextBox 4"/>
          <p:cNvSpPr txBox="1"/>
          <p:nvPr/>
        </p:nvSpPr>
        <p:spPr>
          <a:xfrm>
            <a:off x="1425563" y="2997925"/>
            <a:ext cx="6971780" cy="307777"/>
          </a:xfrm>
          <a:prstGeom prst="rect">
            <a:avLst/>
          </a:prstGeom>
          <a:noFill/>
        </p:spPr>
        <p:txBody>
          <a:bodyPr wrap="none" rtlCol="0">
            <a:spAutoFit/>
          </a:bodyPr>
          <a:lstStyle/>
          <a:p>
            <a:r>
              <a:rPr lang="en-GB" sz="1400" b="1" dirty="0" smtClean="0">
                <a:solidFill>
                  <a:srgbClr val="363636"/>
                </a:solidFill>
              </a:rPr>
              <a:t>Surgery within the </a:t>
            </a:r>
            <a:r>
              <a:rPr lang="en-GB" sz="1400" b="1" dirty="0" err="1" smtClean="0">
                <a:solidFill>
                  <a:srgbClr val="363636"/>
                </a:solidFill>
              </a:rPr>
              <a:t>NetSarc</a:t>
            </a:r>
            <a:r>
              <a:rPr lang="en-GB" sz="1400" b="1" dirty="0" smtClean="0">
                <a:solidFill>
                  <a:srgbClr val="363636"/>
                </a:solidFill>
              </a:rPr>
              <a:t> network	Surgery outside the </a:t>
            </a:r>
            <a:r>
              <a:rPr lang="en-GB" sz="1400" b="1" dirty="0" err="1" smtClean="0">
                <a:solidFill>
                  <a:srgbClr val="363636"/>
                </a:solidFill>
              </a:rPr>
              <a:t>NetSarc</a:t>
            </a:r>
            <a:r>
              <a:rPr lang="en-GB" sz="1400" b="1" dirty="0" smtClean="0">
                <a:solidFill>
                  <a:srgbClr val="363636"/>
                </a:solidFill>
              </a:rPr>
              <a:t> </a:t>
            </a:r>
            <a:r>
              <a:rPr lang="en-GB" sz="1400" b="1" dirty="0">
                <a:solidFill>
                  <a:srgbClr val="363636"/>
                </a:solidFill>
              </a:rPr>
              <a:t>network</a:t>
            </a:r>
          </a:p>
        </p:txBody>
      </p:sp>
      <p:cxnSp>
        <p:nvCxnSpPr>
          <p:cNvPr id="101" name="Straight Connector 100"/>
          <p:cNvCxnSpPr/>
          <p:nvPr/>
        </p:nvCxnSpPr>
        <p:spPr>
          <a:xfrm>
            <a:off x="1115484" y="3134341"/>
            <a:ext cx="333829" cy="1500"/>
          </a:xfrm>
          <a:prstGeom prst="line">
            <a:avLst/>
          </a:prstGeom>
          <a:noFill/>
          <a:ln w="19050">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cxnSp>
      <p:cxnSp>
        <p:nvCxnSpPr>
          <p:cNvPr id="105" name="Straight Connector 104"/>
          <p:cNvCxnSpPr/>
          <p:nvPr/>
        </p:nvCxnSpPr>
        <p:spPr>
          <a:xfrm>
            <a:off x="4789589" y="3158841"/>
            <a:ext cx="333829" cy="0"/>
          </a:xfrm>
          <a:prstGeom prst="line">
            <a:avLst/>
          </a:prstGeom>
          <a:noFill/>
          <a:ln w="19050">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cxnSp>
      <p:sp>
        <p:nvSpPr>
          <p:cNvPr id="102" name="Freeform 4"/>
          <p:cNvSpPr>
            <a:spLocks/>
          </p:cNvSpPr>
          <p:nvPr/>
        </p:nvSpPr>
        <p:spPr bwMode="auto">
          <a:xfrm>
            <a:off x="3773346" y="3492204"/>
            <a:ext cx="2087602" cy="1478226"/>
          </a:xfrm>
          <a:custGeom>
            <a:avLst/>
            <a:gdLst>
              <a:gd name="T0" fmla="*/ 160 w 163"/>
              <a:gd name="T1" fmla="*/ 115 h 115"/>
              <a:gd name="T2" fmla="*/ 157 w 163"/>
              <a:gd name="T3" fmla="*/ 113 h 115"/>
              <a:gd name="T4" fmla="*/ 152 w 163"/>
              <a:gd name="T5" fmla="*/ 111 h 115"/>
              <a:gd name="T6" fmla="*/ 149 w 163"/>
              <a:gd name="T7" fmla="*/ 110 h 115"/>
              <a:gd name="T8" fmla="*/ 145 w 163"/>
              <a:gd name="T9" fmla="*/ 109 h 115"/>
              <a:gd name="T10" fmla="*/ 142 w 163"/>
              <a:gd name="T11" fmla="*/ 107 h 115"/>
              <a:gd name="T12" fmla="*/ 139 w 163"/>
              <a:gd name="T13" fmla="*/ 105 h 115"/>
              <a:gd name="T14" fmla="*/ 134 w 163"/>
              <a:gd name="T15" fmla="*/ 104 h 115"/>
              <a:gd name="T16" fmla="*/ 130 w 163"/>
              <a:gd name="T17" fmla="*/ 102 h 115"/>
              <a:gd name="T18" fmla="*/ 127 w 163"/>
              <a:gd name="T19" fmla="*/ 100 h 115"/>
              <a:gd name="T20" fmla="*/ 122 w 163"/>
              <a:gd name="T21" fmla="*/ 98 h 115"/>
              <a:gd name="T22" fmla="*/ 121 w 163"/>
              <a:gd name="T23" fmla="*/ 96 h 115"/>
              <a:gd name="T24" fmla="*/ 114 w 163"/>
              <a:gd name="T25" fmla="*/ 93 h 115"/>
              <a:gd name="T26" fmla="*/ 111 w 163"/>
              <a:gd name="T27" fmla="*/ 92 h 115"/>
              <a:gd name="T28" fmla="*/ 106 w 163"/>
              <a:gd name="T29" fmla="*/ 90 h 115"/>
              <a:gd name="T30" fmla="*/ 102 w 163"/>
              <a:gd name="T31" fmla="*/ 88 h 115"/>
              <a:gd name="T32" fmla="*/ 99 w 163"/>
              <a:gd name="T33" fmla="*/ 86 h 115"/>
              <a:gd name="T34" fmla="*/ 96 w 163"/>
              <a:gd name="T35" fmla="*/ 83 h 115"/>
              <a:gd name="T36" fmla="*/ 93 w 163"/>
              <a:gd name="T37" fmla="*/ 80 h 115"/>
              <a:gd name="T38" fmla="*/ 89 w 163"/>
              <a:gd name="T39" fmla="*/ 78 h 115"/>
              <a:gd name="T40" fmla="*/ 83 w 163"/>
              <a:gd name="T41" fmla="*/ 76 h 115"/>
              <a:gd name="T42" fmla="*/ 80 w 163"/>
              <a:gd name="T43" fmla="*/ 73 h 115"/>
              <a:gd name="T44" fmla="*/ 78 w 163"/>
              <a:gd name="T45" fmla="*/ 71 h 115"/>
              <a:gd name="T46" fmla="*/ 73 w 163"/>
              <a:gd name="T47" fmla="*/ 68 h 115"/>
              <a:gd name="T48" fmla="*/ 69 w 163"/>
              <a:gd name="T49" fmla="*/ 66 h 115"/>
              <a:gd name="T50" fmla="*/ 67 w 163"/>
              <a:gd name="T51" fmla="*/ 64 h 115"/>
              <a:gd name="T52" fmla="*/ 64 w 163"/>
              <a:gd name="T53" fmla="*/ 61 h 115"/>
              <a:gd name="T54" fmla="*/ 61 w 163"/>
              <a:gd name="T55" fmla="*/ 59 h 115"/>
              <a:gd name="T56" fmla="*/ 59 w 163"/>
              <a:gd name="T57" fmla="*/ 57 h 115"/>
              <a:gd name="T58" fmla="*/ 57 w 163"/>
              <a:gd name="T59" fmla="*/ 55 h 115"/>
              <a:gd name="T60" fmla="*/ 53 w 163"/>
              <a:gd name="T61" fmla="*/ 52 h 115"/>
              <a:gd name="T62" fmla="*/ 50 w 163"/>
              <a:gd name="T63" fmla="*/ 49 h 115"/>
              <a:gd name="T64" fmla="*/ 48 w 163"/>
              <a:gd name="T65" fmla="*/ 46 h 115"/>
              <a:gd name="T66" fmla="*/ 46 w 163"/>
              <a:gd name="T67" fmla="*/ 45 h 115"/>
              <a:gd name="T68" fmla="*/ 43 w 163"/>
              <a:gd name="T69" fmla="*/ 42 h 115"/>
              <a:gd name="T70" fmla="*/ 41 w 163"/>
              <a:gd name="T71" fmla="*/ 40 h 115"/>
              <a:gd name="T72" fmla="*/ 39 w 163"/>
              <a:gd name="T73" fmla="*/ 37 h 115"/>
              <a:gd name="T74" fmla="*/ 37 w 163"/>
              <a:gd name="T75" fmla="*/ 35 h 115"/>
              <a:gd name="T76" fmla="*/ 34 w 163"/>
              <a:gd name="T77" fmla="*/ 32 h 115"/>
              <a:gd name="T78" fmla="*/ 32 w 163"/>
              <a:gd name="T79" fmla="*/ 30 h 115"/>
              <a:gd name="T80" fmla="*/ 30 w 163"/>
              <a:gd name="T81" fmla="*/ 27 h 115"/>
              <a:gd name="T82" fmla="*/ 27 w 163"/>
              <a:gd name="T83" fmla="*/ 22 h 115"/>
              <a:gd name="T84" fmla="*/ 23 w 163"/>
              <a:gd name="T85" fmla="*/ 20 h 115"/>
              <a:gd name="T86" fmla="*/ 21 w 163"/>
              <a:gd name="T87" fmla="*/ 18 h 115"/>
              <a:gd name="T88" fmla="*/ 19 w 163"/>
              <a:gd name="T89" fmla="*/ 15 h 115"/>
              <a:gd name="T90" fmla="*/ 16 w 163"/>
              <a:gd name="T91" fmla="*/ 12 h 115"/>
              <a:gd name="T92" fmla="*/ 13 w 163"/>
              <a:gd name="T93" fmla="*/ 9 h 115"/>
              <a:gd name="T94" fmla="*/ 10 w 163"/>
              <a:gd name="T95" fmla="*/ 6 h 115"/>
              <a:gd name="T96" fmla="*/ 7 w 163"/>
              <a:gd name="T97" fmla="*/ 4 h 115"/>
              <a:gd name="T98" fmla="*/ 5 w 163"/>
              <a:gd name="T99" fmla="*/ 2 h 115"/>
              <a:gd name="T100" fmla="*/ 2 w 163"/>
              <a:gd name="T10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 h="115">
                <a:moveTo>
                  <a:pt x="163" y="115"/>
                </a:moveTo>
                <a:lnTo>
                  <a:pt x="160" y="115"/>
                </a:lnTo>
                <a:lnTo>
                  <a:pt x="160" y="113"/>
                </a:lnTo>
                <a:lnTo>
                  <a:pt x="157" y="113"/>
                </a:lnTo>
                <a:lnTo>
                  <a:pt x="157" y="111"/>
                </a:lnTo>
                <a:lnTo>
                  <a:pt x="152" y="111"/>
                </a:lnTo>
                <a:lnTo>
                  <a:pt x="152" y="110"/>
                </a:lnTo>
                <a:lnTo>
                  <a:pt x="149" y="110"/>
                </a:lnTo>
                <a:lnTo>
                  <a:pt x="149" y="109"/>
                </a:lnTo>
                <a:lnTo>
                  <a:pt x="145" y="109"/>
                </a:lnTo>
                <a:lnTo>
                  <a:pt x="145" y="107"/>
                </a:lnTo>
                <a:lnTo>
                  <a:pt x="142" y="107"/>
                </a:lnTo>
                <a:lnTo>
                  <a:pt x="142" y="105"/>
                </a:lnTo>
                <a:lnTo>
                  <a:pt x="139" y="105"/>
                </a:lnTo>
                <a:lnTo>
                  <a:pt x="139" y="104"/>
                </a:lnTo>
                <a:lnTo>
                  <a:pt x="134" y="104"/>
                </a:lnTo>
                <a:lnTo>
                  <a:pt x="134" y="102"/>
                </a:lnTo>
                <a:lnTo>
                  <a:pt x="130" y="102"/>
                </a:lnTo>
                <a:lnTo>
                  <a:pt x="130" y="100"/>
                </a:lnTo>
                <a:lnTo>
                  <a:pt x="127" y="100"/>
                </a:lnTo>
                <a:lnTo>
                  <a:pt x="127" y="98"/>
                </a:lnTo>
                <a:lnTo>
                  <a:pt x="122" y="98"/>
                </a:lnTo>
                <a:lnTo>
                  <a:pt x="122" y="96"/>
                </a:lnTo>
                <a:lnTo>
                  <a:pt x="121" y="96"/>
                </a:lnTo>
                <a:lnTo>
                  <a:pt x="121" y="93"/>
                </a:lnTo>
                <a:lnTo>
                  <a:pt x="114" y="93"/>
                </a:lnTo>
                <a:lnTo>
                  <a:pt x="114" y="92"/>
                </a:lnTo>
                <a:lnTo>
                  <a:pt x="111" y="92"/>
                </a:lnTo>
                <a:lnTo>
                  <a:pt x="111" y="90"/>
                </a:lnTo>
                <a:lnTo>
                  <a:pt x="106" y="90"/>
                </a:lnTo>
                <a:lnTo>
                  <a:pt x="106" y="88"/>
                </a:lnTo>
                <a:lnTo>
                  <a:pt x="102" y="88"/>
                </a:lnTo>
                <a:lnTo>
                  <a:pt x="102" y="86"/>
                </a:lnTo>
                <a:lnTo>
                  <a:pt x="99" y="86"/>
                </a:lnTo>
                <a:lnTo>
                  <a:pt x="96" y="86"/>
                </a:lnTo>
                <a:lnTo>
                  <a:pt x="96" y="83"/>
                </a:lnTo>
                <a:lnTo>
                  <a:pt x="93" y="83"/>
                </a:lnTo>
                <a:lnTo>
                  <a:pt x="93" y="80"/>
                </a:lnTo>
                <a:lnTo>
                  <a:pt x="89" y="80"/>
                </a:lnTo>
                <a:lnTo>
                  <a:pt x="89" y="78"/>
                </a:lnTo>
                <a:lnTo>
                  <a:pt x="83" y="78"/>
                </a:lnTo>
                <a:lnTo>
                  <a:pt x="83" y="76"/>
                </a:lnTo>
                <a:lnTo>
                  <a:pt x="80" y="76"/>
                </a:lnTo>
                <a:lnTo>
                  <a:pt x="80" y="73"/>
                </a:lnTo>
                <a:lnTo>
                  <a:pt x="78" y="73"/>
                </a:lnTo>
                <a:lnTo>
                  <a:pt x="78" y="71"/>
                </a:lnTo>
                <a:lnTo>
                  <a:pt x="73" y="71"/>
                </a:lnTo>
                <a:lnTo>
                  <a:pt x="73" y="68"/>
                </a:lnTo>
                <a:lnTo>
                  <a:pt x="69" y="68"/>
                </a:lnTo>
                <a:lnTo>
                  <a:pt x="69" y="66"/>
                </a:lnTo>
                <a:lnTo>
                  <a:pt x="67" y="66"/>
                </a:lnTo>
                <a:lnTo>
                  <a:pt x="67" y="64"/>
                </a:lnTo>
                <a:lnTo>
                  <a:pt x="64" y="64"/>
                </a:lnTo>
                <a:lnTo>
                  <a:pt x="64" y="61"/>
                </a:lnTo>
                <a:lnTo>
                  <a:pt x="61" y="61"/>
                </a:lnTo>
                <a:lnTo>
                  <a:pt x="61" y="59"/>
                </a:lnTo>
                <a:lnTo>
                  <a:pt x="59" y="59"/>
                </a:lnTo>
                <a:lnTo>
                  <a:pt x="59" y="57"/>
                </a:lnTo>
                <a:lnTo>
                  <a:pt x="57" y="57"/>
                </a:lnTo>
                <a:lnTo>
                  <a:pt x="57" y="55"/>
                </a:lnTo>
                <a:lnTo>
                  <a:pt x="53" y="55"/>
                </a:lnTo>
                <a:lnTo>
                  <a:pt x="53" y="52"/>
                </a:lnTo>
                <a:lnTo>
                  <a:pt x="50" y="52"/>
                </a:lnTo>
                <a:lnTo>
                  <a:pt x="50" y="49"/>
                </a:lnTo>
                <a:lnTo>
                  <a:pt x="48" y="49"/>
                </a:lnTo>
                <a:lnTo>
                  <a:pt x="48" y="46"/>
                </a:lnTo>
                <a:lnTo>
                  <a:pt x="46" y="46"/>
                </a:lnTo>
                <a:lnTo>
                  <a:pt x="46" y="45"/>
                </a:lnTo>
                <a:lnTo>
                  <a:pt x="43" y="45"/>
                </a:lnTo>
                <a:lnTo>
                  <a:pt x="43" y="42"/>
                </a:lnTo>
                <a:lnTo>
                  <a:pt x="41" y="42"/>
                </a:lnTo>
                <a:lnTo>
                  <a:pt x="41" y="40"/>
                </a:lnTo>
                <a:lnTo>
                  <a:pt x="39" y="40"/>
                </a:lnTo>
                <a:lnTo>
                  <a:pt x="39" y="37"/>
                </a:lnTo>
                <a:lnTo>
                  <a:pt x="37" y="37"/>
                </a:lnTo>
                <a:lnTo>
                  <a:pt x="37" y="35"/>
                </a:lnTo>
                <a:lnTo>
                  <a:pt x="34" y="35"/>
                </a:lnTo>
                <a:lnTo>
                  <a:pt x="34" y="32"/>
                </a:lnTo>
                <a:lnTo>
                  <a:pt x="32" y="32"/>
                </a:lnTo>
                <a:lnTo>
                  <a:pt x="32" y="30"/>
                </a:lnTo>
                <a:lnTo>
                  <a:pt x="30" y="30"/>
                </a:lnTo>
                <a:lnTo>
                  <a:pt x="30" y="27"/>
                </a:lnTo>
                <a:lnTo>
                  <a:pt x="27" y="27"/>
                </a:lnTo>
                <a:lnTo>
                  <a:pt x="27" y="22"/>
                </a:lnTo>
                <a:lnTo>
                  <a:pt x="23" y="22"/>
                </a:lnTo>
                <a:lnTo>
                  <a:pt x="23" y="20"/>
                </a:lnTo>
                <a:lnTo>
                  <a:pt x="21" y="20"/>
                </a:lnTo>
                <a:lnTo>
                  <a:pt x="21" y="18"/>
                </a:lnTo>
                <a:lnTo>
                  <a:pt x="19" y="18"/>
                </a:lnTo>
                <a:lnTo>
                  <a:pt x="19" y="15"/>
                </a:lnTo>
                <a:lnTo>
                  <a:pt x="16" y="15"/>
                </a:lnTo>
                <a:lnTo>
                  <a:pt x="16" y="12"/>
                </a:lnTo>
                <a:lnTo>
                  <a:pt x="13" y="12"/>
                </a:lnTo>
                <a:lnTo>
                  <a:pt x="13" y="9"/>
                </a:lnTo>
                <a:lnTo>
                  <a:pt x="10" y="9"/>
                </a:lnTo>
                <a:lnTo>
                  <a:pt x="10" y="6"/>
                </a:lnTo>
                <a:lnTo>
                  <a:pt x="7" y="6"/>
                </a:lnTo>
                <a:lnTo>
                  <a:pt x="7" y="4"/>
                </a:lnTo>
                <a:lnTo>
                  <a:pt x="5" y="4"/>
                </a:lnTo>
                <a:lnTo>
                  <a:pt x="5" y="2"/>
                </a:lnTo>
                <a:lnTo>
                  <a:pt x="2" y="2"/>
                </a:lnTo>
                <a:lnTo>
                  <a:pt x="2" y="0"/>
                </a:lnTo>
                <a:lnTo>
                  <a:pt x="0" y="0"/>
                </a:lnTo>
              </a:path>
            </a:pathLst>
          </a:custGeom>
          <a:noFill/>
          <a:ln w="19050">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03" name="Freeform 5"/>
          <p:cNvSpPr>
            <a:spLocks/>
          </p:cNvSpPr>
          <p:nvPr/>
        </p:nvSpPr>
        <p:spPr bwMode="auto">
          <a:xfrm>
            <a:off x="3782871" y="3492204"/>
            <a:ext cx="2061987" cy="1362539"/>
          </a:xfrm>
          <a:custGeom>
            <a:avLst/>
            <a:gdLst>
              <a:gd name="T0" fmla="*/ 157 w 161"/>
              <a:gd name="T1" fmla="*/ 106 h 106"/>
              <a:gd name="T2" fmla="*/ 153 w 161"/>
              <a:gd name="T3" fmla="*/ 104 h 106"/>
              <a:gd name="T4" fmla="*/ 148 w 161"/>
              <a:gd name="T5" fmla="*/ 102 h 106"/>
              <a:gd name="T6" fmla="*/ 144 w 161"/>
              <a:gd name="T7" fmla="*/ 100 h 106"/>
              <a:gd name="T8" fmla="*/ 141 w 161"/>
              <a:gd name="T9" fmla="*/ 98 h 106"/>
              <a:gd name="T10" fmla="*/ 134 w 161"/>
              <a:gd name="T11" fmla="*/ 96 h 106"/>
              <a:gd name="T12" fmla="*/ 130 w 161"/>
              <a:gd name="T13" fmla="*/ 93 h 106"/>
              <a:gd name="T14" fmla="*/ 127 w 161"/>
              <a:gd name="T15" fmla="*/ 91 h 106"/>
              <a:gd name="T16" fmla="*/ 127 w 161"/>
              <a:gd name="T17" fmla="*/ 88 h 106"/>
              <a:gd name="T18" fmla="*/ 117 w 161"/>
              <a:gd name="T19" fmla="*/ 87 h 106"/>
              <a:gd name="T20" fmla="*/ 115 w 161"/>
              <a:gd name="T21" fmla="*/ 85 h 106"/>
              <a:gd name="T22" fmla="*/ 111 w 161"/>
              <a:gd name="T23" fmla="*/ 84 h 106"/>
              <a:gd name="T24" fmla="*/ 109 w 161"/>
              <a:gd name="T25" fmla="*/ 82 h 106"/>
              <a:gd name="T26" fmla="*/ 105 w 161"/>
              <a:gd name="T27" fmla="*/ 79 h 106"/>
              <a:gd name="T28" fmla="*/ 98 w 161"/>
              <a:gd name="T29" fmla="*/ 79 h 106"/>
              <a:gd name="T30" fmla="*/ 94 w 161"/>
              <a:gd name="T31" fmla="*/ 76 h 106"/>
              <a:gd name="T32" fmla="*/ 91 w 161"/>
              <a:gd name="T33" fmla="*/ 74 h 106"/>
              <a:gd name="T34" fmla="*/ 88 w 161"/>
              <a:gd name="T35" fmla="*/ 72 h 106"/>
              <a:gd name="T36" fmla="*/ 84 w 161"/>
              <a:gd name="T37" fmla="*/ 70 h 106"/>
              <a:gd name="T38" fmla="*/ 80 w 161"/>
              <a:gd name="T39" fmla="*/ 68 h 106"/>
              <a:gd name="T40" fmla="*/ 74 w 161"/>
              <a:gd name="T41" fmla="*/ 65 h 106"/>
              <a:gd name="T42" fmla="*/ 72 w 161"/>
              <a:gd name="T43" fmla="*/ 62 h 106"/>
              <a:gd name="T44" fmla="*/ 68 w 161"/>
              <a:gd name="T45" fmla="*/ 60 h 106"/>
              <a:gd name="T46" fmla="*/ 64 w 161"/>
              <a:gd name="T47" fmla="*/ 57 h 106"/>
              <a:gd name="T48" fmla="*/ 61 w 161"/>
              <a:gd name="T49" fmla="*/ 54 h 106"/>
              <a:gd name="T50" fmla="*/ 57 w 161"/>
              <a:gd name="T51" fmla="*/ 50 h 106"/>
              <a:gd name="T52" fmla="*/ 54 w 161"/>
              <a:gd name="T53" fmla="*/ 48 h 106"/>
              <a:gd name="T54" fmla="*/ 50 w 161"/>
              <a:gd name="T55" fmla="*/ 45 h 106"/>
              <a:gd name="T56" fmla="*/ 48 w 161"/>
              <a:gd name="T57" fmla="*/ 42 h 106"/>
              <a:gd name="T58" fmla="*/ 46 w 161"/>
              <a:gd name="T59" fmla="*/ 40 h 106"/>
              <a:gd name="T60" fmla="*/ 43 w 161"/>
              <a:gd name="T61" fmla="*/ 36 h 106"/>
              <a:gd name="T62" fmla="*/ 40 w 161"/>
              <a:gd name="T63" fmla="*/ 33 h 106"/>
              <a:gd name="T64" fmla="*/ 37 w 161"/>
              <a:gd name="T65" fmla="*/ 30 h 106"/>
              <a:gd name="T66" fmla="*/ 35 w 161"/>
              <a:gd name="T67" fmla="*/ 27 h 106"/>
              <a:gd name="T68" fmla="*/ 32 w 161"/>
              <a:gd name="T69" fmla="*/ 24 h 106"/>
              <a:gd name="T70" fmla="*/ 30 w 161"/>
              <a:gd name="T71" fmla="*/ 21 h 106"/>
              <a:gd name="T72" fmla="*/ 27 w 161"/>
              <a:gd name="T73" fmla="*/ 18 h 106"/>
              <a:gd name="T74" fmla="*/ 24 w 161"/>
              <a:gd name="T75" fmla="*/ 15 h 106"/>
              <a:gd name="T76" fmla="*/ 21 w 161"/>
              <a:gd name="T77" fmla="*/ 12 h 106"/>
              <a:gd name="T78" fmla="*/ 17 w 161"/>
              <a:gd name="T79" fmla="*/ 9 h 106"/>
              <a:gd name="T80" fmla="*/ 15 w 161"/>
              <a:gd name="T81" fmla="*/ 7 h 106"/>
              <a:gd name="T82" fmla="*/ 11 w 161"/>
              <a:gd name="T83" fmla="*/ 5 h 106"/>
              <a:gd name="T84" fmla="*/ 7 w 161"/>
              <a:gd name="T85" fmla="*/ 2 h 106"/>
              <a:gd name="T86" fmla="*/ 0 w 161"/>
              <a:gd name="T8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1" h="106">
                <a:moveTo>
                  <a:pt x="161" y="106"/>
                </a:moveTo>
                <a:lnTo>
                  <a:pt x="157" y="106"/>
                </a:lnTo>
                <a:lnTo>
                  <a:pt x="157" y="104"/>
                </a:lnTo>
                <a:lnTo>
                  <a:pt x="153" y="104"/>
                </a:lnTo>
                <a:lnTo>
                  <a:pt x="153" y="102"/>
                </a:lnTo>
                <a:lnTo>
                  <a:pt x="148" y="102"/>
                </a:lnTo>
                <a:lnTo>
                  <a:pt x="148" y="100"/>
                </a:lnTo>
                <a:lnTo>
                  <a:pt x="144" y="100"/>
                </a:lnTo>
                <a:lnTo>
                  <a:pt x="144" y="98"/>
                </a:lnTo>
                <a:lnTo>
                  <a:pt x="141" y="98"/>
                </a:lnTo>
                <a:lnTo>
                  <a:pt x="141" y="96"/>
                </a:lnTo>
                <a:lnTo>
                  <a:pt x="134" y="96"/>
                </a:lnTo>
                <a:lnTo>
                  <a:pt x="134" y="93"/>
                </a:lnTo>
                <a:lnTo>
                  <a:pt x="130" y="93"/>
                </a:lnTo>
                <a:lnTo>
                  <a:pt x="130" y="91"/>
                </a:lnTo>
                <a:lnTo>
                  <a:pt x="127" y="91"/>
                </a:lnTo>
                <a:lnTo>
                  <a:pt x="127" y="90"/>
                </a:lnTo>
                <a:lnTo>
                  <a:pt x="127" y="88"/>
                </a:lnTo>
                <a:lnTo>
                  <a:pt x="117" y="88"/>
                </a:lnTo>
                <a:lnTo>
                  <a:pt x="117" y="87"/>
                </a:lnTo>
                <a:lnTo>
                  <a:pt x="115" y="87"/>
                </a:lnTo>
                <a:lnTo>
                  <a:pt x="115" y="85"/>
                </a:lnTo>
                <a:lnTo>
                  <a:pt x="111" y="85"/>
                </a:lnTo>
                <a:lnTo>
                  <a:pt x="111" y="84"/>
                </a:lnTo>
                <a:lnTo>
                  <a:pt x="109" y="84"/>
                </a:lnTo>
                <a:lnTo>
                  <a:pt x="109" y="82"/>
                </a:lnTo>
                <a:lnTo>
                  <a:pt x="105" y="82"/>
                </a:lnTo>
                <a:lnTo>
                  <a:pt x="105" y="79"/>
                </a:lnTo>
                <a:lnTo>
                  <a:pt x="100" y="79"/>
                </a:lnTo>
                <a:lnTo>
                  <a:pt x="98" y="79"/>
                </a:lnTo>
                <a:lnTo>
                  <a:pt x="98" y="76"/>
                </a:lnTo>
                <a:lnTo>
                  <a:pt x="94" y="76"/>
                </a:lnTo>
                <a:lnTo>
                  <a:pt x="94" y="74"/>
                </a:lnTo>
                <a:lnTo>
                  <a:pt x="91" y="74"/>
                </a:lnTo>
                <a:lnTo>
                  <a:pt x="91" y="72"/>
                </a:lnTo>
                <a:lnTo>
                  <a:pt x="88" y="72"/>
                </a:lnTo>
                <a:lnTo>
                  <a:pt x="88" y="70"/>
                </a:lnTo>
                <a:lnTo>
                  <a:pt x="84" y="70"/>
                </a:lnTo>
                <a:lnTo>
                  <a:pt x="84" y="68"/>
                </a:lnTo>
                <a:lnTo>
                  <a:pt x="80" y="68"/>
                </a:lnTo>
                <a:lnTo>
                  <a:pt x="80" y="65"/>
                </a:lnTo>
                <a:lnTo>
                  <a:pt x="74" y="65"/>
                </a:lnTo>
                <a:lnTo>
                  <a:pt x="74" y="62"/>
                </a:lnTo>
                <a:lnTo>
                  <a:pt x="72" y="62"/>
                </a:lnTo>
                <a:lnTo>
                  <a:pt x="72" y="60"/>
                </a:lnTo>
                <a:lnTo>
                  <a:pt x="68" y="60"/>
                </a:lnTo>
                <a:lnTo>
                  <a:pt x="68" y="57"/>
                </a:lnTo>
                <a:lnTo>
                  <a:pt x="64" y="57"/>
                </a:lnTo>
                <a:lnTo>
                  <a:pt x="64" y="54"/>
                </a:lnTo>
                <a:lnTo>
                  <a:pt x="61" y="54"/>
                </a:lnTo>
                <a:lnTo>
                  <a:pt x="61" y="50"/>
                </a:lnTo>
                <a:lnTo>
                  <a:pt x="57" y="50"/>
                </a:lnTo>
                <a:lnTo>
                  <a:pt x="57" y="48"/>
                </a:lnTo>
                <a:lnTo>
                  <a:pt x="54" y="48"/>
                </a:lnTo>
                <a:lnTo>
                  <a:pt x="54" y="45"/>
                </a:lnTo>
                <a:lnTo>
                  <a:pt x="50" y="45"/>
                </a:lnTo>
                <a:lnTo>
                  <a:pt x="50" y="42"/>
                </a:lnTo>
                <a:lnTo>
                  <a:pt x="48" y="42"/>
                </a:lnTo>
                <a:lnTo>
                  <a:pt x="48" y="40"/>
                </a:lnTo>
                <a:lnTo>
                  <a:pt x="46" y="40"/>
                </a:lnTo>
                <a:lnTo>
                  <a:pt x="46" y="36"/>
                </a:lnTo>
                <a:lnTo>
                  <a:pt x="43" y="36"/>
                </a:lnTo>
                <a:lnTo>
                  <a:pt x="43" y="33"/>
                </a:lnTo>
                <a:lnTo>
                  <a:pt x="40" y="33"/>
                </a:lnTo>
                <a:lnTo>
                  <a:pt x="40" y="30"/>
                </a:lnTo>
                <a:lnTo>
                  <a:pt x="37" y="30"/>
                </a:lnTo>
                <a:lnTo>
                  <a:pt x="37" y="27"/>
                </a:lnTo>
                <a:lnTo>
                  <a:pt x="35" y="27"/>
                </a:lnTo>
                <a:lnTo>
                  <a:pt x="35" y="24"/>
                </a:lnTo>
                <a:lnTo>
                  <a:pt x="32" y="24"/>
                </a:lnTo>
                <a:lnTo>
                  <a:pt x="32" y="21"/>
                </a:lnTo>
                <a:lnTo>
                  <a:pt x="30" y="21"/>
                </a:lnTo>
                <a:lnTo>
                  <a:pt x="30" y="18"/>
                </a:lnTo>
                <a:lnTo>
                  <a:pt x="27" y="18"/>
                </a:lnTo>
                <a:lnTo>
                  <a:pt x="27" y="15"/>
                </a:lnTo>
                <a:lnTo>
                  <a:pt x="24" y="15"/>
                </a:lnTo>
                <a:lnTo>
                  <a:pt x="24" y="12"/>
                </a:lnTo>
                <a:lnTo>
                  <a:pt x="21" y="12"/>
                </a:lnTo>
                <a:lnTo>
                  <a:pt x="21" y="9"/>
                </a:lnTo>
                <a:lnTo>
                  <a:pt x="17" y="9"/>
                </a:lnTo>
                <a:lnTo>
                  <a:pt x="17" y="7"/>
                </a:lnTo>
                <a:lnTo>
                  <a:pt x="15" y="7"/>
                </a:lnTo>
                <a:lnTo>
                  <a:pt x="15" y="5"/>
                </a:lnTo>
                <a:lnTo>
                  <a:pt x="11" y="5"/>
                </a:lnTo>
                <a:lnTo>
                  <a:pt x="11" y="2"/>
                </a:lnTo>
                <a:lnTo>
                  <a:pt x="7" y="2"/>
                </a:lnTo>
                <a:lnTo>
                  <a:pt x="7" y="0"/>
                </a:lnTo>
                <a:lnTo>
                  <a:pt x="0" y="0"/>
                </a:lnTo>
              </a:path>
            </a:pathLst>
          </a:custGeom>
          <a:noFill/>
          <a:ln w="19050">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04" name="Freeform 7"/>
          <p:cNvSpPr>
            <a:spLocks/>
          </p:cNvSpPr>
          <p:nvPr/>
        </p:nvSpPr>
        <p:spPr bwMode="auto">
          <a:xfrm>
            <a:off x="6701071" y="3492204"/>
            <a:ext cx="2063995" cy="424543"/>
          </a:xfrm>
          <a:custGeom>
            <a:avLst/>
            <a:gdLst>
              <a:gd name="T0" fmla="*/ 163 w 163"/>
              <a:gd name="T1" fmla="*/ 33 h 33"/>
              <a:gd name="T2" fmla="*/ 149 w 163"/>
              <a:gd name="T3" fmla="*/ 33 h 33"/>
              <a:gd name="T4" fmla="*/ 149 w 163"/>
              <a:gd name="T5" fmla="*/ 30 h 33"/>
              <a:gd name="T6" fmla="*/ 147 w 163"/>
              <a:gd name="T7" fmla="*/ 30 h 33"/>
              <a:gd name="T8" fmla="*/ 147 w 163"/>
              <a:gd name="T9" fmla="*/ 29 h 33"/>
              <a:gd name="T10" fmla="*/ 140 w 163"/>
              <a:gd name="T11" fmla="*/ 29 h 33"/>
              <a:gd name="T12" fmla="*/ 140 w 163"/>
              <a:gd name="T13" fmla="*/ 27 h 33"/>
              <a:gd name="T14" fmla="*/ 132 w 163"/>
              <a:gd name="T15" fmla="*/ 27 h 33"/>
              <a:gd name="T16" fmla="*/ 132 w 163"/>
              <a:gd name="T17" fmla="*/ 25 h 33"/>
              <a:gd name="T18" fmla="*/ 128 w 163"/>
              <a:gd name="T19" fmla="*/ 25 h 33"/>
              <a:gd name="T20" fmla="*/ 128 w 163"/>
              <a:gd name="T21" fmla="*/ 23 h 33"/>
              <a:gd name="T22" fmla="*/ 121 w 163"/>
              <a:gd name="T23" fmla="*/ 23 h 33"/>
              <a:gd name="T24" fmla="*/ 121 w 163"/>
              <a:gd name="T25" fmla="*/ 21 h 33"/>
              <a:gd name="T26" fmla="*/ 114 w 163"/>
              <a:gd name="T27" fmla="*/ 21 h 33"/>
              <a:gd name="T28" fmla="*/ 114 w 163"/>
              <a:gd name="T29" fmla="*/ 19 h 33"/>
              <a:gd name="T30" fmla="*/ 101 w 163"/>
              <a:gd name="T31" fmla="*/ 19 h 33"/>
              <a:gd name="T32" fmla="*/ 96 w 163"/>
              <a:gd name="T33" fmla="*/ 19 h 33"/>
              <a:gd name="T34" fmla="*/ 96 w 163"/>
              <a:gd name="T35" fmla="*/ 17 h 33"/>
              <a:gd name="T36" fmla="*/ 90 w 163"/>
              <a:gd name="T37" fmla="*/ 17 h 33"/>
              <a:gd name="T38" fmla="*/ 90 w 163"/>
              <a:gd name="T39" fmla="*/ 15 h 33"/>
              <a:gd name="T40" fmla="*/ 80 w 163"/>
              <a:gd name="T41" fmla="*/ 15 h 33"/>
              <a:gd name="T42" fmla="*/ 80 w 163"/>
              <a:gd name="T43" fmla="*/ 13 h 33"/>
              <a:gd name="T44" fmla="*/ 77 w 163"/>
              <a:gd name="T45" fmla="*/ 13 h 33"/>
              <a:gd name="T46" fmla="*/ 72 w 163"/>
              <a:gd name="T47" fmla="*/ 13 h 33"/>
              <a:gd name="T48" fmla="*/ 72 w 163"/>
              <a:gd name="T49" fmla="*/ 11 h 33"/>
              <a:gd name="T50" fmla="*/ 62 w 163"/>
              <a:gd name="T51" fmla="*/ 11 h 33"/>
              <a:gd name="T52" fmla="*/ 62 w 163"/>
              <a:gd name="T53" fmla="*/ 10 h 33"/>
              <a:gd name="T54" fmla="*/ 56 w 163"/>
              <a:gd name="T55" fmla="*/ 10 h 33"/>
              <a:gd name="T56" fmla="*/ 56 w 163"/>
              <a:gd name="T57" fmla="*/ 8 h 33"/>
              <a:gd name="T58" fmla="*/ 49 w 163"/>
              <a:gd name="T59" fmla="*/ 8 h 33"/>
              <a:gd name="T60" fmla="*/ 49 w 163"/>
              <a:gd name="T61" fmla="*/ 6 h 33"/>
              <a:gd name="T62" fmla="*/ 40 w 163"/>
              <a:gd name="T63" fmla="*/ 6 h 33"/>
              <a:gd name="T64" fmla="*/ 36 w 163"/>
              <a:gd name="T65" fmla="*/ 6 h 33"/>
              <a:gd name="T66" fmla="*/ 36 w 163"/>
              <a:gd name="T67" fmla="*/ 4 h 33"/>
              <a:gd name="T68" fmla="*/ 30 w 163"/>
              <a:gd name="T69" fmla="*/ 4 h 33"/>
              <a:gd name="T70" fmla="*/ 30 w 163"/>
              <a:gd name="T71" fmla="*/ 2 h 33"/>
              <a:gd name="T72" fmla="*/ 17 w 163"/>
              <a:gd name="T73" fmla="*/ 2 h 33"/>
              <a:gd name="T74" fmla="*/ 17 w 163"/>
              <a:gd name="T75" fmla="*/ 1 h 33"/>
              <a:gd name="T76" fmla="*/ 10 w 163"/>
              <a:gd name="T77" fmla="*/ 1 h 33"/>
              <a:gd name="T78" fmla="*/ 10 w 163"/>
              <a:gd name="T79" fmla="*/ 0 h 33"/>
              <a:gd name="T80" fmla="*/ 0 w 163"/>
              <a:gd name="T8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 h="33">
                <a:moveTo>
                  <a:pt x="163" y="33"/>
                </a:moveTo>
                <a:lnTo>
                  <a:pt x="149" y="33"/>
                </a:lnTo>
                <a:lnTo>
                  <a:pt x="149" y="30"/>
                </a:lnTo>
                <a:lnTo>
                  <a:pt x="147" y="30"/>
                </a:lnTo>
                <a:lnTo>
                  <a:pt x="147" y="29"/>
                </a:lnTo>
                <a:lnTo>
                  <a:pt x="140" y="29"/>
                </a:lnTo>
                <a:lnTo>
                  <a:pt x="140" y="27"/>
                </a:lnTo>
                <a:lnTo>
                  <a:pt x="132" y="27"/>
                </a:lnTo>
                <a:lnTo>
                  <a:pt x="132" y="25"/>
                </a:lnTo>
                <a:lnTo>
                  <a:pt x="128" y="25"/>
                </a:lnTo>
                <a:lnTo>
                  <a:pt x="128" y="23"/>
                </a:lnTo>
                <a:lnTo>
                  <a:pt x="121" y="23"/>
                </a:lnTo>
                <a:lnTo>
                  <a:pt x="121" y="21"/>
                </a:lnTo>
                <a:lnTo>
                  <a:pt x="114" y="21"/>
                </a:lnTo>
                <a:lnTo>
                  <a:pt x="114" y="19"/>
                </a:lnTo>
                <a:lnTo>
                  <a:pt x="101" y="19"/>
                </a:lnTo>
                <a:lnTo>
                  <a:pt x="96" y="19"/>
                </a:lnTo>
                <a:lnTo>
                  <a:pt x="96" y="17"/>
                </a:lnTo>
                <a:lnTo>
                  <a:pt x="90" y="17"/>
                </a:lnTo>
                <a:lnTo>
                  <a:pt x="90" y="15"/>
                </a:lnTo>
                <a:lnTo>
                  <a:pt x="80" y="15"/>
                </a:lnTo>
                <a:lnTo>
                  <a:pt x="80" y="13"/>
                </a:lnTo>
                <a:lnTo>
                  <a:pt x="77" y="13"/>
                </a:lnTo>
                <a:lnTo>
                  <a:pt x="72" y="13"/>
                </a:lnTo>
                <a:lnTo>
                  <a:pt x="72" y="11"/>
                </a:lnTo>
                <a:lnTo>
                  <a:pt x="62" y="11"/>
                </a:lnTo>
                <a:lnTo>
                  <a:pt x="62" y="10"/>
                </a:lnTo>
                <a:lnTo>
                  <a:pt x="56" y="10"/>
                </a:lnTo>
                <a:lnTo>
                  <a:pt x="56" y="8"/>
                </a:lnTo>
                <a:lnTo>
                  <a:pt x="49" y="8"/>
                </a:lnTo>
                <a:lnTo>
                  <a:pt x="49" y="6"/>
                </a:lnTo>
                <a:lnTo>
                  <a:pt x="40" y="6"/>
                </a:lnTo>
                <a:lnTo>
                  <a:pt x="36" y="6"/>
                </a:lnTo>
                <a:lnTo>
                  <a:pt x="36" y="4"/>
                </a:lnTo>
                <a:lnTo>
                  <a:pt x="30" y="4"/>
                </a:lnTo>
                <a:lnTo>
                  <a:pt x="30" y="2"/>
                </a:lnTo>
                <a:lnTo>
                  <a:pt x="17" y="2"/>
                </a:lnTo>
                <a:lnTo>
                  <a:pt x="17" y="1"/>
                </a:lnTo>
                <a:lnTo>
                  <a:pt x="10" y="1"/>
                </a:lnTo>
                <a:lnTo>
                  <a:pt x="10" y="0"/>
                </a:lnTo>
                <a:lnTo>
                  <a:pt x="0" y="0"/>
                </a:lnTo>
              </a:path>
            </a:pathLst>
          </a:custGeom>
          <a:noFill/>
          <a:ln w="19050">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06" name="Freeform 8"/>
          <p:cNvSpPr>
            <a:spLocks/>
          </p:cNvSpPr>
          <p:nvPr/>
        </p:nvSpPr>
        <p:spPr bwMode="auto">
          <a:xfrm>
            <a:off x="6710596" y="3492204"/>
            <a:ext cx="2051332" cy="398813"/>
          </a:xfrm>
          <a:custGeom>
            <a:avLst/>
            <a:gdLst>
              <a:gd name="T0" fmla="*/ 162 w 162"/>
              <a:gd name="T1" fmla="*/ 31 h 31"/>
              <a:gd name="T2" fmla="*/ 159 w 162"/>
              <a:gd name="T3" fmla="*/ 31 h 31"/>
              <a:gd name="T4" fmla="*/ 159 w 162"/>
              <a:gd name="T5" fmla="*/ 29 h 31"/>
              <a:gd name="T6" fmla="*/ 146 w 162"/>
              <a:gd name="T7" fmla="*/ 29 h 31"/>
              <a:gd name="T8" fmla="*/ 146 w 162"/>
              <a:gd name="T9" fmla="*/ 27 h 31"/>
              <a:gd name="T10" fmla="*/ 139 w 162"/>
              <a:gd name="T11" fmla="*/ 27 h 31"/>
              <a:gd name="T12" fmla="*/ 139 w 162"/>
              <a:gd name="T13" fmla="*/ 25 h 31"/>
              <a:gd name="T14" fmla="*/ 132 w 162"/>
              <a:gd name="T15" fmla="*/ 25 h 31"/>
              <a:gd name="T16" fmla="*/ 132 w 162"/>
              <a:gd name="T17" fmla="*/ 24 h 31"/>
              <a:gd name="T18" fmla="*/ 114 w 162"/>
              <a:gd name="T19" fmla="*/ 24 h 31"/>
              <a:gd name="T20" fmla="*/ 112 w 162"/>
              <a:gd name="T21" fmla="*/ 24 h 31"/>
              <a:gd name="T22" fmla="*/ 112 w 162"/>
              <a:gd name="T23" fmla="*/ 22 h 31"/>
              <a:gd name="T24" fmla="*/ 109 w 162"/>
              <a:gd name="T25" fmla="*/ 22 h 31"/>
              <a:gd name="T26" fmla="*/ 109 w 162"/>
              <a:gd name="T27" fmla="*/ 21 h 31"/>
              <a:gd name="T28" fmla="*/ 100 w 162"/>
              <a:gd name="T29" fmla="*/ 21 h 31"/>
              <a:gd name="T30" fmla="*/ 100 w 162"/>
              <a:gd name="T31" fmla="*/ 18 h 31"/>
              <a:gd name="T32" fmla="*/ 91 w 162"/>
              <a:gd name="T33" fmla="*/ 18 h 31"/>
              <a:gd name="T34" fmla="*/ 91 w 162"/>
              <a:gd name="T35" fmla="*/ 16 h 31"/>
              <a:gd name="T36" fmla="*/ 80 w 162"/>
              <a:gd name="T37" fmla="*/ 16 h 31"/>
              <a:gd name="T38" fmla="*/ 80 w 162"/>
              <a:gd name="T39" fmla="*/ 14 h 31"/>
              <a:gd name="T40" fmla="*/ 71 w 162"/>
              <a:gd name="T41" fmla="*/ 14 h 31"/>
              <a:gd name="T42" fmla="*/ 71 w 162"/>
              <a:gd name="T43" fmla="*/ 12 h 31"/>
              <a:gd name="T44" fmla="*/ 62 w 162"/>
              <a:gd name="T45" fmla="*/ 12 h 31"/>
              <a:gd name="T46" fmla="*/ 62 w 162"/>
              <a:gd name="T47" fmla="*/ 11 h 31"/>
              <a:gd name="T48" fmla="*/ 56 w 162"/>
              <a:gd name="T49" fmla="*/ 11 h 31"/>
              <a:gd name="T50" fmla="*/ 56 w 162"/>
              <a:gd name="T51" fmla="*/ 9 h 31"/>
              <a:gd name="T52" fmla="*/ 48 w 162"/>
              <a:gd name="T53" fmla="*/ 9 h 31"/>
              <a:gd name="T54" fmla="*/ 48 w 162"/>
              <a:gd name="T55" fmla="*/ 7 h 31"/>
              <a:gd name="T56" fmla="*/ 45 w 162"/>
              <a:gd name="T57" fmla="*/ 7 h 31"/>
              <a:gd name="T58" fmla="*/ 45 w 162"/>
              <a:gd name="T59" fmla="*/ 5 h 31"/>
              <a:gd name="T60" fmla="*/ 37 w 162"/>
              <a:gd name="T61" fmla="*/ 5 h 31"/>
              <a:gd name="T62" fmla="*/ 37 w 162"/>
              <a:gd name="T63" fmla="*/ 4 h 31"/>
              <a:gd name="T64" fmla="*/ 29 w 162"/>
              <a:gd name="T65" fmla="*/ 4 h 31"/>
              <a:gd name="T66" fmla="*/ 29 w 162"/>
              <a:gd name="T67" fmla="*/ 3 h 31"/>
              <a:gd name="T68" fmla="*/ 17 w 162"/>
              <a:gd name="T69" fmla="*/ 3 h 31"/>
              <a:gd name="T70" fmla="*/ 17 w 162"/>
              <a:gd name="T71" fmla="*/ 2 h 31"/>
              <a:gd name="T72" fmla="*/ 9 w 162"/>
              <a:gd name="T73" fmla="*/ 2 h 31"/>
              <a:gd name="T74" fmla="*/ 9 w 162"/>
              <a:gd name="T75" fmla="*/ 0 h 31"/>
              <a:gd name="T76" fmla="*/ 0 w 162"/>
              <a:gd name="T7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2" h="31">
                <a:moveTo>
                  <a:pt x="162" y="31"/>
                </a:moveTo>
                <a:lnTo>
                  <a:pt x="159" y="31"/>
                </a:lnTo>
                <a:lnTo>
                  <a:pt x="159" y="29"/>
                </a:lnTo>
                <a:lnTo>
                  <a:pt x="146" y="29"/>
                </a:lnTo>
                <a:lnTo>
                  <a:pt x="146" y="27"/>
                </a:lnTo>
                <a:lnTo>
                  <a:pt x="139" y="27"/>
                </a:lnTo>
                <a:lnTo>
                  <a:pt x="139" y="25"/>
                </a:lnTo>
                <a:lnTo>
                  <a:pt x="132" y="25"/>
                </a:lnTo>
                <a:lnTo>
                  <a:pt x="132" y="24"/>
                </a:lnTo>
                <a:lnTo>
                  <a:pt x="114" y="24"/>
                </a:lnTo>
                <a:lnTo>
                  <a:pt x="112" y="24"/>
                </a:lnTo>
                <a:lnTo>
                  <a:pt x="112" y="22"/>
                </a:lnTo>
                <a:lnTo>
                  <a:pt x="109" y="22"/>
                </a:lnTo>
                <a:lnTo>
                  <a:pt x="109" y="21"/>
                </a:lnTo>
                <a:lnTo>
                  <a:pt x="100" y="21"/>
                </a:lnTo>
                <a:lnTo>
                  <a:pt x="100" y="18"/>
                </a:lnTo>
                <a:lnTo>
                  <a:pt x="91" y="18"/>
                </a:lnTo>
                <a:lnTo>
                  <a:pt x="91" y="16"/>
                </a:lnTo>
                <a:lnTo>
                  <a:pt x="80" y="16"/>
                </a:lnTo>
                <a:lnTo>
                  <a:pt x="80" y="14"/>
                </a:lnTo>
                <a:lnTo>
                  <a:pt x="71" y="14"/>
                </a:lnTo>
                <a:lnTo>
                  <a:pt x="71" y="12"/>
                </a:lnTo>
                <a:lnTo>
                  <a:pt x="62" y="12"/>
                </a:lnTo>
                <a:lnTo>
                  <a:pt x="62" y="11"/>
                </a:lnTo>
                <a:lnTo>
                  <a:pt x="56" y="11"/>
                </a:lnTo>
                <a:lnTo>
                  <a:pt x="56" y="9"/>
                </a:lnTo>
                <a:lnTo>
                  <a:pt x="48" y="9"/>
                </a:lnTo>
                <a:lnTo>
                  <a:pt x="48" y="7"/>
                </a:lnTo>
                <a:lnTo>
                  <a:pt x="45" y="7"/>
                </a:lnTo>
                <a:lnTo>
                  <a:pt x="45" y="5"/>
                </a:lnTo>
                <a:lnTo>
                  <a:pt x="37" y="5"/>
                </a:lnTo>
                <a:lnTo>
                  <a:pt x="37" y="4"/>
                </a:lnTo>
                <a:lnTo>
                  <a:pt x="29" y="4"/>
                </a:lnTo>
                <a:lnTo>
                  <a:pt x="29" y="3"/>
                </a:lnTo>
                <a:lnTo>
                  <a:pt x="17" y="3"/>
                </a:lnTo>
                <a:lnTo>
                  <a:pt x="17" y="2"/>
                </a:lnTo>
                <a:lnTo>
                  <a:pt x="9" y="2"/>
                </a:lnTo>
                <a:lnTo>
                  <a:pt x="9" y="0"/>
                </a:lnTo>
                <a:lnTo>
                  <a:pt x="0" y="0"/>
                </a:lnTo>
              </a:path>
            </a:pathLst>
          </a:custGeom>
          <a:noFill/>
          <a:ln w="19050">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11" name="TextBox 110"/>
          <p:cNvSpPr txBox="1"/>
          <p:nvPr/>
        </p:nvSpPr>
        <p:spPr>
          <a:xfrm>
            <a:off x="2487918" y="5975106"/>
            <a:ext cx="4174366" cy="292388"/>
          </a:xfrm>
          <a:prstGeom prst="rect">
            <a:avLst/>
          </a:prstGeom>
          <a:noFill/>
        </p:spPr>
        <p:txBody>
          <a:bodyPr wrap="square" rtlCol="0">
            <a:spAutoFit/>
          </a:bodyPr>
          <a:lstStyle/>
          <a:p>
            <a:pPr algn="ctr"/>
            <a:r>
              <a:rPr lang="en-GB" sz="1300" b="1" dirty="0">
                <a:solidFill>
                  <a:srgbClr val="363636"/>
                </a:solidFill>
              </a:rPr>
              <a:t>Median </a:t>
            </a:r>
            <a:r>
              <a:rPr lang="en-GB" sz="1300" b="1" dirty="0" smtClean="0">
                <a:solidFill>
                  <a:srgbClr val="363636"/>
                </a:solidFill>
              </a:rPr>
              <a:t>30-month </a:t>
            </a:r>
            <a:r>
              <a:rPr lang="en-GB" sz="1300" b="1" dirty="0">
                <a:solidFill>
                  <a:srgbClr val="363636"/>
                </a:solidFill>
              </a:rPr>
              <a:t>follow-up</a:t>
            </a:r>
          </a:p>
        </p:txBody>
      </p:sp>
    </p:spTree>
    <p:custDataLst>
      <p:tags r:id="rId1"/>
    </p:custDataLst>
    <p:extLst>
      <p:ext uri="{BB962C8B-B14F-4D97-AF65-F5344CB8AC3E}">
        <p14:creationId xmlns:p14="http://schemas.microsoft.com/office/powerpoint/2010/main" val="1356456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1474O: </a:t>
            </a:r>
            <a:r>
              <a:rPr lang="en-GB" sz="1800" dirty="0">
                <a:solidFill>
                  <a:schemeClr val="bg1"/>
                </a:solidFill>
              </a:rPr>
              <a:t>Improved overall and progression free survival after surgery in expert </a:t>
            </a:r>
            <a:r>
              <a:rPr lang="en-GB" sz="1800" dirty="0" smtClean="0">
                <a:solidFill>
                  <a:schemeClr val="bg1"/>
                </a:solidFill>
              </a:rPr>
              <a:t>sites for </a:t>
            </a:r>
            <a:r>
              <a:rPr lang="en-GB" sz="1800" dirty="0">
                <a:solidFill>
                  <a:schemeClr val="bg1"/>
                </a:solidFill>
              </a:rPr>
              <a:t>sarcoma patients: a nationwide study of FSG-GETO/NETSARC – </a:t>
            </a:r>
            <a:r>
              <a:rPr lang="en-GB" sz="1800" dirty="0" err="1" smtClean="0">
                <a:solidFill>
                  <a:schemeClr val="bg1"/>
                </a:solidFill>
              </a:rPr>
              <a:t>Blay</a:t>
            </a:r>
            <a:r>
              <a:rPr lang="en-GB" sz="1800" dirty="0" smtClean="0">
                <a:solidFill>
                  <a:schemeClr val="bg1"/>
                </a:solidFill>
              </a:rPr>
              <a:t> J, et </a:t>
            </a:r>
            <a:r>
              <a:rPr lang="en-GB" sz="1800" dirty="0">
                <a:solidFill>
                  <a:schemeClr val="bg1"/>
                </a:solidFill>
              </a:rPr>
              <a:t>al</a:t>
            </a:r>
          </a:p>
        </p:txBody>
      </p:sp>
      <p:sp>
        <p:nvSpPr>
          <p:cNvPr id="5123" name="Rectangle 3"/>
          <p:cNvSpPr>
            <a:spLocks noGrp="1" noChangeArrowheads="1"/>
          </p:cNvSpPr>
          <p:nvPr>
            <p:ph type="body" idx="1"/>
          </p:nvPr>
        </p:nvSpPr>
        <p:spPr>
          <a:xfrm>
            <a:off x="228600" y="1320800"/>
            <a:ext cx="8686800" cy="5154097"/>
          </a:xfrm>
        </p:spPr>
        <p:txBody>
          <a:bodyPr/>
          <a:lstStyle/>
          <a:p>
            <a:pPr marL="0" indent="0">
              <a:buNone/>
            </a:pPr>
            <a:r>
              <a:rPr lang="en-GB" b="1" dirty="0" smtClean="0">
                <a:solidFill>
                  <a:schemeClr val="bg1"/>
                </a:solidFill>
              </a:rPr>
              <a:t>KEY RESULTS (CONT.) </a:t>
            </a:r>
          </a:p>
          <a:p>
            <a:r>
              <a:rPr lang="en-GB" dirty="0" smtClean="0"/>
              <a:t>LRFS </a:t>
            </a:r>
            <a:r>
              <a:rPr lang="en-GB" dirty="0"/>
              <a:t>and RFS were significantly </a:t>
            </a:r>
            <a:r>
              <a:rPr lang="en-GB" dirty="0" smtClean="0"/>
              <a:t/>
            </a:r>
            <a:br>
              <a:rPr lang="en-GB" dirty="0" smtClean="0"/>
            </a:br>
            <a:r>
              <a:rPr lang="en-GB" dirty="0" smtClean="0"/>
              <a:t>better </a:t>
            </a:r>
            <a:r>
              <a:rPr lang="en-GB" dirty="0"/>
              <a:t>for </a:t>
            </a:r>
            <a:r>
              <a:rPr lang="en-GB" dirty="0" smtClean="0"/>
              <a:t>patients operated in a </a:t>
            </a:r>
            <a:br>
              <a:rPr lang="en-GB" dirty="0" smtClean="0"/>
            </a:br>
            <a:r>
              <a:rPr lang="en-GB" dirty="0" err="1" smtClean="0"/>
              <a:t>NetSarc</a:t>
            </a:r>
            <a:r>
              <a:rPr lang="en-GB" dirty="0" smtClean="0"/>
              <a:t> reference centre for all </a:t>
            </a:r>
            <a:br>
              <a:rPr lang="en-GB" dirty="0" smtClean="0"/>
            </a:br>
            <a:r>
              <a:rPr lang="en-GB" dirty="0" smtClean="0"/>
              <a:t>individual </a:t>
            </a:r>
            <a:r>
              <a:rPr lang="en-GB" dirty="0"/>
              <a:t>subgroups of </a:t>
            </a:r>
            <a:r>
              <a:rPr lang="en-GB" dirty="0" smtClean="0"/>
              <a:t>quality </a:t>
            </a:r>
            <a:r>
              <a:rPr lang="en-GB" dirty="0"/>
              <a:t>of </a:t>
            </a:r>
            <a:r>
              <a:rPr lang="en-GB" dirty="0" smtClean="0"/>
              <a:t/>
            </a:r>
            <a:br>
              <a:rPr lang="en-GB" dirty="0" smtClean="0"/>
            </a:br>
            <a:r>
              <a:rPr lang="en-GB" dirty="0" smtClean="0"/>
              <a:t>resection (R0, R1, R2, R [unknown]; </a:t>
            </a:r>
            <a:br>
              <a:rPr lang="en-GB" dirty="0" smtClean="0"/>
            </a:br>
            <a:r>
              <a:rPr lang="en-GB" dirty="0" smtClean="0"/>
              <a:t>p&lt;0.001)</a:t>
            </a:r>
          </a:p>
          <a:p>
            <a:endParaRPr lang="en-GB" dirty="0" smtClean="0"/>
          </a:p>
          <a:p>
            <a:pPr marL="0" indent="0">
              <a:buNone/>
            </a:pPr>
            <a:endParaRPr lang="en-GB" b="1" dirty="0" smtClean="0">
              <a:solidFill>
                <a:schemeClr val="bg1"/>
              </a:solidFill>
            </a:endParaRPr>
          </a:p>
          <a:p>
            <a:pPr marL="0" indent="0">
              <a:spcBef>
                <a:spcPts val="1800"/>
              </a:spcBef>
              <a:buNone/>
            </a:pPr>
            <a:r>
              <a:rPr lang="en-GB" b="1" dirty="0" smtClean="0">
                <a:solidFill>
                  <a:schemeClr val="bg1"/>
                </a:solidFill>
              </a:rPr>
              <a:t>CONCLUSIONS</a:t>
            </a:r>
            <a:endParaRPr lang="en-GB" b="1" dirty="0">
              <a:solidFill>
                <a:schemeClr val="bg1"/>
              </a:solidFill>
            </a:endParaRPr>
          </a:p>
          <a:p>
            <a:r>
              <a:rPr lang="en-GB" dirty="0" smtClean="0"/>
              <a:t>Results of this nationwide </a:t>
            </a:r>
            <a:r>
              <a:rPr lang="en-GB" dirty="0"/>
              <a:t>unselected </a:t>
            </a:r>
            <a:r>
              <a:rPr lang="en-GB" dirty="0" smtClean="0"/>
              <a:t>population indicate that surgery </a:t>
            </a:r>
            <a:r>
              <a:rPr lang="en-GB" dirty="0"/>
              <a:t>in reference centres is </a:t>
            </a:r>
            <a:r>
              <a:rPr lang="en-GB" dirty="0" smtClean="0"/>
              <a:t>associated </a:t>
            </a:r>
            <a:r>
              <a:rPr lang="en-GB" dirty="0"/>
              <a:t>with significant reduction </a:t>
            </a:r>
            <a:r>
              <a:rPr lang="en-GB" dirty="0" smtClean="0"/>
              <a:t>in the </a:t>
            </a:r>
            <a:r>
              <a:rPr lang="en-GB" dirty="0"/>
              <a:t>risk of relapse and </a:t>
            </a:r>
            <a:r>
              <a:rPr lang="en-GB" dirty="0" smtClean="0"/>
              <a:t>death; however, LRFS </a:t>
            </a:r>
            <a:r>
              <a:rPr lang="en-GB" dirty="0"/>
              <a:t>and </a:t>
            </a:r>
            <a:r>
              <a:rPr lang="en-GB" dirty="0" smtClean="0"/>
              <a:t>RFS in patients with sarcoma is </a:t>
            </a:r>
            <a:r>
              <a:rPr lang="en-GB" dirty="0"/>
              <a:t>worse than that reported in </a:t>
            </a:r>
            <a:r>
              <a:rPr lang="en-GB" dirty="0" smtClean="0"/>
              <a:t>the expert centres</a:t>
            </a:r>
            <a:endParaRPr lang="en-GB" dirty="0"/>
          </a:p>
          <a:p>
            <a:r>
              <a:rPr lang="en-GB" dirty="0"/>
              <a:t>Management of sarcoma patients in </a:t>
            </a:r>
            <a:r>
              <a:rPr lang="en-GB" dirty="0" smtClean="0"/>
              <a:t>reference centres improves </a:t>
            </a:r>
            <a:r>
              <a:rPr lang="en-GB" dirty="0"/>
              <a:t>patient </a:t>
            </a:r>
            <a:r>
              <a:rPr lang="en-GB" dirty="0" smtClean="0"/>
              <a:t>outcome</a:t>
            </a:r>
            <a:endParaRPr lang="en-GB" b="1" dirty="0" smtClean="0">
              <a:solidFill>
                <a:schemeClr val="bg1"/>
              </a:solidFill>
            </a:endParaRPr>
          </a:p>
        </p:txBody>
      </p:sp>
      <p:sp>
        <p:nvSpPr>
          <p:cNvPr id="5124" name="Text Box 4"/>
          <p:cNvSpPr txBox="1">
            <a:spLocks noChangeArrowheads="1"/>
          </p:cNvSpPr>
          <p:nvPr/>
        </p:nvSpPr>
        <p:spPr bwMode="auto">
          <a:xfrm>
            <a:off x="5028939" y="6474897"/>
            <a:ext cx="38943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Blay</a:t>
            </a:r>
            <a:r>
              <a:rPr lang="en-GB" sz="1200" dirty="0" smtClean="0">
                <a:solidFill>
                  <a:srgbClr val="363636"/>
                </a:solidFill>
              </a:rPr>
              <a:t> 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1474O</a:t>
            </a:r>
            <a:endParaRPr lang="en-GB" sz="1200" dirty="0">
              <a:solidFill>
                <a:srgbClr val="363636"/>
              </a:solidFill>
            </a:endParaRPr>
          </a:p>
        </p:txBody>
      </p:sp>
      <p:sp>
        <p:nvSpPr>
          <p:cNvPr id="59" name="Text Box 4"/>
          <p:cNvSpPr txBox="1">
            <a:spLocks noChangeArrowheads="1"/>
          </p:cNvSpPr>
          <p:nvPr/>
        </p:nvSpPr>
        <p:spPr bwMode="auto">
          <a:xfrm>
            <a:off x="4367005" y="4080914"/>
            <a:ext cx="3046165"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100" dirty="0" smtClean="0">
                <a:solidFill>
                  <a:srgbClr val="363636"/>
                </a:solidFill>
              </a:rPr>
              <a:t>*p&lt;0.0001</a:t>
            </a:r>
            <a:endParaRPr lang="en-GB" sz="1100" dirty="0">
              <a:solidFill>
                <a:srgbClr val="36363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90248820"/>
              </p:ext>
            </p:extLst>
          </p:nvPr>
        </p:nvGraphicFramePr>
        <p:xfrm>
          <a:off x="4368800" y="1661160"/>
          <a:ext cx="4537075" cy="2377440"/>
        </p:xfrm>
        <a:graphic>
          <a:graphicData uri="http://schemas.openxmlformats.org/drawingml/2006/table">
            <a:tbl>
              <a:tblPr firstRow="1" bandRow="1">
                <a:tableStyleId>{69012ECD-51FC-41F1-AA8D-1B2483CD663E}</a:tableStyleId>
              </a:tblPr>
              <a:tblGrid>
                <a:gridCol w="708025"/>
                <a:gridCol w="1552575">
                  <a:extLst>
                    <a:ext uri="{9D8B030D-6E8A-4147-A177-3AD203B41FA5}">
                      <a16:colId xmlns="" xmlns:a16="http://schemas.microsoft.com/office/drawing/2014/main" val="20000"/>
                    </a:ext>
                  </a:extLst>
                </a:gridCol>
                <a:gridCol w="581025">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542925">
                  <a:extLst>
                    <a:ext uri="{9D8B030D-6E8A-4147-A177-3AD203B41FA5}">
                      <a16:colId xmlns="" xmlns:a16="http://schemas.microsoft.com/office/drawing/2014/main" val="20003"/>
                    </a:ext>
                  </a:extLst>
                </a:gridCol>
                <a:gridCol w="542925"/>
              </a:tblGrid>
              <a:tr h="274320">
                <a:tc>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tc>
                <a:tc>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tc>
                <a:tc gridSpan="4">
                  <a:txBody>
                    <a:bodyPr/>
                    <a:lstStyle/>
                    <a:p>
                      <a:pPr algn="ctr"/>
                      <a:r>
                        <a:rPr lang="en-GB" sz="1200" dirty="0" smtClean="0">
                          <a:solidFill>
                            <a:schemeClr val="tx2"/>
                          </a:solidFill>
                          <a:latin typeface="Arial" panose="020B0604020202020204" pitchFamily="34" charset="0"/>
                          <a:cs typeface="Arial" panose="020B0604020202020204" pitchFamily="34" charset="0"/>
                        </a:rPr>
                        <a:t>Quality of resection, % </a:t>
                      </a:r>
                      <a:endParaRPr lang="en-GB" sz="1200" dirty="0">
                        <a:solidFill>
                          <a:schemeClr val="tx2"/>
                        </a:solidFill>
                        <a:latin typeface="Arial" panose="020B0604020202020204" pitchFamily="34" charset="0"/>
                        <a:cs typeface="Arial" panose="020B0604020202020204" pitchFamily="34" charset="0"/>
                      </a:endParaRPr>
                    </a:p>
                  </a:txBody>
                  <a:tcPr anchor="b">
                    <a:lnB w="12700" cap="flat" cmpd="sng" algn="ctr">
                      <a:noFill/>
                      <a:prstDash val="solid"/>
                      <a:round/>
                      <a:headEnd type="none" w="med" len="med"/>
                      <a:tailEnd type="none" w="med" len="med"/>
                    </a:lnB>
                  </a:tcPr>
                </a:tc>
                <a:tc hMerge="1">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sz="1200" dirty="0">
                        <a:solidFill>
                          <a:schemeClr val="tx2"/>
                        </a:solidFill>
                        <a:latin typeface="Arial" panose="020B0604020202020204" pitchFamily="34" charset="0"/>
                        <a:cs typeface="Arial" panose="020B0604020202020204" pitchFamily="34" charset="0"/>
                      </a:endParaRPr>
                    </a:p>
                  </a:txBody>
                  <a:tcPr anchor="b">
                    <a:lnB w="1270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0"/>
                  </a:ext>
                </a:extLst>
              </a:tr>
              <a:tr h="274320">
                <a:tc>
                  <a:txBody>
                    <a:bodyPr/>
                    <a:lstStyle/>
                    <a:p>
                      <a:endParaRPr lang="en-GB" sz="1200" dirty="0">
                        <a:latin typeface="Arial" panose="020B0604020202020204" pitchFamily="34" charset="0"/>
                        <a:cs typeface="Arial" panose="020B0604020202020204" pitchFamily="34" charset="0"/>
                      </a:endParaRPr>
                    </a:p>
                  </a:txBody>
                  <a:tcPr>
                    <a:solidFill>
                      <a:srgbClr val="62C4EE"/>
                    </a:solidFill>
                  </a:tcPr>
                </a:tc>
                <a:tc>
                  <a:txBody>
                    <a:bodyPr/>
                    <a:lstStyle/>
                    <a:p>
                      <a:endParaRPr lang="en-GB" sz="1200" dirty="0">
                        <a:latin typeface="Arial" panose="020B0604020202020204" pitchFamily="34" charset="0"/>
                        <a:cs typeface="Arial" panose="020B0604020202020204" pitchFamily="34" charset="0"/>
                      </a:endParaRPr>
                    </a:p>
                  </a:txBody>
                  <a:tcPr>
                    <a:solidFill>
                      <a:srgbClr val="62C4EE"/>
                    </a:solidFill>
                  </a:tcPr>
                </a:tc>
                <a:tc>
                  <a:txBody>
                    <a:bodyPr/>
                    <a:lstStyle/>
                    <a:p>
                      <a:pPr algn="ctr"/>
                      <a:r>
                        <a:rPr lang="en-GB" sz="1200" b="1" dirty="0" smtClean="0">
                          <a:solidFill>
                            <a:schemeClr val="tx2"/>
                          </a:solidFill>
                        </a:rPr>
                        <a:t>R0</a:t>
                      </a:r>
                      <a:endParaRPr lang="en-GB" sz="1200" b="1" dirty="0">
                        <a:solidFill>
                          <a:schemeClr val="tx2"/>
                        </a:solidFill>
                        <a:latin typeface="Arial" panose="020B0604020202020204" pitchFamily="34" charset="0"/>
                        <a:cs typeface="Arial" panose="020B0604020202020204" pitchFamily="34" charset="0"/>
                      </a:endParaRPr>
                    </a:p>
                  </a:txBody>
                  <a:tcPr anchor="b">
                    <a:lnT w="12700" cap="flat" cmpd="sng" algn="ctr">
                      <a:noFill/>
                      <a:prstDash val="solid"/>
                      <a:round/>
                      <a:headEnd type="none" w="med" len="med"/>
                      <a:tailEnd type="none" w="med" len="med"/>
                    </a:lnT>
                    <a:solidFill>
                      <a:srgbClr val="62C4EE"/>
                    </a:solidFill>
                  </a:tcPr>
                </a:tc>
                <a:tc>
                  <a:txBody>
                    <a:bodyPr/>
                    <a:lstStyle/>
                    <a:p>
                      <a:pPr algn="ctr"/>
                      <a:r>
                        <a:rPr lang="en-GB" sz="1200" b="1" dirty="0" smtClean="0">
                          <a:solidFill>
                            <a:schemeClr val="tx2"/>
                          </a:solidFill>
                        </a:rPr>
                        <a:t>R1</a:t>
                      </a:r>
                      <a:endParaRPr lang="en-GB" sz="1200" b="1" dirty="0">
                        <a:solidFill>
                          <a:schemeClr val="tx2"/>
                        </a:solidFill>
                        <a:latin typeface="Arial" panose="020B0604020202020204" pitchFamily="34" charset="0"/>
                        <a:cs typeface="Arial" panose="020B0604020202020204" pitchFamily="34" charset="0"/>
                      </a:endParaRPr>
                    </a:p>
                  </a:txBody>
                  <a:tcPr anchor="b">
                    <a:lnT w="12700" cap="flat" cmpd="sng" algn="ctr">
                      <a:noFill/>
                      <a:prstDash val="solid"/>
                      <a:round/>
                      <a:headEnd type="none" w="med" len="med"/>
                      <a:tailEnd type="none" w="med" len="med"/>
                    </a:lnT>
                    <a:solidFill>
                      <a:srgbClr val="62C4EE"/>
                    </a:solidFill>
                  </a:tcPr>
                </a:tc>
                <a:tc>
                  <a:txBody>
                    <a:bodyPr/>
                    <a:lstStyle/>
                    <a:p>
                      <a:pPr algn="ctr"/>
                      <a:r>
                        <a:rPr lang="en-GB" sz="1200" b="1" dirty="0" smtClean="0">
                          <a:solidFill>
                            <a:schemeClr val="tx2"/>
                          </a:solidFill>
                        </a:rPr>
                        <a:t>R2</a:t>
                      </a:r>
                      <a:endParaRPr lang="en-GB" sz="1200" b="1" dirty="0">
                        <a:solidFill>
                          <a:schemeClr val="tx2"/>
                        </a:solidFill>
                        <a:latin typeface="Arial" panose="020B0604020202020204" pitchFamily="34" charset="0"/>
                        <a:cs typeface="Arial" panose="020B0604020202020204" pitchFamily="34" charset="0"/>
                      </a:endParaRPr>
                    </a:p>
                  </a:txBody>
                  <a:tcPr anchor="b">
                    <a:lnT w="12700" cap="flat" cmpd="sng" algn="ctr">
                      <a:noFill/>
                      <a:prstDash val="solid"/>
                      <a:round/>
                      <a:headEnd type="none" w="med" len="med"/>
                      <a:tailEnd type="none" w="med" len="med"/>
                    </a:lnT>
                    <a:solidFill>
                      <a:srgbClr val="62C4EE"/>
                    </a:solidFill>
                  </a:tcPr>
                </a:tc>
                <a:tc>
                  <a:txBody>
                    <a:bodyPr/>
                    <a:lstStyle/>
                    <a:p>
                      <a:pPr algn="ctr"/>
                      <a:r>
                        <a:rPr lang="en-GB" sz="1200" b="1" dirty="0" smtClean="0">
                          <a:solidFill>
                            <a:schemeClr val="tx2"/>
                          </a:solidFill>
                          <a:latin typeface="Arial" panose="020B0604020202020204" pitchFamily="34" charset="0"/>
                          <a:cs typeface="Arial" panose="020B0604020202020204" pitchFamily="34" charset="0"/>
                        </a:rPr>
                        <a:t>R</a:t>
                      </a:r>
                      <a:endParaRPr lang="en-GB" sz="1200" b="1" dirty="0">
                        <a:solidFill>
                          <a:schemeClr val="tx2"/>
                        </a:solidFill>
                        <a:latin typeface="Arial" panose="020B0604020202020204" pitchFamily="34" charset="0"/>
                        <a:cs typeface="Arial" panose="020B0604020202020204" pitchFamily="34" charset="0"/>
                      </a:endParaRPr>
                    </a:p>
                  </a:txBody>
                  <a:tcPr anchor="b">
                    <a:lnT w="12700" cap="flat" cmpd="sng" algn="ctr">
                      <a:noFill/>
                      <a:prstDash val="solid"/>
                      <a:round/>
                      <a:headEnd type="none" w="med" len="med"/>
                      <a:tailEnd type="none" w="med" len="med"/>
                    </a:lnT>
                    <a:solidFill>
                      <a:srgbClr val="62C4EE"/>
                    </a:solidFill>
                  </a:tcPr>
                </a:tc>
                <a:extLst>
                  <a:ext uri="{0D108BD9-81ED-4DB2-BD59-A6C34878D82A}">
                    <a16:rowId xmlns="" xmlns:a16="http://schemas.microsoft.com/office/drawing/2014/main" val="10001"/>
                  </a:ext>
                </a:extLst>
              </a:tr>
              <a:tr h="274320">
                <a:tc rowSpan="2">
                  <a:txBody>
                    <a:bodyPr/>
                    <a:lstStyle/>
                    <a:p>
                      <a:r>
                        <a:rPr lang="en-GB" sz="1200" dirty="0" smtClean="0">
                          <a:solidFill>
                            <a:srgbClr val="000000"/>
                          </a:solidFill>
                          <a:latin typeface="Arial" panose="020B0604020202020204" pitchFamily="34" charset="0"/>
                          <a:cs typeface="Arial" panose="020B0604020202020204" pitchFamily="34" charset="0"/>
                        </a:rPr>
                        <a:t>Primary surgery </a:t>
                      </a:r>
                      <a:endParaRPr lang="en-GB" sz="1200" dirty="0">
                        <a:solidFill>
                          <a:srgbClr val="000000"/>
                        </a:solidFill>
                        <a:latin typeface="Arial" panose="020B0604020202020204" pitchFamily="34" charset="0"/>
                        <a:cs typeface="Arial" panose="020B0604020202020204" pitchFamily="34" charset="0"/>
                      </a:endParaRPr>
                    </a:p>
                  </a:txBody>
                  <a:tcPr>
                    <a:lnB w="6350" cap="flat" cmpd="sng" algn="ctr">
                      <a:solidFill>
                        <a:schemeClr val="accent1"/>
                      </a:solidFill>
                      <a:prstDash val="solid"/>
                      <a:round/>
                      <a:headEnd type="none" w="med" len="med"/>
                      <a:tailEnd type="none" w="med" len="med"/>
                    </a:lnB>
                  </a:tcPr>
                </a:tc>
                <a:tc>
                  <a:txBody>
                    <a:bodyPr/>
                    <a:lstStyle/>
                    <a:p>
                      <a:r>
                        <a:rPr lang="en-GB" sz="1200" dirty="0" smtClean="0"/>
                        <a:t>Before presentation to </a:t>
                      </a:r>
                      <a:r>
                        <a:rPr lang="en-GB" sz="1200" dirty="0" err="1" smtClean="0"/>
                        <a:t>NetSarc</a:t>
                      </a:r>
                      <a:r>
                        <a:rPr lang="en-GB" sz="1200" baseline="0" dirty="0" smtClean="0"/>
                        <a:t> MDTB </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49.9</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28.6</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6.3*</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14.6</a:t>
                      </a:r>
                      <a:endParaRPr lang="en-GB" sz="12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177165">
                <a:tc vMerge="1">
                  <a:txBody>
                    <a:bodyPr/>
                    <a:lstStyle/>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After presentation to </a:t>
                      </a:r>
                      <a:r>
                        <a:rPr lang="en-GB" sz="1200" dirty="0" err="1" smtClean="0"/>
                        <a:t>NetSarc</a:t>
                      </a:r>
                      <a:r>
                        <a:rPr lang="en-GB" sz="1200" baseline="0" dirty="0" smtClean="0"/>
                        <a:t> MDTB </a:t>
                      </a:r>
                      <a:endParaRPr lang="en-GB" sz="1200" dirty="0" smtClean="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25.3</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32.4</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21.0*</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21.3</a:t>
                      </a:r>
                      <a:endParaRPr lang="en-GB" sz="12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274320">
                <a:tc rowSpan="2">
                  <a:txBody>
                    <a:bodyPr/>
                    <a:lstStyle/>
                    <a:p>
                      <a:r>
                        <a:rPr lang="en-GB" sz="1200" dirty="0" smtClean="0">
                          <a:solidFill>
                            <a:srgbClr val="000000"/>
                          </a:solidFill>
                          <a:latin typeface="Arial" panose="020B0604020202020204" pitchFamily="34" charset="0"/>
                          <a:cs typeface="Arial" panose="020B0604020202020204" pitchFamily="34" charset="0"/>
                        </a:rPr>
                        <a:t>Final surgery </a:t>
                      </a:r>
                      <a:endParaRPr lang="en-GB" sz="1200" dirty="0">
                        <a:solidFill>
                          <a:srgbClr val="000000"/>
                        </a:solidFill>
                        <a:latin typeface="Arial" panose="020B0604020202020204" pitchFamily="34" charset="0"/>
                        <a:cs typeface="Arial" panose="020B0604020202020204" pitchFamily="34" charset="0"/>
                      </a:endParaRPr>
                    </a:p>
                  </a:txBody>
                  <a:tcPr>
                    <a:lnT w="6350" cap="flat" cmpd="sng" algn="ctr">
                      <a:solidFill>
                        <a:schemeClr val="accent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Inside</a:t>
                      </a:r>
                      <a:r>
                        <a:rPr lang="en-GB" sz="1200" baseline="0" dirty="0" smtClean="0"/>
                        <a:t> </a:t>
                      </a:r>
                      <a:r>
                        <a:rPr lang="en-GB" sz="1200" baseline="0" dirty="0" err="1" smtClean="0"/>
                        <a:t>NetSarc</a:t>
                      </a:r>
                      <a:r>
                        <a:rPr lang="en-GB" sz="1200" baseline="0" dirty="0" smtClean="0"/>
                        <a:t> network </a:t>
                      </a:r>
                      <a:endParaRPr lang="en-GB" sz="1200" dirty="0" smtClean="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55.3</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25.3</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4.2*</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15.3</a:t>
                      </a:r>
                      <a:endParaRPr lang="en-GB" sz="12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274320">
                <a:tc vMerge="1">
                  <a:txBody>
                    <a:bodyPr/>
                    <a:lstStyle/>
                    <a:p>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Outside </a:t>
                      </a:r>
                      <a:r>
                        <a:rPr lang="en-GB" sz="1200" baseline="0" dirty="0" err="1" smtClean="0"/>
                        <a:t>NetSarc</a:t>
                      </a:r>
                      <a:r>
                        <a:rPr lang="en-GB" sz="1200" baseline="0" dirty="0" smtClean="0"/>
                        <a:t> network </a:t>
                      </a:r>
                      <a:endParaRPr lang="en-GB" sz="1200" dirty="0" smtClean="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42.8</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24.3</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11.6*</a:t>
                      </a:r>
                      <a:endParaRPr lang="en-GB" sz="12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200" dirty="0" smtClean="0">
                          <a:solidFill>
                            <a:srgbClr val="000000"/>
                          </a:solidFill>
                          <a:latin typeface="Arial" panose="020B0604020202020204" pitchFamily="34" charset="0"/>
                          <a:cs typeface="Arial" panose="020B0604020202020204" pitchFamily="34" charset="0"/>
                        </a:rPr>
                        <a:t>21.3</a:t>
                      </a:r>
                      <a:endParaRPr lang="en-GB" sz="1200" dirty="0">
                        <a:solidFill>
                          <a:srgbClr val="000000"/>
                        </a:solidFill>
                        <a:latin typeface="Arial" panose="020B0604020202020204" pitchFamily="34" charset="0"/>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3516322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a:solidFill>
                  <a:schemeClr val="bg1"/>
                </a:solidFill>
              </a:rPr>
              <a:t>LBA56: Long-term efficacy of denosumab in giant cell </a:t>
            </a:r>
            <a:r>
              <a:rPr lang="en-GB" sz="1800" dirty="0" err="1">
                <a:solidFill>
                  <a:schemeClr val="bg1"/>
                </a:solidFill>
              </a:rPr>
              <a:t>tumor</a:t>
            </a:r>
            <a:r>
              <a:rPr lang="en-GB" sz="1800" dirty="0">
                <a:solidFill>
                  <a:schemeClr val="bg1"/>
                </a:solidFill>
              </a:rPr>
              <a:t> of bone: </a:t>
            </a:r>
            <a:r>
              <a:rPr lang="en-GB" sz="1800" dirty="0" smtClean="0">
                <a:solidFill>
                  <a:schemeClr val="bg1"/>
                </a:solidFill>
              </a:rPr>
              <a:t>Results </a:t>
            </a:r>
            <a:r>
              <a:rPr lang="en-GB" sz="1800" dirty="0">
                <a:solidFill>
                  <a:schemeClr val="bg1"/>
                </a:solidFill>
              </a:rPr>
              <a:t>of </a:t>
            </a:r>
            <a:r>
              <a:rPr lang="en-GB" sz="1800" dirty="0" smtClean="0">
                <a:solidFill>
                  <a:schemeClr val="bg1"/>
                </a:solidFill>
              </a:rPr>
              <a:t>an open-label </a:t>
            </a:r>
            <a:r>
              <a:rPr lang="en-GB" sz="1800" dirty="0">
                <a:solidFill>
                  <a:schemeClr val="bg1"/>
                </a:solidFill>
              </a:rPr>
              <a:t>phase 2 </a:t>
            </a:r>
            <a:r>
              <a:rPr lang="en-GB" sz="1800" dirty="0" smtClean="0">
                <a:solidFill>
                  <a:schemeClr val="bg1"/>
                </a:solidFill>
              </a:rPr>
              <a:t>study – </a:t>
            </a:r>
            <a:r>
              <a:rPr lang="en-GB" sz="1800" dirty="0" err="1" smtClean="0">
                <a:solidFill>
                  <a:schemeClr val="bg1"/>
                </a:solidFill>
              </a:rPr>
              <a:t>Palmerini</a:t>
            </a:r>
            <a:r>
              <a:rPr lang="en-GB" sz="1800" dirty="0" smtClean="0">
                <a:solidFill>
                  <a:schemeClr val="bg1"/>
                </a:solidFill>
              </a:rPr>
              <a:t> E, et al</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smtClean="0"/>
              <a:t>To investigate the safety and efficacy of denosumab profile in different cohorts of patients with giant cell tumour of the bone (GCTB)</a:t>
            </a:r>
          </a:p>
        </p:txBody>
      </p:sp>
      <p:sp>
        <p:nvSpPr>
          <p:cNvPr id="5124" name="Text Box 4"/>
          <p:cNvSpPr txBox="1">
            <a:spLocks noChangeArrowheads="1"/>
          </p:cNvSpPr>
          <p:nvPr/>
        </p:nvSpPr>
        <p:spPr bwMode="auto">
          <a:xfrm>
            <a:off x="4628188" y="6474897"/>
            <a:ext cx="42951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Palmerini</a:t>
            </a:r>
            <a:r>
              <a:rPr lang="en-GB" sz="1200" dirty="0" smtClean="0">
                <a:solidFill>
                  <a:srgbClr val="363636"/>
                </a:solidFill>
              </a:rPr>
              <a:t> E,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LBA56</a:t>
            </a:r>
            <a:endParaRPr lang="en-GB" sz="1200" dirty="0">
              <a:solidFill>
                <a:srgbClr val="363636"/>
              </a:solidFill>
            </a:endParaRPr>
          </a:p>
        </p:txBody>
      </p:sp>
      <p:sp>
        <p:nvSpPr>
          <p:cNvPr id="22" name="Rectangle 9"/>
          <p:cNvSpPr txBox="1">
            <a:spLocks noChangeArrowheads="1"/>
          </p:cNvSpPr>
          <p:nvPr/>
        </p:nvSpPr>
        <p:spPr bwMode="auto">
          <a:xfrm>
            <a:off x="601820" y="5299400"/>
            <a:ext cx="4267200" cy="97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chemeClr val="bg1"/>
                </a:solidFill>
              </a:rPr>
              <a:t>Primary endpoint</a:t>
            </a:r>
          </a:p>
          <a:p>
            <a:pPr>
              <a:buClr>
                <a:srgbClr val="23246D"/>
              </a:buClr>
            </a:pPr>
            <a:r>
              <a:rPr lang="en-GB" sz="1400" dirty="0" smtClean="0">
                <a:solidFill>
                  <a:srgbClr val="363636"/>
                </a:solidFill>
              </a:rPr>
              <a:t>Safety </a:t>
            </a:r>
            <a:endParaRPr lang="en-GB" sz="1400" dirty="0">
              <a:solidFill>
                <a:srgbClr val="363636"/>
              </a:solidFill>
            </a:endParaRPr>
          </a:p>
        </p:txBody>
      </p:sp>
      <p:sp>
        <p:nvSpPr>
          <p:cNvPr id="23" name="Content Placeholder 26"/>
          <p:cNvSpPr txBox="1">
            <a:spLocks/>
          </p:cNvSpPr>
          <p:nvPr/>
        </p:nvSpPr>
        <p:spPr>
          <a:xfrm>
            <a:off x="4256319" y="5299399"/>
            <a:ext cx="4495800" cy="969324"/>
          </a:xfrm>
          <a:prstGeom prst="rect">
            <a:avLst/>
          </a:prstGeom>
        </p:spPr>
        <p:txBody>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chemeClr val="bg1"/>
                </a:solidFill>
              </a:rPr>
              <a:t>Secondary endpoints</a:t>
            </a:r>
          </a:p>
          <a:p>
            <a:pPr>
              <a:buClr>
                <a:srgbClr val="23246D"/>
              </a:buClr>
            </a:pPr>
            <a:r>
              <a:rPr lang="en-GB" sz="1400" dirty="0" smtClean="0">
                <a:solidFill>
                  <a:srgbClr val="363636"/>
                </a:solidFill>
              </a:rPr>
              <a:t>Time to disease progression, proportion of subjects without surgery at 6 months for Cohort 2</a:t>
            </a:r>
            <a:endParaRPr lang="en-GB" sz="1400" dirty="0">
              <a:solidFill>
                <a:srgbClr val="363636"/>
              </a:solidFill>
            </a:endParaRPr>
          </a:p>
        </p:txBody>
      </p:sp>
      <p:sp>
        <p:nvSpPr>
          <p:cNvPr id="25" name="AutoShape 8"/>
          <p:cNvSpPr>
            <a:spLocks noChangeArrowheads="1"/>
          </p:cNvSpPr>
          <p:nvPr/>
        </p:nvSpPr>
        <p:spPr bwMode="auto">
          <a:xfrm>
            <a:off x="230106" y="3417545"/>
            <a:ext cx="2678490" cy="820737"/>
          </a:xfrm>
          <a:prstGeom prst="roundRect">
            <a:avLst>
              <a:gd name="adj" fmla="val 16667"/>
            </a:avLst>
          </a:prstGeom>
          <a:solidFill>
            <a:schemeClr val="accent1"/>
          </a:solidFill>
          <a:ln w="9525" algn="ctr">
            <a:noFill/>
            <a:round/>
            <a:headEnd/>
            <a:tailEnd/>
          </a:ln>
        </p:spPr>
        <p:txBody>
          <a:bodyPr lIns="90488" tIns="0" rIns="90488" bIns="0" anchor="ctr"/>
          <a:lstStyle/>
          <a:p>
            <a:pPr algn="ctr" defTabSz="892175" eaLnBrk="0" hangingPunct="0"/>
            <a:r>
              <a:rPr lang="en-GB" altLang="zh-CN" sz="1400" b="1" dirty="0">
                <a:solidFill>
                  <a:srgbClr val="FFFFFF"/>
                </a:solidFill>
                <a:ea typeface="SimSun" pitchFamily="2" charset="-122"/>
              </a:rPr>
              <a:t>Cohort </a:t>
            </a:r>
            <a:r>
              <a:rPr lang="en-GB" altLang="zh-CN" sz="1400" b="1" dirty="0" smtClean="0">
                <a:solidFill>
                  <a:srgbClr val="FFFFFF"/>
                </a:solidFill>
                <a:ea typeface="SimSun" pitchFamily="2" charset="-122"/>
              </a:rPr>
              <a:t>2: </a:t>
            </a:r>
            <a:r>
              <a:rPr lang="en-GB" altLang="zh-CN" sz="1400" dirty="0" smtClean="0">
                <a:solidFill>
                  <a:srgbClr val="FFFFFF"/>
                </a:solidFill>
                <a:ea typeface="SimSun" pitchFamily="2" charset="-122"/>
              </a:rPr>
              <a:t>Salvageable</a:t>
            </a:r>
            <a:r>
              <a:rPr lang="en-GB" altLang="zh-CN" sz="1400" baseline="30000" dirty="0" smtClean="0">
                <a:solidFill>
                  <a:srgbClr val="FFFFFF"/>
                </a:solidFill>
                <a:latin typeface="Arial"/>
                <a:ea typeface="SimSun" pitchFamily="2" charset="-122"/>
                <a:cs typeface="Arial"/>
              </a:rPr>
              <a:t>†</a:t>
            </a:r>
            <a:endParaRPr lang="en-GB" altLang="zh-CN" sz="1400" baseline="30000" dirty="0">
              <a:solidFill>
                <a:srgbClr val="FFFFFF"/>
              </a:solidFill>
              <a:ea typeface="SimSun" pitchFamily="2" charset="-122"/>
            </a:endParaRPr>
          </a:p>
          <a:p>
            <a:r>
              <a:rPr lang="en-GB" sz="1400" dirty="0">
                <a:solidFill>
                  <a:srgbClr val="FFFFFF"/>
                </a:solidFill>
              </a:rPr>
              <a:t>Denosumab 120 mg SC </a:t>
            </a:r>
            <a:r>
              <a:rPr lang="en-GB" sz="1400" dirty="0" smtClean="0">
                <a:solidFill>
                  <a:srgbClr val="FFFFFF"/>
                </a:solidFill>
              </a:rPr>
              <a:t>q4w </a:t>
            </a:r>
            <a:r>
              <a:rPr lang="en-GB" sz="1400" dirty="0">
                <a:solidFill>
                  <a:srgbClr val="FFFFFF"/>
                </a:solidFill>
              </a:rPr>
              <a:t>with loading doses (</a:t>
            </a:r>
            <a:r>
              <a:rPr lang="en-GB" sz="1400" dirty="0" smtClean="0">
                <a:solidFill>
                  <a:srgbClr val="FFFFFF"/>
                </a:solidFill>
              </a:rPr>
              <a:t>n=253) </a:t>
            </a:r>
            <a:endParaRPr lang="en-GB" altLang="zh-CN" sz="1400" dirty="0">
              <a:solidFill>
                <a:srgbClr val="FFFFFF"/>
              </a:solidFill>
              <a:ea typeface="SimSun" pitchFamily="2" charset="-122"/>
            </a:endParaRPr>
          </a:p>
        </p:txBody>
      </p:sp>
      <p:sp>
        <p:nvSpPr>
          <p:cNvPr id="31" name="AutoShape 12"/>
          <p:cNvSpPr>
            <a:spLocks noChangeArrowheads="1"/>
          </p:cNvSpPr>
          <p:nvPr/>
        </p:nvSpPr>
        <p:spPr bwMode="auto">
          <a:xfrm>
            <a:off x="230106" y="4322935"/>
            <a:ext cx="2676910" cy="957804"/>
          </a:xfrm>
          <a:prstGeom prst="roundRect">
            <a:avLst>
              <a:gd name="adj" fmla="val 16667"/>
            </a:avLst>
          </a:prstGeom>
          <a:solidFill>
            <a:schemeClr val="accent3"/>
          </a:solidFill>
          <a:ln w="9525" algn="ctr">
            <a:noFill/>
            <a:round/>
            <a:headEnd/>
            <a:tailEnd/>
          </a:ln>
        </p:spPr>
        <p:txBody>
          <a:bodyPr lIns="90488" tIns="0" rIns="90488" bIns="0" anchor="ctr"/>
          <a:lstStyle/>
          <a:p>
            <a:pPr algn="ctr" defTabSz="892175" eaLnBrk="0" hangingPunct="0"/>
            <a:r>
              <a:rPr lang="en-GB" altLang="zh-CN" sz="1400" b="1" dirty="0">
                <a:solidFill>
                  <a:srgbClr val="FFFFFF"/>
                </a:solidFill>
                <a:ea typeface="SimSun" pitchFamily="2" charset="-122"/>
              </a:rPr>
              <a:t>Cohort </a:t>
            </a:r>
            <a:r>
              <a:rPr lang="en-GB" altLang="zh-CN" sz="1400" b="1" dirty="0" smtClean="0">
                <a:solidFill>
                  <a:srgbClr val="FFFFFF"/>
                </a:solidFill>
                <a:ea typeface="SimSun" pitchFamily="2" charset="-122"/>
              </a:rPr>
              <a:t>3: </a:t>
            </a:r>
            <a:r>
              <a:rPr lang="en-GB" altLang="zh-CN" sz="1400" dirty="0" smtClean="0">
                <a:solidFill>
                  <a:srgbClr val="FFFFFF"/>
                </a:solidFill>
                <a:ea typeface="SimSun" pitchFamily="2" charset="-122"/>
              </a:rPr>
              <a:t>20040215 rollover patients </a:t>
            </a:r>
            <a:endParaRPr lang="en-GB" altLang="zh-CN" sz="1400" dirty="0">
              <a:solidFill>
                <a:srgbClr val="FFFFFF"/>
              </a:solidFill>
              <a:ea typeface="SimSun" pitchFamily="2" charset="-122"/>
            </a:endParaRPr>
          </a:p>
          <a:p>
            <a:r>
              <a:rPr lang="en-GB" sz="1400" dirty="0">
                <a:solidFill>
                  <a:srgbClr val="FFFFFF"/>
                </a:solidFill>
              </a:rPr>
              <a:t>Denosumab 120 mg SC </a:t>
            </a:r>
            <a:r>
              <a:rPr lang="en-GB" sz="1400" dirty="0" smtClean="0">
                <a:solidFill>
                  <a:srgbClr val="FFFFFF"/>
                </a:solidFill>
              </a:rPr>
              <a:t>q4w </a:t>
            </a:r>
            <a:r>
              <a:rPr lang="en-GB" sz="1400" dirty="0">
                <a:solidFill>
                  <a:srgbClr val="FFFFFF"/>
                </a:solidFill>
              </a:rPr>
              <a:t>with loading doses (</a:t>
            </a:r>
            <a:r>
              <a:rPr lang="en-GB" sz="1400" dirty="0" smtClean="0">
                <a:solidFill>
                  <a:srgbClr val="FFFFFF"/>
                </a:solidFill>
              </a:rPr>
              <a:t>n=12) </a:t>
            </a:r>
            <a:endParaRPr lang="en-GB" altLang="zh-CN" sz="1400" dirty="0">
              <a:solidFill>
                <a:srgbClr val="FFFFFF"/>
              </a:solidFill>
              <a:ea typeface="SimSun" pitchFamily="2" charset="-122"/>
            </a:endParaRPr>
          </a:p>
        </p:txBody>
      </p:sp>
      <p:sp>
        <p:nvSpPr>
          <p:cNvPr id="32" name="AutoShape 8"/>
          <p:cNvSpPr>
            <a:spLocks noChangeArrowheads="1"/>
          </p:cNvSpPr>
          <p:nvPr/>
        </p:nvSpPr>
        <p:spPr bwMode="auto">
          <a:xfrm>
            <a:off x="230106" y="2498639"/>
            <a:ext cx="2678490" cy="820737"/>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sz="1400" b="1" dirty="0" smtClean="0">
                <a:solidFill>
                  <a:srgbClr val="FFFFFF"/>
                </a:solidFill>
                <a:ea typeface="SimSun" pitchFamily="2" charset="-122"/>
              </a:rPr>
              <a:t>Cohort 1: </a:t>
            </a:r>
            <a:r>
              <a:rPr lang="en-GB" altLang="zh-CN" sz="1400" dirty="0" smtClean="0">
                <a:solidFill>
                  <a:srgbClr val="FFFFFF"/>
                </a:solidFill>
                <a:ea typeface="SimSun" pitchFamily="2" charset="-122"/>
              </a:rPr>
              <a:t>Unsalvageable* </a:t>
            </a:r>
          </a:p>
          <a:p>
            <a:r>
              <a:rPr lang="en-GB" sz="1400" dirty="0">
                <a:solidFill>
                  <a:srgbClr val="FFFFFF"/>
                </a:solidFill>
              </a:rPr>
              <a:t>Denosumab 120 mg SC </a:t>
            </a:r>
            <a:r>
              <a:rPr lang="en-GB" sz="1400" dirty="0" smtClean="0">
                <a:solidFill>
                  <a:srgbClr val="FFFFFF"/>
                </a:solidFill>
              </a:rPr>
              <a:t>q4w </a:t>
            </a:r>
            <a:r>
              <a:rPr lang="en-GB" sz="1400" dirty="0">
                <a:solidFill>
                  <a:srgbClr val="FFFFFF"/>
                </a:solidFill>
              </a:rPr>
              <a:t>with loading </a:t>
            </a:r>
            <a:r>
              <a:rPr lang="en-GB" sz="1400" dirty="0" smtClean="0">
                <a:solidFill>
                  <a:srgbClr val="FFFFFF"/>
                </a:solidFill>
              </a:rPr>
              <a:t>doses (n=267</a:t>
            </a:r>
            <a:r>
              <a:rPr lang="en-GB" sz="1400" dirty="0">
                <a:solidFill>
                  <a:srgbClr val="FFFFFF"/>
                </a:solidFill>
              </a:rPr>
              <a:t>)</a:t>
            </a:r>
            <a:endParaRPr lang="en-GB" altLang="zh-CN" sz="1400" dirty="0">
              <a:solidFill>
                <a:srgbClr val="FFFFFF"/>
              </a:solidFill>
              <a:ea typeface="SimSun" pitchFamily="2" charset="-122"/>
            </a:endParaRPr>
          </a:p>
        </p:txBody>
      </p:sp>
      <p:sp>
        <p:nvSpPr>
          <p:cNvPr id="35" name="AutoShape 12"/>
          <p:cNvSpPr>
            <a:spLocks noChangeArrowheads="1"/>
          </p:cNvSpPr>
          <p:nvPr/>
        </p:nvSpPr>
        <p:spPr bwMode="auto">
          <a:xfrm>
            <a:off x="7931020" y="4537518"/>
            <a:ext cx="984380" cy="528638"/>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Follow-up</a:t>
            </a:r>
            <a:endParaRPr lang="en-GB" altLang="zh-CN" sz="1400" dirty="0">
              <a:solidFill>
                <a:srgbClr val="FFFFFF"/>
              </a:solidFill>
              <a:ea typeface="SimSun" pitchFamily="2" charset="-122"/>
            </a:endParaRPr>
          </a:p>
        </p:txBody>
      </p:sp>
      <p:sp>
        <p:nvSpPr>
          <p:cNvPr id="36" name="AutoShape 12"/>
          <p:cNvSpPr>
            <a:spLocks noChangeArrowheads="1"/>
          </p:cNvSpPr>
          <p:nvPr/>
        </p:nvSpPr>
        <p:spPr bwMode="auto">
          <a:xfrm>
            <a:off x="7931020" y="2644689"/>
            <a:ext cx="984380" cy="528637"/>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Follow-up</a:t>
            </a:r>
            <a:endParaRPr lang="en-GB" altLang="zh-CN" sz="1400" dirty="0">
              <a:solidFill>
                <a:srgbClr val="FFFFFF"/>
              </a:solidFill>
              <a:ea typeface="SimSun" pitchFamily="2" charset="-122"/>
            </a:endParaRPr>
          </a:p>
        </p:txBody>
      </p:sp>
      <p:cxnSp>
        <p:nvCxnSpPr>
          <p:cNvPr id="37" name="AutoShape 20"/>
          <p:cNvCxnSpPr>
            <a:cxnSpLocks noChangeShapeType="1"/>
            <a:stCxn id="31" idx="3"/>
            <a:endCxn id="42" idx="1"/>
          </p:cNvCxnSpPr>
          <p:nvPr/>
        </p:nvCxnSpPr>
        <p:spPr bwMode="auto">
          <a:xfrm>
            <a:off x="2907016" y="4801837"/>
            <a:ext cx="1625156" cy="0"/>
          </a:xfrm>
          <a:prstGeom prst="straightConnector1">
            <a:avLst/>
          </a:prstGeom>
          <a:noFill/>
          <a:ln w="38100">
            <a:solidFill>
              <a:schemeClr val="bg2"/>
            </a:solidFill>
            <a:prstDash val="dash"/>
            <a:round/>
            <a:headEnd/>
            <a:tailEnd type="triangle" w="med" len="med"/>
          </a:ln>
        </p:spPr>
      </p:cxnSp>
      <p:cxnSp>
        <p:nvCxnSpPr>
          <p:cNvPr id="38" name="AutoShape 21"/>
          <p:cNvCxnSpPr>
            <a:cxnSpLocks noChangeShapeType="1"/>
            <a:stCxn id="32" idx="3"/>
            <a:endCxn id="43" idx="1"/>
          </p:cNvCxnSpPr>
          <p:nvPr/>
        </p:nvCxnSpPr>
        <p:spPr bwMode="auto">
          <a:xfrm>
            <a:off x="2908596" y="2909008"/>
            <a:ext cx="1623576" cy="0"/>
          </a:xfrm>
          <a:prstGeom prst="straightConnector1">
            <a:avLst/>
          </a:prstGeom>
          <a:noFill/>
          <a:ln w="38100">
            <a:solidFill>
              <a:schemeClr val="bg2"/>
            </a:solidFill>
            <a:round/>
            <a:headEnd/>
            <a:tailEnd type="triangle" w="med" len="med"/>
          </a:ln>
        </p:spPr>
      </p:cxnSp>
      <p:sp>
        <p:nvSpPr>
          <p:cNvPr id="39" name="AutoShape 12"/>
          <p:cNvSpPr>
            <a:spLocks noChangeArrowheads="1"/>
          </p:cNvSpPr>
          <p:nvPr/>
        </p:nvSpPr>
        <p:spPr bwMode="auto">
          <a:xfrm>
            <a:off x="7931020" y="3563595"/>
            <a:ext cx="984380" cy="528637"/>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Follow-up</a:t>
            </a:r>
            <a:endParaRPr lang="en-GB" altLang="zh-CN" sz="1400" dirty="0">
              <a:solidFill>
                <a:srgbClr val="FFFFFF"/>
              </a:solidFill>
              <a:ea typeface="SimSun" pitchFamily="2" charset="-122"/>
            </a:endParaRPr>
          </a:p>
        </p:txBody>
      </p:sp>
      <p:cxnSp>
        <p:nvCxnSpPr>
          <p:cNvPr id="40" name="AutoShape 21"/>
          <p:cNvCxnSpPr>
            <a:cxnSpLocks noChangeShapeType="1"/>
            <a:stCxn id="25" idx="3"/>
            <a:endCxn id="44" idx="1"/>
          </p:cNvCxnSpPr>
          <p:nvPr/>
        </p:nvCxnSpPr>
        <p:spPr bwMode="auto">
          <a:xfrm>
            <a:off x="2908596" y="3827914"/>
            <a:ext cx="246391" cy="0"/>
          </a:xfrm>
          <a:prstGeom prst="straightConnector1">
            <a:avLst/>
          </a:prstGeom>
          <a:noFill/>
          <a:ln w="38100">
            <a:solidFill>
              <a:schemeClr val="bg2"/>
            </a:solidFill>
            <a:round/>
            <a:headEnd/>
            <a:tailEnd type="triangle" w="med" len="med"/>
          </a:ln>
        </p:spPr>
      </p:cxnSp>
      <p:sp>
        <p:nvSpPr>
          <p:cNvPr id="41" name="AutoShape 8"/>
          <p:cNvSpPr>
            <a:spLocks noChangeArrowheads="1"/>
          </p:cNvSpPr>
          <p:nvPr/>
        </p:nvSpPr>
        <p:spPr bwMode="auto">
          <a:xfrm>
            <a:off x="4532172" y="3417545"/>
            <a:ext cx="2678490" cy="820737"/>
          </a:xfrm>
          <a:prstGeom prst="roundRect">
            <a:avLst>
              <a:gd name="adj" fmla="val 16667"/>
            </a:avLst>
          </a:prstGeom>
          <a:solidFill>
            <a:schemeClr val="accent1"/>
          </a:solidFill>
          <a:ln w="9525" algn="ctr">
            <a:noFill/>
            <a:round/>
            <a:headEnd/>
            <a:tailEnd/>
          </a:ln>
        </p:spPr>
        <p:txBody>
          <a:bodyPr lIns="90488" tIns="0" rIns="90488" bIns="0" anchor="ctr"/>
          <a:lstStyle/>
          <a:p>
            <a:pPr algn="ctr" defTabSz="892175" eaLnBrk="0" hangingPunct="0"/>
            <a:r>
              <a:rPr lang="en-GB" sz="1400" dirty="0" smtClean="0">
                <a:solidFill>
                  <a:srgbClr val="FFFFFF"/>
                </a:solidFill>
              </a:rPr>
              <a:t>If complete resection, denosumab </a:t>
            </a:r>
            <a:r>
              <a:rPr lang="en-GB" sz="1400" dirty="0">
                <a:solidFill>
                  <a:srgbClr val="FFFFFF"/>
                </a:solidFill>
              </a:rPr>
              <a:t>120 mg SC </a:t>
            </a:r>
            <a:r>
              <a:rPr lang="en-GB" sz="1400" dirty="0" smtClean="0">
                <a:solidFill>
                  <a:srgbClr val="FFFFFF"/>
                </a:solidFill>
              </a:rPr>
              <a:t>q4w for 6 doses </a:t>
            </a:r>
            <a:endParaRPr lang="en-GB" altLang="zh-CN" sz="1400" dirty="0">
              <a:solidFill>
                <a:srgbClr val="FFFFFF"/>
              </a:solidFill>
              <a:ea typeface="SimSun" pitchFamily="2" charset="-122"/>
            </a:endParaRPr>
          </a:p>
        </p:txBody>
      </p:sp>
      <p:sp>
        <p:nvSpPr>
          <p:cNvPr id="42" name="AutoShape 12"/>
          <p:cNvSpPr>
            <a:spLocks noChangeArrowheads="1"/>
          </p:cNvSpPr>
          <p:nvPr/>
        </p:nvSpPr>
        <p:spPr bwMode="auto">
          <a:xfrm>
            <a:off x="4532172" y="4391469"/>
            <a:ext cx="2676910" cy="820736"/>
          </a:xfrm>
          <a:prstGeom prst="roundRect">
            <a:avLst>
              <a:gd name="adj" fmla="val 16667"/>
            </a:avLst>
          </a:prstGeom>
          <a:solidFill>
            <a:schemeClr val="accent3"/>
          </a:solidFill>
          <a:ln w="9525" algn="ctr">
            <a:noFill/>
            <a:round/>
            <a:headEnd/>
            <a:tailEnd/>
          </a:ln>
        </p:spPr>
        <p:txBody>
          <a:bodyPr lIns="90488" tIns="0" rIns="90488" bIns="0" anchor="ctr"/>
          <a:lstStyle/>
          <a:p>
            <a:pPr algn="ctr" defTabSz="892175" eaLnBrk="0" hangingPunct="0"/>
            <a:r>
              <a:rPr lang="en-GB" sz="1400" dirty="0">
                <a:solidFill>
                  <a:srgbClr val="FFFFFF"/>
                </a:solidFill>
              </a:rPr>
              <a:t>Continue denosumab </a:t>
            </a:r>
            <a:r>
              <a:rPr lang="en-GB" sz="1400" dirty="0" smtClean="0">
                <a:solidFill>
                  <a:srgbClr val="FFFFFF"/>
                </a:solidFill>
              </a:rPr>
              <a:t>120 </a:t>
            </a:r>
            <a:r>
              <a:rPr lang="en-GB" sz="1400" dirty="0">
                <a:solidFill>
                  <a:srgbClr val="FFFFFF"/>
                </a:solidFill>
              </a:rPr>
              <a:t>mg SC </a:t>
            </a:r>
            <a:r>
              <a:rPr lang="en-GB" sz="1400" dirty="0" smtClean="0">
                <a:solidFill>
                  <a:srgbClr val="FFFFFF"/>
                </a:solidFill>
              </a:rPr>
              <a:t>q4w </a:t>
            </a:r>
            <a:r>
              <a:rPr lang="en-GB" sz="1400" dirty="0">
                <a:solidFill>
                  <a:srgbClr val="FFFFFF"/>
                </a:solidFill>
              </a:rPr>
              <a:t>if clinical benefit </a:t>
            </a:r>
            <a:endParaRPr lang="en-GB" altLang="zh-CN" sz="1400" dirty="0">
              <a:solidFill>
                <a:srgbClr val="FFFFFF"/>
              </a:solidFill>
              <a:ea typeface="SimSun" pitchFamily="2" charset="-122"/>
            </a:endParaRPr>
          </a:p>
        </p:txBody>
      </p:sp>
      <p:sp>
        <p:nvSpPr>
          <p:cNvPr id="43" name="AutoShape 8"/>
          <p:cNvSpPr>
            <a:spLocks noChangeArrowheads="1"/>
          </p:cNvSpPr>
          <p:nvPr/>
        </p:nvSpPr>
        <p:spPr bwMode="auto">
          <a:xfrm>
            <a:off x="4532172" y="2498639"/>
            <a:ext cx="2678490" cy="820737"/>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sz="1400" dirty="0">
                <a:solidFill>
                  <a:srgbClr val="FFFFFF"/>
                </a:solidFill>
              </a:rPr>
              <a:t>Continue denosumab 120 mg SC </a:t>
            </a:r>
            <a:r>
              <a:rPr lang="en-GB" sz="1400" dirty="0" smtClean="0">
                <a:solidFill>
                  <a:srgbClr val="FFFFFF"/>
                </a:solidFill>
              </a:rPr>
              <a:t>q4w </a:t>
            </a:r>
            <a:r>
              <a:rPr lang="en-GB" sz="1400" dirty="0">
                <a:solidFill>
                  <a:srgbClr val="FFFFFF"/>
                </a:solidFill>
              </a:rPr>
              <a:t>if clinical benefit </a:t>
            </a:r>
            <a:endParaRPr lang="en-GB" altLang="zh-CN" sz="1400" dirty="0">
              <a:solidFill>
                <a:srgbClr val="FFFFFF"/>
              </a:solidFill>
              <a:ea typeface="SimSun" pitchFamily="2" charset="-122"/>
            </a:endParaRPr>
          </a:p>
        </p:txBody>
      </p:sp>
      <p:sp>
        <p:nvSpPr>
          <p:cNvPr id="44" name="AutoShape 12"/>
          <p:cNvSpPr>
            <a:spLocks noChangeArrowheads="1"/>
          </p:cNvSpPr>
          <p:nvPr/>
        </p:nvSpPr>
        <p:spPr bwMode="auto">
          <a:xfrm>
            <a:off x="3154987" y="3563595"/>
            <a:ext cx="1042222" cy="528637"/>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Surgery</a:t>
            </a:r>
            <a:endParaRPr lang="en-GB" altLang="zh-CN" sz="1400" dirty="0">
              <a:solidFill>
                <a:srgbClr val="FFFFFF"/>
              </a:solidFill>
              <a:ea typeface="SimSun" pitchFamily="2" charset="-122"/>
            </a:endParaRPr>
          </a:p>
        </p:txBody>
      </p:sp>
      <p:cxnSp>
        <p:nvCxnSpPr>
          <p:cNvPr id="24" name="AutoShape 21"/>
          <p:cNvCxnSpPr>
            <a:cxnSpLocks noChangeShapeType="1"/>
            <a:stCxn id="43" idx="3"/>
            <a:endCxn id="36" idx="1"/>
          </p:cNvCxnSpPr>
          <p:nvPr/>
        </p:nvCxnSpPr>
        <p:spPr bwMode="auto">
          <a:xfrm>
            <a:off x="7210662" y="2909008"/>
            <a:ext cx="720358" cy="0"/>
          </a:xfrm>
          <a:prstGeom prst="straightConnector1">
            <a:avLst/>
          </a:prstGeom>
          <a:noFill/>
          <a:ln w="38100">
            <a:solidFill>
              <a:schemeClr val="bg2"/>
            </a:solidFill>
            <a:round/>
            <a:headEnd/>
            <a:tailEnd type="triangle" w="med" len="med"/>
          </a:ln>
        </p:spPr>
      </p:cxnSp>
      <p:cxnSp>
        <p:nvCxnSpPr>
          <p:cNvPr id="28" name="AutoShape 21"/>
          <p:cNvCxnSpPr>
            <a:cxnSpLocks noChangeShapeType="1"/>
            <a:stCxn id="44" idx="3"/>
            <a:endCxn id="41" idx="1"/>
          </p:cNvCxnSpPr>
          <p:nvPr/>
        </p:nvCxnSpPr>
        <p:spPr bwMode="auto">
          <a:xfrm>
            <a:off x="4197209" y="3827914"/>
            <a:ext cx="334963" cy="0"/>
          </a:xfrm>
          <a:prstGeom prst="straightConnector1">
            <a:avLst/>
          </a:prstGeom>
          <a:noFill/>
          <a:ln w="38100">
            <a:solidFill>
              <a:schemeClr val="bg2"/>
            </a:solidFill>
            <a:round/>
            <a:headEnd/>
            <a:tailEnd type="triangle" w="med" len="med"/>
          </a:ln>
        </p:spPr>
      </p:cxnSp>
      <p:cxnSp>
        <p:nvCxnSpPr>
          <p:cNvPr id="33" name="AutoShape 21"/>
          <p:cNvCxnSpPr>
            <a:cxnSpLocks noChangeShapeType="1"/>
            <a:stCxn id="41" idx="3"/>
            <a:endCxn id="39" idx="1"/>
          </p:cNvCxnSpPr>
          <p:nvPr/>
        </p:nvCxnSpPr>
        <p:spPr bwMode="auto">
          <a:xfrm>
            <a:off x="7210662" y="3827914"/>
            <a:ext cx="720358" cy="0"/>
          </a:xfrm>
          <a:prstGeom prst="straightConnector1">
            <a:avLst/>
          </a:prstGeom>
          <a:noFill/>
          <a:ln w="38100">
            <a:solidFill>
              <a:schemeClr val="bg2"/>
            </a:solidFill>
            <a:round/>
            <a:headEnd/>
            <a:tailEnd type="triangle" w="med" len="med"/>
          </a:ln>
        </p:spPr>
      </p:cxnSp>
      <p:cxnSp>
        <p:nvCxnSpPr>
          <p:cNvPr id="45" name="AutoShape 20"/>
          <p:cNvCxnSpPr>
            <a:cxnSpLocks noChangeShapeType="1"/>
            <a:stCxn id="42" idx="3"/>
            <a:endCxn id="35" idx="1"/>
          </p:cNvCxnSpPr>
          <p:nvPr/>
        </p:nvCxnSpPr>
        <p:spPr bwMode="auto">
          <a:xfrm>
            <a:off x="7209082" y="4801837"/>
            <a:ext cx="721938" cy="0"/>
          </a:xfrm>
          <a:prstGeom prst="straightConnector1">
            <a:avLst/>
          </a:prstGeom>
          <a:noFill/>
          <a:ln w="38100">
            <a:solidFill>
              <a:schemeClr val="bg2"/>
            </a:solidFill>
            <a:prstDash val="dash"/>
            <a:round/>
            <a:headEnd/>
            <a:tailEnd type="triangle" w="med" len="med"/>
          </a:ln>
        </p:spPr>
      </p:cxnSp>
      <p:sp>
        <p:nvSpPr>
          <p:cNvPr id="19" name="TextBox 18"/>
          <p:cNvSpPr txBox="1"/>
          <p:nvPr/>
        </p:nvSpPr>
        <p:spPr>
          <a:xfrm>
            <a:off x="1259683" y="6083343"/>
            <a:ext cx="7492757" cy="430887"/>
          </a:xfrm>
          <a:prstGeom prst="rect">
            <a:avLst/>
          </a:prstGeom>
          <a:noFill/>
        </p:spPr>
        <p:txBody>
          <a:bodyPr wrap="none" rtlCol="0">
            <a:spAutoFit/>
          </a:bodyPr>
          <a:lstStyle/>
          <a:p>
            <a:r>
              <a:rPr lang="en-GB" sz="1100" dirty="0" smtClean="0"/>
              <a:t>*Sacral, spinal or multiple lesions including pulmonary metastases; </a:t>
            </a:r>
            <a:r>
              <a:rPr lang="en-GB" sz="1100" baseline="30000" dirty="0" smtClean="0">
                <a:latin typeface="Arial"/>
                <a:cs typeface="Arial"/>
              </a:rPr>
              <a:t>†</a:t>
            </a:r>
            <a:r>
              <a:rPr lang="en-GB" sz="1100" dirty="0" smtClean="0">
                <a:latin typeface="Arial"/>
                <a:cs typeface="Arial"/>
              </a:rPr>
              <a:t>joint resection, limb amputation, </a:t>
            </a:r>
            <a:r>
              <a:rPr lang="en-GB" sz="1100" dirty="0" err="1" smtClean="0">
                <a:latin typeface="Arial"/>
                <a:cs typeface="Arial"/>
              </a:rPr>
              <a:t>hemipelvectomy</a:t>
            </a:r>
            <a:r>
              <a:rPr lang="en-GB" sz="1100" dirty="0" smtClean="0">
                <a:latin typeface="Arial"/>
                <a:cs typeface="Arial"/>
              </a:rPr>
              <a:t> </a:t>
            </a:r>
          </a:p>
          <a:p>
            <a:pPr>
              <a:tabLst>
                <a:tab pos="354013" algn="l"/>
              </a:tabLst>
            </a:pPr>
            <a:r>
              <a:rPr lang="en-GB" sz="1100" dirty="0">
                <a:latin typeface="Arial"/>
                <a:cs typeface="Arial"/>
              </a:rPr>
              <a:t>	</a:t>
            </a:r>
            <a:r>
              <a:rPr lang="en-GB" sz="1100" dirty="0" smtClean="0">
                <a:latin typeface="Arial"/>
                <a:cs typeface="Arial"/>
              </a:rPr>
              <a:t>or surgical procedure resulting in severe morbidity, other than curettage with complete resection of tumour</a:t>
            </a:r>
            <a:endParaRPr lang="en-GB" sz="1100" dirty="0"/>
          </a:p>
        </p:txBody>
      </p:sp>
    </p:spTree>
    <p:custDataLst>
      <p:tags r:id="rId1"/>
    </p:custDataLst>
    <p:extLst>
      <p:ext uri="{BB962C8B-B14F-4D97-AF65-F5344CB8AC3E}">
        <p14:creationId xmlns:p14="http://schemas.microsoft.com/office/powerpoint/2010/main" val="1925457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a:t>
            </a:r>
            <a:endParaRPr lang="en-GB" b="1" dirty="0">
              <a:solidFill>
                <a:schemeClr val="bg1"/>
              </a:solidFill>
            </a:endParaRPr>
          </a:p>
          <a:p>
            <a:pPr marL="0" indent="0">
              <a:buNone/>
            </a:pP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133" name="Text Box 4"/>
          <p:cNvSpPr txBox="1">
            <a:spLocks noChangeArrowheads="1"/>
          </p:cNvSpPr>
          <p:nvPr/>
        </p:nvSpPr>
        <p:spPr bwMode="auto">
          <a:xfrm>
            <a:off x="4628188" y="6474897"/>
            <a:ext cx="42951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Palmerini</a:t>
            </a:r>
            <a:r>
              <a:rPr lang="en-GB" sz="1200" dirty="0" smtClean="0">
                <a:solidFill>
                  <a:srgbClr val="363636"/>
                </a:solidFill>
              </a:rPr>
              <a:t> E,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LBA56</a:t>
            </a:r>
            <a:endParaRPr lang="en-GB" sz="1200" dirty="0">
              <a:solidFill>
                <a:srgbClr val="363636"/>
              </a:solidFill>
            </a:endParaRPr>
          </a:p>
        </p:txBody>
      </p:sp>
      <p:sp>
        <p:nvSpPr>
          <p:cNvPr id="134"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LBA56: Long-term efficacy of denosumab in giant cell </a:t>
            </a:r>
            <a:r>
              <a:rPr lang="en-GB" sz="1800" dirty="0" err="1">
                <a:solidFill>
                  <a:schemeClr val="bg1"/>
                </a:solidFill>
              </a:rPr>
              <a:t>tumor</a:t>
            </a:r>
            <a:r>
              <a:rPr lang="en-GB" sz="1800" dirty="0">
                <a:solidFill>
                  <a:schemeClr val="bg1"/>
                </a:solidFill>
              </a:rPr>
              <a:t> of bone: </a:t>
            </a:r>
            <a:r>
              <a:rPr lang="en-GB" sz="1800" dirty="0" smtClean="0">
                <a:solidFill>
                  <a:schemeClr val="bg1"/>
                </a:solidFill>
              </a:rPr>
              <a:t>Results </a:t>
            </a:r>
            <a:r>
              <a:rPr lang="en-GB" sz="1800" dirty="0">
                <a:solidFill>
                  <a:schemeClr val="bg1"/>
                </a:solidFill>
              </a:rPr>
              <a:t>of </a:t>
            </a:r>
            <a:r>
              <a:rPr lang="en-GB" sz="1800" dirty="0" smtClean="0">
                <a:solidFill>
                  <a:schemeClr val="bg1"/>
                </a:solidFill>
              </a:rPr>
              <a:t>an open-label </a:t>
            </a:r>
            <a:r>
              <a:rPr lang="en-GB" sz="1800" dirty="0">
                <a:solidFill>
                  <a:schemeClr val="bg1"/>
                </a:solidFill>
              </a:rPr>
              <a:t>phase 2 </a:t>
            </a:r>
            <a:r>
              <a:rPr lang="en-GB" sz="1800" dirty="0" smtClean="0">
                <a:solidFill>
                  <a:schemeClr val="bg1"/>
                </a:solidFill>
              </a:rPr>
              <a:t>study – </a:t>
            </a:r>
            <a:r>
              <a:rPr lang="en-GB" sz="1800" dirty="0" err="1" smtClean="0">
                <a:solidFill>
                  <a:schemeClr val="bg1"/>
                </a:solidFill>
              </a:rPr>
              <a:t>Palmerini</a:t>
            </a:r>
            <a:r>
              <a:rPr lang="en-GB" sz="1800" dirty="0" smtClean="0">
                <a:solidFill>
                  <a:schemeClr val="bg1"/>
                </a:solidFill>
              </a:rPr>
              <a:t> E, et al</a:t>
            </a:r>
            <a:endParaRPr lang="en-GB" sz="1800" dirty="0">
              <a:solidFill>
                <a:schemeClr val="bg1"/>
              </a:solidFill>
            </a:endParaRPr>
          </a:p>
        </p:txBody>
      </p:sp>
      <p:graphicFrame>
        <p:nvGraphicFramePr>
          <p:cNvPr id="136" name="Content Placeholder 1"/>
          <p:cNvGraphicFramePr>
            <a:graphicFrameLocks/>
          </p:cNvGraphicFramePr>
          <p:nvPr>
            <p:extLst>
              <p:ext uri="{D42A27DB-BD31-4B8C-83A1-F6EECF244321}">
                <p14:modId xmlns:p14="http://schemas.microsoft.com/office/powerpoint/2010/main" val="3825913265"/>
              </p:ext>
            </p:extLst>
          </p:nvPr>
        </p:nvGraphicFramePr>
        <p:xfrm>
          <a:off x="225425" y="1955110"/>
          <a:ext cx="8739196" cy="3499313"/>
        </p:xfrm>
        <a:graphic>
          <a:graphicData uri="http://schemas.openxmlformats.org/drawingml/2006/table">
            <a:tbl>
              <a:tblPr firstRow="1" bandRow="1">
                <a:tableStyleId>{69012ECD-51FC-41F1-AA8D-1B2483CD663E}</a:tableStyleId>
              </a:tblPr>
              <a:tblGrid>
                <a:gridCol w="3170918"/>
                <a:gridCol w="1294410"/>
                <a:gridCol w="1472541"/>
                <a:gridCol w="1448789"/>
                <a:gridCol w="1352538"/>
              </a:tblGrid>
              <a:tr h="582817">
                <a:tc>
                  <a:txBody>
                    <a:bodyPr/>
                    <a:lstStyle/>
                    <a:p>
                      <a:pPr algn="l"/>
                      <a:r>
                        <a:rPr lang="en-GB" sz="1600" dirty="0" smtClean="0">
                          <a:solidFill>
                            <a:schemeClr val="tx2"/>
                          </a:solidFill>
                          <a:latin typeface="+mn-lt"/>
                          <a:cs typeface="Arial" panose="020B0604020202020204" pitchFamily="34" charset="0"/>
                        </a:rPr>
                        <a:t>Baseline characteristics , %</a:t>
                      </a:r>
                      <a:endParaRPr lang="en-GB" sz="1600" dirty="0">
                        <a:solidFill>
                          <a:schemeClr val="tx2"/>
                        </a:solidFill>
                        <a:latin typeface="+mn-lt"/>
                        <a:cs typeface="Arial" panose="020B0604020202020204" pitchFamily="34" charset="0"/>
                      </a:endParaRPr>
                    </a:p>
                  </a:txBody>
                  <a:tcPr marT="36000" marB="36000" anchor="b"/>
                </a:tc>
                <a:tc>
                  <a:txBody>
                    <a:bodyPr/>
                    <a:lstStyle/>
                    <a:p>
                      <a:pPr algn="ctr"/>
                      <a:r>
                        <a:rPr lang="en-GB" sz="1600" dirty="0" smtClean="0">
                          <a:solidFill>
                            <a:schemeClr val="tx2"/>
                          </a:solidFill>
                          <a:latin typeface="+mn-lt"/>
                          <a:cs typeface="Arial" panose="020B0604020202020204" pitchFamily="34" charset="0"/>
                        </a:rPr>
                        <a:t>Cohort 1</a:t>
                      </a:r>
                    </a:p>
                    <a:p>
                      <a:pPr algn="ctr"/>
                      <a:r>
                        <a:rPr lang="en-GB" sz="1600" dirty="0" smtClean="0">
                          <a:solidFill>
                            <a:schemeClr val="tx2"/>
                          </a:solidFill>
                          <a:latin typeface="+mn-lt"/>
                          <a:cs typeface="Arial" panose="020B0604020202020204" pitchFamily="34" charset="0"/>
                        </a:rPr>
                        <a:t>(n=267)</a:t>
                      </a:r>
                      <a:endParaRPr lang="en-GB" sz="1600" dirty="0">
                        <a:solidFill>
                          <a:schemeClr val="tx2"/>
                        </a:solidFill>
                        <a:latin typeface="+mn-lt"/>
                        <a:cs typeface="Arial" panose="020B0604020202020204" pitchFamily="34" charset="0"/>
                      </a:endParaRPr>
                    </a:p>
                  </a:txBody>
                  <a:tcPr marT="36000" marB="36000" anchor="b"/>
                </a:tc>
                <a:tc>
                  <a:txBody>
                    <a:bodyPr/>
                    <a:lstStyle/>
                    <a:p>
                      <a:pPr algn="ctr"/>
                      <a:r>
                        <a:rPr lang="en-GB" sz="1600" dirty="0" smtClean="0">
                          <a:solidFill>
                            <a:schemeClr val="tx2"/>
                          </a:solidFill>
                          <a:latin typeface="+mn-lt"/>
                          <a:cs typeface="Arial" panose="020B0604020202020204" pitchFamily="34" charset="0"/>
                        </a:rPr>
                        <a:t>Cohort 2</a:t>
                      </a:r>
                    </a:p>
                    <a:p>
                      <a:pPr algn="ctr"/>
                      <a:r>
                        <a:rPr lang="en-GB" sz="1600" dirty="0" smtClean="0">
                          <a:solidFill>
                            <a:schemeClr val="tx2"/>
                          </a:solidFill>
                          <a:latin typeface="+mn-lt"/>
                          <a:cs typeface="Arial" panose="020B0604020202020204" pitchFamily="34" charset="0"/>
                        </a:rPr>
                        <a:t>(n=253)</a:t>
                      </a:r>
                      <a:endParaRPr lang="en-GB" sz="1600" dirty="0">
                        <a:solidFill>
                          <a:schemeClr val="tx2"/>
                        </a:solidFill>
                        <a:latin typeface="+mn-lt"/>
                        <a:cs typeface="Arial" panose="020B0604020202020204" pitchFamily="34" charset="0"/>
                      </a:endParaRPr>
                    </a:p>
                  </a:txBody>
                  <a:tcPr marT="36000" marB="36000" anchor="b"/>
                </a:tc>
                <a:tc>
                  <a:txBody>
                    <a:bodyPr/>
                    <a:lstStyle/>
                    <a:p>
                      <a:pPr algn="ctr"/>
                      <a:r>
                        <a:rPr lang="en-GB" sz="1600" dirty="0" smtClean="0">
                          <a:solidFill>
                            <a:schemeClr val="tx2"/>
                          </a:solidFill>
                          <a:latin typeface="+mn-lt"/>
                          <a:cs typeface="Arial" panose="020B0604020202020204" pitchFamily="34" charset="0"/>
                        </a:rPr>
                        <a:t>Cohort 3</a:t>
                      </a:r>
                    </a:p>
                    <a:p>
                      <a:pPr algn="ctr"/>
                      <a:r>
                        <a:rPr lang="en-GB" sz="1600" dirty="0" smtClean="0">
                          <a:solidFill>
                            <a:schemeClr val="tx2"/>
                          </a:solidFill>
                          <a:latin typeface="+mn-lt"/>
                          <a:cs typeface="Arial" panose="020B0604020202020204" pitchFamily="34" charset="0"/>
                        </a:rPr>
                        <a:t>(n=12)</a:t>
                      </a:r>
                      <a:endParaRPr lang="en-GB" sz="1600" dirty="0">
                        <a:solidFill>
                          <a:schemeClr val="tx2"/>
                        </a:solidFill>
                        <a:latin typeface="+mn-lt"/>
                        <a:cs typeface="Arial" panose="020B0604020202020204" pitchFamily="34" charset="0"/>
                      </a:endParaRPr>
                    </a:p>
                  </a:txBody>
                  <a:tcPr marT="36000" marB="36000" anchor="b"/>
                </a:tc>
                <a:tc>
                  <a:txBody>
                    <a:bodyPr/>
                    <a:lstStyle/>
                    <a:p>
                      <a:pPr algn="ctr"/>
                      <a:r>
                        <a:rPr lang="en-GB" sz="1600" dirty="0" smtClean="0">
                          <a:solidFill>
                            <a:schemeClr val="tx2"/>
                          </a:solidFill>
                          <a:latin typeface="+mn-lt"/>
                          <a:cs typeface="Arial" panose="020B0604020202020204" pitchFamily="34" charset="0"/>
                        </a:rPr>
                        <a:t>All patients </a:t>
                      </a:r>
                    </a:p>
                    <a:p>
                      <a:pPr algn="ctr"/>
                      <a:r>
                        <a:rPr lang="en-GB" sz="1600" dirty="0" smtClean="0">
                          <a:solidFill>
                            <a:schemeClr val="tx2"/>
                          </a:solidFill>
                          <a:latin typeface="+mn-lt"/>
                          <a:cs typeface="Arial" panose="020B0604020202020204" pitchFamily="34" charset="0"/>
                        </a:rPr>
                        <a:t>(n=532)</a:t>
                      </a:r>
                      <a:endParaRPr lang="en-GB" sz="1600" dirty="0">
                        <a:solidFill>
                          <a:schemeClr val="tx2"/>
                        </a:solidFill>
                        <a:latin typeface="+mn-lt"/>
                        <a:cs typeface="Arial" panose="020B0604020202020204" pitchFamily="34" charset="0"/>
                      </a:endParaRPr>
                    </a:p>
                  </a:txBody>
                  <a:tcPr marT="36000" marB="36000" anchor="b"/>
                </a:tc>
              </a:tr>
              <a:tr h="0">
                <a:tc>
                  <a:txBody>
                    <a:bodyPr/>
                    <a:lstStyle/>
                    <a:p>
                      <a:r>
                        <a:rPr lang="en-GB" sz="1600" dirty="0" smtClean="0">
                          <a:solidFill>
                            <a:srgbClr val="000000"/>
                          </a:solidFill>
                          <a:latin typeface="+mn-lt"/>
                          <a:cs typeface="Arial" panose="020B0604020202020204" pitchFamily="34" charset="0"/>
                        </a:rPr>
                        <a:t>Women</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58</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56</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42</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57</a:t>
                      </a:r>
                      <a:endParaRPr lang="en-GB" sz="1600" dirty="0">
                        <a:solidFill>
                          <a:srgbClr val="000000"/>
                        </a:solidFill>
                        <a:latin typeface="+mn-lt"/>
                        <a:cs typeface="Arial" panose="020B0604020202020204" pitchFamily="34" charset="0"/>
                      </a:endParaRPr>
                    </a:p>
                  </a:txBody>
                  <a:tcPr marT="36000" marB="36000"/>
                </a:tc>
              </a:tr>
              <a:tr h="0">
                <a:tc>
                  <a:txBody>
                    <a:bodyPr/>
                    <a:lstStyle/>
                    <a:p>
                      <a:r>
                        <a:rPr lang="en-GB" sz="1600" dirty="0" smtClean="0">
                          <a:solidFill>
                            <a:srgbClr val="000000"/>
                          </a:solidFill>
                          <a:latin typeface="+mn-lt"/>
                          <a:cs typeface="Arial" panose="020B0604020202020204" pitchFamily="34" charset="0"/>
                        </a:rPr>
                        <a:t>Adolescents</a:t>
                      </a:r>
                      <a:r>
                        <a:rPr lang="en-GB" sz="1600" baseline="0" dirty="0" smtClean="0">
                          <a:solidFill>
                            <a:srgbClr val="000000"/>
                          </a:solidFill>
                          <a:latin typeface="+mn-lt"/>
                          <a:cs typeface="Arial" panose="020B0604020202020204" pitchFamily="34" charset="0"/>
                        </a:rPr>
                        <a:t>*</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6</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0</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a:t>
                      </a:r>
                      <a:endParaRPr lang="en-GB" sz="1600" dirty="0">
                        <a:solidFill>
                          <a:srgbClr val="000000"/>
                        </a:solidFill>
                        <a:latin typeface="+mn-lt"/>
                        <a:cs typeface="Arial" panose="020B0604020202020204" pitchFamily="34" charset="0"/>
                      </a:endParaRPr>
                    </a:p>
                  </a:txBody>
                  <a:tcPr marT="36000" marB="36000"/>
                </a:tc>
              </a:tr>
              <a:tr h="0">
                <a:tc>
                  <a:txBody>
                    <a:bodyPr/>
                    <a:lstStyle/>
                    <a:p>
                      <a:r>
                        <a:rPr lang="en-GB" sz="1600" dirty="0" smtClean="0">
                          <a:solidFill>
                            <a:srgbClr val="000000"/>
                          </a:solidFill>
                          <a:latin typeface="+mn-lt"/>
                          <a:cs typeface="Arial" panose="020B0604020202020204" pitchFamily="34" charset="0"/>
                        </a:rPr>
                        <a:t>Mean age, years (range)</a:t>
                      </a:r>
                      <a:endParaRPr lang="en-GB" sz="1600" baseline="30000" dirty="0" smtClean="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33 (13–83)</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34 (13–82)</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31 (22–63)</a:t>
                      </a:r>
                      <a:endParaRPr lang="en-GB" sz="1600" dirty="0">
                        <a:solidFill>
                          <a:srgbClr val="000000"/>
                        </a:solidFill>
                        <a:latin typeface="+mn-lt"/>
                        <a:cs typeface="Arial" panose="020B0604020202020204" pitchFamily="34" charset="0"/>
                      </a:endParaRPr>
                    </a:p>
                  </a:txBody>
                  <a:tcPr marT="36000" marB="36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rgbClr val="000000"/>
                          </a:solidFill>
                          <a:latin typeface="+mn-lt"/>
                          <a:cs typeface="Arial" panose="020B0604020202020204" pitchFamily="34" charset="0"/>
                        </a:rPr>
                        <a:t>33 (13–83)</a:t>
                      </a:r>
                    </a:p>
                  </a:txBody>
                  <a:tcPr marT="36000" marB="36000"/>
                </a:tc>
              </a:tr>
              <a:tr h="0">
                <a:tc>
                  <a:txBody>
                    <a:bodyPr/>
                    <a:lstStyle/>
                    <a:p>
                      <a:r>
                        <a:rPr lang="en-GB" sz="1600" dirty="0" smtClean="0">
                          <a:solidFill>
                            <a:srgbClr val="000000"/>
                          </a:solidFill>
                          <a:latin typeface="+mn-lt"/>
                          <a:cs typeface="Arial" panose="020B0604020202020204" pitchFamily="34" charset="0"/>
                        </a:rPr>
                        <a:t>GCTB disease type</a:t>
                      </a:r>
                      <a:r>
                        <a:rPr lang="en-GB" sz="1600" baseline="0" dirty="0" smtClean="0">
                          <a:solidFill>
                            <a:srgbClr val="000000"/>
                          </a:solidFill>
                          <a:latin typeface="+mn-lt"/>
                          <a:cs typeface="Arial" panose="020B0604020202020204" pitchFamily="34" charset="0"/>
                        </a:rPr>
                        <a:t> </a:t>
                      </a:r>
                    </a:p>
                    <a:p>
                      <a:pPr marL="180975" indent="0"/>
                      <a:r>
                        <a:rPr lang="en-GB" sz="1600" baseline="0" dirty="0" smtClean="0">
                          <a:solidFill>
                            <a:srgbClr val="000000"/>
                          </a:solidFill>
                          <a:latin typeface="+mn-lt"/>
                          <a:cs typeface="Arial" panose="020B0604020202020204" pitchFamily="34" charset="0"/>
                        </a:rPr>
                        <a:t>Primary resectable </a:t>
                      </a:r>
                    </a:p>
                    <a:p>
                      <a:pPr marL="180975" indent="0"/>
                      <a:r>
                        <a:rPr lang="en-GB" sz="1600" baseline="0" dirty="0" smtClean="0">
                          <a:solidFill>
                            <a:srgbClr val="000000"/>
                          </a:solidFill>
                          <a:latin typeface="+mn-lt"/>
                          <a:cs typeface="Arial" panose="020B0604020202020204" pitchFamily="34" charset="0"/>
                        </a:rPr>
                        <a:t>Primary unresectable</a:t>
                      </a:r>
                    </a:p>
                    <a:p>
                      <a:pPr marL="180975" indent="0"/>
                      <a:r>
                        <a:rPr lang="en-GB" sz="1600" baseline="0" dirty="0" smtClean="0">
                          <a:solidFill>
                            <a:srgbClr val="000000"/>
                          </a:solidFill>
                          <a:latin typeface="+mn-lt"/>
                          <a:cs typeface="Arial" panose="020B0604020202020204" pitchFamily="34" charset="0"/>
                        </a:rPr>
                        <a:t>Recurrent resectable </a:t>
                      </a:r>
                    </a:p>
                    <a:p>
                      <a:pPr marL="180975" indent="0"/>
                      <a:r>
                        <a:rPr lang="en-GB" sz="1600" baseline="0" dirty="0" smtClean="0">
                          <a:solidFill>
                            <a:srgbClr val="000000"/>
                          </a:solidFill>
                          <a:latin typeface="+mn-lt"/>
                          <a:cs typeface="Arial" panose="020B0604020202020204" pitchFamily="34" charset="0"/>
                        </a:rPr>
                        <a:t>Recurrent unresectable</a:t>
                      </a:r>
                    </a:p>
                  </a:txBody>
                  <a:tcPr marT="36000" marB="36000"/>
                </a:tc>
                <a:tc>
                  <a:txBody>
                    <a:bodyPr/>
                    <a:lstStyle/>
                    <a:p>
                      <a:pPr algn="ctr"/>
                      <a:endParaRPr lang="en-GB" sz="1600" dirty="0" smtClean="0">
                        <a:solidFill>
                          <a:srgbClr val="000000"/>
                        </a:solidFill>
                        <a:latin typeface="+mn-lt"/>
                        <a:cs typeface="Arial" panose="020B0604020202020204" pitchFamily="34" charset="0"/>
                      </a:endParaRPr>
                    </a:p>
                    <a:p>
                      <a:pPr algn="ctr"/>
                      <a:r>
                        <a:rPr lang="en-GB" sz="1600" dirty="0" smtClean="0">
                          <a:solidFill>
                            <a:srgbClr val="000000"/>
                          </a:solidFill>
                          <a:latin typeface="+mn-lt"/>
                          <a:cs typeface="Arial" panose="020B0604020202020204" pitchFamily="34" charset="0"/>
                        </a:rPr>
                        <a:t>0</a:t>
                      </a:r>
                    </a:p>
                    <a:p>
                      <a:pPr algn="ctr"/>
                      <a:r>
                        <a:rPr lang="en-GB" sz="1600" dirty="0" smtClean="0">
                          <a:solidFill>
                            <a:srgbClr val="000000"/>
                          </a:solidFill>
                          <a:latin typeface="+mn-lt"/>
                          <a:cs typeface="Arial" panose="020B0604020202020204" pitchFamily="34" charset="0"/>
                        </a:rPr>
                        <a:t>34</a:t>
                      </a:r>
                    </a:p>
                    <a:p>
                      <a:pPr algn="ctr"/>
                      <a:r>
                        <a:rPr lang="en-GB" sz="1600" dirty="0" smtClean="0">
                          <a:solidFill>
                            <a:srgbClr val="000000"/>
                          </a:solidFill>
                          <a:latin typeface="+mn-lt"/>
                          <a:cs typeface="Arial" panose="020B0604020202020204" pitchFamily="34" charset="0"/>
                        </a:rPr>
                        <a:t>0</a:t>
                      </a:r>
                    </a:p>
                    <a:p>
                      <a:pPr algn="ctr"/>
                      <a:r>
                        <a:rPr lang="en-GB" sz="1600" dirty="0" smtClean="0">
                          <a:solidFill>
                            <a:srgbClr val="000000"/>
                          </a:solidFill>
                          <a:latin typeface="+mn-lt"/>
                          <a:cs typeface="Arial" panose="020B0604020202020204" pitchFamily="34" charset="0"/>
                        </a:rPr>
                        <a:t>66</a:t>
                      </a:r>
                      <a:endParaRPr lang="en-GB" sz="1600" dirty="0">
                        <a:solidFill>
                          <a:srgbClr val="000000"/>
                        </a:solidFill>
                        <a:latin typeface="+mn-lt"/>
                        <a:cs typeface="Arial" panose="020B0604020202020204" pitchFamily="34" charset="0"/>
                      </a:endParaRPr>
                    </a:p>
                  </a:txBody>
                  <a:tcPr marT="36000" marB="36000"/>
                </a:tc>
                <a:tc>
                  <a:txBody>
                    <a:bodyPr/>
                    <a:lstStyle/>
                    <a:p>
                      <a:pPr algn="ctr"/>
                      <a:endParaRPr lang="en-GB" sz="1600" dirty="0" smtClean="0">
                        <a:solidFill>
                          <a:srgbClr val="000000"/>
                        </a:solidFill>
                        <a:latin typeface="+mn-lt"/>
                        <a:cs typeface="Arial" panose="020B0604020202020204" pitchFamily="34" charset="0"/>
                      </a:endParaRPr>
                    </a:p>
                    <a:p>
                      <a:pPr algn="ctr"/>
                      <a:r>
                        <a:rPr lang="en-GB" sz="1600" dirty="0" smtClean="0">
                          <a:solidFill>
                            <a:srgbClr val="000000"/>
                          </a:solidFill>
                          <a:latin typeface="+mn-lt"/>
                          <a:cs typeface="Arial" panose="020B0604020202020204" pitchFamily="34" charset="0"/>
                        </a:rPr>
                        <a:t>66</a:t>
                      </a:r>
                    </a:p>
                    <a:p>
                      <a:pPr algn="ctr"/>
                      <a:r>
                        <a:rPr lang="en-GB" sz="1600" dirty="0" smtClean="0">
                          <a:solidFill>
                            <a:srgbClr val="000000"/>
                          </a:solidFill>
                          <a:latin typeface="+mn-lt"/>
                          <a:cs typeface="Arial" panose="020B0604020202020204" pitchFamily="34" charset="0"/>
                        </a:rPr>
                        <a:t>0</a:t>
                      </a:r>
                    </a:p>
                    <a:p>
                      <a:pPr algn="ctr"/>
                      <a:r>
                        <a:rPr lang="en-GB" sz="1600" dirty="0" smtClean="0">
                          <a:solidFill>
                            <a:srgbClr val="000000"/>
                          </a:solidFill>
                          <a:latin typeface="+mn-lt"/>
                          <a:cs typeface="Arial" panose="020B0604020202020204" pitchFamily="34" charset="0"/>
                        </a:rPr>
                        <a:t>34</a:t>
                      </a:r>
                    </a:p>
                    <a:p>
                      <a:pPr algn="ctr"/>
                      <a:r>
                        <a:rPr lang="en-GB" sz="1600" dirty="0" smtClean="0">
                          <a:solidFill>
                            <a:srgbClr val="000000"/>
                          </a:solidFill>
                          <a:latin typeface="+mn-lt"/>
                          <a:cs typeface="Arial" panose="020B0604020202020204" pitchFamily="34" charset="0"/>
                        </a:rPr>
                        <a:t>0</a:t>
                      </a:r>
                      <a:endParaRPr lang="en-GB" sz="1600" dirty="0">
                        <a:solidFill>
                          <a:srgbClr val="000000"/>
                        </a:solidFill>
                        <a:latin typeface="+mn-lt"/>
                        <a:cs typeface="Arial" panose="020B0604020202020204" pitchFamily="34" charset="0"/>
                      </a:endParaRPr>
                    </a:p>
                  </a:txBody>
                  <a:tcPr marT="36000" marB="36000"/>
                </a:tc>
                <a:tc>
                  <a:txBody>
                    <a:bodyPr/>
                    <a:lstStyle/>
                    <a:p>
                      <a:pPr algn="ctr"/>
                      <a:endParaRPr lang="en-GB" sz="1600" dirty="0" smtClean="0">
                        <a:solidFill>
                          <a:srgbClr val="000000"/>
                        </a:solidFill>
                        <a:latin typeface="+mn-lt"/>
                        <a:cs typeface="Arial" panose="020B0604020202020204" pitchFamily="34" charset="0"/>
                      </a:endParaRPr>
                    </a:p>
                    <a:p>
                      <a:pPr algn="ctr"/>
                      <a:r>
                        <a:rPr lang="en-GB" sz="1600" dirty="0" smtClean="0">
                          <a:solidFill>
                            <a:srgbClr val="000000"/>
                          </a:solidFill>
                          <a:latin typeface="+mn-lt"/>
                          <a:cs typeface="Arial" panose="020B0604020202020204" pitchFamily="34" charset="0"/>
                        </a:rPr>
                        <a:t>0</a:t>
                      </a:r>
                    </a:p>
                    <a:p>
                      <a:pPr algn="ctr"/>
                      <a:r>
                        <a:rPr lang="en-GB" sz="1600" dirty="0" smtClean="0">
                          <a:solidFill>
                            <a:srgbClr val="000000"/>
                          </a:solidFill>
                          <a:latin typeface="+mn-lt"/>
                          <a:cs typeface="Arial" panose="020B0604020202020204" pitchFamily="34" charset="0"/>
                        </a:rPr>
                        <a:t>17</a:t>
                      </a:r>
                    </a:p>
                    <a:p>
                      <a:pPr algn="ctr"/>
                      <a:r>
                        <a:rPr lang="en-GB" sz="1600" dirty="0" smtClean="0">
                          <a:solidFill>
                            <a:srgbClr val="000000"/>
                          </a:solidFill>
                          <a:latin typeface="+mn-lt"/>
                          <a:cs typeface="Arial" panose="020B0604020202020204" pitchFamily="34" charset="0"/>
                        </a:rPr>
                        <a:t>0</a:t>
                      </a:r>
                    </a:p>
                    <a:p>
                      <a:pPr algn="ctr"/>
                      <a:r>
                        <a:rPr lang="en-GB" sz="1600" dirty="0" smtClean="0">
                          <a:solidFill>
                            <a:srgbClr val="000000"/>
                          </a:solidFill>
                          <a:latin typeface="+mn-lt"/>
                          <a:cs typeface="Arial" panose="020B0604020202020204" pitchFamily="34" charset="0"/>
                        </a:rPr>
                        <a:t>83</a:t>
                      </a:r>
                    </a:p>
                  </a:txBody>
                  <a:tcPr marT="36000" marB="36000"/>
                </a:tc>
                <a:tc>
                  <a:txBody>
                    <a:bodyPr/>
                    <a:lstStyle/>
                    <a:p>
                      <a:pPr algn="ctr"/>
                      <a:endParaRPr lang="en-GB" sz="1600" dirty="0" smtClean="0">
                        <a:solidFill>
                          <a:srgbClr val="000000"/>
                        </a:solidFill>
                        <a:latin typeface="+mn-lt"/>
                        <a:cs typeface="Arial" panose="020B0604020202020204" pitchFamily="34" charset="0"/>
                      </a:endParaRPr>
                    </a:p>
                    <a:p>
                      <a:pPr algn="ctr"/>
                      <a:r>
                        <a:rPr lang="en-GB" sz="1600" dirty="0" smtClean="0">
                          <a:solidFill>
                            <a:srgbClr val="000000"/>
                          </a:solidFill>
                          <a:latin typeface="+mn-lt"/>
                          <a:cs typeface="Arial" panose="020B0604020202020204" pitchFamily="34" charset="0"/>
                        </a:rPr>
                        <a:t>32</a:t>
                      </a:r>
                    </a:p>
                    <a:p>
                      <a:pPr algn="ctr"/>
                      <a:r>
                        <a:rPr lang="en-GB" sz="1600" dirty="0" smtClean="0">
                          <a:solidFill>
                            <a:srgbClr val="000000"/>
                          </a:solidFill>
                          <a:latin typeface="+mn-lt"/>
                          <a:cs typeface="Arial" panose="020B0604020202020204" pitchFamily="34" charset="0"/>
                        </a:rPr>
                        <a:t>18</a:t>
                      </a:r>
                    </a:p>
                    <a:p>
                      <a:pPr algn="ctr"/>
                      <a:r>
                        <a:rPr lang="en-GB" sz="1600" dirty="0" smtClean="0">
                          <a:solidFill>
                            <a:srgbClr val="000000"/>
                          </a:solidFill>
                          <a:latin typeface="+mn-lt"/>
                          <a:cs typeface="Arial" panose="020B0604020202020204" pitchFamily="34" charset="0"/>
                        </a:rPr>
                        <a:t>16</a:t>
                      </a:r>
                    </a:p>
                    <a:p>
                      <a:pPr algn="ctr"/>
                      <a:r>
                        <a:rPr lang="en-GB" sz="1600" dirty="0" smtClean="0">
                          <a:solidFill>
                            <a:srgbClr val="000000"/>
                          </a:solidFill>
                          <a:latin typeface="+mn-lt"/>
                          <a:cs typeface="Arial" panose="020B0604020202020204" pitchFamily="34" charset="0"/>
                        </a:rPr>
                        <a:t>35</a:t>
                      </a:r>
                    </a:p>
                  </a:txBody>
                  <a:tcPr marT="36000" marB="36000"/>
                </a:tc>
              </a:tr>
              <a:tr h="361936">
                <a:tc>
                  <a:txBody>
                    <a:bodyPr/>
                    <a:lstStyle/>
                    <a:p>
                      <a:r>
                        <a:rPr lang="en-GB" sz="1600" dirty="0" smtClean="0">
                          <a:solidFill>
                            <a:srgbClr val="000000"/>
                          </a:solidFill>
                          <a:latin typeface="+mn-lt"/>
                          <a:cs typeface="Arial" panose="020B0604020202020204" pitchFamily="34" charset="0"/>
                        </a:rPr>
                        <a:t>Prior</a:t>
                      </a:r>
                      <a:r>
                        <a:rPr lang="en-GB" sz="1600" baseline="0" dirty="0" smtClean="0">
                          <a:solidFill>
                            <a:srgbClr val="000000"/>
                          </a:solidFill>
                          <a:latin typeface="+mn-lt"/>
                          <a:cs typeface="Arial" panose="020B0604020202020204" pitchFamily="34" charset="0"/>
                        </a:rPr>
                        <a:t> GCTB surgery</a:t>
                      </a:r>
                      <a:endParaRPr lang="en-GB" sz="1600" dirty="0" smtClean="0">
                        <a:latin typeface="+mn-lt"/>
                      </a:endParaRPr>
                    </a:p>
                  </a:txBody>
                  <a:tcPr marT="36000" marB="36000"/>
                </a:tc>
                <a:tc>
                  <a:txBody>
                    <a:bodyPr/>
                    <a:lstStyle/>
                    <a:p>
                      <a:pPr algn="ctr"/>
                      <a:r>
                        <a:rPr lang="en-GB" sz="1600" dirty="0" smtClean="0">
                          <a:solidFill>
                            <a:srgbClr val="000000"/>
                          </a:solidFill>
                          <a:latin typeface="+mn-lt"/>
                          <a:cs typeface="Arial" panose="020B0604020202020204" pitchFamily="34" charset="0"/>
                        </a:rPr>
                        <a:t>68</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37</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0</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52</a:t>
                      </a:r>
                    </a:p>
                  </a:txBody>
                  <a:tcPr marT="36000" marB="36000"/>
                </a:tc>
              </a:tr>
              <a:tr h="0">
                <a:tc>
                  <a:txBody>
                    <a:bodyPr/>
                    <a:lstStyle/>
                    <a:p>
                      <a:r>
                        <a:rPr lang="en-GB" sz="1600" dirty="0" smtClean="0">
                          <a:solidFill>
                            <a:srgbClr val="000000"/>
                          </a:solidFill>
                          <a:latin typeface="+mn-lt"/>
                        </a:rPr>
                        <a:t>Prior GCTB radiotherapy </a:t>
                      </a:r>
                    </a:p>
                  </a:txBody>
                  <a:tcPr marT="36000" marB="36000"/>
                </a:tc>
                <a:tc>
                  <a:txBody>
                    <a:bodyPr/>
                    <a:lstStyle/>
                    <a:p>
                      <a:pPr algn="ctr"/>
                      <a:r>
                        <a:rPr lang="en-GB" sz="1600" dirty="0" smtClean="0">
                          <a:solidFill>
                            <a:srgbClr val="000000"/>
                          </a:solidFill>
                          <a:latin typeface="+mn-lt"/>
                          <a:cs typeface="Arial" panose="020B0604020202020204" pitchFamily="34" charset="0"/>
                        </a:rPr>
                        <a:t>17</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3</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0</a:t>
                      </a:r>
                      <a:endParaRPr lang="en-GB" sz="1600" dirty="0">
                        <a:solidFill>
                          <a:srgbClr val="000000"/>
                        </a:solidFill>
                        <a:latin typeface="+mn-lt"/>
                        <a:cs typeface="Arial" panose="020B0604020202020204" pitchFamily="34" charset="0"/>
                      </a:endParaRPr>
                    </a:p>
                  </a:txBody>
                  <a:tcPr marT="36000" marB="36000"/>
                </a:tc>
                <a:tc>
                  <a:txBody>
                    <a:bodyPr/>
                    <a:lstStyle/>
                    <a:p>
                      <a:pPr algn="ctr"/>
                      <a:r>
                        <a:rPr lang="en-GB" sz="1600" dirty="0" smtClean="0">
                          <a:solidFill>
                            <a:srgbClr val="000000"/>
                          </a:solidFill>
                          <a:latin typeface="+mn-lt"/>
                          <a:cs typeface="Arial" panose="020B0604020202020204" pitchFamily="34" charset="0"/>
                        </a:rPr>
                        <a:t>10</a:t>
                      </a:r>
                      <a:endParaRPr lang="en-GB" sz="1600" dirty="0">
                        <a:solidFill>
                          <a:srgbClr val="000000"/>
                        </a:solidFill>
                        <a:latin typeface="+mn-lt"/>
                        <a:cs typeface="Arial" panose="020B0604020202020204" pitchFamily="34" charset="0"/>
                      </a:endParaRPr>
                    </a:p>
                  </a:txBody>
                  <a:tcPr marT="36000" marB="36000"/>
                </a:tc>
              </a:tr>
            </a:tbl>
          </a:graphicData>
        </a:graphic>
      </p:graphicFrame>
      <p:sp>
        <p:nvSpPr>
          <p:cNvPr id="137" name="Text Box 4"/>
          <p:cNvSpPr txBox="1">
            <a:spLocks noChangeArrowheads="1"/>
          </p:cNvSpPr>
          <p:nvPr/>
        </p:nvSpPr>
        <p:spPr bwMode="auto">
          <a:xfrm>
            <a:off x="1333457" y="6089517"/>
            <a:ext cx="59817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100" dirty="0" smtClean="0">
                <a:solidFill>
                  <a:srgbClr val="363636"/>
                </a:solidFill>
              </a:rPr>
              <a:t>*Skeletally mature adolescents defined as patients 12–17 years with radiographic evidence of at</a:t>
            </a:r>
          </a:p>
          <a:p>
            <a:pPr>
              <a:tabLst>
                <a:tab pos="354013" algn="l"/>
              </a:tabLst>
            </a:pPr>
            <a:r>
              <a:rPr lang="en-GB" sz="1100" dirty="0">
                <a:solidFill>
                  <a:srgbClr val="363636"/>
                </a:solidFill>
              </a:rPr>
              <a:t>	</a:t>
            </a:r>
            <a:r>
              <a:rPr lang="en-GB" sz="1100" dirty="0" smtClean="0">
                <a:solidFill>
                  <a:srgbClr val="363636"/>
                </a:solidFill>
              </a:rPr>
              <a:t>least one mature long bone (i.e., closed epiphyseal plates) and weighing at least 45 kg</a:t>
            </a:r>
            <a:r>
              <a:rPr lang="en-GB" altLang="zh-CN" sz="1100" dirty="0" smtClean="0">
                <a:solidFill>
                  <a:srgbClr val="363636"/>
                </a:solidFill>
                <a:latin typeface="Arial"/>
                <a:ea typeface="SimSun" pitchFamily="2" charset="-122"/>
              </a:rPr>
              <a:t> </a:t>
            </a:r>
            <a:endParaRPr lang="en-GB" sz="1100" dirty="0">
              <a:solidFill>
                <a:srgbClr val="363636"/>
              </a:solidFill>
            </a:endParaRPr>
          </a:p>
        </p:txBody>
      </p:sp>
    </p:spTree>
    <p:custDataLst>
      <p:tags r:id="rId1"/>
    </p:custDataLst>
    <p:extLst>
      <p:ext uri="{BB962C8B-B14F-4D97-AF65-F5344CB8AC3E}">
        <p14:creationId xmlns:p14="http://schemas.microsoft.com/office/powerpoint/2010/main" val="857871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1320800"/>
            <a:ext cx="8686800" cy="5308600"/>
          </a:xfrm>
        </p:spPr>
        <p:txBody>
          <a:bodyPr/>
          <a:lstStyle/>
          <a:p>
            <a:pPr marL="0" indent="0">
              <a:buNone/>
            </a:pPr>
            <a:r>
              <a:rPr lang="en-GB" b="1" dirty="0">
                <a:solidFill>
                  <a:schemeClr val="bg1"/>
                </a:solidFill>
              </a:rPr>
              <a:t>KEY </a:t>
            </a:r>
            <a:r>
              <a:rPr lang="en-GB" b="1" dirty="0" smtClean="0">
                <a:solidFill>
                  <a:schemeClr val="bg1"/>
                </a:solidFill>
              </a:rPr>
              <a:t>RESULTS (CONT.)</a:t>
            </a:r>
            <a:endParaRPr lang="en-GB" b="1" dirty="0">
              <a:solidFill>
                <a:schemeClr val="bg1"/>
              </a:solidFill>
            </a:endParaRPr>
          </a:p>
        </p:txBody>
      </p:sp>
      <p:sp>
        <p:nvSpPr>
          <p:cNvPr id="133" name="Text Box 4"/>
          <p:cNvSpPr txBox="1">
            <a:spLocks noChangeArrowheads="1"/>
          </p:cNvSpPr>
          <p:nvPr/>
        </p:nvSpPr>
        <p:spPr bwMode="auto">
          <a:xfrm>
            <a:off x="4628188" y="6474897"/>
            <a:ext cx="42951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Palmerini</a:t>
            </a:r>
            <a:r>
              <a:rPr lang="en-GB" sz="1200" dirty="0">
                <a:solidFill>
                  <a:srgbClr val="363636"/>
                </a:solidFill>
              </a:rPr>
              <a:t> E,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LBA56</a:t>
            </a:r>
          </a:p>
        </p:txBody>
      </p:sp>
      <p:sp>
        <p:nvSpPr>
          <p:cNvPr id="134"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LBA56: Long-term efficacy of denosumab in giant cell </a:t>
            </a:r>
            <a:r>
              <a:rPr lang="en-GB" sz="1800" dirty="0" err="1">
                <a:solidFill>
                  <a:schemeClr val="bg1"/>
                </a:solidFill>
              </a:rPr>
              <a:t>tumor</a:t>
            </a:r>
            <a:r>
              <a:rPr lang="en-GB" sz="1800" dirty="0">
                <a:solidFill>
                  <a:schemeClr val="bg1"/>
                </a:solidFill>
              </a:rPr>
              <a:t> of bone: </a:t>
            </a:r>
            <a:r>
              <a:rPr lang="en-GB" sz="1800" dirty="0" smtClean="0">
                <a:solidFill>
                  <a:schemeClr val="bg1"/>
                </a:solidFill>
              </a:rPr>
              <a:t>Results </a:t>
            </a:r>
            <a:r>
              <a:rPr lang="en-GB" sz="1800" dirty="0">
                <a:solidFill>
                  <a:schemeClr val="bg1"/>
                </a:solidFill>
              </a:rPr>
              <a:t>of an open-label phase 2 study – </a:t>
            </a:r>
            <a:r>
              <a:rPr lang="en-GB" sz="1800" dirty="0" err="1">
                <a:solidFill>
                  <a:schemeClr val="bg1"/>
                </a:solidFill>
              </a:rPr>
              <a:t>Palmerini</a:t>
            </a:r>
            <a:r>
              <a:rPr lang="en-GB" sz="1800" dirty="0">
                <a:solidFill>
                  <a:schemeClr val="bg1"/>
                </a:solidFill>
              </a:rPr>
              <a:t> E, et al</a:t>
            </a:r>
          </a:p>
        </p:txBody>
      </p:sp>
      <p:graphicFrame>
        <p:nvGraphicFramePr>
          <p:cNvPr id="7" name="Content Placeholder 1"/>
          <p:cNvGraphicFramePr>
            <a:graphicFrameLocks/>
          </p:cNvGraphicFramePr>
          <p:nvPr>
            <p:extLst>
              <p:ext uri="{D42A27DB-BD31-4B8C-83A1-F6EECF244321}">
                <p14:modId xmlns:p14="http://schemas.microsoft.com/office/powerpoint/2010/main" val="2506994176"/>
              </p:ext>
            </p:extLst>
          </p:nvPr>
        </p:nvGraphicFramePr>
        <p:xfrm>
          <a:off x="4234804" y="5735557"/>
          <a:ext cx="4676243" cy="699331"/>
        </p:xfrm>
        <a:graphic>
          <a:graphicData uri="http://schemas.openxmlformats.org/drawingml/2006/table">
            <a:tbl>
              <a:tblPr firstRow="1" bandRow="1">
                <a:tableStyleId>{69012ECD-51FC-41F1-AA8D-1B2483CD663E}</a:tableStyleId>
              </a:tblPr>
              <a:tblGrid>
                <a:gridCol w="2234967">
                  <a:extLst>
                    <a:ext uri="{9D8B030D-6E8A-4147-A177-3AD203B41FA5}">
                      <a16:colId xmlns="" xmlns:a16="http://schemas.microsoft.com/office/drawing/2014/main" val="20000"/>
                    </a:ext>
                  </a:extLst>
                </a:gridCol>
                <a:gridCol w="802257">
                  <a:extLst>
                    <a:ext uri="{9D8B030D-6E8A-4147-A177-3AD203B41FA5}">
                      <a16:colId xmlns="" xmlns:a16="http://schemas.microsoft.com/office/drawing/2014/main" val="20001"/>
                    </a:ext>
                  </a:extLst>
                </a:gridCol>
                <a:gridCol w="802257">
                  <a:extLst>
                    <a:ext uri="{9D8B030D-6E8A-4147-A177-3AD203B41FA5}">
                      <a16:colId xmlns="" xmlns:a16="http://schemas.microsoft.com/office/drawing/2014/main" val="20002"/>
                    </a:ext>
                  </a:extLst>
                </a:gridCol>
                <a:gridCol w="836762">
                  <a:extLst>
                    <a:ext uri="{9D8B030D-6E8A-4147-A177-3AD203B41FA5}">
                      <a16:colId xmlns="" xmlns:a16="http://schemas.microsoft.com/office/drawing/2014/main" val="20003"/>
                    </a:ext>
                  </a:extLst>
                </a:gridCol>
              </a:tblGrid>
              <a:tr h="250531">
                <a:tc>
                  <a:txBody>
                    <a:bodyPr/>
                    <a:lstStyle/>
                    <a:p>
                      <a:pPr algn="ctr"/>
                      <a:endParaRPr lang="en-GB" sz="1000" dirty="0">
                        <a:solidFill>
                          <a:schemeClr val="tx2"/>
                        </a:solidFill>
                        <a:latin typeface="+mn-lt"/>
                        <a:cs typeface="Arial" panose="020B0604020202020204" pitchFamily="34" charset="0"/>
                      </a:endParaRPr>
                    </a:p>
                  </a:txBody>
                  <a:tcPr marT="36000" marB="36000"/>
                </a:tc>
                <a:tc>
                  <a:txBody>
                    <a:bodyPr/>
                    <a:lstStyle/>
                    <a:p>
                      <a:pPr algn="ctr"/>
                      <a:r>
                        <a:rPr lang="en-GB" sz="1000" dirty="0">
                          <a:solidFill>
                            <a:schemeClr val="tx2"/>
                          </a:solidFill>
                          <a:latin typeface="+mn-lt"/>
                          <a:cs typeface="Arial" panose="020B0604020202020204" pitchFamily="34" charset="0"/>
                        </a:rPr>
                        <a:t>Cohort 1</a:t>
                      </a:r>
                    </a:p>
                  </a:txBody>
                  <a:tcPr marT="36000" marB="36000"/>
                </a:tc>
                <a:tc>
                  <a:txBody>
                    <a:bodyPr/>
                    <a:lstStyle/>
                    <a:p>
                      <a:pPr algn="ctr"/>
                      <a:r>
                        <a:rPr lang="en-GB" sz="1000" dirty="0">
                          <a:solidFill>
                            <a:schemeClr val="tx2"/>
                          </a:solidFill>
                          <a:latin typeface="+mn-lt"/>
                          <a:cs typeface="Arial" panose="020B0604020202020204" pitchFamily="34" charset="0"/>
                        </a:rPr>
                        <a:t>Cohort 2 </a:t>
                      </a:r>
                    </a:p>
                  </a:txBody>
                  <a:tcPr marT="36000" marB="36000"/>
                </a:tc>
                <a:tc>
                  <a:txBody>
                    <a:bodyPr/>
                    <a:lstStyle/>
                    <a:p>
                      <a:pPr algn="ctr"/>
                      <a:r>
                        <a:rPr lang="en-GB" sz="1000" dirty="0">
                          <a:solidFill>
                            <a:schemeClr val="tx2"/>
                          </a:solidFill>
                          <a:latin typeface="+mn-lt"/>
                          <a:cs typeface="Arial" panose="020B0604020202020204" pitchFamily="34" charset="0"/>
                        </a:rPr>
                        <a:t>Cohort 3 </a:t>
                      </a:r>
                    </a:p>
                  </a:txBody>
                  <a:tcPr marT="36000" marB="36000"/>
                </a:tc>
                <a:extLst>
                  <a:ext uri="{0D108BD9-81ED-4DB2-BD59-A6C34878D82A}">
                    <a16:rowId xmlns="" xmlns:a16="http://schemas.microsoft.com/office/drawing/2014/main" val="10000"/>
                  </a:ext>
                </a:extLst>
              </a:tr>
              <a:tr h="0">
                <a:tc>
                  <a:txBody>
                    <a:bodyPr/>
                    <a:lstStyle/>
                    <a:p>
                      <a:r>
                        <a:rPr lang="en-GB" sz="1000" dirty="0">
                          <a:solidFill>
                            <a:srgbClr val="000000"/>
                          </a:solidFill>
                          <a:latin typeface="+mn-lt"/>
                          <a:cs typeface="Arial" panose="020B0604020202020204" pitchFamily="34" charset="0"/>
                        </a:rPr>
                        <a:t>Osteonecrosis</a:t>
                      </a:r>
                      <a:r>
                        <a:rPr lang="en-GB" sz="1000" baseline="0" dirty="0">
                          <a:solidFill>
                            <a:srgbClr val="000000"/>
                          </a:solidFill>
                          <a:latin typeface="+mn-lt"/>
                          <a:cs typeface="Arial" panose="020B0604020202020204" pitchFamily="34" charset="0"/>
                        </a:rPr>
                        <a:t> of the jaw*, n (%)</a:t>
                      </a:r>
                      <a:r>
                        <a:rPr lang="en-GB" sz="1000" dirty="0">
                          <a:solidFill>
                            <a:srgbClr val="000000"/>
                          </a:solidFill>
                          <a:latin typeface="+mn-lt"/>
                          <a:cs typeface="Arial" panose="020B0604020202020204" pitchFamily="34" charset="0"/>
                        </a:rPr>
                        <a:t> </a:t>
                      </a:r>
                    </a:p>
                  </a:txBody>
                  <a:tcPr marT="36000" marB="36000"/>
                </a:tc>
                <a:tc>
                  <a:txBody>
                    <a:bodyPr/>
                    <a:lstStyle/>
                    <a:p>
                      <a:pPr algn="ctr"/>
                      <a:r>
                        <a:rPr lang="en-GB" sz="1000" dirty="0">
                          <a:solidFill>
                            <a:srgbClr val="000000"/>
                          </a:solidFill>
                          <a:latin typeface="+mn-lt"/>
                          <a:cs typeface="Arial" panose="020B0604020202020204" pitchFamily="34" charset="0"/>
                        </a:rPr>
                        <a:t>21 (8.0)</a:t>
                      </a:r>
                    </a:p>
                  </a:txBody>
                  <a:tcPr marT="36000" marB="36000"/>
                </a:tc>
                <a:tc>
                  <a:txBody>
                    <a:bodyPr/>
                    <a:lstStyle/>
                    <a:p>
                      <a:pPr algn="ctr"/>
                      <a:r>
                        <a:rPr lang="en-GB" sz="1000" dirty="0">
                          <a:solidFill>
                            <a:srgbClr val="000000"/>
                          </a:solidFill>
                          <a:latin typeface="+mn-lt"/>
                          <a:cs typeface="Arial" panose="020B0604020202020204" pitchFamily="34" charset="0"/>
                        </a:rPr>
                        <a:t>7 (2.8)</a:t>
                      </a:r>
                    </a:p>
                  </a:txBody>
                  <a:tcPr marT="36000" marB="36000"/>
                </a:tc>
                <a:tc>
                  <a:txBody>
                    <a:bodyPr/>
                    <a:lstStyle/>
                    <a:p>
                      <a:pPr algn="ctr"/>
                      <a:r>
                        <a:rPr lang="en-GB" sz="1000" dirty="0">
                          <a:solidFill>
                            <a:srgbClr val="000000"/>
                          </a:solidFill>
                          <a:latin typeface="+mn-lt"/>
                          <a:cs typeface="Arial" panose="020B0604020202020204" pitchFamily="34" charset="0"/>
                        </a:rPr>
                        <a:t>0</a:t>
                      </a:r>
                    </a:p>
                  </a:txBody>
                  <a:tcPr marT="36000" marB="36000"/>
                </a:tc>
                <a:extLst>
                  <a:ext uri="{0D108BD9-81ED-4DB2-BD59-A6C34878D82A}">
                    <a16:rowId xmlns="" xmlns:a16="http://schemas.microsoft.com/office/drawing/2014/main" val="10001"/>
                  </a:ext>
                </a:extLst>
              </a:tr>
              <a:tr h="0">
                <a:tc>
                  <a:txBody>
                    <a:bodyPr/>
                    <a:lstStyle/>
                    <a:p>
                      <a:r>
                        <a:rPr lang="en-GB" sz="1000" dirty="0">
                          <a:solidFill>
                            <a:srgbClr val="000000"/>
                          </a:solidFill>
                          <a:latin typeface="+mn-lt"/>
                          <a:cs typeface="Arial" panose="020B0604020202020204" pitchFamily="34" charset="0"/>
                        </a:rPr>
                        <a:t>Median denosumab</a:t>
                      </a:r>
                      <a:r>
                        <a:rPr lang="en-GB" sz="1000" baseline="0" dirty="0">
                          <a:solidFill>
                            <a:srgbClr val="000000"/>
                          </a:solidFill>
                          <a:latin typeface="+mn-lt"/>
                          <a:cs typeface="Arial" panose="020B0604020202020204" pitchFamily="34" charset="0"/>
                        </a:rPr>
                        <a:t> </a:t>
                      </a:r>
                      <a:r>
                        <a:rPr lang="en-GB" sz="1000" dirty="0">
                          <a:solidFill>
                            <a:srgbClr val="000000"/>
                          </a:solidFill>
                          <a:latin typeface="+mn-lt"/>
                          <a:cs typeface="Arial" panose="020B0604020202020204" pitchFamily="34" charset="0"/>
                        </a:rPr>
                        <a:t>doses </a:t>
                      </a:r>
                      <a:r>
                        <a:rPr lang="en-GB" sz="1000" baseline="0" dirty="0">
                          <a:solidFill>
                            <a:srgbClr val="000000"/>
                          </a:solidFill>
                          <a:latin typeface="+mn-lt"/>
                          <a:cs typeface="Arial" panose="020B0604020202020204" pitchFamily="34" charset="0"/>
                        </a:rPr>
                        <a:t>(Q1, Q3)</a:t>
                      </a:r>
                      <a:endParaRPr lang="en-GB" sz="1000" dirty="0">
                        <a:solidFill>
                          <a:srgbClr val="000000"/>
                        </a:solidFill>
                        <a:latin typeface="+mn-lt"/>
                        <a:cs typeface="Arial" panose="020B0604020202020204" pitchFamily="34" charset="0"/>
                      </a:endParaRPr>
                    </a:p>
                  </a:txBody>
                  <a:tcPr marT="36000" marB="36000"/>
                </a:tc>
                <a:tc>
                  <a:txBody>
                    <a:bodyPr/>
                    <a:lstStyle/>
                    <a:p>
                      <a:pPr algn="ctr"/>
                      <a:r>
                        <a:rPr lang="en-GB" sz="1000" dirty="0">
                          <a:solidFill>
                            <a:srgbClr val="000000"/>
                          </a:solidFill>
                          <a:latin typeface="+mn-lt"/>
                          <a:cs typeface="Arial" panose="020B0604020202020204" pitchFamily="34" charset="0"/>
                        </a:rPr>
                        <a:t>43 (23, 67)</a:t>
                      </a:r>
                    </a:p>
                  </a:txBody>
                  <a:tcPr marT="36000" marB="36000"/>
                </a:tc>
                <a:tc>
                  <a:txBody>
                    <a:bodyPr/>
                    <a:lstStyle/>
                    <a:p>
                      <a:pPr algn="ctr"/>
                      <a:r>
                        <a:rPr lang="en-GB" sz="1000" dirty="0">
                          <a:solidFill>
                            <a:srgbClr val="000000"/>
                          </a:solidFill>
                          <a:latin typeface="+mn-lt"/>
                          <a:cs typeface="Arial" panose="020B0604020202020204" pitchFamily="34" charset="0"/>
                        </a:rPr>
                        <a:t>20 (15, 43)</a:t>
                      </a:r>
                    </a:p>
                  </a:txBody>
                  <a:tcPr marT="36000" marB="36000"/>
                </a:tc>
                <a:tc>
                  <a:txBody>
                    <a:bodyPr/>
                    <a:lstStyle/>
                    <a:p>
                      <a:pPr algn="ctr"/>
                      <a:r>
                        <a:rPr lang="en-GB" sz="1000" dirty="0">
                          <a:solidFill>
                            <a:srgbClr val="000000"/>
                          </a:solidFill>
                          <a:latin typeface="+mn-lt"/>
                          <a:cs typeface="Arial" panose="020B0604020202020204" pitchFamily="34" charset="0"/>
                        </a:rPr>
                        <a:t>66 (40,</a:t>
                      </a:r>
                      <a:r>
                        <a:rPr lang="en-GB" sz="1000" baseline="0" dirty="0">
                          <a:solidFill>
                            <a:srgbClr val="000000"/>
                          </a:solidFill>
                          <a:latin typeface="+mn-lt"/>
                          <a:cs typeface="Arial" panose="020B0604020202020204" pitchFamily="34" charset="0"/>
                        </a:rPr>
                        <a:t> 79)</a:t>
                      </a:r>
                      <a:endParaRPr lang="en-GB" sz="1000" dirty="0">
                        <a:solidFill>
                          <a:srgbClr val="000000"/>
                        </a:solidFill>
                        <a:latin typeface="+mn-lt"/>
                        <a:cs typeface="Arial" panose="020B0604020202020204" pitchFamily="34" charset="0"/>
                      </a:endParaRPr>
                    </a:p>
                  </a:txBody>
                  <a:tcPr marT="36000" marB="36000"/>
                </a:tc>
                <a:extLst>
                  <a:ext uri="{0D108BD9-81ED-4DB2-BD59-A6C34878D82A}">
                    <a16:rowId xmlns="" xmlns:a16="http://schemas.microsoft.com/office/drawing/2014/main" val="10002"/>
                  </a:ext>
                </a:extLst>
              </a:tr>
            </a:tbl>
          </a:graphicData>
        </a:graphic>
      </p:graphicFrame>
      <p:graphicFrame>
        <p:nvGraphicFramePr>
          <p:cNvPr id="136" name="Content Placeholder 1"/>
          <p:cNvGraphicFramePr>
            <a:graphicFrameLocks/>
          </p:cNvGraphicFramePr>
          <p:nvPr>
            <p:extLst>
              <p:ext uri="{D42A27DB-BD31-4B8C-83A1-F6EECF244321}">
                <p14:modId xmlns:p14="http://schemas.microsoft.com/office/powerpoint/2010/main" val="2922681129"/>
              </p:ext>
            </p:extLst>
          </p:nvPr>
        </p:nvGraphicFramePr>
        <p:xfrm>
          <a:off x="432449" y="1661139"/>
          <a:ext cx="3294152" cy="3906720"/>
        </p:xfrm>
        <a:graphic>
          <a:graphicData uri="http://schemas.openxmlformats.org/drawingml/2006/table">
            <a:tbl>
              <a:tblPr firstRow="1" bandRow="1">
                <a:tableStyleId>{69012ECD-51FC-41F1-AA8D-1B2483CD663E}</a:tableStyleId>
              </a:tblPr>
              <a:tblGrid>
                <a:gridCol w="2241730">
                  <a:extLst>
                    <a:ext uri="{9D8B030D-6E8A-4147-A177-3AD203B41FA5}">
                      <a16:colId xmlns="" xmlns:a16="http://schemas.microsoft.com/office/drawing/2014/main" val="20000"/>
                    </a:ext>
                  </a:extLst>
                </a:gridCol>
                <a:gridCol w="1052422">
                  <a:extLst>
                    <a:ext uri="{9D8B030D-6E8A-4147-A177-3AD203B41FA5}">
                      <a16:colId xmlns="" xmlns:a16="http://schemas.microsoft.com/office/drawing/2014/main" val="20001"/>
                    </a:ext>
                  </a:extLst>
                </a:gridCol>
              </a:tblGrid>
              <a:tr h="250531">
                <a:tc>
                  <a:txBody>
                    <a:bodyPr/>
                    <a:lstStyle/>
                    <a:p>
                      <a:pPr algn="l"/>
                      <a:r>
                        <a:rPr lang="en-GB" sz="1200" dirty="0">
                          <a:solidFill>
                            <a:schemeClr val="tx2"/>
                          </a:solidFill>
                          <a:latin typeface="+mn-lt"/>
                          <a:cs typeface="Arial" panose="020B0604020202020204" pitchFamily="34" charset="0"/>
                        </a:rPr>
                        <a:t>AEs (n=526)</a:t>
                      </a:r>
                    </a:p>
                  </a:txBody>
                  <a:tcPr marT="36000" marB="36000"/>
                </a:tc>
                <a:tc>
                  <a:txBody>
                    <a:bodyPr/>
                    <a:lstStyle/>
                    <a:p>
                      <a:pPr algn="ctr"/>
                      <a:r>
                        <a:rPr lang="en-GB" sz="1200" dirty="0">
                          <a:solidFill>
                            <a:schemeClr val="tx2"/>
                          </a:solidFill>
                          <a:latin typeface="+mn-lt"/>
                          <a:cs typeface="Arial" panose="020B0604020202020204" pitchFamily="34" charset="0"/>
                        </a:rPr>
                        <a:t>n (%)</a:t>
                      </a:r>
                    </a:p>
                  </a:txBody>
                  <a:tcPr marT="36000" marB="36000"/>
                </a:tc>
                <a:extLst>
                  <a:ext uri="{0D108BD9-81ED-4DB2-BD59-A6C34878D82A}">
                    <a16:rowId xmlns="" xmlns:a16="http://schemas.microsoft.com/office/drawing/2014/main" val="10000"/>
                  </a:ext>
                </a:extLst>
              </a:tr>
              <a:tr h="0">
                <a:tc>
                  <a:txBody>
                    <a:bodyPr/>
                    <a:lstStyle/>
                    <a:p>
                      <a:r>
                        <a:rPr lang="en-GB" sz="1200" dirty="0">
                          <a:solidFill>
                            <a:schemeClr val="tx1"/>
                          </a:solidFill>
                          <a:latin typeface="+mn-lt"/>
                          <a:cs typeface="Arial" panose="020B0604020202020204" pitchFamily="34" charset="0"/>
                        </a:rPr>
                        <a:t>All </a:t>
                      </a:r>
                    </a:p>
                  </a:txBody>
                  <a:tcPr marT="36000" marB="36000"/>
                </a:tc>
                <a:tc>
                  <a:txBody>
                    <a:bodyPr/>
                    <a:lstStyle/>
                    <a:p>
                      <a:pPr algn="ctr"/>
                      <a:r>
                        <a:rPr lang="en-GB" sz="1200" dirty="0">
                          <a:solidFill>
                            <a:schemeClr val="tx1"/>
                          </a:solidFill>
                          <a:latin typeface="+mn-lt"/>
                          <a:cs typeface="Arial" panose="020B0604020202020204" pitchFamily="34" charset="0"/>
                        </a:rPr>
                        <a:t>501 (95.2)</a:t>
                      </a:r>
                    </a:p>
                  </a:txBody>
                  <a:tcPr marT="36000" marB="36000"/>
                </a:tc>
                <a:extLst>
                  <a:ext uri="{0D108BD9-81ED-4DB2-BD59-A6C34878D82A}">
                    <a16:rowId xmlns="" xmlns:a16="http://schemas.microsoft.com/office/drawing/2014/main" val="10001"/>
                  </a:ext>
                </a:extLst>
              </a:tr>
              <a:tr h="0">
                <a:tc>
                  <a:txBody>
                    <a:bodyPr/>
                    <a:lstStyle/>
                    <a:p>
                      <a:r>
                        <a:rPr lang="en-GB" sz="1200" dirty="0">
                          <a:solidFill>
                            <a:schemeClr val="tx1"/>
                          </a:solidFill>
                          <a:latin typeface="+mn-lt"/>
                          <a:cs typeface="Arial" panose="020B0604020202020204" pitchFamily="34" charset="0"/>
                        </a:rPr>
                        <a:t>Serious </a:t>
                      </a:r>
                    </a:p>
                    <a:p>
                      <a:pPr marL="180975" indent="0" algn="l"/>
                      <a:r>
                        <a:rPr lang="en-GB" sz="1200" dirty="0">
                          <a:solidFill>
                            <a:schemeClr val="tx1"/>
                          </a:solidFill>
                          <a:latin typeface="+mn-lt"/>
                          <a:cs typeface="Arial" panose="020B0604020202020204" pitchFamily="34" charset="0"/>
                        </a:rPr>
                        <a:t>Osteonecrosis</a:t>
                      </a:r>
                      <a:r>
                        <a:rPr lang="en-GB" sz="1200" baseline="0" dirty="0">
                          <a:solidFill>
                            <a:schemeClr val="tx1"/>
                          </a:solidFill>
                          <a:latin typeface="+mn-lt"/>
                          <a:cs typeface="Arial" panose="020B0604020202020204" pitchFamily="34" charset="0"/>
                        </a:rPr>
                        <a:t> of the jaw </a:t>
                      </a:r>
                    </a:p>
                    <a:p>
                      <a:pPr marL="180975" indent="0" algn="l"/>
                      <a:r>
                        <a:rPr lang="en-GB" sz="1200" baseline="0" dirty="0">
                          <a:solidFill>
                            <a:schemeClr val="tx1"/>
                          </a:solidFill>
                          <a:latin typeface="+mn-lt"/>
                          <a:cs typeface="Arial" panose="020B0604020202020204" pitchFamily="34" charset="0"/>
                        </a:rPr>
                        <a:t>Bone cell giant </a:t>
                      </a:r>
                      <a:r>
                        <a:rPr lang="en-GB" sz="1200" baseline="0" dirty="0" smtClean="0">
                          <a:solidFill>
                            <a:schemeClr val="tx1"/>
                          </a:solidFill>
                          <a:latin typeface="+mn-lt"/>
                          <a:cs typeface="Arial" panose="020B0604020202020204" pitchFamily="34" charset="0"/>
                        </a:rPr>
                        <a:t>tumour</a:t>
                      </a:r>
                      <a:endParaRPr lang="en-GB" sz="1200" baseline="0" dirty="0">
                        <a:solidFill>
                          <a:schemeClr val="tx1"/>
                        </a:solidFill>
                        <a:latin typeface="+mn-lt"/>
                        <a:cs typeface="Arial" panose="020B0604020202020204" pitchFamily="34" charset="0"/>
                      </a:endParaRPr>
                    </a:p>
                    <a:p>
                      <a:pPr marL="180975" indent="0" algn="l"/>
                      <a:r>
                        <a:rPr lang="en-GB" sz="1200" baseline="0" dirty="0">
                          <a:solidFill>
                            <a:schemeClr val="tx1"/>
                          </a:solidFill>
                          <a:latin typeface="+mn-lt"/>
                          <a:cs typeface="Arial" panose="020B0604020202020204" pitchFamily="34" charset="0"/>
                        </a:rPr>
                        <a:t>Anaemia</a:t>
                      </a:r>
                      <a:endParaRPr lang="en-GB" sz="1200" dirty="0">
                        <a:solidFill>
                          <a:schemeClr val="tx1"/>
                        </a:solidFill>
                        <a:latin typeface="+mn-lt"/>
                        <a:cs typeface="Arial" panose="020B0604020202020204" pitchFamily="34" charset="0"/>
                      </a:endParaRPr>
                    </a:p>
                  </a:txBody>
                  <a:tcPr marT="36000" marB="36000"/>
                </a:tc>
                <a:tc>
                  <a:txBody>
                    <a:bodyPr/>
                    <a:lstStyle/>
                    <a:p>
                      <a:pPr algn="ctr"/>
                      <a:r>
                        <a:rPr lang="en-GB" sz="1200" dirty="0">
                          <a:solidFill>
                            <a:schemeClr val="tx1"/>
                          </a:solidFill>
                          <a:latin typeface="+mn-lt"/>
                          <a:cs typeface="Arial" panose="020B0604020202020204" pitchFamily="34" charset="0"/>
                        </a:rPr>
                        <a:t>138 (26.2)</a:t>
                      </a:r>
                    </a:p>
                    <a:p>
                      <a:pPr algn="ctr"/>
                      <a:r>
                        <a:rPr lang="en-GB" sz="1200" dirty="0">
                          <a:solidFill>
                            <a:schemeClr val="tx1"/>
                          </a:solidFill>
                          <a:latin typeface="+mn-lt"/>
                          <a:cs typeface="Arial" panose="020B0604020202020204" pitchFamily="34" charset="0"/>
                        </a:rPr>
                        <a:t>17 (3.2)</a:t>
                      </a:r>
                    </a:p>
                    <a:p>
                      <a:pPr algn="ctr"/>
                      <a:r>
                        <a:rPr lang="en-GB" sz="1200" dirty="0">
                          <a:solidFill>
                            <a:schemeClr val="tx1"/>
                          </a:solidFill>
                          <a:latin typeface="+mn-lt"/>
                          <a:cs typeface="Arial" panose="020B0604020202020204" pitchFamily="34" charset="0"/>
                        </a:rPr>
                        <a:t>6 (6.1)</a:t>
                      </a:r>
                    </a:p>
                    <a:p>
                      <a:pPr algn="ctr"/>
                      <a:r>
                        <a:rPr lang="en-GB" sz="1200" dirty="0">
                          <a:solidFill>
                            <a:schemeClr val="tx1"/>
                          </a:solidFill>
                          <a:latin typeface="+mn-lt"/>
                          <a:cs typeface="Arial" panose="020B0604020202020204" pitchFamily="34" charset="0"/>
                        </a:rPr>
                        <a:t>6 (6.1)</a:t>
                      </a:r>
                    </a:p>
                  </a:txBody>
                  <a:tcPr marT="36000" marB="36000"/>
                </a:tc>
                <a:extLst>
                  <a:ext uri="{0D108BD9-81ED-4DB2-BD59-A6C34878D82A}">
                    <a16:rowId xmlns="" xmlns:a16="http://schemas.microsoft.com/office/drawing/2014/main" val="10002"/>
                  </a:ext>
                </a:extLst>
              </a:tr>
              <a:tr h="0">
                <a:tc>
                  <a:txBody>
                    <a:bodyPr/>
                    <a:lstStyle/>
                    <a:p>
                      <a:r>
                        <a:rPr lang="en-GB" sz="1200" dirty="0">
                          <a:solidFill>
                            <a:schemeClr val="tx1"/>
                          </a:solidFill>
                          <a:latin typeface="+mn-lt"/>
                          <a:cs typeface="Arial" panose="020B0604020202020204" pitchFamily="34" charset="0"/>
                        </a:rPr>
                        <a:t>Fatal*</a:t>
                      </a:r>
                    </a:p>
                    <a:p>
                      <a:pPr marL="180975" indent="0" algn="l"/>
                      <a:r>
                        <a:rPr lang="en-GB" sz="1200" dirty="0">
                          <a:solidFill>
                            <a:schemeClr val="tx1"/>
                          </a:solidFill>
                          <a:latin typeface="+mn-lt"/>
                          <a:cs typeface="Arial" panose="020B0604020202020204" pitchFamily="34" charset="0"/>
                        </a:rPr>
                        <a:t>Respiratory failure </a:t>
                      </a:r>
                    </a:p>
                    <a:p>
                      <a:pPr marL="180975" indent="0" algn="l"/>
                      <a:r>
                        <a:rPr lang="en-GB" sz="1200" dirty="0">
                          <a:solidFill>
                            <a:schemeClr val="tx1"/>
                          </a:solidFill>
                          <a:latin typeface="+mn-lt"/>
                          <a:cs typeface="Arial" panose="020B0604020202020204" pitchFamily="34" charset="0"/>
                        </a:rPr>
                        <a:t>Bone cell giant</a:t>
                      </a:r>
                      <a:r>
                        <a:rPr lang="en-GB" sz="1200" baseline="0" dirty="0">
                          <a:solidFill>
                            <a:schemeClr val="tx1"/>
                          </a:solidFill>
                          <a:latin typeface="+mn-lt"/>
                          <a:cs typeface="Arial" panose="020B0604020202020204" pitchFamily="34" charset="0"/>
                        </a:rPr>
                        <a:t> tumour</a:t>
                      </a:r>
                      <a:r>
                        <a:rPr lang="en-GB" sz="1200" baseline="30000" dirty="0">
                          <a:solidFill>
                            <a:schemeClr val="tx1"/>
                          </a:solidFill>
                          <a:latin typeface="+mn-lt"/>
                          <a:cs typeface="Arial" panose="020B0604020202020204" pitchFamily="34" charset="0"/>
                        </a:rPr>
                        <a:t>†</a:t>
                      </a:r>
                      <a:r>
                        <a:rPr lang="en-GB" sz="1200" baseline="0" dirty="0">
                          <a:solidFill>
                            <a:schemeClr val="tx1"/>
                          </a:solidFill>
                          <a:latin typeface="+mn-lt"/>
                          <a:cs typeface="Arial" panose="020B0604020202020204" pitchFamily="34" charset="0"/>
                        </a:rPr>
                        <a:t> </a:t>
                      </a:r>
                    </a:p>
                    <a:p>
                      <a:pPr marL="180975" indent="0" algn="l"/>
                      <a:r>
                        <a:rPr lang="en-GB" sz="1200" baseline="0" dirty="0">
                          <a:solidFill>
                            <a:schemeClr val="tx1"/>
                          </a:solidFill>
                          <a:latin typeface="+mn-lt"/>
                          <a:cs typeface="Arial" panose="020B0604020202020204" pitchFamily="34" charset="0"/>
                        </a:rPr>
                        <a:t>Bone sarcoma</a:t>
                      </a:r>
                      <a:r>
                        <a:rPr lang="en-GB" sz="1200" baseline="30000" dirty="0">
                          <a:solidFill>
                            <a:schemeClr val="tx1"/>
                          </a:solidFill>
                          <a:latin typeface="+mn-lt"/>
                          <a:cs typeface="Arial" panose="020B0604020202020204" pitchFamily="34" charset="0"/>
                        </a:rPr>
                        <a:t>‡</a:t>
                      </a:r>
                    </a:p>
                    <a:p>
                      <a:pPr marL="180975" indent="0" algn="l"/>
                      <a:r>
                        <a:rPr lang="en-GB" sz="1200" baseline="0" dirty="0">
                          <a:solidFill>
                            <a:schemeClr val="tx1"/>
                          </a:solidFill>
                          <a:latin typeface="+mn-lt"/>
                          <a:cs typeface="Arial" panose="020B0604020202020204" pitchFamily="34" charset="0"/>
                        </a:rPr>
                        <a:t>Sarcoma</a:t>
                      </a:r>
                      <a:r>
                        <a:rPr lang="en-GB" sz="1200" baseline="30000" dirty="0">
                          <a:solidFill>
                            <a:schemeClr val="tx1"/>
                          </a:solidFill>
                          <a:latin typeface="+mn-lt"/>
                          <a:cs typeface="Arial" panose="020B0604020202020204" pitchFamily="34" charset="0"/>
                        </a:rPr>
                        <a:t>§</a:t>
                      </a:r>
                    </a:p>
                  </a:txBody>
                  <a:tcPr marT="36000" marB="36000"/>
                </a:tc>
                <a:tc>
                  <a:txBody>
                    <a:bodyPr/>
                    <a:lstStyle/>
                    <a:p>
                      <a:pPr algn="ctr"/>
                      <a:r>
                        <a:rPr lang="en-GB" sz="1200" dirty="0">
                          <a:solidFill>
                            <a:schemeClr val="tx1"/>
                          </a:solidFill>
                          <a:latin typeface="+mn-lt"/>
                          <a:cs typeface="Arial" panose="020B0604020202020204" pitchFamily="34" charset="0"/>
                        </a:rPr>
                        <a:t>10 (1.9)</a:t>
                      </a:r>
                    </a:p>
                    <a:p>
                      <a:pPr algn="ctr"/>
                      <a:r>
                        <a:rPr lang="en-GB" sz="1200" dirty="0">
                          <a:solidFill>
                            <a:schemeClr val="tx1"/>
                          </a:solidFill>
                          <a:latin typeface="+mn-lt"/>
                          <a:cs typeface="Arial" panose="020B0604020202020204" pitchFamily="34" charset="0"/>
                        </a:rPr>
                        <a:t>2 (0.4)</a:t>
                      </a:r>
                    </a:p>
                    <a:p>
                      <a:pPr algn="ctr"/>
                      <a:r>
                        <a:rPr lang="en-GB" sz="1200" dirty="0">
                          <a:solidFill>
                            <a:schemeClr val="tx1"/>
                          </a:solidFill>
                          <a:latin typeface="+mn-lt"/>
                          <a:cs typeface="Arial" panose="020B0604020202020204" pitchFamily="34" charset="0"/>
                        </a:rPr>
                        <a:t>1 (0.2)</a:t>
                      </a:r>
                    </a:p>
                    <a:p>
                      <a:pPr algn="ctr"/>
                      <a:r>
                        <a:rPr lang="en-GB" sz="1200" dirty="0">
                          <a:solidFill>
                            <a:schemeClr val="tx1"/>
                          </a:solidFill>
                          <a:latin typeface="+mn-lt"/>
                          <a:cs typeface="Arial" panose="020B0604020202020204" pitchFamily="34" charset="0"/>
                        </a:rPr>
                        <a:t>1 (0.2)</a:t>
                      </a:r>
                    </a:p>
                    <a:p>
                      <a:pPr algn="ctr"/>
                      <a:r>
                        <a:rPr lang="en-GB" sz="1200" dirty="0">
                          <a:solidFill>
                            <a:schemeClr val="tx1"/>
                          </a:solidFill>
                          <a:latin typeface="+mn-lt"/>
                          <a:cs typeface="Arial" panose="020B0604020202020204" pitchFamily="34" charset="0"/>
                        </a:rPr>
                        <a:t>1 (0.2)</a:t>
                      </a:r>
                    </a:p>
                  </a:txBody>
                  <a:tcPr marT="36000" marB="36000"/>
                </a:tc>
                <a:extLst>
                  <a:ext uri="{0D108BD9-81ED-4DB2-BD59-A6C34878D82A}">
                    <a16:rowId xmlns="" xmlns:a16="http://schemas.microsoft.com/office/drawing/2014/main" val="10003"/>
                  </a:ext>
                </a:extLst>
              </a:tr>
              <a:tr h="0">
                <a:tc>
                  <a:txBody>
                    <a:bodyPr/>
                    <a:lstStyle/>
                    <a:p>
                      <a:r>
                        <a:rPr lang="en-GB" sz="1200" dirty="0">
                          <a:solidFill>
                            <a:schemeClr val="tx1"/>
                          </a:solidFill>
                          <a:latin typeface="+mn-lt"/>
                          <a:cs typeface="Arial" panose="020B0604020202020204" pitchFamily="34" charset="0"/>
                        </a:rPr>
                        <a:t>Leading to IP discontinuation </a:t>
                      </a:r>
                    </a:p>
                    <a:p>
                      <a:pPr marL="180975" indent="0"/>
                      <a:r>
                        <a:rPr lang="en-GB" sz="1200" dirty="0">
                          <a:solidFill>
                            <a:schemeClr val="tx1"/>
                          </a:solidFill>
                          <a:latin typeface="+mn-lt"/>
                        </a:rPr>
                        <a:t>Osteonecrosis of the jaw</a:t>
                      </a:r>
                      <a:r>
                        <a:rPr lang="en-GB" sz="1200" baseline="0" dirty="0">
                          <a:solidFill>
                            <a:schemeClr val="tx1"/>
                          </a:solidFill>
                          <a:latin typeface="+mn-lt"/>
                        </a:rPr>
                        <a:t> </a:t>
                      </a:r>
                    </a:p>
                    <a:p>
                      <a:pPr marL="180975" indent="0"/>
                      <a:r>
                        <a:rPr lang="en-GB" sz="1200" dirty="0">
                          <a:solidFill>
                            <a:schemeClr val="tx1"/>
                          </a:solidFill>
                          <a:latin typeface="+mn-lt"/>
                        </a:rPr>
                        <a:t>Sarcoma</a:t>
                      </a:r>
                      <a:r>
                        <a:rPr lang="en-GB" sz="1200" baseline="0" dirty="0">
                          <a:solidFill>
                            <a:schemeClr val="tx1"/>
                          </a:solidFill>
                          <a:latin typeface="+mn-lt"/>
                        </a:rPr>
                        <a:t> </a:t>
                      </a:r>
                    </a:p>
                    <a:p>
                      <a:pPr marL="180975" indent="0"/>
                      <a:r>
                        <a:rPr lang="en-GB" sz="1200" dirty="0">
                          <a:solidFill>
                            <a:schemeClr val="tx1"/>
                          </a:solidFill>
                          <a:latin typeface="+mn-lt"/>
                        </a:rPr>
                        <a:t>Pain in the jaw </a:t>
                      </a:r>
                    </a:p>
                  </a:txBody>
                  <a:tcPr marT="36000" marB="36000"/>
                </a:tc>
                <a:tc>
                  <a:txBody>
                    <a:bodyPr/>
                    <a:lstStyle/>
                    <a:p>
                      <a:pPr algn="ctr"/>
                      <a:r>
                        <a:rPr lang="en-GB" sz="1200" dirty="0">
                          <a:solidFill>
                            <a:schemeClr val="tx1"/>
                          </a:solidFill>
                          <a:latin typeface="+mn-lt"/>
                          <a:cs typeface="Arial" panose="020B0604020202020204" pitchFamily="34" charset="0"/>
                        </a:rPr>
                        <a:t>46 (8.7)</a:t>
                      </a:r>
                    </a:p>
                    <a:p>
                      <a:pPr algn="ctr"/>
                      <a:r>
                        <a:rPr lang="en-GB" sz="1200" dirty="0">
                          <a:solidFill>
                            <a:schemeClr val="tx1"/>
                          </a:solidFill>
                          <a:latin typeface="+mn-lt"/>
                          <a:cs typeface="Arial" panose="020B0604020202020204" pitchFamily="34" charset="0"/>
                        </a:rPr>
                        <a:t>15 (2.9)</a:t>
                      </a:r>
                    </a:p>
                    <a:p>
                      <a:pPr algn="ctr"/>
                      <a:r>
                        <a:rPr lang="en-GB" sz="1200" dirty="0">
                          <a:solidFill>
                            <a:schemeClr val="tx1"/>
                          </a:solidFill>
                          <a:latin typeface="+mn-lt"/>
                          <a:cs typeface="Arial" panose="020B0604020202020204" pitchFamily="34" charset="0"/>
                        </a:rPr>
                        <a:t>4 (0.8)</a:t>
                      </a:r>
                    </a:p>
                    <a:p>
                      <a:pPr algn="ctr"/>
                      <a:r>
                        <a:rPr lang="en-GB" sz="1200" dirty="0">
                          <a:solidFill>
                            <a:schemeClr val="tx1"/>
                          </a:solidFill>
                          <a:latin typeface="+mn-lt"/>
                          <a:cs typeface="Arial" panose="020B0604020202020204" pitchFamily="34" charset="0"/>
                        </a:rPr>
                        <a:t>3 (0.6)</a:t>
                      </a:r>
                    </a:p>
                  </a:txBody>
                  <a:tcPr marT="36000" marB="36000"/>
                </a:tc>
                <a:extLst>
                  <a:ext uri="{0D108BD9-81ED-4DB2-BD59-A6C34878D82A}">
                    <a16:rowId xmlns="" xmlns:a16="http://schemas.microsoft.com/office/drawing/2014/main" val="10004"/>
                  </a:ext>
                </a:extLst>
              </a:tr>
              <a:tr h="0">
                <a:tc>
                  <a:txBody>
                    <a:bodyPr/>
                    <a:lstStyle/>
                    <a:p>
                      <a:r>
                        <a:rPr lang="en-GB" sz="1200" dirty="0">
                          <a:solidFill>
                            <a:schemeClr val="tx1"/>
                          </a:solidFill>
                          <a:latin typeface="+mn-lt"/>
                          <a:cs typeface="Arial" panose="020B0604020202020204" pitchFamily="34" charset="0"/>
                        </a:rPr>
                        <a:t>CTCAE, </a:t>
                      </a:r>
                      <a:r>
                        <a:rPr lang="en-GB" sz="1200" dirty="0" smtClean="0">
                          <a:solidFill>
                            <a:schemeClr val="tx1"/>
                          </a:solidFill>
                          <a:latin typeface="+mn-lt"/>
                          <a:cs typeface="Arial" panose="020B0604020202020204" pitchFamily="34" charset="0"/>
                        </a:rPr>
                        <a:t>grade</a:t>
                      </a:r>
                      <a:r>
                        <a:rPr lang="en-GB" sz="1200" baseline="0" dirty="0" smtClean="0">
                          <a:solidFill>
                            <a:schemeClr val="tx1"/>
                          </a:solidFill>
                          <a:latin typeface="+mn-lt"/>
                          <a:cs typeface="Arial" panose="020B0604020202020204" pitchFamily="34" charset="0"/>
                        </a:rPr>
                        <a:t> </a:t>
                      </a:r>
                      <a:r>
                        <a:rPr lang="en-GB" sz="1200" baseline="0" dirty="0">
                          <a:solidFill>
                            <a:schemeClr val="tx1"/>
                          </a:solidFill>
                          <a:latin typeface="+mn-lt"/>
                          <a:cs typeface="Arial" panose="020B0604020202020204" pitchFamily="34" charset="0"/>
                        </a:rPr>
                        <a:t>3/4/5</a:t>
                      </a:r>
                    </a:p>
                    <a:p>
                      <a:pPr marL="180975" indent="0"/>
                      <a:r>
                        <a:rPr lang="en-GB" sz="1200" dirty="0" err="1" smtClean="0">
                          <a:solidFill>
                            <a:schemeClr val="tx1"/>
                          </a:solidFill>
                          <a:latin typeface="+mn-lt"/>
                        </a:rPr>
                        <a:t>Hypophosphataemia</a:t>
                      </a:r>
                      <a:r>
                        <a:rPr lang="en-GB" sz="1200" dirty="0" smtClean="0">
                          <a:solidFill>
                            <a:schemeClr val="tx1"/>
                          </a:solidFill>
                          <a:latin typeface="+mn-lt"/>
                        </a:rPr>
                        <a:t> </a:t>
                      </a:r>
                      <a:endParaRPr lang="en-GB" sz="1200" dirty="0">
                        <a:solidFill>
                          <a:schemeClr val="tx1"/>
                        </a:solidFill>
                        <a:latin typeface="+mn-lt"/>
                      </a:endParaRPr>
                    </a:p>
                    <a:p>
                      <a:pPr marL="180975" indent="0"/>
                      <a:r>
                        <a:rPr lang="en-GB" sz="1200" dirty="0">
                          <a:solidFill>
                            <a:schemeClr val="tx1"/>
                          </a:solidFill>
                          <a:latin typeface="+mn-lt"/>
                          <a:cs typeface="Arial" panose="020B0604020202020204" pitchFamily="34" charset="0"/>
                        </a:rPr>
                        <a:t>Osteonecrosis</a:t>
                      </a:r>
                      <a:r>
                        <a:rPr lang="en-GB" sz="1200" baseline="0" dirty="0">
                          <a:solidFill>
                            <a:schemeClr val="tx1"/>
                          </a:solidFill>
                          <a:latin typeface="+mn-lt"/>
                          <a:cs typeface="Arial" panose="020B0604020202020204" pitchFamily="34" charset="0"/>
                        </a:rPr>
                        <a:t> of the jaw </a:t>
                      </a:r>
                    </a:p>
                    <a:p>
                      <a:pPr marL="180975" indent="0"/>
                      <a:r>
                        <a:rPr lang="en-GB" sz="1200" dirty="0">
                          <a:solidFill>
                            <a:schemeClr val="tx1"/>
                          </a:solidFill>
                          <a:latin typeface="+mn-lt"/>
                        </a:rPr>
                        <a:t>Pain in extremity </a:t>
                      </a:r>
                    </a:p>
                  </a:txBody>
                  <a:tcPr marT="36000" marB="36000"/>
                </a:tc>
                <a:tc>
                  <a:txBody>
                    <a:bodyPr/>
                    <a:lstStyle/>
                    <a:p>
                      <a:pPr algn="ctr"/>
                      <a:r>
                        <a:rPr lang="en-GB" sz="1200" dirty="0">
                          <a:solidFill>
                            <a:schemeClr val="tx1"/>
                          </a:solidFill>
                          <a:latin typeface="+mn-lt"/>
                          <a:cs typeface="Arial" panose="020B0604020202020204" pitchFamily="34" charset="0"/>
                        </a:rPr>
                        <a:t>183 (34.8)</a:t>
                      </a:r>
                    </a:p>
                    <a:p>
                      <a:pPr algn="ctr"/>
                      <a:r>
                        <a:rPr lang="en-GB" sz="1200" dirty="0">
                          <a:solidFill>
                            <a:schemeClr val="tx1"/>
                          </a:solidFill>
                          <a:latin typeface="+mn-lt"/>
                          <a:cs typeface="Arial" panose="020B0604020202020204" pitchFamily="34" charset="0"/>
                        </a:rPr>
                        <a:t>24 (4.6)</a:t>
                      </a:r>
                    </a:p>
                    <a:p>
                      <a:pPr algn="ctr"/>
                      <a:r>
                        <a:rPr lang="en-GB" sz="1200" dirty="0">
                          <a:solidFill>
                            <a:schemeClr val="tx1"/>
                          </a:solidFill>
                          <a:latin typeface="+mn-lt"/>
                          <a:cs typeface="Arial" panose="020B0604020202020204" pitchFamily="34" charset="0"/>
                        </a:rPr>
                        <a:t>14 (2.7)</a:t>
                      </a:r>
                    </a:p>
                    <a:p>
                      <a:pPr algn="ctr"/>
                      <a:r>
                        <a:rPr lang="en-GB" sz="1200" dirty="0">
                          <a:solidFill>
                            <a:schemeClr val="tx1"/>
                          </a:solidFill>
                          <a:latin typeface="+mn-lt"/>
                          <a:cs typeface="Arial" panose="020B0604020202020204" pitchFamily="34" charset="0"/>
                        </a:rPr>
                        <a:t>12 (2.3)</a:t>
                      </a:r>
                    </a:p>
                  </a:txBody>
                  <a:tcPr marT="36000" marB="36000"/>
                </a:tc>
                <a:extLst>
                  <a:ext uri="{0D108BD9-81ED-4DB2-BD59-A6C34878D82A}">
                    <a16:rowId xmlns="" xmlns:a16="http://schemas.microsoft.com/office/drawing/2014/main" val="10005"/>
                  </a:ext>
                </a:extLst>
              </a:tr>
            </a:tbl>
          </a:graphicData>
        </a:graphic>
      </p:graphicFrame>
      <p:sp>
        <p:nvSpPr>
          <p:cNvPr id="137" name="Text Box 4"/>
          <p:cNvSpPr txBox="1">
            <a:spLocks noChangeArrowheads="1"/>
          </p:cNvSpPr>
          <p:nvPr/>
        </p:nvSpPr>
        <p:spPr bwMode="auto">
          <a:xfrm>
            <a:off x="216798" y="5574566"/>
            <a:ext cx="371777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000" dirty="0" smtClean="0">
                <a:solidFill>
                  <a:srgbClr val="363636"/>
                </a:solidFill>
              </a:rPr>
              <a:t>*Events </a:t>
            </a:r>
            <a:r>
              <a:rPr lang="en-GB" sz="1000" dirty="0">
                <a:solidFill>
                  <a:srgbClr val="363636"/>
                </a:solidFill>
              </a:rPr>
              <a:t>not listed: circulatory collapse (1), neoplasm malignant </a:t>
            </a:r>
            <a:r>
              <a:rPr lang="en-GB" sz="1000" dirty="0" smtClean="0">
                <a:solidFill>
                  <a:srgbClr val="363636"/>
                </a:solidFill>
              </a:rPr>
              <a:t/>
            </a:r>
            <a:br>
              <a:rPr lang="en-GB" sz="1000" dirty="0" smtClean="0">
                <a:solidFill>
                  <a:srgbClr val="363636"/>
                </a:solidFill>
              </a:rPr>
            </a:br>
            <a:r>
              <a:rPr lang="en-GB" sz="1000" dirty="0" smtClean="0">
                <a:solidFill>
                  <a:srgbClr val="363636"/>
                </a:solidFill>
              </a:rPr>
              <a:t>(</a:t>
            </a:r>
            <a:r>
              <a:rPr lang="en-GB" sz="1000" dirty="0">
                <a:solidFill>
                  <a:srgbClr val="363636"/>
                </a:solidFill>
              </a:rPr>
              <a:t>1; eligibility deviation), renal cancer (1), suicide (1); </a:t>
            </a:r>
            <a:r>
              <a:rPr lang="en-GB" altLang="zh-CN" sz="1000" baseline="30000" dirty="0" smtClean="0">
                <a:solidFill>
                  <a:srgbClr val="363636"/>
                </a:solidFill>
                <a:latin typeface="High Tower Text"/>
                <a:ea typeface="SimSun" pitchFamily="2" charset="-122"/>
              </a:rPr>
              <a:t>†</a:t>
            </a:r>
            <a:r>
              <a:rPr lang="en-GB" altLang="zh-CN" sz="1000" dirty="0" smtClean="0">
                <a:solidFill>
                  <a:srgbClr val="363636"/>
                </a:solidFill>
                <a:ea typeface="SimSun" pitchFamily="2" charset="-122"/>
              </a:rPr>
              <a:t>misdiagnosed </a:t>
            </a:r>
            <a:r>
              <a:rPr lang="en-GB" altLang="zh-CN" sz="1000" dirty="0">
                <a:solidFill>
                  <a:srgbClr val="363636"/>
                </a:solidFill>
                <a:ea typeface="SimSun" pitchFamily="2" charset="-122"/>
              </a:rPr>
              <a:t>primary malignant GCTB; </a:t>
            </a:r>
            <a:r>
              <a:rPr lang="en-GB" altLang="zh-CN" sz="1000" baseline="30000" dirty="0" smtClean="0">
                <a:solidFill>
                  <a:srgbClr val="363636"/>
                </a:solidFill>
                <a:latin typeface="High Tower Text"/>
                <a:ea typeface="SimSun" pitchFamily="2" charset="-122"/>
              </a:rPr>
              <a:t>‡</a:t>
            </a:r>
            <a:r>
              <a:rPr lang="en-GB" altLang="zh-CN" sz="1000" dirty="0" smtClean="0">
                <a:solidFill>
                  <a:srgbClr val="363636"/>
                </a:solidFill>
                <a:ea typeface="SimSun" pitchFamily="2" charset="-122"/>
              </a:rPr>
              <a:t>post-radiation </a:t>
            </a:r>
            <a:r>
              <a:rPr lang="en-GB" altLang="zh-CN" sz="1000" dirty="0">
                <a:solidFill>
                  <a:srgbClr val="363636"/>
                </a:solidFill>
                <a:ea typeface="SimSun" pitchFamily="2" charset="-122"/>
              </a:rPr>
              <a:t>osteosarcoma; </a:t>
            </a:r>
            <a:r>
              <a:rPr lang="en-GB" altLang="zh-CN" sz="1000" baseline="30000" dirty="0" smtClean="0">
                <a:solidFill>
                  <a:srgbClr val="363636"/>
                </a:solidFill>
                <a:ea typeface="SimSun" pitchFamily="2" charset="-122"/>
              </a:rPr>
              <a:t>§</a:t>
            </a:r>
            <a:r>
              <a:rPr lang="en-GB" altLang="zh-CN" sz="1000" dirty="0" smtClean="0">
                <a:solidFill>
                  <a:srgbClr val="363636"/>
                </a:solidFill>
                <a:ea typeface="SimSun" pitchFamily="2" charset="-122"/>
              </a:rPr>
              <a:t>second </a:t>
            </a:r>
            <a:r>
              <a:rPr lang="en-GB" altLang="zh-CN" sz="1000" dirty="0">
                <a:solidFill>
                  <a:srgbClr val="363636"/>
                </a:solidFill>
                <a:ea typeface="SimSun" pitchFamily="2" charset="-122"/>
              </a:rPr>
              <a:t>primary retroperitoneal </a:t>
            </a:r>
            <a:r>
              <a:rPr lang="en-GB" altLang="zh-CN" sz="1000" dirty="0" smtClean="0">
                <a:solidFill>
                  <a:srgbClr val="363636"/>
                </a:solidFill>
                <a:ea typeface="SimSun" pitchFamily="2" charset="-122"/>
              </a:rPr>
              <a:t>leiomyosarcoma </a:t>
            </a:r>
            <a:endParaRPr lang="en-GB" sz="1000" dirty="0">
              <a:solidFill>
                <a:srgbClr val="363636"/>
              </a:solidFill>
            </a:endParaRPr>
          </a:p>
        </p:txBody>
      </p:sp>
      <p:graphicFrame>
        <p:nvGraphicFramePr>
          <p:cNvPr id="138" name="Content Placeholder 1"/>
          <p:cNvGraphicFramePr>
            <a:graphicFrameLocks/>
          </p:cNvGraphicFramePr>
          <p:nvPr>
            <p:extLst>
              <p:ext uri="{D42A27DB-BD31-4B8C-83A1-F6EECF244321}">
                <p14:modId xmlns:p14="http://schemas.microsoft.com/office/powerpoint/2010/main" val="345132602"/>
              </p:ext>
            </p:extLst>
          </p:nvPr>
        </p:nvGraphicFramePr>
        <p:xfrm>
          <a:off x="4140671" y="1674330"/>
          <a:ext cx="4645415" cy="2005920"/>
        </p:xfrm>
        <a:graphic>
          <a:graphicData uri="http://schemas.openxmlformats.org/drawingml/2006/table">
            <a:tbl>
              <a:tblPr firstRow="1" bandRow="1">
                <a:tableStyleId>{69012ECD-51FC-41F1-AA8D-1B2483CD663E}</a:tableStyleId>
              </a:tblPr>
              <a:tblGrid>
                <a:gridCol w="3597307">
                  <a:extLst>
                    <a:ext uri="{9D8B030D-6E8A-4147-A177-3AD203B41FA5}">
                      <a16:colId xmlns="" xmlns:a16="http://schemas.microsoft.com/office/drawing/2014/main" val="20000"/>
                    </a:ext>
                  </a:extLst>
                </a:gridCol>
                <a:gridCol w="1048108">
                  <a:extLst>
                    <a:ext uri="{9D8B030D-6E8A-4147-A177-3AD203B41FA5}">
                      <a16:colId xmlns="" xmlns:a16="http://schemas.microsoft.com/office/drawing/2014/main" val="20001"/>
                    </a:ext>
                  </a:extLst>
                </a:gridCol>
              </a:tblGrid>
              <a:tr h="250531">
                <a:tc>
                  <a:txBody>
                    <a:bodyPr/>
                    <a:lstStyle/>
                    <a:p>
                      <a:pPr algn="l"/>
                      <a:r>
                        <a:rPr lang="en-GB" sz="1200" dirty="0">
                          <a:solidFill>
                            <a:schemeClr val="tx2"/>
                          </a:solidFill>
                          <a:latin typeface="+mn-lt"/>
                          <a:cs typeface="Arial" panose="020B0604020202020204" pitchFamily="34" charset="0"/>
                        </a:rPr>
                        <a:t>AEs</a:t>
                      </a:r>
                      <a:r>
                        <a:rPr lang="en-GB" sz="1200" baseline="0" dirty="0">
                          <a:solidFill>
                            <a:schemeClr val="tx2"/>
                          </a:solidFill>
                          <a:latin typeface="+mn-lt"/>
                          <a:cs typeface="Arial" panose="020B0604020202020204" pitchFamily="34" charset="0"/>
                        </a:rPr>
                        <a:t> of interest </a:t>
                      </a:r>
                      <a:r>
                        <a:rPr lang="en-GB" sz="1200" dirty="0" smtClean="0">
                          <a:solidFill>
                            <a:schemeClr val="tx2"/>
                          </a:solidFill>
                          <a:latin typeface="+mn-lt"/>
                          <a:cs typeface="Arial" panose="020B0604020202020204" pitchFamily="34" charset="0"/>
                        </a:rPr>
                        <a:t>(</a:t>
                      </a:r>
                      <a:r>
                        <a:rPr lang="en-GB" sz="1200" dirty="0">
                          <a:solidFill>
                            <a:schemeClr val="tx2"/>
                          </a:solidFill>
                          <a:latin typeface="+mn-lt"/>
                          <a:cs typeface="Arial" panose="020B0604020202020204" pitchFamily="34" charset="0"/>
                        </a:rPr>
                        <a:t>n=526)</a:t>
                      </a:r>
                    </a:p>
                  </a:txBody>
                  <a:tcPr marT="36000" marB="36000"/>
                </a:tc>
                <a:tc>
                  <a:txBody>
                    <a:bodyPr/>
                    <a:lstStyle/>
                    <a:p>
                      <a:pPr algn="ctr"/>
                      <a:r>
                        <a:rPr lang="en-GB" sz="1200" dirty="0">
                          <a:solidFill>
                            <a:schemeClr val="tx2"/>
                          </a:solidFill>
                          <a:latin typeface="+mn-lt"/>
                          <a:cs typeface="Arial" panose="020B0604020202020204" pitchFamily="34" charset="0"/>
                        </a:rPr>
                        <a:t>n (%)</a:t>
                      </a:r>
                    </a:p>
                  </a:txBody>
                  <a:tcPr marT="36000" marB="36000"/>
                </a:tc>
                <a:extLst>
                  <a:ext uri="{0D108BD9-81ED-4DB2-BD59-A6C34878D82A}">
                    <a16:rowId xmlns="" xmlns:a16="http://schemas.microsoft.com/office/drawing/2014/main" val="1000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n-lt"/>
                          <a:cs typeface="Arial" panose="020B0604020202020204" pitchFamily="34" charset="0"/>
                        </a:rPr>
                        <a:t>Osteonecrosis</a:t>
                      </a:r>
                      <a:r>
                        <a:rPr lang="en-GB" sz="1200" baseline="0" dirty="0">
                          <a:solidFill>
                            <a:srgbClr val="000000"/>
                          </a:solidFill>
                          <a:latin typeface="+mn-lt"/>
                          <a:cs typeface="Arial" panose="020B0604020202020204" pitchFamily="34" charset="0"/>
                        </a:rPr>
                        <a:t> of the </a:t>
                      </a:r>
                      <a:r>
                        <a:rPr lang="en-GB" sz="1200" baseline="0" dirty="0" smtClean="0">
                          <a:solidFill>
                            <a:srgbClr val="000000"/>
                          </a:solidFill>
                          <a:latin typeface="+mn-lt"/>
                          <a:cs typeface="Arial" panose="020B0604020202020204" pitchFamily="34" charset="0"/>
                        </a:rPr>
                        <a:t>jaw</a:t>
                      </a:r>
                      <a:endParaRPr lang="en-GB" sz="1200" dirty="0">
                        <a:solidFill>
                          <a:srgbClr val="000000"/>
                        </a:solidFill>
                        <a:latin typeface="+mn-lt"/>
                        <a:cs typeface="Arial" panose="020B0604020202020204" pitchFamily="34" charset="0"/>
                      </a:endParaRPr>
                    </a:p>
                  </a:txBody>
                  <a:tcPr marT="36000" marB="36000"/>
                </a:tc>
                <a:tc>
                  <a:txBody>
                    <a:bodyPr/>
                    <a:lstStyle/>
                    <a:p>
                      <a:pPr algn="ctr"/>
                      <a:r>
                        <a:rPr lang="en-GB" sz="1200" dirty="0">
                          <a:solidFill>
                            <a:srgbClr val="000000"/>
                          </a:solidFill>
                          <a:latin typeface="+mn-lt"/>
                          <a:cs typeface="Arial" panose="020B0604020202020204" pitchFamily="34" charset="0"/>
                        </a:rPr>
                        <a:t>28</a:t>
                      </a:r>
                      <a:r>
                        <a:rPr lang="en-GB" sz="1200" baseline="0" dirty="0">
                          <a:solidFill>
                            <a:srgbClr val="000000"/>
                          </a:solidFill>
                          <a:latin typeface="+mn-lt"/>
                          <a:cs typeface="Arial" panose="020B0604020202020204" pitchFamily="34" charset="0"/>
                        </a:rPr>
                        <a:t> (5.3)</a:t>
                      </a:r>
                      <a:endParaRPr lang="en-GB" sz="1200" dirty="0">
                        <a:solidFill>
                          <a:srgbClr val="000000"/>
                        </a:solidFill>
                        <a:latin typeface="+mn-lt"/>
                        <a:cs typeface="Arial" panose="020B0604020202020204" pitchFamily="34" charset="0"/>
                      </a:endParaRPr>
                    </a:p>
                  </a:txBody>
                  <a:tcPr marT="36000" marB="36000"/>
                </a:tc>
                <a:extLst>
                  <a:ext uri="{0D108BD9-81ED-4DB2-BD59-A6C34878D82A}">
                    <a16:rowId xmlns="" xmlns:a16="http://schemas.microsoft.com/office/drawing/2014/main" val="10001"/>
                  </a:ext>
                </a:extLst>
              </a:tr>
              <a:tr h="0">
                <a:tc>
                  <a:txBody>
                    <a:bodyPr/>
                    <a:lstStyle/>
                    <a:p>
                      <a:r>
                        <a:rPr lang="en-GB" sz="1200" dirty="0">
                          <a:solidFill>
                            <a:srgbClr val="000000"/>
                          </a:solidFill>
                          <a:latin typeface="+mn-lt"/>
                          <a:cs typeface="Arial" panose="020B0604020202020204" pitchFamily="34" charset="0"/>
                        </a:rPr>
                        <a:t>Atypical femur fracture </a:t>
                      </a:r>
                    </a:p>
                  </a:txBody>
                  <a:tcPr marT="36000" marB="36000"/>
                </a:tc>
                <a:tc>
                  <a:txBody>
                    <a:bodyPr/>
                    <a:lstStyle/>
                    <a:p>
                      <a:pPr algn="ctr"/>
                      <a:r>
                        <a:rPr lang="en-GB" sz="1200" dirty="0">
                          <a:solidFill>
                            <a:srgbClr val="000000"/>
                          </a:solidFill>
                          <a:latin typeface="+mn-lt"/>
                          <a:cs typeface="Arial" panose="020B0604020202020204" pitchFamily="34" charset="0"/>
                        </a:rPr>
                        <a:t>4 (0.8)</a:t>
                      </a:r>
                    </a:p>
                  </a:txBody>
                  <a:tcPr marT="36000" marB="36000"/>
                </a:tc>
                <a:extLst>
                  <a:ext uri="{0D108BD9-81ED-4DB2-BD59-A6C34878D82A}">
                    <a16:rowId xmlns="" xmlns:a16="http://schemas.microsoft.com/office/drawing/2014/main" val="10002"/>
                  </a:ext>
                </a:extLst>
              </a:tr>
              <a:tr h="0">
                <a:tc>
                  <a:txBody>
                    <a:bodyPr/>
                    <a:lstStyle/>
                    <a:p>
                      <a:r>
                        <a:rPr lang="en-GB" sz="1200" dirty="0">
                          <a:solidFill>
                            <a:srgbClr val="000000"/>
                          </a:solidFill>
                          <a:latin typeface="+mn-lt"/>
                          <a:cs typeface="Arial" panose="020B0604020202020204" pitchFamily="34" charset="0"/>
                        </a:rPr>
                        <a:t>New GCTB </a:t>
                      </a:r>
                      <a:r>
                        <a:rPr lang="en-GB" sz="1200" dirty="0" smtClean="0">
                          <a:solidFill>
                            <a:srgbClr val="000000"/>
                          </a:solidFill>
                          <a:latin typeface="+mn-lt"/>
                          <a:cs typeface="Arial" panose="020B0604020202020204" pitchFamily="34" charset="0"/>
                        </a:rPr>
                        <a:t>malignancy</a:t>
                      </a:r>
                      <a:endParaRPr lang="en-GB" sz="1200" dirty="0">
                        <a:solidFill>
                          <a:srgbClr val="000000"/>
                        </a:solidFill>
                        <a:latin typeface="+mn-lt"/>
                        <a:cs typeface="Arial" panose="020B0604020202020204" pitchFamily="34" charset="0"/>
                      </a:endParaRPr>
                    </a:p>
                    <a:p>
                      <a:pPr marL="180975" indent="0" algn="l"/>
                      <a:r>
                        <a:rPr lang="en-GB" sz="1200" dirty="0">
                          <a:solidFill>
                            <a:srgbClr val="000000"/>
                          </a:solidFill>
                          <a:latin typeface="+mn-lt"/>
                          <a:cs typeface="Arial" panose="020B0604020202020204" pitchFamily="34" charset="0"/>
                        </a:rPr>
                        <a:t>Primary</a:t>
                      </a:r>
                      <a:r>
                        <a:rPr lang="en-GB" sz="1200" baseline="30000" dirty="0">
                          <a:solidFill>
                            <a:srgbClr val="000000"/>
                          </a:solidFill>
                          <a:latin typeface="High Tower Text"/>
                          <a:cs typeface="Arial" panose="020B0604020202020204" pitchFamily="34" charset="0"/>
                        </a:rPr>
                        <a:t> </a:t>
                      </a:r>
                      <a:r>
                        <a:rPr lang="en-GB" sz="1200" baseline="0" dirty="0">
                          <a:solidFill>
                            <a:srgbClr val="000000"/>
                          </a:solidFill>
                          <a:latin typeface="+mn-lt"/>
                          <a:cs typeface="Arial" panose="020B0604020202020204" pitchFamily="34" charset="0"/>
                        </a:rPr>
                        <a:t>(positively adjudicated)</a:t>
                      </a:r>
                    </a:p>
                    <a:p>
                      <a:pPr marL="180975" indent="0" algn="l"/>
                      <a:r>
                        <a:rPr lang="en-GB" sz="1200" baseline="0" dirty="0">
                          <a:solidFill>
                            <a:srgbClr val="000000"/>
                          </a:solidFill>
                          <a:latin typeface="+mn-lt"/>
                          <a:cs typeface="Arial" panose="020B0604020202020204" pitchFamily="34" charset="0"/>
                        </a:rPr>
                        <a:t>Secondary</a:t>
                      </a:r>
                      <a:r>
                        <a:rPr lang="en-GB" sz="1200" baseline="30000" dirty="0">
                          <a:solidFill>
                            <a:srgbClr val="000000"/>
                          </a:solidFill>
                          <a:latin typeface="High Tower Text"/>
                          <a:cs typeface="Arial" panose="020B0604020202020204" pitchFamily="34" charset="0"/>
                        </a:rPr>
                        <a:t>‡</a:t>
                      </a:r>
                      <a:endParaRPr lang="en-GB" sz="1200" baseline="30000" dirty="0">
                        <a:solidFill>
                          <a:srgbClr val="000000"/>
                        </a:solidFill>
                        <a:latin typeface="+mn-lt"/>
                        <a:cs typeface="Arial" panose="020B0604020202020204" pitchFamily="34" charset="0"/>
                      </a:endParaRPr>
                    </a:p>
                    <a:p>
                      <a:pPr marL="180975" indent="0" algn="l"/>
                      <a:r>
                        <a:rPr lang="en-GB" sz="1200" baseline="0" dirty="0" err="1">
                          <a:solidFill>
                            <a:srgbClr val="000000"/>
                          </a:solidFill>
                          <a:latin typeface="+mn-lt"/>
                          <a:cs typeface="Arial" panose="020B0604020202020204" pitchFamily="34" charset="0"/>
                        </a:rPr>
                        <a:t>Sarcomatous</a:t>
                      </a:r>
                      <a:r>
                        <a:rPr lang="en-GB" sz="1200" baseline="0" dirty="0">
                          <a:solidFill>
                            <a:srgbClr val="000000"/>
                          </a:solidFill>
                          <a:latin typeface="+mn-lt"/>
                          <a:cs typeface="Arial" panose="020B0604020202020204" pitchFamily="34" charset="0"/>
                        </a:rPr>
                        <a:t> transformation (4 year after radiation therapy for GCTB)</a:t>
                      </a:r>
                      <a:endParaRPr lang="en-GB" sz="1200" baseline="30000" dirty="0">
                        <a:solidFill>
                          <a:srgbClr val="000000"/>
                        </a:solidFill>
                        <a:latin typeface="+mn-lt"/>
                        <a:cs typeface="Arial" panose="020B0604020202020204" pitchFamily="34" charset="0"/>
                      </a:endParaRPr>
                    </a:p>
                  </a:txBody>
                  <a:tcPr marT="36000" marB="36000"/>
                </a:tc>
                <a:tc>
                  <a:txBody>
                    <a:bodyPr/>
                    <a:lstStyle/>
                    <a:p>
                      <a:pPr algn="ctr"/>
                      <a:r>
                        <a:rPr lang="en-GB" sz="1200" dirty="0">
                          <a:solidFill>
                            <a:srgbClr val="000000"/>
                          </a:solidFill>
                          <a:latin typeface="+mn-lt"/>
                          <a:cs typeface="Arial" panose="020B0604020202020204" pitchFamily="34" charset="0"/>
                        </a:rPr>
                        <a:t>10</a:t>
                      </a:r>
                      <a:r>
                        <a:rPr lang="en-GB" sz="1200" baseline="0" dirty="0">
                          <a:solidFill>
                            <a:srgbClr val="000000"/>
                          </a:solidFill>
                          <a:latin typeface="+mn-lt"/>
                          <a:cs typeface="Arial" panose="020B0604020202020204" pitchFamily="34" charset="0"/>
                        </a:rPr>
                        <a:t> (1.9)</a:t>
                      </a:r>
                    </a:p>
                    <a:p>
                      <a:pPr algn="ctr"/>
                      <a:r>
                        <a:rPr lang="en-GB" sz="1200" baseline="0" dirty="0">
                          <a:solidFill>
                            <a:srgbClr val="000000"/>
                          </a:solidFill>
                          <a:latin typeface="+mn-lt"/>
                          <a:cs typeface="Arial" panose="020B0604020202020204" pitchFamily="34" charset="0"/>
                        </a:rPr>
                        <a:t>5 (1.0)</a:t>
                      </a:r>
                    </a:p>
                    <a:p>
                      <a:pPr algn="ctr"/>
                      <a:r>
                        <a:rPr lang="en-GB" sz="1200" baseline="0" dirty="0" smtClean="0">
                          <a:solidFill>
                            <a:srgbClr val="000000"/>
                          </a:solidFill>
                          <a:latin typeface="+mn-lt"/>
                          <a:cs typeface="Arial" panose="020B0604020202020204" pitchFamily="34" charset="0"/>
                        </a:rPr>
                        <a:t>1 (0.2)</a:t>
                      </a:r>
                    </a:p>
                    <a:p>
                      <a:pPr algn="ctr"/>
                      <a:r>
                        <a:rPr lang="en-GB" sz="1200" baseline="0" dirty="0" smtClean="0">
                          <a:solidFill>
                            <a:srgbClr val="000000"/>
                          </a:solidFill>
                          <a:latin typeface="+mn-lt"/>
                          <a:cs typeface="Arial" panose="020B0604020202020204" pitchFamily="34" charset="0"/>
                        </a:rPr>
                        <a:t>4 (0.8)</a:t>
                      </a:r>
                    </a:p>
                  </a:txBody>
                  <a:tcPr marT="36000" marB="36000"/>
                </a:tc>
                <a:extLst>
                  <a:ext uri="{0D108BD9-81ED-4DB2-BD59-A6C34878D82A}">
                    <a16:rowId xmlns="" xmlns:a16="http://schemas.microsoft.com/office/drawing/2014/main" val="10003"/>
                  </a:ext>
                </a:extLst>
              </a:tr>
              <a:tr h="0">
                <a:tc>
                  <a:txBody>
                    <a:bodyPr/>
                    <a:lstStyle/>
                    <a:p>
                      <a:r>
                        <a:rPr lang="en-GB" sz="1200" dirty="0">
                          <a:solidFill>
                            <a:srgbClr val="000000"/>
                          </a:solidFill>
                          <a:latin typeface="+mn-lt"/>
                          <a:cs typeface="Arial" panose="020B0604020202020204" pitchFamily="34" charset="0"/>
                        </a:rPr>
                        <a:t>Grade 3 </a:t>
                      </a:r>
                      <a:r>
                        <a:rPr lang="en-GB" sz="1200" dirty="0" err="1" smtClean="0">
                          <a:solidFill>
                            <a:srgbClr val="000000"/>
                          </a:solidFill>
                          <a:latin typeface="+mn-lt"/>
                          <a:cs typeface="Arial" panose="020B0604020202020204" pitchFamily="34" charset="0"/>
                        </a:rPr>
                        <a:t>hypercalcaemia</a:t>
                      </a:r>
                      <a:r>
                        <a:rPr lang="en-GB" sz="1200" baseline="0" dirty="0" smtClean="0">
                          <a:solidFill>
                            <a:srgbClr val="000000"/>
                          </a:solidFill>
                          <a:latin typeface="+mn-lt"/>
                          <a:cs typeface="Arial" panose="020B0604020202020204" pitchFamily="34" charset="0"/>
                        </a:rPr>
                        <a:t> </a:t>
                      </a:r>
                      <a:r>
                        <a:rPr lang="en-GB" sz="1200" baseline="0" dirty="0">
                          <a:solidFill>
                            <a:srgbClr val="000000"/>
                          </a:solidFill>
                          <a:latin typeface="+mn-lt"/>
                          <a:cs typeface="Arial" panose="020B0604020202020204" pitchFamily="34" charset="0"/>
                        </a:rPr>
                        <a:t>following discontinuation </a:t>
                      </a:r>
                      <a:endParaRPr lang="en-GB" sz="1200" dirty="0"/>
                    </a:p>
                  </a:txBody>
                  <a:tcPr marT="36000" marB="36000"/>
                </a:tc>
                <a:tc>
                  <a:txBody>
                    <a:bodyPr/>
                    <a:lstStyle/>
                    <a:p>
                      <a:pPr algn="ctr"/>
                      <a:r>
                        <a:rPr lang="en-GB" sz="1200" dirty="0" smtClean="0">
                          <a:solidFill>
                            <a:srgbClr val="000000"/>
                          </a:solidFill>
                          <a:latin typeface="+mn-lt"/>
                          <a:cs typeface="Arial" panose="020B0604020202020204" pitchFamily="34" charset="0"/>
                        </a:rPr>
                        <a:t>4 (0.8)</a:t>
                      </a:r>
                      <a:endParaRPr lang="en-GB" sz="1200" dirty="0">
                        <a:solidFill>
                          <a:srgbClr val="000000"/>
                        </a:solidFill>
                        <a:latin typeface="+mn-lt"/>
                        <a:cs typeface="Arial" panose="020B0604020202020204" pitchFamily="34" charset="0"/>
                      </a:endParaRPr>
                    </a:p>
                  </a:txBody>
                  <a:tcPr marT="36000" marB="36000"/>
                </a:tc>
                <a:extLst>
                  <a:ext uri="{0D108BD9-81ED-4DB2-BD59-A6C34878D82A}">
                    <a16:rowId xmlns="" xmlns:a16="http://schemas.microsoft.com/office/drawing/2014/main" val="10004"/>
                  </a:ext>
                </a:extLst>
              </a:tr>
            </a:tbl>
          </a:graphicData>
        </a:graphic>
      </p:graphicFrame>
      <p:sp>
        <p:nvSpPr>
          <p:cNvPr id="139" name="Text Box 4"/>
          <p:cNvSpPr txBox="1">
            <a:spLocks noChangeArrowheads="1"/>
          </p:cNvSpPr>
          <p:nvPr/>
        </p:nvSpPr>
        <p:spPr bwMode="auto">
          <a:xfrm>
            <a:off x="4279612" y="3694879"/>
            <a:ext cx="41099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000" dirty="0" smtClean="0">
                <a:solidFill>
                  <a:srgbClr val="363636"/>
                </a:solidFill>
              </a:rPr>
              <a:t>*Positively </a:t>
            </a:r>
            <a:r>
              <a:rPr lang="en-GB" sz="1000" dirty="0">
                <a:solidFill>
                  <a:srgbClr val="363636"/>
                </a:solidFill>
              </a:rPr>
              <a:t>adjudicated; </a:t>
            </a:r>
            <a:r>
              <a:rPr lang="en-GB" altLang="zh-CN" sz="1000" baseline="30000" dirty="0" smtClean="0">
                <a:solidFill>
                  <a:srgbClr val="363636"/>
                </a:solidFill>
                <a:latin typeface="High Tower Text"/>
                <a:ea typeface="SimSun" pitchFamily="2" charset="-122"/>
              </a:rPr>
              <a:t>†</a:t>
            </a:r>
            <a:r>
              <a:rPr lang="en-GB" altLang="zh-CN" sz="1000" dirty="0">
                <a:solidFill>
                  <a:srgbClr val="363636"/>
                </a:solidFill>
                <a:ea typeface="SimSun" pitchFamily="2" charset="-122"/>
              </a:rPr>
              <a:t>s</a:t>
            </a:r>
            <a:r>
              <a:rPr lang="en-GB" altLang="zh-CN" sz="1000" dirty="0" smtClean="0">
                <a:solidFill>
                  <a:srgbClr val="363636"/>
                </a:solidFill>
                <a:ea typeface="SimSun" pitchFamily="2" charset="-122"/>
              </a:rPr>
              <a:t>uspected </a:t>
            </a:r>
            <a:r>
              <a:rPr lang="en-GB" altLang="zh-CN" sz="1000" dirty="0">
                <a:solidFill>
                  <a:srgbClr val="363636"/>
                </a:solidFill>
                <a:ea typeface="SimSun" pitchFamily="2" charset="-122"/>
              </a:rPr>
              <a:t>diagnosis based on multidisciplinary expert review; </a:t>
            </a:r>
            <a:r>
              <a:rPr lang="en-GB" altLang="zh-CN" sz="1000" baseline="30000" dirty="0">
                <a:solidFill>
                  <a:srgbClr val="363636"/>
                </a:solidFill>
                <a:latin typeface="High Tower Text"/>
                <a:ea typeface="SimSun" pitchFamily="2" charset="-122"/>
              </a:rPr>
              <a:t>‡</a:t>
            </a:r>
            <a:r>
              <a:rPr lang="en-GB" altLang="zh-CN" sz="1000" dirty="0">
                <a:solidFill>
                  <a:srgbClr val="363636"/>
                </a:solidFill>
                <a:ea typeface="SimSun" pitchFamily="2" charset="-122"/>
              </a:rPr>
              <a:t>4 years after radiation therapy for GCTB</a:t>
            </a:r>
            <a:endParaRPr lang="en-GB" sz="1000" dirty="0">
              <a:solidFill>
                <a:srgbClr val="363636"/>
              </a:solidFill>
            </a:endParaRPr>
          </a:p>
        </p:txBody>
      </p:sp>
      <p:grpSp>
        <p:nvGrpSpPr>
          <p:cNvPr id="3" name="Group 2">
            <a:extLst>
              <a:ext uri="{FF2B5EF4-FFF2-40B4-BE49-F238E27FC236}">
                <a16:creationId xmlns="" xmlns:a16="http://schemas.microsoft.com/office/drawing/2014/main" id="{E0B3E4BB-F64F-4F89-80A2-15DA81185FDB}"/>
              </a:ext>
            </a:extLst>
          </p:cNvPr>
          <p:cNvGrpSpPr/>
          <p:nvPr/>
        </p:nvGrpSpPr>
        <p:grpSpPr>
          <a:xfrm>
            <a:off x="4288803" y="4052888"/>
            <a:ext cx="4544369" cy="1653962"/>
            <a:chOff x="4288803" y="4052888"/>
            <a:chExt cx="4544369" cy="1653962"/>
          </a:xfrm>
        </p:grpSpPr>
        <p:sp>
          <p:nvSpPr>
            <p:cNvPr id="12" name="TextBox 11">
              <a:extLst>
                <a:ext uri="{FF2B5EF4-FFF2-40B4-BE49-F238E27FC236}">
                  <a16:creationId xmlns="" xmlns:a16="http://schemas.microsoft.com/office/drawing/2014/main" id="{192EF9AD-23A6-4BF3-A2D6-ECB6AE8AE0E2}"/>
                </a:ext>
              </a:extLst>
            </p:cNvPr>
            <p:cNvSpPr txBox="1"/>
            <p:nvPr/>
          </p:nvSpPr>
          <p:spPr>
            <a:xfrm rot="16200000">
              <a:off x="3792890" y="4548801"/>
              <a:ext cx="1299604" cy="307777"/>
            </a:xfrm>
            <a:prstGeom prst="rect">
              <a:avLst/>
            </a:prstGeom>
            <a:noFill/>
          </p:spPr>
          <p:txBody>
            <a:bodyPr wrap="square" lIns="0" tIns="0" rIns="0" bIns="0" rtlCol="0">
              <a:spAutoFit/>
            </a:bodyPr>
            <a:lstStyle/>
            <a:p>
              <a:pPr algn="ctr"/>
              <a:r>
                <a:rPr lang="en-GB" sz="1000" dirty="0" smtClean="0">
                  <a:solidFill>
                    <a:srgbClr val="363636"/>
                  </a:solidFill>
                </a:rPr>
                <a:t>Patients </a:t>
              </a:r>
              <a:r>
                <a:rPr lang="en-GB" sz="1000" dirty="0">
                  <a:solidFill>
                    <a:srgbClr val="363636"/>
                  </a:solidFill>
                </a:rPr>
                <a:t>with ONJ </a:t>
              </a:r>
              <a:r>
                <a:rPr lang="en-GB" sz="1000" dirty="0" smtClean="0">
                  <a:solidFill>
                    <a:srgbClr val="363636"/>
                  </a:solidFill>
                </a:rPr>
                <a:t>events, %</a:t>
              </a:r>
              <a:endParaRPr lang="en-GB" sz="1000" dirty="0">
                <a:solidFill>
                  <a:srgbClr val="363636"/>
                </a:solidFill>
              </a:endParaRPr>
            </a:p>
          </p:txBody>
        </p:sp>
        <p:sp>
          <p:nvSpPr>
            <p:cNvPr id="13" name="TextBox 12">
              <a:extLst>
                <a:ext uri="{FF2B5EF4-FFF2-40B4-BE49-F238E27FC236}">
                  <a16:creationId xmlns="" xmlns:a16="http://schemas.microsoft.com/office/drawing/2014/main" id="{BEEC91CB-45BA-458E-8D82-B6174847F410}"/>
                </a:ext>
              </a:extLst>
            </p:cNvPr>
            <p:cNvSpPr txBox="1"/>
            <p:nvPr/>
          </p:nvSpPr>
          <p:spPr>
            <a:xfrm>
              <a:off x="6494503" y="5552962"/>
              <a:ext cx="714939" cy="153888"/>
            </a:xfrm>
            <a:prstGeom prst="rect">
              <a:avLst/>
            </a:prstGeom>
            <a:noFill/>
          </p:spPr>
          <p:txBody>
            <a:bodyPr wrap="none" lIns="0" tIns="0" rIns="0" bIns="0" rtlCol="0">
              <a:spAutoFit/>
            </a:bodyPr>
            <a:lstStyle/>
            <a:p>
              <a:pPr algn="ctr"/>
              <a:r>
                <a:rPr lang="en-GB" sz="1000" dirty="0">
                  <a:solidFill>
                    <a:srgbClr val="363636"/>
                  </a:solidFill>
                </a:rPr>
                <a:t>Study month</a:t>
              </a:r>
            </a:p>
          </p:txBody>
        </p:sp>
        <p:sp>
          <p:nvSpPr>
            <p:cNvPr id="14" name="TextBox 13">
              <a:extLst>
                <a:ext uri="{FF2B5EF4-FFF2-40B4-BE49-F238E27FC236}">
                  <a16:creationId xmlns="" xmlns:a16="http://schemas.microsoft.com/office/drawing/2014/main" id="{E84294D4-E229-49CE-89B6-233EE2CB82CC}"/>
                </a:ext>
              </a:extLst>
            </p:cNvPr>
            <p:cNvSpPr txBox="1"/>
            <p:nvPr/>
          </p:nvSpPr>
          <p:spPr>
            <a:xfrm>
              <a:off x="4634160" y="4056819"/>
              <a:ext cx="141064" cy="153888"/>
            </a:xfrm>
            <a:prstGeom prst="rect">
              <a:avLst/>
            </a:prstGeom>
            <a:noFill/>
          </p:spPr>
          <p:txBody>
            <a:bodyPr wrap="none" lIns="0" tIns="0" rIns="0" bIns="0" rtlCol="0" anchor="ctr" anchorCtr="0">
              <a:spAutoFit/>
            </a:bodyPr>
            <a:lstStyle/>
            <a:p>
              <a:pPr algn="r"/>
              <a:r>
                <a:rPr lang="en-GB" sz="1000" dirty="0">
                  <a:solidFill>
                    <a:srgbClr val="363636"/>
                  </a:solidFill>
                </a:rPr>
                <a:t>12</a:t>
              </a:r>
            </a:p>
          </p:txBody>
        </p:sp>
        <p:sp>
          <p:nvSpPr>
            <p:cNvPr id="15" name="TextBox 14">
              <a:extLst>
                <a:ext uri="{FF2B5EF4-FFF2-40B4-BE49-F238E27FC236}">
                  <a16:creationId xmlns="" xmlns:a16="http://schemas.microsoft.com/office/drawing/2014/main" id="{DCA43530-CC0D-4A2E-A914-7C67B7A5C651}"/>
                </a:ext>
              </a:extLst>
            </p:cNvPr>
            <p:cNvSpPr txBox="1"/>
            <p:nvPr/>
          </p:nvSpPr>
          <p:spPr>
            <a:xfrm>
              <a:off x="4634160" y="4236830"/>
              <a:ext cx="141064" cy="153888"/>
            </a:xfrm>
            <a:prstGeom prst="rect">
              <a:avLst/>
            </a:prstGeom>
            <a:noFill/>
          </p:spPr>
          <p:txBody>
            <a:bodyPr wrap="none" lIns="0" tIns="0" rIns="0" bIns="0" rtlCol="0" anchor="ctr" anchorCtr="0">
              <a:spAutoFit/>
            </a:bodyPr>
            <a:lstStyle/>
            <a:p>
              <a:pPr algn="r"/>
              <a:r>
                <a:rPr lang="en-GB" sz="1000" dirty="0">
                  <a:solidFill>
                    <a:srgbClr val="363636"/>
                  </a:solidFill>
                </a:rPr>
                <a:t>10</a:t>
              </a:r>
            </a:p>
          </p:txBody>
        </p:sp>
        <p:sp>
          <p:nvSpPr>
            <p:cNvPr id="16" name="TextBox 15">
              <a:extLst>
                <a:ext uri="{FF2B5EF4-FFF2-40B4-BE49-F238E27FC236}">
                  <a16:creationId xmlns="" xmlns:a16="http://schemas.microsoft.com/office/drawing/2014/main" id="{EA541125-A3C9-40C7-A00D-C418DB5D90D5}"/>
                </a:ext>
              </a:extLst>
            </p:cNvPr>
            <p:cNvSpPr txBox="1"/>
            <p:nvPr/>
          </p:nvSpPr>
          <p:spPr>
            <a:xfrm>
              <a:off x="4704692" y="4596852"/>
              <a:ext cx="70532" cy="153888"/>
            </a:xfrm>
            <a:prstGeom prst="rect">
              <a:avLst/>
            </a:prstGeom>
            <a:noFill/>
          </p:spPr>
          <p:txBody>
            <a:bodyPr wrap="none" lIns="0" tIns="0" rIns="0" bIns="0" rtlCol="0" anchor="ctr" anchorCtr="0">
              <a:spAutoFit/>
            </a:bodyPr>
            <a:lstStyle/>
            <a:p>
              <a:pPr algn="r"/>
              <a:r>
                <a:rPr lang="en-GB" sz="1000" dirty="0">
                  <a:solidFill>
                    <a:srgbClr val="363636"/>
                  </a:solidFill>
                </a:rPr>
                <a:t>6</a:t>
              </a:r>
            </a:p>
          </p:txBody>
        </p:sp>
        <p:sp>
          <p:nvSpPr>
            <p:cNvPr id="22" name="TextBox 21">
              <a:extLst>
                <a:ext uri="{FF2B5EF4-FFF2-40B4-BE49-F238E27FC236}">
                  <a16:creationId xmlns="" xmlns:a16="http://schemas.microsoft.com/office/drawing/2014/main" id="{1B402983-DC75-4706-B527-EA7D2CCE782C}"/>
                </a:ext>
              </a:extLst>
            </p:cNvPr>
            <p:cNvSpPr txBox="1"/>
            <p:nvPr/>
          </p:nvSpPr>
          <p:spPr>
            <a:xfrm>
              <a:off x="4704692" y="4776863"/>
              <a:ext cx="70532" cy="153888"/>
            </a:xfrm>
            <a:prstGeom prst="rect">
              <a:avLst/>
            </a:prstGeom>
            <a:noFill/>
          </p:spPr>
          <p:txBody>
            <a:bodyPr wrap="none" lIns="0" tIns="0" rIns="0" bIns="0" rtlCol="0" anchor="ctr" anchorCtr="0">
              <a:spAutoFit/>
            </a:bodyPr>
            <a:lstStyle/>
            <a:p>
              <a:pPr algn="r"/>
              <a:r>
                <a:rPr lang="en-GB" sz="1000" dirty="0">
                  <a:solidFill>
                    <a:srgbClr val="363636"/>
                  </a:solidFill>
                </a:rPr>
                <a:t>4</a:t>
              </a:r>
            </a:p>
          </p:txBody>
        </p:sp>
        <p:sp>
          <p:nvSpPr>
            <p:cNvPr id="23" name="TextBox 22">
              <a:extLst>
                <a:ext uri="{FF2B5EF4-FFF2-40B4-BE49-F238E27FC236}">
                  <a16:creationId xmlns="" xmlns:a16="http://schemas.microsoft.com/office/drawing/2014/main" id="{3FC4EC6C-8481-45C3-8110-8E359524D0DB}"/>
                </a:ext>
              </a:extLst>
            </p:cNvPr>
            <p:cNvSpPr txBox="1"/>
            <p:nvPr/>
          </p:nvSpPr>
          <p:spPr>
            <a:xfrm>
              <a:off x="4704692" y="4956874"/>
              <a:ext cx="70532" cy="153888"/>
            </a:xfrm>
            <a:prstGeom prst="rect">
              <a:avLst/>
            </a:prstGeom>
            <a:noFill/>
          </p:spPr>
          <p:txBody>
            <a:bodyPr wrap="none" lIns="0" tIns="0" rIns="0" bIns="0" rtlCol="0" anchor="ctr" anchorCtr="0">
              <a:spAutoFit/>
            </a:bodyPr>
            <a:lstStyle/>
            <a:p>
              <a:pPr algn="r"/>
              <a:r>
                <a:rPr lang="en-GB" sz="1000" dirty="0">
                  <a:solidFill>
                    <a:srgbClr val="363636"/>
                  </a:solidFill>
                </a:rPr>
                <a:t>2</a:t>
              </a:r>
            </a:p>
          </p:txBody>
        </p:sp>
        <p:sp>
          <p:nvSpPr>
            <p:cNvPr id="25" name="TextBox 24">
              <a:extLst>
                <a:ext uri="{FF2B5EF4-FFF2-40B4-BE49-F238E27FC236}">
                  <a16:creationId xmlns="" xmlns:a16="http://schemas.microsoft.com/office/drawing/2014/main" id="{C27396A7-0E6D-4756-868D-9BE3587F05DF}"/>
                </a:ext>
              </a:extLst>
            </p:cNvPr>
            <p:cNvSpPr txBox="1"/>
            <p:nvPr/>
          </p:nvSpPr>
          <p:spPr>
            <a:xfrm>
              <a:off x="4704692" y="5136887"/>
              <a:ext cx="70532" cy="153888"/>
            </a:xfrm>
            <a:prstGeom prst="rect">
              <a:avLst/>
            </a:prstGeom>
            <a:noFill/>
          </p:spPr>
          <p:txBody>
            <a:bodyPr wrap="none" lIns="0" tIns="0" rIns="0" bIns="0" rtlCol="0" anchor="ctr" anchorCtr="0">
              <a:spAutoFit/>
            </a:bodyPr>
            <a:lstStyle/>
            <a:p>
              <a:pPr algn="r"/>
              <a:r>
                <a:rPr lang="en-GB" sz="1000" dirty="0">
                  <a:solidFill>
                    <a:srgbClr val="363636"/>
                  </a:solidFill>
                </a:rPr>
                <a:t>0</a:t>
              </a:r>
            </a:p>
          </p:txBody>
        </p:sp>
        <p:sp>
          <p:nvSpPr>
            <p:cNvPr id="26" name="TextBox 25">
              <a:extLst>
                <a:ext uri="{FF2B5EF4-FFF2-40B4-BE49-F238E27FC236}">
                  <a16:creationId xmlns="" xmlns:a16="http://schemas.microsoft.com/office/drawing/2014/main" id="{288DBF3F-7645-4943-B184-49D2A97F3DAE}"/>
                </a:ext>
              </a:extLst>
            </p:cNvPr>
            <p:cNvSpPr txBox="1"/>
            <p:nvPr/>
          </p:nvSpPr>
          <p:spPr>
            <a:xfrm>
              <a:off x="4908605" y="5375721"/>
              <a:ext cx="155492" cy="153888"/>
            </a:xfrm>
            <a:prstGeom prst="rect">
              <a:avLst/>
            </a:prstGeom>
            <a:noFill/>
          </p:spPr>
          <p:txBody>
            <a:bodyPr wrap="none" lIns="0" tIns="0" rIns="0" bIns="0" rtlCol="0">
              <a:spAutoFit/>
            </a:bodyPr>
            <a:lstStyle/>
            <a:p>
              <a:pPr algn="ctr"/>
              <a:r>
                <a:rPr lang="en-GB" sz="1000" dirty="0">
                  <a:solidFill>
                    <a:srgbClr val="363636"/>
                  </a:solidFill>
                </a:rPr>
                <a:t>BL</a:t>
              </a:r>
            </a:p>
          </p:txBody>
        </p:sp>
        <p:sp>
          <p:nvSpPr>
            <p:cNvPr id="2" name="Freeform: Shape 1">
              <a:extLst>
                <a:ext uri="{FF2B5EF4-FFF2-40B4-BE49-F238E27FC236}">
                  <a16:creationId xmlns="" xmlns:a16="http://schemas.microsoft.com/office/drawing/2014/main" id="{6AE73151-CDE4-44C5-A3E6-F7A1785950BE}"/>
                </a:ext>
              </a:extLst>
            </p:cNvPr>
            <p:cNvSpPr/>
            <p:nvPr/>
          </p:nvSpPr>
          <p:spPr>
            <a:xfrm>
              <a:off x="4870772" y="4133846"/>
              <a:ext cx="3962400" cy="1147763"/>
            </a:xfrm>
            <a:custGeom>
              <a:avLst/>
              <a:gdLst>
                <a:gd name="connsiteX0" fmla="*/ 0 w 2502694"/>
                <a:gd name="connsiteY0" fmla="*/ 0 h 1147763"/>
                <a:gd name="connsiteX1" fmla="*/ 0 w 2502694"/>
                <a:gd name="connsiteY1" fmla="*/ 1147763 h 1147763"/>
                <a:gd name="connsiteX2" fmla="*/ 2502694 w 2502694"/>
                <a:gd name="connsiteY2" fmla="*/ 1147763 h 1147763"/>
              </a:gdLst>
              <a:ahLst/>
              <a:cxnLst>
                <a:cxn ang="0">
                  <a:pos x="connsiteX0" y="connsiteY0"/>
                </a:cxn>
                <a:cxn ang="0">
                  <a:pos x="connsiteX1" y="connsiteY1"/>
                </a:cxn>
                <a:cxn ang="0">
                  <a:pos x="connsiteX2" y="connsiteY2"/>
                </a:cxn>
              </a:cxnLst>
              <a:rect l="l" t="t" r="r" b="b"/>
              <a:pathLst>
                <a:path w="2502694" h="1147763">
                  <a:moveTo>
                    <a:pt x="0" y="0"/>
                  </a:moveTo>
                  <a:lnTo>
                    <a:pt x="0" y="1147763"/>
                  </a:lnTo>
                  <a:lnTo>
                    <a:pt x="2502694" y="1147763"/>
                  </a:lnTo>
                </a:path>
              </a:pathLst>
            </a:custGeom>
            <a:noFill/>
            <a:ln cap="sq">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63636"/>
                </a:solidFill>
              </a:endParaRPr>
            </a:p>
          </p:txBody>
        </p:sp>
        <p:cxnSp>
          <p:nvCxnSpPr>
            <p:cNvPr id="4" name="Straight Connector 3">
              <a:extLst>
                <a:ext uri="{FF2B5EF4-FFF2-40B4-BE49-F238E27FC236}">
                  <a16:creationId xmlns="" xmlns:a16="http://schemas.microsoft.com/office/drawing/2014/main" id="{4E0588BC-8318-4A9E-B7E0-18548D86E3CE}"/>
                </a:ext>
              </a:extLst>
            </p:cNvPr>
            <p:cNvCxnSpPr/>
            <p:nvPr/>
          </p:nvCxnSpPr>
          <p:spPr>
            <a:xfrm>
              <a:off x="4797560" y="4133763"/>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a:extLst>
                <a:ext uri="{FF2B5EF4-FFF2-40B4-BE49-F238E27FC236}">
                  <a16:creationId xmlns="" xmlns:a16="http://schemas.microsoft.com/office/drawing/2014/main" id="{CF02E604-A496-4EB2-A0AB-97211E412D86}"/>
                </a:ext>
              </a:extLst>
            </p:cNvPr>
            <p:cNvCxnSpPr/>
            <p:nvPr/>
          </p:nvCxnSpPr>
          <p:spPr>
            <a:xfrm>
              <a:off x="4797560" y="4495211"/>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a:extLst>
                <a:ext uri="{FF2B5EF4-FFF2-40B4-BE49-F238E27FC236}">
                  <a16:creationId xmlns="" xmlns:a16="http://schemas.microsoft.com/office/drawing/2014/main" id="{34D76C80-B8D5-4DBF-89C8-906899A47E45}"/>
                </a:ext>
              </a:extLst>
            </p:cNvPr>
            <p:cNvCxnSpPr/>
            <p:nvPr/>
          </p:nvCxnSpPr>
          <p:spPr>
            <a:xfrm>
              <a:off x="4797560" y="4675935"/>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 xmlns:a16="http://schemas.microsoft.com/office/drawing/2014/main" id="{52A618BF-B4FB-4382-BF97-FCDCAF199B88}"/>
                </a:ext>
              </a:extLst>
            </p:cNvPr>
            <p:cNvCxnSpPr/>
            <p:nvPr/>
          </p:nvCxnSpPr>
          <p:spPr>
            <a:xfrm>
              <a:off x="4797560" y="4856659"/>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 xmlns:a16="http://schemas.microsoft.com/office/drawing/2014/main" id="{25EB0040-F5D1-406B-8228-87A8D9974626}"/>
                </a:ext>
              </a:extLst>
            </p:cNvPr>
            <p:cNvCxnSpPr/>
            <p:nvPr/>
          </p:nvCxnSpPr>
          <p:spPr>
            <a:xfrm>
              <a:off x="4797560" y="5037383"/>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a:extLst>
                <a:ext uri="{FF2B5EF4-FFF2-40B4-BE49-F238E27FC236}">
                  <a16:creationId xmlns="" xmlns:a16="http://schemas.microsoft.com/office/drawing/2014/main" id="{3AD5B776-E669-4504-A6D2-8FBAC307ACBE}"/>
                </a:ext>
              </a:extLst>
            </p:cNvPr>
            <p:cNvCxnSpPr/>
            <p:nvPr/>
          </p:nvCxnSpPr>
          <p:spPr>
            <a:xfrm>
              <a:off x="4797560" y="5218109"/>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a:extLst>
                <a:ext uri="{FF2B5EF4-FFF2-40B4-BE49-F238E27FC236}">
                  <a16:creationId xmlns="" xmlns:a16="http://schemas.microsoft.com/office/drawing/2014/main" id="{534004CE-DB7F-428D-8818-0F0CBF04E5E0}"/>
                </a:ext>
              </a:extLst>
            </p:cNvPr>
            <p:cNvCxnSpPr>
              <a:cxnSpLocks/>
            </p:cNvCxnSpPr>
            <p:nvPr/>
          </p:nvCxnSpPr>
          <p:spPr>
            <a:xfrm rot="5400000">
              <a:off x="4950351"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6" name="TextBox 35">
              <a:extLst>
                <a:ext uri="{FF2B5EF4-FFF2-40B4-BE49-F238E27FC236}">
                  <a16:creationId xmlns="" xmlns:a16="http://schemas.microsoft.com/office/drawing/2014/main" id="{C80B03C3-472A-4C87-AE1F-7B93898A4038}"/>
                </a:ext>
              </a:extLst>
            </p:cNvPr>
            <p:cNvSpPr txBox="1"/>
            <p:nvPr/>
          </p:nvSpPr>
          <p:spPr>
            <a:xfrm>
              <a:off x="5218749" y="5375721"/>
              <a:ext cx="70532" cy="153888"/>
            </a:xfrm>
            <a:prstGeom prst="rect">
              <a:avLst/>
            </a:prstGeom>
            <a:noFill/>
          </p:spPr>
          <p:txBody>
            <a:bodyPr wrap="none" lIns="0" tIns="0" rIns="0" bIns="0" rtlCol="0">
              <a:spAutoFit/>
            </a:bodyPr>
            <a:lstStyle/>
            <a:p>
              <a:pPr algn="ctr"/>
              <a:r>
                <a:rPr lang="en-GB" sz="1000" dirty="0">
                  <a:solidFill>
                    <a:srgbClr val="363636"/>
                  </a:solidFill>
                </a:rPr>
                <a:t>6</a:t>
              </a:r>
            </a:p>
          </p:txBody>
        </p:sp>
        <p:cxnSp>
          <p:nvCxnSpPr>
            <p:cNvPr id="37" name="Straight Connector 36">
              <a:extLst>
                <a:ext uri="{FF2B5EF4-FFF2-40B4-BE49-F238E27FC236}">
                  <a16:creationId xmlns="" xmlns:a16="http://schemas.microsoft.com/office/drawing/2014/main" id="{426206E9-3963-4871-9AE1-260C7BEC5971}"/>
                </a:ext>
              </a:extLst>
            </p:cNvPr>
            <p:cNvCxnSpPr>
              <a:cxnSpLocks/>
            </p:cNvCxnSpPr>
            <p:nvPr/>
          </p:nvCxnSpPr>
          <p:spPr>
            <a:xfrm rot="5400000">
              <a:off x="5218015"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6" name="TextBox 45">
              <a:extLst>
                <a:ext uri="{FF2B5EF4-FFF2-40B4-BE49-F238E27FC236}">
                  <a16:creationId xmlns="" xmlns:a16="http://schemas.microsoft.com/office/drawing/2014/main" id="{48A1C0E6-1476-4487-91EA-C78BBEFAEB3D}"/>
                </a:ext>
              </a:extLst>
            </p:cNvPr>
            <p:cNvSpPr txBox="1"/>
            <p:nvPr/>
          </p:nvSpPr>
          <p:spPr>
            <a:xfrm>
              <a:off x="5451147" y="5375721"/>
              <a:ext cx="141064" cy="153888"/>
            </a:xfrm>
            <a:prstGeom prst="rect">
              <a:avLst/>
            </a:prstGeom>
            <a:noFill/>
          </p:spPr>
          <p:txBody>
            <a:bodyPr wrap="none" lIns="0" tIns="0" rIns="0" bIns="0" rtlCol="0">
              <a:spAutoFit/>
            </a:bodyPr>
            <a:lstStyle/>
            <a:p>
              <a:pPr algn="ctr"/>
              <a:r>
                <a:rPr lang="en-GB" sz="1000" dirty="0">
                  <a:solidFill>
                    <a:srgbClr val="363636"/>
                  </a:solidFill>
                </a:rPr>
                <a:t>12</a:t>
              </a:r>
            </a:p>
          </p:txBody>
        </p:sp>
        <p:cxnSp>
          <p:nvCxnSpPr>
            <p:cNvPr id="47" name="Straight Connector 46">
              <a:extLst>
                <a:ext uri="{FF2B5EF4-FFF2-40B4-BE49-F238E27FC236}">
                  <a16:creationId xmlns="" xmlns:a16="http://schemas.microsoft.com/office/drawing/2014/main" id="{7AAA7D83-C1FF-47C2-8BDF-96D9CEBF483E}"/>
                </a:ext>
              </a:extLst>
            </p:cNvPr>
            <p:cNvCxnSpPr>
              <a:cxnSpLocks/>
            </p:cNvCxnSpPr>
            <p:nvPr/>
          </p:nvCxnSpPr>
          <p:spPr>
            <a:xfrm rot="5400000">
              <a:off x="5485679"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8" name="TextBox 47">
              <a:extLst>
                <a:ext uri="{FF2B5EF4-FFF2-40B4-BE49-F238E27FC236}">
                  <a16:creationId xmlns="" xmlns:a16="http://schemas.microsoft.com/office/drawing/2014/main" id="{2AC8843D-3F4E-405A-A249-ED7F6A912FA4}"/>
                </a:ext>
              </a:extLst>
            </p:cNvPr>
            <p:cNvSpPr txBox="1"/>
            <p:nvPr/>
          </p:nvSpPr>
          <p:spPr>
            <a:xfrm>
              <a:off x="5718811" y="5375721"/>
              <a:ext cx="141064" cy="153888"/>
            </a:xfrm>
            <a:prstGeom prst="rect">
              <a:avLst/>
            </a:prstGeom>
            <a:noFill/>
          </p:spPr>
          <p:txBody>
            <a:bodyPr wrap="none" lIns="0" tIns="0" rIns="0" bIns="0" rtlCol="0">
              <a:spAutoFit/>
            </a:bodyPr>
            <a:lstStyle/>
            <a:p>
              <a:pPr algn="ctr"/>
              <a:r>
                <a:rPr lang="en-GB" sz="1000" dirty="0">
                  <a:solidFill>
                    <a:srgbClr val="363636"/>
                  </a:solidFill>
                </a:rPr>
                <a:t>18</a:t>
              </a:r>
            </a:p>
          </p:txBody>
        </p:sp>
        <p:cxnSp>
          <p:nvCxnSpPr>
            <p:cNvPr id="49" name="Straight Connector 48">
              <a:extLst>
                <a:ext uri="{FF2B5EF4-FFF2-40B4-BE49-F238E27FC236}">
                  <a16:creationId xmlns="" xmlns:a16="http://schemas.microsoft.com/office/drawing/2014/main" id="{8548A7CE-9F02-47B2-93DA-343C3820CFD5}"/>
                </a:ext>
              </a:extLst>
            </p:cNvPr>
            <p:cNvCxnSpPr>
              <a:cxnSpLocks/>
            </p:cNvCxnSpPr>
            <p:nvPr/>
          </p:nvCxnSpPr>
          <p:spPr>
            <a:xfrm rot="5400000">
              <a:off x="5753343"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50" name="TextBox 49">
              <a:extLst>
                <a:ext uri="{FF2B5EF4-FFF2-40B4-BE49-F238E27FC236}">
                  <a16:creationId xmlns="" xmlns:a16="http://schemas.microsoft.com/office/drawing/2014/main" id="{5F9A139C-B40B-442C-A1EC-F96CD2FF261A}"/>
                </a:ext>
              </a:extLst>
            </p:cNvPr>
            <p:cNvSpPr txBox="1"/>
            <p:nvPr/>
          </p:nvSpPr>
          <p:spPr>
            <a:xfrm>
              <a:off x="5986475" y="5375721"/>
              <a:ext cx="141064" cy="153888"/>
            </a:xfrm>
            <a:prstGeom prst="rect">
              <a:avLst/>
            </a:prstGeom>
            <a:noFill/>
          </p:spPr>
          <p:txBody>
            <a:bodyPr wrap="none" lIns="0" tIns="0" rIns="0" bIns="0" rtlCol="0">
              <a:spAutoFit/>
            </a:bodyPr>
            <a:lstStyle/>
            <a:p>
              <a:pPr algn="ctr"/>
              <a:r>
                <a:rPr lang="en-GB" sz="1000" dirty="0">
                  <a:solidFill>
                    <a:srgbClr val="363636"/>
                  </a:solidFill>
                </a:rPr>
                <a:t>24</a:t>
              </a:r>
            </a:p>
          </p:txBody>
        </p:sp>
        <p:cxnSp>
          <p:nvCxnSpPr>
            <p:cNvPr id="51" name="Straight Connector 50">
              <a:extLst>
                <a:ext uri="{FF2B5EF4-FFF2-40B4-BE49-F238E27FC236}">
                  <a16:creationId xmlns="" xmlns:a16="http://schemas.microsoft.com/office/drawing/2014/main" id="{04E2A77A-AA36-4CBC-A26F-FF6985C55813}"/>
                </a:ext>
              </a:extLst>
            </p:cNvPr>
            <p:cNvCxnSpPr>
              <a:cxnSpLocks/>
            </p:cNvCxnSpPr>
            <p:nvPr/>
          </p:nvCxnSpPr>
          <p:spPr>
            <a:xfrm rot="5400000">
              <a:off x="6021007"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52" name="TextBox 51">
              <a:extLst>
                <a:ext uri="{FF2B5EF4-FFF2-40B4-BE49-F238E27FC236}">
                  <a16:creationId xmlns="" xmlns:a16="http://schemas.microsoft.com/office/drawing/2014/main" id="{02523AD2-F8EB-4DD5-83AB-2EF9A9ED4E4F}"/>
                </a:ext>
              </a:extLst>
            </p:cNvPr>
            <p:cNvSpPr txBox="1"/>
            <p:nvPr/>
          </p:nvSpPr>
          <p:spPr>
            <a:xfrm>
              <a:off x="6254139" y="5375721"/>
              <a:ext cx="141064" cy="153888"/>
            </a:xfrm>
            <a:prstGeom prst="rect">
              <a:avLst/>
            </a:prstGeom>
            <a:noFill/>
          </p:spPr>
          <p:txBody>
            <a:bodyPr wrap="none" lIns="0" tIns="0" rIns="0" bIns="0" rtlCol="0">
              <a:spAutoFit/>
            </a:bodyPr>
            <a:lstStyle/>
            <a:p>
              <a:pPr algn="ctr"/>
              <a:r>
                <a:rPr lang="en-GB" sz="1000" dirty="0">
                  <a:solidFill>
                    <a:srgbClr val="363636"/>
                  </a:solidFill>
                </a:rPr>
                <a:t>30</a:t>
              </a:r>
            </a:p>
          </p:txBody>
        </p:sp>
        <p:cxnSp>
          <p:nvCxnSpPr>
            <p:cNvPr id="53" name="Straight Connector 52">
              <a:extLst>
                <a:ext uri="{FF2B5EF4-FFF2-40B4-BE49-F238E27FC236}">
                  <a16:creationId xmlns="" xmlns:a16="http://schemas.microsoft.com/office/drawing/2014/main" id="{867BC3FE-DC2D-4D1F-AB91-6918D54A594B}"/>
                </a:ext>
              </a:extLst>
            </p:cNvPr>
            <p:cNvCxnSpPr>
              <a:cxnSpLocks/>
            </p:cNvCxnSpPr>
            <p:nvPr/>
          </p:nvCxnSpPr>
          <p:spPr>
            <a:xfrm rot="5400000">
              <a:off x="6288671"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 xmlns:a16="http://schemas.microsoft.com/office/drawing/2014/main" id="{2B2436CF-D0EA-4621-9D2C-E63CD5BE0777}"/>
                </a:ext>
              </a:extLst>
            </p:cNvPr>
            <p:cNvSpPr txBox="1"/>
            <p:nvPr/>
          </p:nvSpPr>
          <p:spPr>
            <a:xfrm>
              <a:off x="6521803" y="5375721"/>
              <a:ext cx="141064" cy="153888"/>
            </a:xfrm>
            <a:prstGeom prst="rect">
              <a:avLst/>
            </a:prstGeom>
            <a:noFill/>
          </p:spPr>
          <p:txBody>
            <a:bodyPr wrap="none" lIns="0" tIns="0" rIns="0" bIns="0" rtlCol="0">
              <a:spAutoFit/>
            </a:bodyPr>
            <a:lstStyle/>
            <a:p>
              <a:pPr algn="ctr"/>
              <a:r>
                <a:rPr lang="en-GB" sz="1000" dirty="0">
                  <a:solidFill>
                    <a:srgbClr val="363636"/>
                  </a:solidFill>
                </a:rPr>
                <a:t>36</a:t>
              </a:r>
            </a:p>
          </p:txBody>
        </p:sp>
        <p:cxnSp>
          <p:nvCxnSpPr>
            <p:cNvPr id="55" name="Straight Connector 54">
              <a:extLst>
                <a:ext uri="{FF2B5EF4-FFF2-40B4-BE49-F238E27FC236}">
                  <a16:creationId xmlns="" xmlns:a16="http://schemas.microsoft.com/office/drawing/2014/main" id="{54E1FF13-7EA3-437D-A527-6EB57BB03537}"/>
                </a:ext>
              </a:extLst>
            </p:cNvPr>
            <p:cNvCxnSpPr>
              <a:cxnSpLocks/>
            </p:cNvCxnSpPr>
            <p:nvPr/>
          </p:nvCxnSpPr>
          <p:spPr>
            <a:xfrm rot="5400000">
              <a:off x="6556335"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56" name="TextBox 55">
              <a:extLst>
                <a:ext uri="{FF2B5EF4-FFF2-40B4-BE49-F238E27FC236}">
                  <a16:creationId xmlns="" xmlns:a16="http://schemas.microsoft.com/office/drawing/2014/main" id="{7DC6CFEF-E2A2-425A-BFD3-DB6756A8E9C7}"/>
                </a:ext>
              </a:extLst>
            </p:cNvPr>
            <p:cNvSpPr txBox="1"/>
            <p:nvPr/>
          </p:nvSpPr>
          <p:spPr>
            <a:xfrm>
              <a:off x="6789467" y="5375721"/>
              <a:ext cx="141064" cy="153888"/>
            </a:xfrm>
            <a:prstGeom prst="rect">
              <a:avLst/>
            </a:prstGeom>
            <a:noFill/>
          </p:spPr>
          <p:txBody>
            <a:bodyPr wrap="none" lIns="0" tIns="0" rIns="0" bIns="0" rtlCol="0">
              <a:spAutoFit/>
            </a:bodyPr>
            <a:lstStyle/>
            <a:p>
              <a:pPr algn="ctr"/>
              <a:r>
                <a:rPr lang="en-GB" sz="1000" dirty="0">
                  <a:solidFill>
                    <a:srgbClr val="363636"/>
                  </a:solidFill>
                </a:rPr>
                <a:t>42</a:t>
              </a:r>
            </a:p>
          </p:txBody>
        </p:sp>
        <p:cxnSp>
          <p:nvCxnSpPr>
            <p:cNvPr id="57" name="Straight Connector 56">
              <a:extLst>
                <a:ext uri="{FF2B5EF4-FFF2-40B4-BE49-F238E27FC236}">
                  <a16:creationId xmlns="" xmlns:a16="http://schemas.microsoft.com/office/drawing/2014/main" id="{ACDA2521-79EF-483B-AEEC-5C47974E7077}"/>
                </a:ext>
              </a:extLst>
            </p:cNvPr>
            <p:cNvCxnSpPr>
              <a:cxnSpLocks/>
            </p:cNvCxnSpPr>
            <p:nvPr/>
          </p:nvCxnSpPr>
          <p:spPr>
            <a:xfrm rot="5400000">
              <a:off x="6823999"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67" name="TextBox 66">
              <a:extLst>
                <a:ext uri="{FF2B5EF4-FFF2-40B4-BE49-F238E27FC236}">
                  <a16:creationId xmlns="" xmlns:a16="http://schemas.microsoft.com/office/drawing/2014/main" id="{60A4E329-0EC5-409D-95E5-25C2E30900DA}"/>
                </a:ext>
              </a:extLst>
            </p:cNvPr>
            <p:cNvSpPr txBox="1"/>
            <p:nvPr/>
          </p:nvSpPr>
          <p:spPr>
            <a:xfrm>
              <a:off x="4704692" y="4416841"/>
              <a:ext cx="70532" cy="153888"/>
            </a:xfrm>
            <a:prstGeom prst="rect">
              <a:avLst/>
            </a:prstGeom>
            <a:noFill/>
          </p:spPr>
          <p:txBody>
            <a:bodyPr wrap="none" lIns="0" tIns="0" rIns="0" bIns="0" rtlCol="0" anchor="ctr" anchorCtr="0">
              <a:spAutoFit/>
            </a:bodyPr>
            <a:lstStyle/>
            <a:p>
              <a:pPr algn="r"/>
              <a:r>
                <a:rPr lang="en-GB" sz="1000" dirty="0">
                  <a:solidFill>
                    <a:srgbClr val="363636"/>
                  </a:solidFill>
                </a:rPr>
                <a:t>8</a:t>
              </a:r>
            </a:p>
          </p:txBody>
        </p:sp>
        <p:cxnSp>
          <p:nvCxnSpPr>
            <p:cNvPr id="68" name="Straight Connector 67">
              <a:extLst>
                <a:ext uri="{FF2B5EF4-FFF2-40B4-BE49-F238E27FC236}">
                  <a16:creationId xmlns="" xmlns:a16="http://schemas.microsoft.com/office/drawing/2014/main" id="{64D2E086-750A-4B3B-A7CB-AA94FF9C29C3}"/>
                </a:ext>
              </a:extLst>
            </p:cNvPr>
            <p:cNvCxnSpPr/>
            <p:nvPr/>
          </p:nvCxnSpPr>
          <p:spPr>
            <a:xfrm>
              <a:off x="4797560" y="4314487"/>
              <a:ext cx="72000" cy="0"/>
            </a:xfrm>
            <a:prstGeom prst="line">
              <a:avLst/>
            </a:prstGeom>
            <a:noFill/>
            <a:ln cap="flat">
              <a:solidFill>
                <a:srgbClr val="000000"/>
              </a:solidFill>
              <a:bevel/>
            </a:ln>
          </p:spPr>
          <p:style>
            <a:lnRef idx="2">
              <a:schemeClr val="accent1">
                <a:shade val="50000"/>
              </a:schemeClr>
            </a:lnRef>
            <a:fillRef idx="1">
              <a:schemeClr val="accent1"/>
            </a:fillRef>
            <a:effectRef idx="0">
              <a:schemeClr val="accent1"/>
            </a:effectRef>
            <a:fontRef idx="minor">
              <a:schemeClr val="lt1"/>
            </a:fontRef>
          </p:style>
        </p:cxnSp>
        <p:sp>
          <p:nvSpPr>
            <p:cNvPr id="69" name="TextBox 68">
              <a:extLst>
                <a:ext uri="{FF2B5EF4-FFF2-40B4-BE49-F238E27FC236}">
                  <a16:creationId xmlns="" xmlns:a16="http://schemas.microsoft.com/office/drawing/2014/main" id="{6BF5DBAB-9737-445E-B9CD-C3CAEA4B3C19}"/>
                </a:ext>
              </a:extLst>
            </p:cNvPr>
            <p:cNvSpPr txBox="1"/>
            <p:nvPr/>
          </p:nvSpPr>
          <p:spPr>
            <a:xfrm>
              <a:off x="7057131" y="5375721"/>
              <a:ext cx="141064" cy="153888"/>
            </a:xfrm>
            <a:prstGeom prst="rect">
              <a:avLst/>
            </a:prstGeom>
            <a:noFill/>
          </p:spPr>
          <p:txBody>
            <a:bodyPr wrap="none" lIns="0" tIns="0" rIns="0" bIns="0" rtlCol="0">
              <a:spAutoFit/>
            </a:bodyPr>
            <a:lstStyle/>
            <a:p>
              <a:pPr algn="ctr"/>
              <a:r>
                <a:rPr lang="en-GB" sz="1000" dirty="0">
                  <a:solidFill>
                    <a:srgbClr val="363636"/>
                  </a:solidFill>
                </a:rPr>
                <a:t>48</a:t>
              </a:r>
            </a:p>
          </p:txBody>
        </p:sp>
        <p:cxnSp>
          <p:nvCxnSpPr>
            <p:cNvPr id="70" name="Straight Connector 69">
              <a:extLst>
                <a:ext uri="{FF2B5EF4-FFF2-40B4-BE49-F238E27FC236}">
                  <a16:creationId xmlns="" xmlns:a16="http://schemas.microsoft.com/office/drawing/2014/main" id="{FCF65BC2-3556-4E29-8AE0-0986716A1980}"/>
                </a:ext>
              </a:extLst>
            </p:cNvPr>
            <p:cNvCxnSpPr>
              <a:cxnSpLocks/>
            </p:cNvCxnSpPr>
            <p:nvPr/>
          </p:nvCxnSpPr>
          <p:spPr>
            <a:xfrm rot="5400000">
              <a:off x="7091663"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71" name="TextBox 70">
              <a:extLst>
                <a:ext uri="{FF2B5EF4-FFF2-40B4-BE49-F238E27FC236}">
                  <a16:creationId xmlns="" xmlns:a16="http://schemas.microsoft.com/office/drawing/2014/main" id="{53D87102-C0BB-4F63-8E2A-BA0FD2BA5812}"/>
                </a:ext>
              </a:extLst>
            </p:cNvPr>
            <p:cNvSpPr txBox="1"/>
            <p:nvPr/>
          </p:nvSpPr>
          <p:spPr>
            <a:xfrm>
              <a:off x="7324795" y="5375721"/>
              <a:ext cx="141064" cy="153888"/>
            </a:xfrm>
            <a:prstGeom prst="rect">
              <a:avLst/>
            </a:prstGeom>
            <a:noFill/>
          </p:spPr>
          <p:txBody>
            <a:bodyPr wrap="none" lIns="0" tIns="0" rIns="0" bIns="0" rtlCol="0">
              <a:spAutoFit/>
            </a:bodyPr>
            <a:lstStyle/>
            <a:p>
              <a:pPr algn="ctr"/>
              <a:r>
                <a:rPr lang="en-GB" sz="1000" dirty="0">
                  <a:solidFill>
                    <a:srgbClr val="363636"/>
                  </a:solidFill>
                </a:rPr>
                <a:t>54</a:t>
              </a:r>
            </a:p>
          </p:txBody>
        </p:sp>
        <p:cxnSp>
          <p:nvCxnSpPr>
            <p:cNvPr id="72" name="Straight Connector 71">
              <a:extLst>
                <a:ext uri="{FF2B5EF4-FFF2-40B4-BE49-F238E27FC236}">
                  <a16:creationId xmlns="" xmlns:a16="http://schemas.microsoft.com/office/drawing/2014/main" id="{99D5C978-E816-4C25-82D0-D1353EDF83B3}"/>
                </a:ext>
              </a:extLst>
            </p:cNvPr>
            <p:cNvCxnSpPr>
              <a:cxnSpLocks/>
            </p:cNvCxnSpPr>
            <p:nvPr/>
          </p:nvCxnSpPr>
          <p:spPr>
            <a:xfrm rot="5400000">
              <a:off x="7359327"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73" name="TextBox 72">
              <a:extLst>
                <a:ext uri="{FF2B5EF4-FFF2-40B4-BE49-F238E27FC236}">
                  <a16:creationId xmlns="" xmlns:a16="http://schemas.microsoft.com/office/drawing/2014/main" id="{AB7F78CE-FAE9-47A8-8238-14DBE9221D24}"/>
                </a:ext>
              </a:extLst>
            </p:cNvPr>
            <p:cNvSpPr txBox="1"/>
            <p:nvPr/>
          </p:nvSpPr>
          <p:spPr>
            <a:xfrm>
              <a:off x="7592459" y="5375721"/>
              <a:ext cx="141064" cy="153888"/>
            </a:xfrm>
            <a:prstGeom prst="rect">
              <a:avLst/>
            </a:prstGeom>
            <a:noFill/>
          </p:spPr>
          <p:txBody>
            <a:bodyPr wrap="none" lIns="0" tIns="0" rIns="0" bIns="0" rtlCol="0">
              <a:spAutoFit/>
            </a:bodyPr>
            <a:lstStyle/>
            <a:p>
              <a:pPr algn="ctr"/>
              <a:r>
                <a:rPr lang="en-GB" sz="1000" dirty="0">
                  <a:solidFill>
                    <a:srgbClr val="363636"/>
                  </a:solidFill>
                </a:rPr>
                <a:t>60</a:t>
              </a:r>
            </a:p>
          </p:txBody>
        </p:sp>
        <p:cxnSp>
          <p:nvCxnSpPr>
            <p:cNvPr id="74" name="Straight Connector 73">
              <a:extLst>
                <a:ext uri="{FF2B5EF4-FFF2-40B4-BE49-F238E27FC236}">
                  <a16:creationId xmlns="" xmlns:a16="http://schemas.microsoft.com/office/drawing/2014/main" id="{14A92210-F694-4EE8-AD9D-03829FC6EB5D}"/>
                </a:ext>
              </a:extLst>
            </p:cNvPr>
            <p:cNvCxnSpPr>
              <a:cxnSpLocks/>
            </p:cNvCxnSpPr>
            <p:nvPr/>
          </p:nvCxnSpPr>
          <p:spPr>
            <a:xfrm rot="5400000">
              <a:off x="7626991"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75" name="TextBox 74">
              <a:extLst>
                <a:ext uri="{FF2B5EF4-FFF2-40B4-BE49-F238E27FC236}">
                  <a16:creationId xmlns="" xmlns:a16="http://schemas.microsoft.com/office/drawing/2014/main" id="{2859BAE6-A313-4FEF-8506-3F46492F9D57}"/>
                </a:ext>
              </a:extLst>
            </p:cNvPr>
            <p:cNvSpPr txBox="1"/>
            <p:nvPr/>
          </p:nvSpPr>
          <p:spPr>
            <a:xfrm>
              <a:off x="7860123" y="5375721"/>
              <a:ext cx="141064" cy="153888"/>
            </a:xfrm>
            <a:prstGeom prst="rect">
              <a:avLst/>
            </a:prstGeom>
            <a:noFill/>
          </p:spPr>
          <p:txBody>
            <a:bodyPr wrap="none" lIns="0" tIns="0" rIns="0" bIns="0" rtlCol="0">
              <a:spAutoFit/>
            </a:bodyPr>
            <a:lstStyle/>
            <a:p>
              <a:pPr algn="ctr"/>
              <a:r>
                <a:rPr lang="en-GB" sz="1000" dirty="0">
                  <a:solidFill>
                    <a:srgbClr val="363636"/>
                  </a:solidFill>
                </a:rPr>
                <a:t>66</a:t>
              </a:r>
            </a:p>
          </p:txBody>
        </p:sp>
        <p:cxnSp>
          <p:nvCxnSpPr>
            <p:cNvPr id="76" name="Straight Connector 75">
              <a:extLst>
                <a:ext uri="{FF2B5EF4-FFF2-40B4-BE49-F238E27FC236}">
                  <a16:creationId xmlns="" xmlns:a16="http://schemas.microsoft.com/office/drawing/2014/main" id="{39CA53F6-EA56-4BE9-8B5A-84C3EF42FA44}"/>
                </a:ext>
              </a:extLst>
            </p:cNvPr>
            <p:cNvCxnSpPr>
              <a:cxnSpLocks/>
            </p:cNvCxnSpPr>
            <p:nvPr/>
          </p:nvCxnSpPr>
          <p:spPr>
            <a:xfrm rot="5400000">
              <a:off x="7894655"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77" name="TextBox 76">
              <a:extLst>
                <a:ext uri="{FF2B5EF4-FFF2-40B4-BE49-F238E27FC236}">
                  <a16:creationId xmlns="" xmlns:a16="http://schemas.microsoft.com/office/drawing/2014/main" id="{D1EB40E1-EF9F-4C2C-8ED3-D76B7421E71A}"/>
                </a:ext>
              </a:extLst>
            </p:cNvPr>
            <p:cNvSpPr txBox="1"/>
            <p:nvPr/>
          </p:nvSpPr>
          <p:spPr>
            <a:xfrm>
              <a:off x="8127787" y="5375721"/>
              <a:ext cx="141064" cy="153888"/>
            </a:xfrm>
            <a:prstGeom prst="rect">
              <a:avLst/>
            </a:prstGeom>
            <a:noFill/>
          </p:spPr>
          <p:txBody>
            <a:bodyPr wrap="none" lIns="0" tIns="0" rIns="0" bIns="0" rtlCol="0">
              <a:spAutoFit/>
            </a:bodyPr>
            <a:lstStyle/>
            <a:p>
              <a:pPr algn="ctr"/>
              <a:r>
                <a:rPr lang="en-GB" sz="1000" dirty="0">
                  <a:solidFill>
                    <a:srgbClr val="363636"/>
                  </a:solidFill>
                </a:rPr>
                <a:t>72</a:t>
              </a:r>
            </a:p>
          </p:txBody>
        </p:sp>
        <p:cxnSp>
          <p:nvCxnSpPr>
            <p:cNvPr id="78" name="Straight Connector 77">
              <a:extLst>
                <a:ext uri="{FF2B5EF4-FFF2-40B4-BE49-F238E27FC236}">
                  <a16:creationId xmlns="" xmlns:a16="http://schemas.microsoft.com/office/drawing/2014/main" id="{8D636D9A-7AE8-46CC-B731-11F4A8169C80}"/>
                </a:ext>
              </a:extLst>
            </p:cNvPr>
            <p:cNvCxnSpPr>
              <a:cxnSpLocks/>
            </p:cNvCxnSpPr>
            <p:nvPr/>
          </p:nvCxnSpPr>
          <p:spPr>
            <a:xfrm rot="5400000">
              <a:off x="8162319"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79" name="TextBox 78">
              <a:extLst>
                <a:ext uri="{FF2B5EF4-FFF2-40B4-BE49-F238E27FC236}">
                  <a16:creationId xmlns="" xmlns:a16="http://schemas.microsoft.com/office/drawing/2014/main" id="{7CD6F7AD-0D9C-4040-B78B-05BB9A7E46A0}"/>
                </a:ext>
              </a:extLst>
            </p:cNvPr>
            <p:cNvSpPr txBox="1"/>
            <p:nvPr/>
          </p:nvSpPr>
          <p:spPr>
            <a:xfrm>
              <a:off x="8395451" y="5375721"/>
              <a:ext cx="141064" cy="153888"/>
            </a:xfrm>
            <a:prstGeom prst="rect">
              <a:avLst/>
            </a:prstGeom>
            <a:noFill/>
          </p:spPr>
          <p:txBody>
            <a:bodyPr wrap="none" lIns="0" tIns="0" rIns="0" bIns="0" rtlCol="0">
              <a:spAutoFit/>
            </a:bodyPr>
            <a:lstStyle/>
            <a:p>
              <a:pPr algn="ctr"/>
              <a:r>
                <a:rPr lang="en-GB" sz="1000" dirty="0">
                  <a:solidFill>
                    <a:srgbClr val="363636"/>
                  </a:solidFill>
                </a:rPr>
                <a:t>78</a:t>
              </a:r>
            </a:p>
          </p:txBody>
        </p:sp>
        <p:cxnSp>
          <p:nvCxnSpPr>
            <p:cNvPr id="80" name="Straight Connector 79">
              <a:extLst>
                <a:ext uri="{FF2B5EF4-FFF2-40B4-BE49-F238E27FC236}">
                  <a16:creationId xmlns="" xmlns:a16="http://schemas.microsoft.com/office/drawing/2014/main" id="{C82F98F1-6502-4575-B66E-7173570F83CB}"/>
                </a:ext>
              </a:extLst>
            </p:cNvPr>
            <p:cNvCxnSpPr>
              <a:cxnSpLocks/>
            </p:cNvCxnSpPr>
            <p:nvPr/>
          </p:nvCxnSpPr>
          <p:spPr>
            <a:xfrm rot="5400000">
              <a:off x="8429983"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81" name="TextBox 80">
              <a:extLst>
                <a:ext uri="{FF2B5EF4-FFF2-40B4-BE49-F238E27FC236}">
                  <a16:creationId xmlns="" xmlns:a16="http://schemas.microsoft.com/office/drawing/2014/main" id="{3B479068-E395-40D0-940B-78F9A8E4D8AC}"/>
                </a:ext>
              </a:extLst>
            </p:cNvPr>
            <p:cNvSpPr txBox="1"/>
            <p:nvPr/>
          </p:nvSpPr>
          <p:spPr>
            <a:xfrm>
              <a:off x="8663112" y="5375721"/>
              <a:ext cx="141064" cy="153888"/>
            </a:xfrm>
            <a:prstGeom prst="rect">
              <a:avLst/>
            </a:prstGeom>
            <a:noFill/>
          </p:spPr>
          <p:txBody>
            <a:bodyPr wrap="none" lIns="0" tIns="0" rIns="0" bIns="0" rtlCol="0">
              <a:spAutoFit/>
            </a:bodyPr>
            <a:lstStyle/>
            <a:p>
              <a:pPr algn="ctr"/>
              <a:r>
                <a:rPr lang="en-GB" sz="1000" dirty="0">
                  <a:solidFill>
                    <a:srgbClr val="363636"/>
                  </a:solidFill>
                </a:rPr>
                <a:t>84</a:t>
              </a:r>
            </a:p>
          </p:txBody>
        </p:sp>
        <p:cxnSp>
          <p:nvCxnSpPr>
            <p:cNvPr id="82" name="Straight Connector 81">
              <a:extLst>
                <a:ext uri="{FF2B5EF4-FFF2-40B4-BE49-F238E27FC236}">
                  <a16:creationId xmlns="" xmlns:a16="http://schemas.microsoft.com/office/drawing/2014/main" id="{9589FFAD-2875-4BBF-8712-FC93CA2951EA}"/>
                </a:ext>
              </a:extLst>
            </p:cNvPr>
            <p:cNvCxnSpPr>
              <a:cxnSpLocks/>
            </p:cNvCxnSpPr>
            <p:nvPr/>
          </p:nvCxnSpPr>
          <p:spPr>
            <a:xfrm rot="5400000">
              <a:off x="8697644" y="531136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85" name="TextBox 84">
              <a:extLst>
                <a:ext uri="{FF2B5EF4-FFF2-40B4-BE49-F238E27FC236}">
                  <a16:creationId xmlns="" xmlns:a16="http://schemas.microsoft.com/office/drawing/2014/main" id="{22325478-4F5F-4E65-8E44-7DF931A0E716}"/>
                </a:ext>
              </a:extLst>
            </p:cNvPr>
            <p:cNvSpPr txBox="1"/>
            <p:nvPr/>
          </p:nvSpPr>
          <p:spPr>
            <a:xfrm>
              <a:off x="5278450" y="4078961"/>
              <a:ext cx="968214" cy="461665"/>
            </a:xfrm>
            <a:prstGeom prst="rect">
              <a:avLst/>
            </a:prstGeom>
            <a:noFill/>
          </p:spPr>
          <p:txBody>
            <a:bodyPr wrap="none" lIns="0" tIns="0" rIns="0" bIns="0" rtlCol="0">
              <a:spAutoFit/>
            </a:bodyPr>
            <a:lstStyle/>
            <a:p>
              <a:r>
                <a:rPr lang="en-GB" sz="1000" dirty="0">
                  <a:solidFill>
                    <a:srgbClr val="363636"/>
                  </a:solidFill>
                </a:rPr>
                <a:t>Cohort 1 (n=264)</a:t>
              </a:r>
            </a:p>
            <a:p>
              <a:r>
                <a:rPr lang="en-GB" sz="1000" dirty="0">
                  <a:solidFill>
                    <a:srgbClr val="363636"/>
                  </a:solidFill>
                </a:rPr>
                <a:t>Cohort 2 (n=250)</a:t>
              </a:r>
            </a:p>
            <a:p>
              <a:r>
                <a:rPr lang="en-GB" sz="1000" dirty="0">
                  <a:solidFill>
                    <a:srgbClr val="363636"/>
                  </a:solidFill>
                </a:rPr>
                <a:t>Cohort 3 (n=12)</a:t>
              </a:r>
            </a:p>
          </p:txBody>
        </p:sp>
        <p:cxnSp>
          <p:nvCxnSpPr>
            <p:cNvPr id="6" name="Straight Connector 5">
              <a:extLst>
                <a:ext uri="{FF2B5EF4-FFF2-40B4-BE49-F238E27FC236}">
                  <a16:creationId xmlns="" xmlns:a16="http://schemas.microsoft.com/office/drawing/2014/main" id="{B7AB3588-413C-4BA7-A402-F82680933020}"/>
                </a:ext>
              </a:extLst>
            </p:cNvPr>
            <p:cNvCxnSpPr/>
            <p:nvPr/>
          </p:nvCxnSpPr>
          <p:spPr>
            <a:xfrm>
              <a:off x="5097896" y="4462785"/>
              <a:ext cx="127682"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 xmlns:a16="http://schemas.microsoft.com/office/drawing/2014/main" id="{7420E8DC-F8B3-464A-9EA2-1621E2EDA0FF}"/>
                </a:ext>
              </a:extLst>
            </p:cNvPr>
            <p:cNvCxnSpPr/>
            <p:nvPr/>
          </p:nvCxnSpPr>
          <p:spPr>
            <a:xfrm>
              <a:off x="5097896" y="4310385"/>
              <a:ext cx="12768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 xmlns:a16="http://schemas.microsoft.com/office/drawing/2014/main" id="{E0FDF6A3-ABCF-4941-A21C-D3D19011B03C}"/>
                </a:ext>
              </a:extLst>
            </p:cNvPr>
            <p:cNvCxnSpPr/>
            <p:nvPr/>
          </p:nvCxnSpPr>
          <p:spPr>
            <a:xfrm>
              <a:off x="5097896" y="4157984"/>
              <a:ext cx="12768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Freeform 5">
              <a:extLst>
                <a:ext uri="{FF2B5EF4-FFF2-40B4-BE49-F238E27FC236}">
                  <a16:creationId xmlns="" xmlns:a16="http://schemas.microsoft.com/office/drawing/2014/main" id="{E7676A42-F0F4-4CDE-8115-DC8CCEEF49A9}"/>
                </a:ext>
              </a:extLst>
            </p:cNvPr>
            <p:cNvSpPr>
              <a:spLocks/>
            </p:cNvSpPr>
            <p:nvPr/>
          </p:nvSpPr>
          <p:spPr bwMode="auto">
            <a:xfrm>
              <a:off x="4967610" y="4116388"/>
              <a:ext cx="3787775" cy="1101725"/>
            </a:xfrm>
            <a:custGeom>
              <a:avLst/>
              <a:gdLst>
                <a:gd name="T0" fmla="*/ 0 w 2386"/>
                <a:gd name="T1" fmla="*/ 694 h 694"/>
                <a:gd name="T2" fmla="*/ 358 w 2386"/>
                <a:gd name="T3" fmla="*/ 694 h 694"/>
                <a:gd name="T4" fmla="*/ 358 w 2386"/>
                <a:gd name="T5" fmla="*/ 670 h 694"/>
                <a:gd name="T6" fmla="*/ 376 w 2386"/>
                <a:gd name="T7" fmla="*/ 670 h 694"/>
                <a:gd name="T8" fmla="*/ 376 w 2386"/>
                <a:gd name="T9" fmla="*/ 650 h 694"/>
                <a:gd name="T10" fmla="*/ 462 w 2386"/>
                <a:gd name="T11" fmla="*/ 650 h 694"/>
                <a:gd name="T12" fmla="*/ 462 w 2386"/>
                <a:gd name="T13" fmla="*/ 623 h 694"/>
                <a:gd name="T14" fmla="*/ 494 w 2386"/>
                <a:gd name="T15" fmla="*/ 623 h 694"/>
                <a:gd name="T16" fmla="*/ 494 w 2386"/>
                <a:gd name="T17" fmla="*/ 601 h 694"/>
                <a:gd name="T18" fmla="*/ 576 w 2386"/>
                <a:gd name="T19" fmla="*/ 601 h 694"/>
                <a:gd name="T20" fmla="*/ 576 w 2386"/>
                <a:gd name="T21" fmla="*/ 553 h 694"/>
                <a:gd name="T22" fmla="*/ 785 w 2386"/>
                <a:gd name="T23" fmla="*/ 553 h 694"/>
                <a:gd name="T24" fmla="*/ 785 w 2386"/>
                <a:gd name="T25" fmla="*/ 527 h 694"/>
                <a:gd name="T26" fmla="*/ 916 w 2386"/>
                <a:gd name="T27" fmla="*/ 527 h 694"/>
                <a:gd name="T28" fmla="*/ 916 w 2386"/>
                <a:gd name="T29" fmla="*/ 498 h 694"/>
                <a:gd name="T30" fmla="*/ 926 w 2386"/>
                <a:gd name="T31" fmla="*/ 498 h 694"/>
                <a:gd name="T32" fmla="*/ 926 w 2386"/>
                <a:gd name="T33" fmla="*/ 470 h 694"/>
                <a:gd name="T34" fmla="*/ 938 w 2386"/>
                <a:gd name="T35" fmla="*/ 470 h 694"/>
                <a:gd name="T36" fmla="*/ 938 w 2386"/>
                <a:gd name="T37" fmla="*/ 442 h 694"/>
                <a:gd name="T38" fmla="*/ 954 w 2386"/>
                <a:gd name="T39" fmla="*/ 442 h 694"/>
                <a:gd name="T40" fmla="*/ 954 w 2386"/>
                <a:gd name="T41" fmla="*/ 414 h 694"/>
                <a:gd name="T42" fmla="*/ 968 w 2386"/>
                <a:gd name="T43" fmla="*/ 414 h 694"/>
                <a:gd name="T44" fmla="*/ 968 w 2386"/>
                <a:gd name="T45" fmla="*/ 385 h 694"/>
                <a:gd name="T46" fmla="*/ 1032 w 2386"/>
                <a:gd name="T47" fmla="*/ 385 h 694"/>
                <a:gd name="T48" fmla="*/ 1032 w 2386"/>
                <a:gd name="T49" fmla="*/ 355 h 694"/>
                <a:gd name="T50" fmla="*/ 1149 w 2386"/>
                <a:gd name="T51" fmla="*/ 355 h 694"/>
                <a:gd name="T52" fmla="*/ 1149 w 2386"/>
                <a:gd name="T53" fmla="*/ 327 h 694"/>
                <a:gd name="T54" fmla="*/ 1163 w 2386"/>
                <a:gd name="T55" fmla="*/ 327 h 694"/>
                <a:gd name="T56" fmla="*/ 1163 w 2386"/>
                <a:gd name="T57" fmla="*/ 295 h 694"/>
                <a:gd name="T58" fmla="*/ 1263 w 2386"/>
                <a:gd name="T59" fmla="*/ 295 h 694"/>
                <a:gd name="T60" fmla="*/ 1263 w 2386"/>
                <a:gd name="T61" fmla="*/ 260 h 694"/>
                <a:gd name="T62" fmla="*/ 1368 w 2386"/>
                <a:gd name="T63" fmla="*/ 260 h 694"/>
                <a:gd name="T64" fmla="*/ 1368 w 2386"/>
                <a:gd name="T65" fmla="*/ 226 h 694"/>
                <a:gd name="T66" fmla="*/ 1442 w 2386"/>
                <a:gd name="T67" fmla="*/ 226 h 694"/>
                <a:gd name="T68" fmla="*/ 1442 w 2386"/>
                <a:gd name="T69" fmla="*/ 186 h 694"/>
                <a:gd name="T70" fmla="*/ 1587 w 2386"/>
                <a:gd name="T71" fmla="*/ 186 h 694"/>
                <a:gd name="T72" fmla="*/ 1587 w 2386"/>
                <a:gd name="T73" fmla="*/ 141 h 694"/>
                <a:gd name="T74" fmla="*/ 1822 w 2386"/>
                <a:gd name="T75" fmla="*/ 141 h 694"/>
                <a:gd name="T76" fmla="*/ 1822 w 2386"/>
                <a:gd name="T77" fmla="*/ 87 h 694"/>
                <a:gd name="T78" fmla="*/ 2197 w 2386"/>
                <a:gd name="T79" fmla="*/ 87 h 694"/>
                <a:gd name="T80" fmla="*/ 2197 w 2386"/>
                <a:gd name="T81" fmla="*/ 0 h 694"/>
                <a:gd name="T82" fmla="*/ 2386 w 2386"/>
                <a:gd name="T83" fmla="*/ 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86" h="694">
                  <a:moveTo>
                    <a:pt x="0" y="694"/>
                  </a:moveTo>
                  <a:lnTo>
                    <a:pt x="358" y="694"/>
                  </a:lnTo>
                  <a:lnTo>
                    <a:pt x="358" y="670"/>
                  </a:lnTo>
                  <a:lnTo>
                    <a:pt x="376" y="670"/>
                  </a:lnTo>
                  <a:lnTo>
                    <a:pt x="376" y="650"/>
                  </a:lnTo>
                  <a:lnTo>
                    <a:pt x="462" y="650"/>
                  </a:lnTo>
                  <a:lnTo>
                    <a:pt x="462" y="623"/>
                  </a:lnTo>
                  <a:lnTo>
                    <a:pt x="494" y="623"/>
                  </a:lnTo>
                  <a:lnTo>
                    <a:pt x="494" y="601"/>
                  </a:lnTo>
                  <a:lnTo>
                    <a:pt x="576" y="601"/>
                  </a:lnTo>
                  <a:lnTo>
                    <a:pt x="576" y="553"/>
                  </a:lnTo>
                  <a:lnTo>
                    <a:pt x="785" y="553"/>
                  </a:lnTo>
                  <a:lnTo>
                    <a:pt x="785" y="527"/>
                  </a:lnTo>
                  <a:lnTo>
                    <a:pt x="916" y="527"/>
                  </a:lnTo>
                  <a:lnTo>
                    <a:pt x="916" y="498"/>
                  </a:lnTo>
                  <a:lnTo>
                    <a:pt x="926" y="498"/>
                  </a:lnTo>
                  <a:lnTo>
                    <a:pt x="926" y="470"/>
                  </a:lnTo>
                  <a:lnTo>
                    <a:pt x="938" y="470"/>
                  </a:lnTo>
                  <a:lnTo>
                    <a:pt x="938" y="442"/>
                  </a:lnTo>
                  <a:lnTo>
                    <a:pt x="954" y="442"/>
                  </a:lnTo>
                  <a:lnTo>
                    <a:pt x="954" y="414"/>
                  </a:lnTo>
                  <a:lnTo>
                    <a:pt x="968" y="414"/>
                  </a:lnTo>
                  <a:lnTo>
                    <a:pt x="968" y="385"/>
                  </a:lnTo>
                  <a:lnTo>
                    <a:pt x="1032" y="385"/>
                  </a:lnTo>
                  <a:lnTo>
                    <a:pt x="1032" y="355"/>
                  </a:lnTo>
                  <a:lnTo>
                    <a:pt x="1149" y="355"/>
                  </a:lnTo>
                  <a:lnTo>
                    <a:pt x="1149" y="327"/>
                  </a:lnTo>
                  <a:lnTo>
                    <a:pt x="1163" y="327"/>
                  </a:lnTo>
                  <a:lnTo>
                    <a:pt x="1163" y="295"/>
                  </a:lnTo>
                  <a:lnTo>
                    <a:pt x="1263" y="295"/>
                  </a:lnTo>
                  <a:lnTo>
                    <a:pt x="1263" y="260"/>
                  </a:lnTo>
                  <a:lnTo>
                    <a:pt x="1368" y="260"/>
                  </a:lnTo>
                  <a:lnTo>
                    <a:pt x="1368" y="226"/>
                  </a:lnTo>
                  <a:lnTo>
                    <a:pt x="1442" y="226"/>
                  </a:lnTo>
                  <a:lnTo>
                    <a:pt x="1442" y="186"/>
                  </a:lnTo>
                  <a:lnTo>
                    <a:pt x="1587" y="186"/>
                  </a:lnTo>
                  <a:lnTo>
                    <a:pt x="1587" y="141"/>
                  </a:lnTo>
                  <a:lnTo>
                    <a:pt x="1822" y="141"/>
                  </a:lnTo>
                  <a:lnTo>
                    <a:pt x="1822" y="87"/>
                  </a:lnTo>
                  <a:lnTo>
                    <a:pt x="2197" y="87"/>
                  </a:lnTo>
                  <a:lnTo>
                    <a:pt x="2197" y="0"/>
                  </a:lnTo>
                  <a:lnTo>
                    <a:pt x="2386" y="0"/>
                  </a:lnTo>
                </a:path>
              </a:pathLst>
            </a:cu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9" name="Line 6">
              <a:extLst>
                <a:ext uri="{FF2B5EF4-FFF2-40B4-BE49-F238E27FC236}">
                  <a16:creationId xmlns="" xmlns:a16="http://schemas.microsoft.com/office/drawing/2014/main" id="{CF2B89FD-F6CE-45DE-B856-B413A3EBAFD4}"/>
                </a:ext>
              </a:extLst>
            </p:cNvPr>
            <p:cNvSpPr>
              <a:spLocks noChangeShapeType="1"/>
            </p:cNvSpPr>
            <p:nvPr/>
          </p:nvSpPr>
          <p:spPr bwMode="auto">
            <a:xfrm>
              <a:off x="4967610" y="5218113"/>
              <a:ext cx="3481388" cy="0"/>
            </a:xfrm>
            <a:prstGeom prst="line">
              <a:avLst/>
            </a:prstGeom>
            <a:noFill/>
            <a:ln w="28575" cap="flat">
              <a:solidFill>
                <a:schemeClr val="accent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048" name="Freeform 7">
              <a:extLst>
                <a:ext uri="{FF2B5EF4-FFF2-40B4-BE49-F238E27FC236}">
                  <a16:creationId xmlns="" xmlns:a16="http://schemas.microsoft.com/office/drawing/2014/main" id="{ADA7D055-705A-4FA8-BA31-6D9C7D9A4040}"/>
                </a:ext>
              </a:extLst>
            </p:cNvPr>
            <p:cNvSpPr>
              <a:spLocks/>
            </p:cNvSpPr>
            <p:nvPr/>
          </p:nvSpPr>
          <p:spPr bwMode="auto">
            <a:xfrm>
              <a:off x="4986660" y="4352926"/>
              <a:ext cx="3765550" cy="865188"/>
            </a:xfrm>
            <a:custGeom>
              <a:avLst/>
              <a:gdLst>
                <a:gd name="T0" fmla="*/ 0 w 2372"/>
                <a:gd name="T1" fmla="*/ 545 h 545"/>
                <a:gd name="T2" fmla="*/ 299 w 2372"/>
                <a:gd name="T3" fmla="*/ 545 h 545"/>
                <a:gd name="T4" fmla="*/ 299 w 2372"/>
                <a:gd name="T5" fmla="*/ 521 h 545"/>
                <a:gd name="T6" fmla="*/ 749 w 2372"/>
                <a:gd name="T7" fmla="*/ 521 h 545"/>
                <a:gd name="T8" fmla="*/ 749 w 2372"/>
                <a:gd name="T9" fmla="*/ 491 h 545"/>
                <a:gd name="T10" fmla="*/ 813 w 2372"/>
                <a:gd name="T11" fmla="*/ 491 h 545"/>
                <a:gd name="T12" fmla="*/ 813 w 2372"/>
                <a:gd name="T13" fmla="*/ 458 h 545"/>
                <a:gd name="T14" fmla="*/ 1169 w 2372"/>
                <a:gd name="T15" fmla="*/ 458 h 545"/>
                <a:gd name="T16" fmla="*/ 1169 w 2372"/>
                <a:gd name="T17" fmla="*/ 414 h 545"/>
                <a:gd name="T18" fmla="*/ 1404 w 2372"/>
                <a:gd name="T19" fmla="*/ 414 h 545"/>
                <a:gd name="T20" fmla="*/ 1404 w 2372"/>
                <a:gd name="T21" fmla="*/ 359 h 545"/>
                <a:gd name="T22" fmla="*/ 1549 w 2372"/>
                <a:gd name="T23" fmla="*/ 359 h 545"/>
                <a:gd name="T24" fmla="*/ 1549 w 2372"/>
                <a:gd name="T25" fmla="*/ 289 h 545"/>
                <a:gd name="T26" fmla="*/ 2073 w 2372"/>
                <a:gd name="T27" fmla="*/ 289 h 545"/>
                <a:gd name="T28" fmla="*/ 2073 w 2372"/>
                <a:gd name="T29" fmla="*/ 0 h 545"/>
                <a:gd name="T30" fmla="*/ 2372 w 2372"/>
                <a:gd name="T31"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72" h="545">
                  <a:moveTo>
                    <a:pt x="0" y="545"/>
                  </a:moveTo>
                  <a:lnTo>
                    <a:pt x="299" y="545"/>
                  </a:lnTo>
                  <a:lnTo>
                    <a:pt x="299" y="521"/>
                  </a:lnTo>
                  <a:lnTo>
                    <a:pt x="749" y="521"/>
                  </a:lnTo>
                  <a:lnTo>
                    <a:pt x="749" y="491"/>
                  </a:lnTo>
                  <a:lnTo>
                    <a:pt x="813" y="491"/>
                  </a:lnTo>
                  <a:lnTo>
                    <a:pt x="813" y="458"/>
                  </a:lnTo>
                  <a:lnTo>
                    <a:pt x="1169" y="458"/>
                  </a:lnTo>
                  <a:lnTo>
                    <a:pt x="1169" y="414"/>
                  </a:lnTo>
                  <a:lnTo>
                    <a:pt x="1404" y="414"/>
                  </a:lnTo>
                  <a:lnTo>
                    <a:pt x="1404" y="359"/>
                  </a:lnTo>
                  <a:lnTo>
                    <a:pt x="1549" y="359"/>
                  </a:lnTo>
                  <a:lnTo>
                    <a:pt x="1549" y="289"/>
                  </a:lnTo>
                  <a:lnTo>
                    <a:pt x="2073" y="289"/>
                  </a:lnTo>
                  <a:lnTo>
                    <a:pt x="2073" y="0"/>
                  </a:lnTo>
                  <a:lnTo>
                    <a:pt x="2372"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Tree>
    <p:custDataLst>
      <p:tags r:id="rId1"/>
    </p:custDataLst>
    <p:extLst>
      <p:ext uri="{BB962C8B-B14F-4D97-AF65-F5344CB8AC3E}">
        <p14:creationId xmlns:p14="http://schemas.microsoft.com/office/powerpoint/2010/main" val="1344541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 (CONT.) </a:t>
            </a:r>
            <a:endParaRPr lang="en-GB" b="1" dirty="0">
              <a:solidFill>
                <a:schemeClr val="bg1"/>
              </a:solidFill>
            </a:endParaRPr>
          </a:p>
          <a:p>
            <a:r>
              <a:rPr lang="en-GB" dirty="0" smtClean="0"/>
              <a:t>Missed diagnosis of primary malignant GCTB can be associated with sampling errors while doing biopsies </a:t>
            </a:r>
          </a:p>
          <a:p>
            <a:r>
              <a:rPr lang="en-GB" dirty="0" smtClean="0"/>
              <a:t>Rates of malignancy in GCTB in this study were no higher than rates noted in literature</a:t>
            </a:r>
            <a:endParaRPr lang="en-GB" dirty="0"/>
          </a:p>
          <a:p>
            <a:r>
              <a:rPr lang="en-GB" dirty="0" smtClean="0"/>
              <a:t>There is no plausible biological evidence to support a casual relationship between GCTB malignancy and denosumab treatment </a:t>
            </a: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133" name="Text Box 4"/>
          <p:cNvSpPr txBox="1">
            <a:spLocks noChangeArrowheads="1"/>
          </p:cNvSpPr>
          <p:nvPr/>
        </p:nvSpPr>
        <p:spPr bwMode="auto">
          <a:xfrm>
            <a:off x="4628188" y="6474897"/>
            <a:ext cx="42951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Palmerini</a:t>
            </a:r>
            <a:r>
              <a:rPr lang="en-GB" sz="1200" dirty="0" smtClean="0">
                <a:solidFill>
                  <a:srgbClr val="363636"/>
                </a:solidFill>
              </a:rPr>
              <a:t> E,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LBA56</a:t>
            </a:r>
            <a:endParaRPr lang="en-GB" sz="1200" dirty="0">
              <a:solidFill>
                <a:srgbClr val="363636"/>
              </a:solidFill>
            </a:endParaRPr>
          </a:p>
        </p:txBody>
      </p:sp>
      <p:sp>
        <p:nvSpPr>
          <p:cNvPr id="134"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LBA56: Long-term efficacy of denosumab in giant cell </a:t>
            </a:r>
            <a:r>
              <a:rPr lang="en-GB" sz="1800" dirty="0" err="1">
                <a:solidFill>
                  <a:schemeClr val="bg1"/>
                </a:solidFill>
              </a:rPr>
              <a:t>tumor</a:t>
            </a:r>
            <a:r>
              <a:rPr lang="en-GB" sz="1800" dirty="0">
                <a:solidFill>
                  <a:schemeClr val="bg1"/>
                </a:solidFill>
              </a:rPr>
              <a:t> of bone: </a:t>
            </a:r>
            <a:r>
              <a:rPr lang="en-GB" sz="1800" dirty="0" smtClean="0">
                <a:solidFill>
                  <a:schemeClr val="bg1"/>
                </a:solidFill>
              </a:rPr>
              <a:t>Results </a:t>
            </a:r>
            <a:r>
              <a:rPr lang="en-GB" sz="1800" dirty="0">
                <a:solidFill>
                  <a:schemeClr val="bg1"/>
                </a:solidFill>
              </a:rPr>
              <a:t>of </a:t>
            </a:r>
            <a:r>
              <a:rPr lang="en-GB" sz="1800" dirty="0" smtClean="0">
                <a:solidFill>
                  <a:schemeClr val="bg1"/>
                </a:solidFill>
              </a:rPr>
              <a:t>an open-label </a:t>
            </a:r>
            <a:r>
              <a:rPr lang="en-GB" sz="1800" dirty="0">
                <a:solidFill>
                  <a:schemeClr val="bg1"/>
                </a:solidFill>
              </a:rPr>
              <a:t>phase 2 </a:t>
            </a:r>
            <a:r>
              <a:rPr lang="en-GB" sz="1800" dirty="0" smtClean="0">
                <a:solidFill>
                  <a:schemeClr val="bg1"/>
                </a:solidFill>
              </a:rPr>
              <a:t>study – </a:t>
            </a:r>
            <a:r>
              <a:rPr lang="en-GB" sz="1800" dirty="0" err="1" smtClean="0">
                <a:solidFill>
                  <a:schemeClr val="bg1"/>
                </a:solidFill>
              </a:rPr>
              <a:t>Palmerini</a:t>
            </a:r>
            <a:r>
              <a:rPr lang="en-GB" sz="1800" dirty="0" smtClean="0">
                <a:solidFill>
                  <a:schemeClr val="bg1"/>
                </a:solidFill>
              </a:rPr>
              <a:t> E, et al</a:t>
            </a:r>
            <a:endParaRPr lang="en-GB" sz="1800" dirty="0">
              <a:solidFill>
                <a:schemeClr val="bg1"/>
              </a:solidFill>
            </a:endParaRPr>
          </a:p>
        </p:txBody>
      </p:sp>
      <p:graphicFrame>
        <p:nvGraphicFramePr>
          <p:cNvPr id="136" name="Content Placeholder 1"/>
          <p:cNvGraphicFramePr>
            <a:graphicFrameLocks/>
          </p:cNvGraphicFramePr>
          <p:nvPr>
            <p:extLst>
              <p:ext uri="{D42A27DB-BD31-4B8C-83A1-F6EECF244321}">
                <p14:modId xmlns:p14="http://schemas.microsoft.com/office/powerpoint/2010/main" val="724377227"/>
              </p:ext>
            </p:extLst>
          </p:nvPr>
        </p:nvGraphicFramePr>
        <p:xfrm>
          <a:off x="225425" y="3605751"/>
          <a:ext cx="8681069" cy="1853520"/>
        </p:xfrm>
        <a:graphic>
          <a:graphicData uri="http://schemas.openxmlformats.org/drawingml/2006/table">
            <a:tbl>
              <a:tblPr firstRow="1" bandRow="1">
                <a:tableStyleId>{69012ECD-51FC-41F1-AA8D-1B2483CD663E}</a:tableStyleId>
              </a:tblPr>
              <a:tblGrid>
                <a:gridCol w="3243296"/>
                <a:gridCol w="966630"/>
                <a:gridCol w="2143579"/>
                <a:gridCol w="2327564"/>
              </a:tblGrid>
              <a:tr h="250531">
                <a:tc>
                  <a:txBody>
                    <a:bodyPr/>
                    <a:lstStyle/>
                    <a:p>
                      <a:pPr algn="l"/>
                      <a:r>
                        <a:rPr lang="en-GB" sz="1400" dirty="0" smtClean="0">
                          <a:solidFill>
                            <a:schemeClr val="tx2"/>
                          </a:solidFill>
                          <a:latin typeface="+mn-lt"/>
                          <a:cs typeface="Arial" panose="020B0604020202020204" pitchFamily="34" charset="0"/>
                        </a:rPr>
                        <a:t>Misdiagnosis of benign GCTB</a:t>
                      </a:r>
                      <a:r>
                        <a:rPr lang="en-GB" sz="1400" baseline="0" dirty="0" smtClean="0">
                          <a:solidFill>
                            <a:schemeClr val="tx2"/>
                          </a:solidFill>
                          <a:latin typeface="+mn-lt"/>
                          <a:cs typeface="Arial" panose="020B0604020202020204" pitchFamily="34" charset="0"/>
                        </a:rPr>
                        <a:t> </a:t>
                      </a:r>
                      <a:endParaRPr lang="en-GB" sz="1400" dirty="0">
                        <a:solidFill>
                          <a:schemeClr val="tx2"/>
                        </a:solidFill>
                        <a:latin typeface="+mn-lt"/>
                        <a:cs typeface="Arial" panose="020B0604020202020204" pitchFamily="34" charset="0"/>
                      </a:endParaRPr>
                    </a:p>
                  </a:txBody>
                  <a:tcPr marT="36000" marB="36000" anchor="b"/>
                </a:tc>
                <a:tc>
                  <a:txBody>
                    <a:bodyPr/>
                    <a:lstStyle/>
                    <a:p>
                      <a:pPr algn="ctr"/>
                      <a:r>
                        <a:rPr lang="en-GB" sz="1400" dirty="0" smtClean="0">
                          <a:solidFill>
                            <a:schemeClr val="tx2"/>
                          </a:solidFill>
                          <a:latin typeface="+mn-lt"/>
                          <a:cs typeface="Arial" panose="020B0604020202020204" pitchFamily="34" charset="0"/>
                        </a:rPr>
                        <a:t>n (%)</a:t>
                      </a:r>
                      <a:endParaRPr lang="en-GB" sz="1400" dirty="0">
                        <a:solidFill>
                          <a:schemeClr val="tx2"/>
                        </a:solidFill>
                        <a:latin typeface="+mn-lt"/>
                        <a:cs typeface="Arial" panose="020B0604020202020204" pitchFamily="34" charset="0"/>
                      </a:endParaRPr>
                    </a:p>
                  </a:txBody>
                  <a:tcPr marT="36000" marB="36000" anchor="b"/>
                </a:tc>
                <a:tc>
                  <a:txBody>
                    <a:bodyPr/>
                    <a:lstStyle/>
                    <a:p>
                      <a:pPr algn="ctr"/>
                      <a:r>
                        <a:rPr lang="en-GB" sz="1400" dirty="0" smtClean="0">
                          <a:solidFill>
                            <a:schemeClr val="tx2"/>
                          </a:solidFill>
                          <a:latin typeface="+mn-lt"/>
                          <a:cs typeface="Arial" panose="020B0604020202020204" pitchFamily="34" charset="0"/>
                        </a:rPr>
                        <a:t>Pathologic re-analysis confirmed malignancy prior to enrolment </a:t>
                      </a:r>
                      <a:endParaRPr lang="en-GB" sz="1400" dirty="0">
                        <a:solidFill>
                          <a:schemeClr val="tx2"/>
                        </a:solidFill>
                        <a:latin typeface="+mn-lt"/>
                        <a:cs typeface="Arial" panose="020B0604020202020204" pitchFamily="34" charset="0"/>
                      </a:endParaRPr>
                    </a:p>
                  </a:txBody>
                  <a:tcPr marT="36000" marB="36000" anchor="b"/>
                </a:tc>
                <a:tc>
                  <a:txBody>
                    <a:bodyPr/>
                    <a:lstStyle/>
                    <a:p>
                      <a:pPr algn="ctr"/>
                      <a:r>
                        <a:rPr lang="en-GB" sz="1400" dirty="0" smtClean="0">
                          <a:solidFill>
                            <a:schemeClr val="tx2"/>
                          </a:solidFill>
                          <a:latin typeface="+mn-lt"/>
                          <a:cs typeface="Arial" panose="020B0604020202020204" pitchFamily="34" charset="0"/>
                        </a:rPr>
                        <a:t>Misdiagnosis suspected or confirmed after enrolment</a:t>
                      </a:r>
                      <a:endParaRPr lang="en-GB" sz="1400" dirty="0">
                        <a:solidFill>
                          <a:schemeClr val="tx2"/>
                        </a:solidFill>
                        <a:latin typeface="+mn-lt"/>
                        <a:cs typeface="Arial" panose="020B0604020202020204" pitchFamily="34" charset="0"/>
                      </a:endParaRPr>
                    </a:p>
                  </a:txBody>
                  <a:tcPr marT="36000" marB="36000" anchor="b"/>
                </a:tc>
              </a:tr>
              <a:tr h="0">
                <a:tc>
                  <a:txBody>
                    <a:bodyPr/>
                    <a:lstStyle/>
                    <a:p>
                      <a:r>
                        <a:rPr lang="en-GB" sz="1400" dirty="0" smtClean="0">
                          <a:solidFill>
                            <a:srgbClr val="000000"/>
                          </a:solidFill>
                          <a:latin typeface="+mn-lt"/>
                          <a:cs typeface="Arial" panose="020B0604020202020204" pitchFamily="34" charset="0"/>
                        </a:rPr>
                        <a:t>Primary malignant</a:t>
                      </a:r>
                      <a:r>
                        <a:rPr lang="en-GB" sz="1400" baseline="0" dirty="0" smtClean="0">
                          <a:solidFill>
                            <a:srgbClr val="000000"/>
                          </a:solidFill>
                          <a:latin typeface="+mn-lt"/>
                          <a:cs typeface="Arial" panose="020B0604020202020204" pitchFamily="34" charset="0"/>
                        </a:rPr>
                        <a:t> GCTB </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8 (1.5)</a:t>
                      </a:r>
                    </a:p>
                  </a:txBody>
                  <a:tcPr marT="36000" marB="36000"/>
                </a:tc>
                <a:tc>
                  <a:txBody>
                    <a:bodyPr/>
                    <a:lstStyle/>
                    <a:p>
                      <a:pPr algn="ctr"/>
                      <a:r>
                        <a:rPr lang="en-GB" sz="1400" dirty="0" smtClean="0">
                          <a:solidFill>
                            <a:srgbClr val="000000"/>
                          </a:solidFill>
                          <a:latin typeface="+mn-lt"/>
                          <a:cs typeface="Arial" panose="020B0604020202020204" pitchFamily="34" charset="0"/>
                        </a:rPr>
                        <a:t>3</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5</a:t>
                      </a:r>
                      <a:endParaRPr lang="en-GB" sz="1400" dirty="0">
                        <a:solidFill>
                          <a:srgbClr val="000000"/>
                        </a:solidFill>
                        <a:latin typeface="+mn-lt"/>
                        <a:cs typeface="Arial" panose="020B0604020202020204" pitchFamily="34" charset="0"/>
                      </a:endParaRPr>
                    </a:p>
                  </a:txBody>
                  <a:tcPr marT="36000" marB="36000"/>
                </a:tc>
              </a:tr>
              <a:tr h="0">
                <a:tc>
                  <a:txBody>
                    <a:bodyPr/>
                    <a:lstStyle/>
                    <a:p>
                      <a:r>
                        <a:rPr lang="en-GB" sz="1400" dirty="0" smtClean="0">
                          <a:solidFill>
                            <a:srgbClr val="000000"/>
                          </a:solidFill>
                          <a:latin typeface="+mn-lt"/>
                          <a:cs typeface="Arial" panose="020B0604020202020204" pitchFamily="34" charset="0"/>
                        </a:rPr>
                        <a:t>Secondary malignant GCTB*</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3 (0.6)</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2</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1</a:t>
                      </a:r>
                      <a:endParaRPr lang="en-GB" sz="1400" dirty="0">
                        <a:solidFill>
                          <a:srgbClr val="000000"/>
                        </a:solidFill>
                        <a:latin typeface="+mn-lt"/>
                        <a:cs typeface="Arial" panose="020B0604020202020204" pitchFamily="34" charset="0"/>
                      </a:endParaRPr>
                    </a:p>
                  </a:txBody>
                  <a:tcPr marT="36000" marB="36000"/>
                </a:tc>
              </a:tr>
              <a:tr h="0">
                <a:tc>
                  <a:txBody>
                    <a:bodyPr/>
                    <a:lstStyle/>
                    <a:p>
                      <a:r>
                        <a:rPr lang="en-GB" sz="1400" dirty="0" smtClean="0">
                          <a:solidFill>
                            <a:srgbClr val="000000"/>
                          </a:solidFill>
                          <a:latin typeface="+mn-lt"/>
                          <a:cs typeface="Arial" panose="020B0604020202020204" pitchFamily="34" charset="0"/>
                        </a:rPr>
                        <a:t>Other malignant diagnoses </a:t>
                      </a:r>
                      <a:endParaRPr lang="en-GB" sz="1400" baseline="30000" dirty="0" smtClean="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6 (1.1)</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4</a:t>
                      </a:r>
                      <a:r>
                        <a:rPr lang="en-GB" sz="1400" baseline="30000" dirty="0" smtClean="0">
                          <a:solidFill>
                            <a:srgbClr val="000000"/>
                          </a:solidFill>
                          <a:latin typeface="+mn-lt"/>
                          <a:cs typeface="Arial" panose="020B0604020202020204" pitchFamily="34" charset="0"/>
                        </a:rPr>
                        <a:t>†</a:t>
                      </a:r>
                      <a:endParaRPr lang="en-GB" sz="1400" baseline="300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2</a:t>
                      </a:r>
                      <a:endParaRPr lang="en-GB" sz="1400" dirty="0">
                        <a:solidFill>
                          <a:srgbClr val="000000"/>
                        </a:solidFill>
                        <a:latin typeface="+mn-lt"/>
                        <a:cs typeface="Arial" panose="020B0604020202020204" pitchFamily="34" charset="0"/>
                      </a:endParaRPr>
                    </a:p>
                  </a:txBody>
                  <a:tcPr marT="36000" marB="36000"/>
                </a:tc>
              </a:tr>
              <a:tr h="0">
                <a:tc>
                  <a:txBody>
                    <a:bodyPr/>
                    <a:lstStyle/>
                    <a:p>
                      <a:r>
                        <a:rPr lang="en-GB" sz="1400" dirty="0" smtClean="0">
                          <a:solidFill>
                            <a:srgbClr val="000000"/>
                          </a:solidFill>
                          <a:latin typeface="+mn-lt"/>
                          <a:cs typeface="Arial" panose="020B0604020202020204" pitchFamily="34" charset="0"/>
                        </a:rPr>
                        <a:t>Total misdiagnosis</a:t>
                      </a:r>
                      <a:r>
                        <a:rPr lang="en-GB" sz="1400" dirty="0" smtClean="0">
                          <a:solidFill>
                            <a:srgbClr val="000000"/>
                          </a:solidFill>
                          <a:latin typeface="Arial"/>
                          <a:cs typeface="Arial"/>
                        </a:rPr>
                        <a:t>‡</a:t>
                      </a:r>
                      <a:endParaRPr lang="en-GB" sz="1400" dirty="0" smtClean="0">
                        <a:latin typeface="+mn-lt"/>
                      </a:endParaRPr>
                    </a:p>
                  </a:txBody>
                  <a:tcPr marT="36000" marB="36000"/>
                </a:tc>
                <a:tc>
                  <a:txBody>
                    <a:bodyPr/>
                    <a:lstStyle/>
                    <a:p>
                      <a:pPr algn="ctr"/>
                      <a:r>
                        <a:rPr lang="en-GB" sz="1400" dirty="0" smtClean="0">
                          <a:solidFill>
                            <a:srgbClr val="000000"/>
                          </a:solidFill>
                          <a:latin typeface="+mn-lt"/>
                          <a:cs typeface="Arial" panose="020B0604020202020204" pitchFamily="34" charset="0"/>
                        </a:rPr>
                        <a:t>17 (3.2)</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9</a:t>
                      </a:r>
                      <a:endParaRPr lang="en-GB" sz="1400" dirty="0">
                        <a:solidFill>
                          <a:srgbClr val="000000"/>
                        </a:solidFill>
                        <a:latin typeface="+mn-lt"/>
                        <a:cs typeface="Arial" panose="020B0604020202020204" pitchFamily="34" charset="0"/>
                      </a:endParaRPr>
                    </a:p>
                  </a:txBody>
                  <a:tcPr marT="36000" marB="36000"/>
                </a:tc>
                <a:tc>
                  <a:txBody>
                    <a:bodyPr/>
                    <a:lstStyle/>
                    <a:p>
                      <a:pPr algn="ctr"/>
                      <a:r>
                        <a:rPr lang="en-GB" sz="1400" dirty="0" smtClean="0">
                          <a:solidFill>
                            <a:srgbClr val="000000"/>
                          </a:solidFill>
                          <a:latin typeface="+mn-lt"/>
                          <a:cs typeface="Arial" panose="020B0604020202020204" pitchFamily="34" charset="0"/>
                        </a:rPr>
                        <a:t>8</a:t>
                      </a:r>
                      <a:endParaRPr lang="en-GB" sz="1400" dirty="0">
                        <a:solidFill>
                          <a:srgbClr val="000000"/>
                        </a:solidFill>
                        <a:latin typeface="+mn-lt"/>
                        <a:cs typeface="Arial" panose="020B0604020202020204" pitchFamily="34" charset="0"/>
                      </a:endParaRPr>
                    </a:p>
                  </a:txBody>
                  <a:tcPr marT="36000" marB="36000"/>
                </a:tc>
              </a:tr>
            </a:tbl>
          </a:graphicData>
        </a:graphic>
      </p:graphicFrame>
      <p:sp>
        <p:nvSpPr>
          <p:cNvPr id="137" name="Text Box 4"/>
          <p:cNvSpPr txBox="1">
            <a:spLocks noChangeArrowheads="1"/>
          </p:cNvSpPr>
          <p:nvPr/>
        </p:nvSpPr>
        <p:spPr bwMode="auto">
          <a:xfrm>
            <a:off x="1140798" y="6005790"/>
            <a:ext cx="787147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100" dirty="0" smtClean="0">
                <a:solidFill>
                  <a:srgbClr val="363636"/>
                </a:solidFill>
              </a:rPr>
              <a:t>*All cases diagnosed 4 – 6 years after radiotherapy for </a:t>
            </a:r>
            <a:r>
              <a:rPr lang="en-GB" sz="1100" dirty="0">
                <a:solidFill>
                  <a:srgbClr val="363636"/>
                </a:solidFill>
              </a:rPr>
              <a:t>GCTB; </a:t>
            </a:r>
            <a:r>
              <a:rPr lang="en-GB" sz="1100" baseline="30000" dirty="0" smtClean="0">
                <a:solidFill>
                  <a:srgbClr val="363636"/>
                </a:solidFill>
                <a:latin typeface="Arial"/>
                <a:cs typeface="Arial"/>
              </a:rPr>
              <a:t>‡</a:t>
            </a:r>
            <a:r>
              <a:rPr lang="en-GB" sz="1100" dirty="0" smtClean="0">
                <a:solidFill>
                  <a:srgbClr val="363636"/>
                </a:solidFill>
              </a:rPr>
              <a:t>primary malignant GCTB (8); secondary malignant GCTB (3),</a:t>
            </a:r>
          </a:p>
          <a:p>
            <a:pPr>
              <a:tabLst>
                <a:tab pos="354013" algn="l"/>
              </a:tabLst>
            </a:pPr>
            <a:r>
              <a:rPr lang="en-GB" sz="1100" dirty="0">
                <a:solidFill>
                  <a:srgbClr val="363636"/>
                </a:solidFill>
              </a:rPr>
              <a:t>	</a:t>
            </a:r>
            <a:r>
              <a:rPr lang="en-GB" sz="1100" dirty="0" smtClean="0">
                <a:solidFill>
                  <a:srgbClr val="363636"/>
                </a:solidFill>
              </a:rPr>
              <a:t>osteosarcoma</a:t>
            </a:r>
            <a:r>
              <a:rPr lang="en-GB" sz="1100" baseline="30000" dirty="0" smtClean="0">
                <a:solidFill>
                  <a:srgbClr val="363636"/>
                </a:solidFill>
              </a:rPr>
              <a:t>†</a:t>
            </a:r>
            <a:r>
              <a:rPr lang="en-GB" sz="1100" dirty="0" smtClean="0">
                <a:solidFill>
                  <a:srgbClr val="363636"/>
                </a:solidFill>
              </a:rPr>
              <a:t> (1), </a:t>
            </a:r>
            <a:r>
              <a:rPr lang="en-GB" sz="1100" dirty="0" err="1" smtClean="0">
                <a:solidFill>
                  <a:srgbClr val="363636"/>
                </a:solidFill>
              </a:rPr>
              <a:t>fibrosarcoma</a:t>
            </a:r>
            <a:r>
              <a:rPr lang="en-GB" sz="1100" baseline="30000" dirty="0" smtClean="0">
                <a:solidFill>
                  <a:srgbClr val="363636"/>
                </a:solidFill>
              </a:rPr>
              <a:t>†</a:t>
            </a:r>
            <a:r>
              <a:rPr lang="en-GB" sz="1100" dirty="0" smtClean="0">
                <a:solidFill>
                  <a:srgbClr val="363636"/>
                </a:solidFill>
              </a:rPr>
              <a:t> (1), </a:t>
            </a:r>
            <a:r>
              <a:rPr lang="en-GB" sz="1100" dirty="0" err="1" smtClean="0">
                <a:solidFill>
                  <a:srgbClr val="363636"/>
                </a:solidFill>
              </a:rPr>
              <a:t>chondroblastoma</a:t>
            </a:r>
            <a:r>
              <a:rPr lang="en-GB" sz="1100" baseline="30000" dirty="0" smtClean="0">
                <a:solidFill>
                  <a:srgbClr val="363636"/>
                </a:solidFill>
              </a:rPr>
              <a:t>†</a:t>
            </a:r>
            <a:r>
              <a:rPr lang="en-GB" sz="1100" dirty="0" smtClean="0">
                <a:solidFill>
                  <a:srgbClr val="363636"/>
                </a:solidFill>
              </a:rPr>
              <a:t> (1), leiomyosarcoma (1), </a:t>
            </a:r>
            <a:r>
              <a:rPr lang="en-GB" sz="1100" dirty="0" err="1" smtClean="0">
                <a:solidFill>
                  <a:srgbClr val="363636"/>
                </a:solidFill>
              </a:rPr>
              <a:t>phosphaturic</a:t>
            </a:r>
            <a:r>
              <a:rPr lang="en-GB" sz="1100" dirty="0" smtClean="0">
                <a:solidFill>
                  <a:srgbClr val="363636"/>
                </a:solidFill>
              </a:rPr>
              <a:t> </a:t>
            </a:r>
            <a:r>
              <a:rPr lang="en-GB" sz="1100" dirty="0" err="1" smtClean="0">
                <a:solidFill>
                  <a:srgbClr val="363636"/>
                </a:solidFill>
              </a:rPr>
              <a:t>mesenchymal</a:t>
            </a:r>
            <a:r>
              <a:rPr lang="en-GB" sz="1100" dirty="0" smtClean="0">
                <a:solidFill>
                  <a:srgbClr val="363636"/>
                </a:solidFill>
              </a:rPr>
              <a:t> tumour of</a:t>
            </a:r>
          </a:p>
          <a:p>
            <a:pPr>
              <a:tabLst>
                <a:tab pos="709613" algn="l"/>
              </a:tabLst>
            </a:pPr>
            <a:r>
              <a:rPr lang="en-GB" sz="1100" dirty="0">
                <a:solidFill>
                  <a:srgbClr val="363636"/>
                </a:solidFill>
              </a:rPr>
              <a:t>	</a:t>
            </a:r>
            <a:r>
              <a:rPr lang="en-GB" sz="1100" dirty="0" smtClean="0">
                <a:solidFill>
                  <a:srgbClr val="363636"/>
                </a:solidFill>
              </a:rPr>
              <a:t>connective tissue type</a:t>
            </a:r>
            <a:r>
              <a:rPr lang="en-GB" sz="1100" baseline="30000" dirty="0" smtClean="0">
                <a:solidFill>
                  <a:srgbClr val="363636"/>
                </a:solidFill>
              </a:rPr>
              <a:t>†</a:t>
            </a:r>
            <a:r>
              <a:rPr lang="en-GB" sz="1100" dirty="0" smtClean="0">
                <a:solidFill>
                  <a:srgbClr val="363636"/>
                </a:solidFill>
              </a:rPr>
              <a:t> (1), GCT soft tissue (1)</a:t>
            </a:r>
            <a:endParaRPr lang="en-GB" sz="1100" dirty="0">
              <a:solidFill>
                <a:srgbClr val="363636"/>
              </a:solidFill>
            </a:endParaRPr>
          </a:p>
        </p:txBody>
      </p:sp>
    </p:spTree>
    <p:custDataLst>
      <p:tags r:id="rId1"/>
    </p:custDataLst>
    <p:extLst>
      <p:ext uri="{BB962C8B-B14F-4D97-AF65-F5344CB8AC3E}">
        <p14:creationId xmlns:p14="http://schemas.microsoft.com/office/powerpoint/2010/main" val="1338131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1320800"/>
            <a:ext cx="8686800" cy="321324"/>
          </a:xfrm>
        </p:spPr>
        <p:txBody>
          <a:bodyPr/>
          <a:lstStyle/>
          <a:p>
            <a:pPr marL="0" indent="0">
              <a:buNone/>
            </a:pPr>
            <a:r>
              <a:rPr lang="en-GB" b="1" dirty="0">
                <a:solidFill>
                  <a:schemeClr val="bg1"/>
                </a:solidFill>
              </a:rPr>
              <a:t>KEY RESULTS (</a:t>
            </a:r>
            <a:r>
              <a:rPr lang="en-GB" b="1" dirty="0" smtClean="0">
                <a:solidFill>
                  <a:schemeClr val="bg1"/>
                </a:solidFill>
              </a:rPr>
              <a:t>CONT.) </a:t>
            </a:r>
            <a:endParaRPr lang="en-GB" dirty="0"/>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a:t>Denosumab was generally well tolerated, with no new safety events identified </a:t>
            </a:r>
          </a:p>
          <a:p>
            <a:r>
              <a:rPr lang="en-GB" dirty="0"/>
              <a:t>Pathologic/radiologic expertise </a:t>
            </a:r>
            <a:r>
              <a:rPr lang="en-GB" dirty="0" smtClean="0"/>
              <a:t>should </a:t>
            </a:r>
            <a:r>
              <a:rPr lang="en-GB" dirty="0"/>
              <a:t>be used to </a:t>
            </a:r>
            <a:r>
              <a:rPr lang="en-GB" dirty="0" smtClean="0"/>
              <a:t>prevent GCTB </a:t>
            </a:r>
            <a:r>
              <a:rPr lang="en-GB" dirty="0"/>
              <a:t>misdiagnosis </a:t>
            </a:r>
          </a:p>
          <a:p>
            <a:r>
              <a:rPr lang="en-GB" dirty="0"/>
              <a:t>In patients with resectable GCTB, 80% showed </a:t>
            </a:r>
            <a:r>
              <a:rPr lang="en-GB" dirty="0" smtClean="0"/>
              <a:t>improvement with </a:t>
            </a:r>
            <a:r>
              <a:rPr lang="en-GB" dirty="0"/>
              <a:t>neoadjuvant denosumab, 44% has less morbid surgery and 37% avoided surgery</a:t>
            </a:r>
          </a:p>
          <a:p>
            <a:r>
              <a:rPr lang="en-GB" dirty="0"/>
              <a:t>In patients with unresectable GCTB, robust long-term disease control was seen</a:t>
            </a:r>
          </a:p>
        </p:txBody>
      </p:sp>
      <p:sp>
        <p:nvSpPr>
          <p:cNvPr id="83" name="Text Box 4"/>
          <p:cNvSpPr txBox="1">
            <a:spLocks noChangeArrowheads="1"/>
          </p:cNvSpPr>
          <p:nvPr/>
        </p:nvSpPr>
        <p:spPr bwMode="auto">
          <a:xfrm>
            <a:off x="4628188" y="6474897"/>
            <a:ext cx="42951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Palmerini</a:t>
            </a:r>
            <a:r>
              <a:rPr lang="en-GB" sz="1200" dirty="0">
                <a:solidFill>
                  <a:srgbClr val="363636"/>
                </a:solidFill>
              </a:rPr>
              <a:t> E,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LBA56</a:t>
            </a:r>
          </a:p>
        </p:txBody>
      </p:sp>
      <p:sp>
        <p:nvSpPr>
          <p:cNvPr id="84"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LBA56: Long-term efficacy of denosumab in giant cell </a:t>
            </a:r>
            <a:r>
              <a:rPr lang="en-GB" sz="1800" dirty="0" err="1">
                <a:solidFill>
                  <a:schemeClr val="bg1"/>
                </a:solidFill>
              </a:rPr>
              <a:t>tumor</a:t>
            </a:r>
            <a:r>
              <a:rPr lang="en-GB" sz="1800" dirty="0">
                <a:solidFill>
                  <a:schemeClr val="bg1"/>
                </a:solidFill>
              </a:rPr>
              <a:t> of bone: </a:t>
            </a:r>
            <a:r>
              <a:rPr lang="en-GB" sz="1800" dirty="0" smtClean="0">
                <a:solidFill>
                  <a:schemeClr val="bg1"/>
                </a:solidFill>
              </a:rPr>
              <a:t>Results </a:t>
            </a:r>
            <a:r>
              <a:rPr lang="en-GB" sz="1800" dirty="0">
                <a:solidFill>
                  <a:schemeClr val="bg1"/>
                </a:solidFill>
              </a:rPr>
              <a:t>of an open-label phase 2 study – </a:t>
            </a:r>
            <a:r>
              <a:rPr lang="en-GB" sz="1800" dirty="0" err="1">
                <a:solidFill>
                  <a:schemeClr val="bg1"/>
                </a:solidFill>
              </a:rPr>
              <a:t>Palmerini</a:t>
            </a:r>
            <a:r>
              <a:rPr lang="en-GB" sz="1800" dirty="0">
                <a:solidFill>
                  <a:schemeClr val="bg1"/>
                </a:solidFill>
              </a:rPr>
              <a:t> E, et al</a:t>
            </a:r>
          </a:p>
        </p:txBody>
      </p:sp>
      <p:sp>
        <p:nvSpPr>
          <p:cNvPr id="87" name="TextBox 86"/>
          <p:cNvSpPr txBox="1"/>
          <p:nvPr/>
        </p:nvSpPr>
        <p:spPr>
          <a:xfrm>
            <a:off x="858806" y="3738001"/>
            <a:ext cx="3699210" cy="466725"/>
          </a:xfrm>
          <a:prstGeom prst="rect">
            <a:avLst/>
          </a:prstGeom>
          <a:noFill/>
        </p:spPr>
        <p:txBody>
          <a:bodyPr wrap="square" rtlCol="0">
            <a:noAutofit/>
          </a:bodyPr>
          <a:lstStyle/>
          <a:p>
            <a:pPr algn="ctr"/>
            <a:r>
              <a:rPr lang="en-GB" sz="1200" dirty="0">
                <a:solidFill>
                  <a:srgbClr val="363636"/>
                </a:solidFill>
              </a:rPr>
              <a:t>5-year PFS for patients with unresectable GCTB: </a:t>
            </a:r>
            <a:r>
              <a:rPr lang="en-GB" sz="1200" dirty="0" smtClean="0">
                <a:solidFill>
                  <a:srgbClr val="363636"/>
                </a:solidFill>
              </a:rPr>
              <a:t/>
            </a:r>
            <a:br>
              <a:rPr lang="en-GB" sz="1200" dirty="0" smtClean="0">
                <a:solidFill>
                  <a:srgbClr val="363636"/>
                </a:solidFill>
              </a:rPr>
            </a:br>
            <a:r>
              <a:rPr lang="en-GB" sz="1200" dirty="0" smtClean="0">
                <a:solidFill>
                  <a:srgbClr val="363636"/>
                </a:solidFill>
              </a:rPr>
              <a:t>88.0</a:t>
            </a:r>
            <a:r>
              <a:rPr lang="en-GB" sz="1200" dirty="0">
                <a:solidFill>
                  <a:srgbClr val="363636"/>
                </a:solidFill>
              </a:rPr>
              <a:t>% (</a:t>
            </a:r>
            <a:r>
              <a:rPr lang="en-GB" sz="1200" dirty="0" smtClean="0">
                <a:solidFill>
                  <a:srgbClr val="363636"/>
                </a:solidFill>
              </a:rPr>
              <a:t>95%CI </a:t>
            </a:r>
            <a:r>
              <a:rPr lang="en-GB" sz="1200" dirty="0">
                <a:solidFill>
                  <a:srgbClr val="363636"/>
                </a:solidFill>
              </a:rPr>
              <a:t>83.0, 93.0)</a:t>
            </a:r>
          </a:p>
        </p:txBody>
      </p:sp>
      <p:sp>
        <p:nvSpPr>
          <p:cNvPr id="89" name="TextBox 88"/>
          <p:cNvSpPr txBox="1"/>
          <p:nvPr/>
        </p:nvSpPr>
        <p:spPr>
          <a:xfrm>
            <a:off x="5462046" y="3738001"/>
            <a:ext cx="3518514" cy="466725"/>
          </a:xfrm>
          <a:prstGeom prst="rect">
            <a:avLst/>
          </a:prstGeom>
          <a:noFill/>
        </p:spPr>
        <p:txBody>
          <a:bodyPr wrap="square" rtlCol="0">
            <a:noAutofit/>
          </a:bodyPr>
          <a:lstStyle/>
          <a:p>
            <a:pPr algn="ctr"/>
            <a:r>
              <a:rPr lang="en-GB" sz="1200" dirty="0">
                <a:solidFill>
                  <a:srgbClr val="363636"/>
                </a:solidFill>
              </a:rPr>
              <a:t>3-year event-free survival following surgery: </a:t>
            </a:r>
            <a:r>
              <a:rPr lang="en-GB" sz="1200" dirty="0" smtClean="0">
                <a:solidFill>
                  <a:srgbClr val="363636"/>
                </a:solidFill>
              </a:rPr>
              <a:t/>
            </a:r>
            <a:br>
              <a:rPr lang="en-GB" sz="1200" dirty="0" smtClean="0">
                <a:solidFill>
                  <a:srgbClr val="363636"/>
                </a:solidFill>
              </a:rPr>
            </a:br>
            <a:r>
              <a:rPr lang="en-GB" sz="1200" dirty="0" smtClean="0">
                <a:solidFill>
                  <a:srgbClr val="363636"/>
                </a:solidFill>
              </a:rPr>
              <a:t>59.0% (95%CI </a:t>
            </a:r>
            <a:r>
              <a:rPr lang="en-GB" sz="1200" dirty="0">
                <a:solidFill>
                  <a:srgbClr val="363636"/>
                </a:solidFill>
              </a:rPr>
              <a:t>49.0, 70.0)</a:t>
            </a:r>
          </a:p>
        </p:txBody>
      </p:sp>
      <p:grpSp>
        <p:nvGrpSpPr>
          <p:cNvPr id="4" name="Group 3">
            <a:extLst>
              <a:ext uri="{FF2B5EF4-FFF2-40B4-BE49-F238E27FC236}">
                <a16:creationId xmlns="" xmlns:a16="http://schemas.microsoft.com/office/drawing/2014/main" id="{56658CC7-1E6B-4C24-B2A8-2191BE56012A}"/>
              </a:ext>
            </a:extLst>
          </p:cNvPr>
          <p:cNvGrpSpPr/>
          <p:nvPr/>
        </p:nvGrpSpPr>
        <p:grpSpPr>
          <a:xfrm>
            <a:off x="451155" y="1659572"/>
            <a:ext cx="4040962" cy="1977734"/>
            <a:chOff x="451155" y="1659572"/>
            <a:chExt cx="4040962" cy="1977734"/>
          </a:xfrm>
        </p:grpSpPr>
        <p:sp>
          <p:nvSpPr>
            <p:cNvPr id="85" name="TextBox 84"/>
            <p:cNvSpPr txBox="1"/>
            <p:nvPr/>
          </p:nvSpPr>
          <p:spPr>
            <a:xfrm>
              <a:off x="1067393" y="1659572"/>
              <a:ext cx="3318926" cy="292388"/>
            </a:xfrm>
            <a:prstGeom prst="rect">
              <a:avLst/>
            </a:prstGeom>
            <a:noFill/>
          </p:spPr>
          <p:txBody>
            <a:bodyPr wrap="square" rtlCol="0">
              <a:spAutoFit/>
            </a:bodyPr>
            <a:lstStyle/>
            <a:p>
              <a:pPr algn="ctr"/>
              <a:r>
                <a:rPr lang="en-GB" sz="1300" b="1" dirty="0">
                  <a:solidFill>
                    <a:srgbClr val="363636"/>
                  </a:solidFill>
                </a:rPr>
                <a:t>Time to disease progression </a:t>
              </a:r>
            </a:p>
          </p:txBody>
        </p:sp>
        <p:sp>
          <p:nvSpPr>
            <p:cNvPr id="2" name="TextBox 1">
              <a:extLst>
                <a:ext uri="{FF2B5EF4-FFF2-40B4-BE49-F238E27FC236}">
                  <a16:creationId xmlns="" xmlns:a16="http://schemas.microsoft.com/office/drawing/2014/main" id="{814B7BAF-66A2-4DFC-B18B-F34038AA6023}"/>
                </a:ext>
              </a:extLst>
            </p:cNvPr>
            <p:cNvSpPr txBox="1"/>
            <p:nvPr/>
          </p:nvSpPr>
          <p:spPr>
            <a:xfrm>
              <a:off x="2440087" y="3483418"/>
              <a:ext cx="714939" cy="153888"/>
            </a:xfrm>
            <a:prstGeom prst="rect">
              <a:avLst/>
            </a:prstGeom>
            <a:noFill/>
          </p:spPr>
          <p:txBody>
            <a:bodyPr wrap="none" lIns="0" tIns="0" rIns="0" bIns="0" rtlCol="0">
              <a:spAutoFit/>
            </a:bodyPr>
            <a:lstStyle/>
            <a:p>
              <a:pPr algn="ctr"/>
              <a:r>
                <a:rPr lang="en-US" sz="1000" dirty="0">
                  <a:solidFill>
                    <a:srgbClr val="363636"/>
                  </a:solidFill>
                </a:rPr>
                <a:t>Study month</a:t>
              </a:r>
              <a:endParaRPr lang="en-GB" sz="1000" dirty="0">
                <a:solidFill>
                  <a:srgbClr val="363636"/>
                </a:solidFill>
              </a:endParaRPr>
            </a:p>
          </p:txBody>
        </p:sp>
        <p:sp>
          <p:nvSpPr>
            <p:cNvPr id="15" name="TextBox 14">
              <a:extLst>
                <a:ext uri="{FF2B5EF4-FFF2-40B4-BE49-F238E27FC236}">
                  <a16:creationId xmlns="" xmlns:a16="http://schemas.microsoft.com/office/drawing/2014/main" id="{FBAE24F9-7210-43C6-A655-E1B2E9FC80B9}"/>
                </a:ext>
              </a:extLst>
            </p:cNvPr>
            <p:cNvSpPr txBox="1"/>
            <p:nvPr/>
          </p:nvSpPr>
          <p:spPr>
            <a:xfrm rot="16200000">
              <a:off x="-92048" y="2468757"/>
              <a:ext cx="1394184" cy="307777"/>
            </a:xfrm>
            <a:prstGeom prst="rect">
              <a:avLst/>
            </a:prstGeom>
            <a:noFill/>
          </p:spPr>
          <p:txBody>
            <a:bodyPr wrap="square" lIns="0" tIns="0" rIns="0" bIns="0" rtlCol="0">
              <a:spAutoFit/>
            </a:bodyPr>
            <a:lstStyle/>
            <a:p>
              <a:pPr algn="ctr"/>
              <a:r>
                <a:rPr lang="en-US" sz="1000" dirty="0" smtClean="0">
                  <a:solidFill>
                    <a:srgbClr val="363636"/>
                  </a:solidFill>
                </a:rPr>
                <a:t>Patients </a:t>
              </a:r>
              <a:r>
                <a:rPr lang="en-US" sz="1000" dirty="0">
                  <a:solidFill>
                    <a:srgbClr val="363636"/>
                  </a:solidFill>
                </a:rPr>
                <a:t>without disease progression </a:t>
              </a:r>
              <a:r>
                <a:rPr lang="en-US" sz="1000" dirty="0" smtClean="0">
                  <a:solidFill>
                    <a:srgbClr val="363636"/>
                  </a:solidFill>
                </a:rPr>
                <a:t>, %</a:t>
              </a:r>
              <a:endParaRPr lang="en-GB" sz="1000" dirty="0">
                <a:solidFill>
                  <a:srgbClr val="363636"/>
                </a:solidFill>
              </a:endParaRPr>
            </a:p>
          </p:txBody>
        </p:sp>
        <p:sp>
          <p:nvSpPr>
            <p:cNvPr id="17" name="TextBox 16">
              <a:extLst>
                <a:ext uri="{FF2B5EF4-FFF2-40B4-BE49-F238E27FC236}">
                  <a16:creationId xmlns="" xmlns:a16="http://schemas.microsoft.com/office/drawing/2014/main" id="{7499A011-9A52-459C-8035-D5809A2E8C70}"/>
                </a:ext>
              </a:extLst>
            </p:cNvPr>
            <p:cNvSpPr txBox="1"/>
            <p:nvPr/>
          </p:nvSpPr>
          <p:spPr>
            <a:xfrm>
              <a:off x="1121998" y="3319735"/>
              <a:ext cx="155491" cy="153888"/>
            </a:xfrm>
            <a:prstGeom prst="rect">
              <a:avLst/>
            </a:prstGeom>
            <a:noFill/>
          </p:spPr>
          <p:txBody>
            <a:bodyPr wrap="none" lIns="0" tIns="0" rIns="0" bIns="0" rtlCol="0">
              <a:spAutoFit/>
            </a:bodyPr>
            <a:lstStyle/>
            <a:p>
              <a:pPr algn="ctr"/>
              <a:r>
                <a:rPr lang="en-US" sz="1000" dirty="0">
                  <a:solidFill>
                    <a:srgbClr val="363636"/>
                  </a:solidFill>
                </a:rPr>
                <a:t>BL</a:t>
              </a:r>
              <a:endParaRPr lang="en-GB" sz="1000" dirty="0">
                <a:solidFill>
                  <a:srgbClr val="363636"/>
                </a:solidFill>
              </a:endParaRPr>
            </a:p>
          </p:txBody>
        </p:sp>
        <p:sp>
          <p:nvSpPr>
            <p:cNvPr id="3" name="Freeform: Shape 2">
              <a:extLst>
                <a:ext uri="{FF2B5EF4-FFF2-40B4-BE49-F238E27FC236}">
                  <a16:creationId xmlns="" xmlns:a16="http://schemas.microsoft.com/office/drawing/2014/main" id="{40687DA0-3687-4623-9262-620193DDD50B}"/>
                </a:ext>
              </a:extLst>
            </p:cNvPr>
            <p:cNvSpPr/>
            <p:nvPr/>
          </p:nvSpPr>
          <p:spPr>
            <a:xfrm>
              <a:off x="1067392" y="1997932"/>
              <a:ext cx="3318928" cy="1209788"/>
            </a:xfrm>
            <a:custGeom>
              <a:avLst/>
              <a:gdLst>
                <a:gd name="connsiteX0" fmla="*/ 0 w 2819400"/>
                <a:gd name="connsiteY0" fmla="*/ 0 h 1060450"/>
                <a:gd name="connsiteX1" fmla="*/ 0 w 2819400"/>
                <a:gd name="connsiteY1" fmla="*/ 1060450 h 1060450"/>
                <a:gd name="connsiteX2" fmla="*/ 2819400 w 2819400"/>
                <a:gd name="connsiteY2" fmla="*/ 1060450 h 1060450"/>
              </a:gdLst>
              <a:ahLst/>
              <a:cxnLst>
                <a:cxn ang="0">
                  <a:pos x="connsiteX0" y="connsiteY0"/>
                </a:cxn>
                <a:cxn ang="0">
                  <a:pos x="connsiteX1" y="connsiteY1"/>
                </a:cxn>
                <a:cxn ang="0">
                  <a:pos x="connsiteX2" y="connsiteY2"/>
                </a:cxn>
              </a:cxnLst>
              <a:rect l="l" t="t" r="r" b="b"/>
              <a:pathLst>
                <a:path w="2819400" h="1060450">
                  <a:moveTo>
                    <a:pt x="0" y="0"/>
                  </a:moveTo>
                  <a:lnTo>
                    <a:pt x="0" y="1060450"/>
                  </a:lnTo>
                  <a:lnTo>
                    <a:pt x="2819400" y="1060450"/>
                  </a:lnTo>
                </a:path>
              </a:pathLst>
            </a:custGeom>
            <a:noFill/>
            <a:ln cap="sq">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63636"/>
                </a:solidFill>
              </a:endParaRPr>
            </a:p>
          </p:txBody>
        </p:sp>
        <p:cxnSp>
          <p:nvCxnSpPr>
            <p:cNvPr id="5" name="Straight Connector 4">
              <a:extLst>
                <a:ext uri="{FF2B5EF4-FFF2-40B4-BE49-F238E27FC236}">
                  <a16:creationId xmlns="" xmlns:a16="http://schemas.microsoft.com/office/drawing/2014/main" id="{22549DC8-A645-43FD-AB0A-EEB56C8E0F7A}"/>
                </a:ext>
              </a:extLst>
            </p:cNvPr>
            <p:cNvCxnSpPr/>
            <p:nvPr/>
          </p:nvCxnSpPr>
          <p:spPr>
            <a:xfrm>
              <a:off x="994277" y="1997932"/>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0" name="TextBox 19">
              <a:extLst>
                <a:ext uri="{FF2B5EF4-FFF2-40B4-BE49-F238E27FC236}">
                  <a16:creationId xmlns="" xmlns:a16="http://schemas.microsoft.com/office/drawing/2014/main" id="{8AAA15C2-E3F0-423B-8D2D-678B7876842D}"/>
                </a:ext>
              </a:extLst>
            </p:cNvPr>
            <p:cNvSpPr txBox="1"/>
            <p:nvPr/>
          </p:nvSpPr>
          <p:spPr>
            <a:xfrm>
              <a:off x="752295" y="1925554"/>
              <a:ext cx="211596" cy="153888"/>
            </a:xfrm>
            <a:prstGeom prst="rect">
              <a:avLst/>
            </a:prstGeom>
            <a:noFill/>
          </p:spPr>
          <p:txBody>
            <a:bodyPr wrap="none" lIns="0" tIns="0" rIns="0" bIns="0" rtlCol="0" anchor="ctr" anchorCtr="0">
              <a:spAutoFit/>
            </a:bodyPr>
            <a:lstStyle/>
            <a:p>
              <a:pPr algn="r"/>
              <a:r>
                <a:rPr lang="en-US" sz="1000" dirty="0">
                  <a:solidFill>
                    <a:srgbClr val="363636"/>
                  </a:solidFill>
                </a:rPr>
                <a:t>100</a:t>
              </a:r>
              <a:endParaRPr lang="en-GB" sz="1000" dirty="0">
                <a:solidFill>
                  <a:srgbClr val="363636"/>
                </a:solidFill>
              </a:endParaRPr>
            </a:p>
          </p:txBody>
        </p:sp>
        <p:cxnSp>
          <p:nvCxnSpPr>
            <p:cNvPr id="21" name="Straight Connector 20">
              <a:extLst>
                <a:ext uri="{FF2B5EF4-FFF2-40B4-BE49-F238E27FC236}">
                  <a16:creationId xmlns="" xmlns:a16="http://schemas.microsoft.com/office/drawing/2014/main" id="{69488BFA-CF54-45D0-A6B0-A49CF661F1F4}"/>
                </a:ext>
              </a:extLst>
            </p:cNvPr>
            <p:cNvCxnSpPr/>
            <p:nvPr/>
          </p:nvCxnSpPr>
          <p:spPr>
            <a:xfrm>
              <a:off x="994277" y="2239889"/>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2" name="TextBox 21">
              <a:extLst>
                <a:ext uri="{FF2B5EF4-FFF2-40B4-BE49-F238E27FC236}">
                  <a16:creationId xmlns="" xmlns:a16="http://schemas.microsoft.com/office/drawing/2014/main" id="{2019DC85-A901-475F-89F9-7668FCE26443}"/>
                </a:ext>
              </a:extLst>
            </p:cNvPr>
            <p:cNvSpPr txBox="1"/>
            <p:nvPr/>
          </p:nvSpPr>
          <p:spPr>
            <a:xfrm>
              <a:off x="822828" y="2167912"/>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80</a:t>
              </a:r>
              <a:endParaRPr lang="en-GB" sz="1000" dirty="0">
                <a:solidFill>
                  <a:srgbClr val="363636"/>
                </a:solidFill>
              </a:endParaRPr>
            </a:p>
          </p:txBody>
        </p:sp>
        <p:cxnSp>
          <p:nvCxnSpPr>
            <p:cNvPr id="23" name="Straight Connector 22">
              <a:extLst>
                <a:ext uri="{FF2B5EF4-FFF2-40B4-BE49-F238E27FC236}">
                  <a16:creationId xmlns="" xmlns:a16="http://schemas.microsoft.com/office/drawing/2014/main" id="{4CACF635-0E91-42AF-91F4-D210ED4E3DFA}"/>
                </a:ext>
              </a:extLst>
            </p:cNvPr>
            <p:cNvCxnSpPr/>
            <p:nvPr/>
          </p:nvCxnSpPr>
          <p:spPr>
            <a:xfrm>
              <a:off x="994277" y="2481846"/>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4" name="TextBox 23">
              <a:extLst>
                <a:ext uri="{FF2B5EF4-FFF2-40B4-BE49-F238E27FC236}">
                  <a16:creationId xmlns="" xmlns:a16="http://schemas.microsoft.com/office/drawing/2014/main" id="{39A54F77-9934-47BD-B09F-05E76B8C9C0E}"/>
                </a:ext>
              </a:extLst>
            </p:cNvPr>
            <p:cNvSpPr txBox="1"/>
            <p:nvPr/>
          </p:nvSpPr>
          <p:spPr>
            <a:xfrm>
              <a:off x="822828" y="2410271"/>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60</a:t>
              </a:r>
              <a:endParaRPr lang="en-GB" sz="1000" dirty="0">
                <a:solidFill>
                  <a:srgbClr val="363636"/>
                </a:solidFill>
              </a:endParaRPr>
            </a:p>
          </p:txBody>
        </p:sp>
        <p:cxnSp>
          <p:nvCxnSpPr>
            <p:cNvPr id="25" name="Straight Connector 24">
              <a:extLst>
                <a:ext uri="{FF2B5EF4-FFF2-40B4-BE49-F238E27FC236}">
                  <a16:creationId xmlns="" xmlns:a16="http://schemas.microsoft.com/office/drawing/2014/main" id="{B218BA3B-7955-4E09-BAB0-86426528BD92}"/>
                </a:ext>
              </a:extLst>
            </p:cNvPr>
            <p:cNvCxnSpPr/>
            <p:nvPr/>
          </p:nvCxnSpPr>
          <p:spPr>
            <a:xfrm>
              <a:off x="994277" y="272380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6" name="TextBox 25">
              <a:extLst>
                <a:ext uri="{FF2B5EF4-FFF2-40B4-BE49-F238E27FC236}">
                  <a16:creationId xmlns="" xmlns:a16="http://schemas.microsoft.com/office/drawing/2014/main" id="{1DDD5AB0-362D-4AE6-B184-C01A7A62B8E1}"/>
                </a:ext>
              </a:extLst>
            </p:cNvPr>
            <p:cNvSpPr txBox="1"/>
            <p:nvPr/>
          </p:nvSpPr>
          <p:spPr>
            <a:xfrm>
              <a:off x="822828" y="2652630"/>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40</a:t>
              </a:r>
              <a:endParaRPr lang="en-GB" sz="1000" dirty="0">
                <a:solidFill>
                  <a:srgbClr val="363636"/>
                </a:solidFill>
              </a:endParaRPr>
            </a:p>
          </p:txBody>
        </p:sp>
        <p:cxnSp>
          <p:nvCxnSpPr>
            <p:cNvPr id="27" name="Straight Connector 26">
              <a:extLst>
                <a:ext uri="{FF2B5EF4-FFF2-40B4-BE49-F238E27FC236}">
                  <a16:creationId xmlns="" xmlns:a16="http://schemas.microsoft.com/office/drawing/2014/main" id="{CA5BD431-79E0-4B0E-AAE1-9768868D09F4}"/>
                </a:ext>
              </a:extLst>
            </p:cNvPr>
            <p:cNvCxnSpPr/>
            <p:nvPr/>
          </p:nvCxnSpPr>
          <p:spPr>
            <a:xfrm>
              <a:off x="994277" y="2965760"/>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8" name="TextBox 27">
              <a:extLst>
                <a:ext uri="{FF2B5EF4-FFF2-40B4-BE49-F238E27FC236}">
                  <a16:creationId xmlns="" xmlns:a16="http://schemas.microsoft.com/office/drawing/2014/main" id="{2F21DB01-C6D6-48C3-A5F0-ACD9FDDE4AE5}"/>
                </a:ext>
              </a:extLst>
            </p:cNvPr>
            <p:cNvSpPr txBox="1"/>
            <p:nvPr/>
          </p:nvSpPr>
          <p:spPr>
            <a:xfrm>
              <a:off x="822828" y="2894988"/>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20</a:t>
              </a:r>
              <a:endParaRPr lang="en-GB" sz="1000" dirty="0">
                <a:solidFill>
                  <a:srgbClr val="363636"/>
                </a:solidFill>
              </a:endParaRPr>
            </a:p>
          </p:txBody>
        </p:sp>
        <p:cxnSp>
          <p:nvCxnSpPr>
            <p:cNvPr id="29" name="Straight Connector 28">
              <a:extLst>
                <a:ext uri="{FF2B5EF4-FFF2-40B4-BE49-F238E27FC236}">
                  <a16:creationId xmlns="" xmlns:a16="http://schemas.microsoft.com/office/drawing/2014/main" id="{44D1A88D-A3C9-4ECC-99F4-DE01A9F2AFE2}"/>
                </a:ext>
              </a:extLst>
            </p:cNvPr>
            <p:cNvCxnSpPr/>
            <p:nvPr/>
          </p:nvCxnSpPr>
          <p:spPr>
            <a:xfrm>
              <a:off x="994277" y="3207719"/>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0" name="TextBox 29">
              <a:extLst>
                <a:ext uri="{FF2B5EF4-FFF2-40B4-BE49-F238E27FC236}">
                  <a16:creationId xmlns="" xmlns:a16="http://schemas.microsoft.com/office/drawing/2014/main" id="{6F0645D4-AAC4-4551-B326-60B4C2182157}"/>
                </a:ext>
              </a:extLst>
            </p:cNvPr>
            <p:cNvSpPr txBox="1"/>
            <p:nvPr/>
          </p:nvSpPr>
          <p:spPr>
            <a:xfrm>
              <a:off x="893360" y="3137349"/>
              <a:ext cx="70532" cy="153888"/>
            </a:xfrm>
            <a:prstGeom prst="rect">
              <a:avLst/>
            </a:prstGeom>
            <a:noFill/>
          </p:spPr>
          <p:txBody>
            <a:bodyPr wrap="none" lIns="0" tIns="0" rIns="0" bIns="0" rtlCol="0" anchor="ctr" anchorCtr="0">
              <a:spAutoFit/>
            </a:bodyPr>
            <a:lstStyle/>
            <a:p>
              <a:pPr algn="r"/>
              <a:r>
                <a:rPr lang="en-US" sz="1000" dirty="0">
                  <a:solidFill>
                    <a:srgbClr val="363636"/>
                  </a:solidFill>
                </a:rPr>
                <a:t>0</a:t>
              </a:r>
              <a:endParaRPr lang="en-GB" sz="1000" dirty="0">
                <a:solidFill>
                  <a:srgbClr val="363636"/>
                </a:solidFill>
              </a:endParaRPr>
            </a:p>
          </p:txBody>
        </p:sp>
        <p:cxnSp>
          <p:nvCxnSpPr>
            <p:cNvPr id="31" name="Straight Connector 30">
              <a:extLst>
                <a:ext uri="{FF2B5EF4-FFF2-40B4-BE49-F238E27FC236}">
                  <a16:creationId xmlns="" xmlns:a16="http://schemas.microsoft.com/office/drawing/2014/main" id="{9304E03B-F847-48B2-81D0-692F93342576}"/>
                </a:ext>
              </a:extLst>
            </p:cNvPr>
            <p:cNvCxnSpPr>
              <a:cxnSpLocks/>
            </p:cNvCxnSpPr>
            <p:nvPr/>
          </p:nvCxnSpPr>
          <p:spPr>
            <a:xfrm rot="5400000">
              <a:off x="1163743"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2" name="TextBox 31">
              <a:extLst>
                <a:ext uri="{FF2B5EF4-FFF2-40B4-BE49-F238E27FC236}">
                  <a16:creationId xmlns="" xmlns:a16="http://schemas.microsoft.com/office/drawing/2014/main" id="{DC6F5AE3-2401-4B92-950B-6B39980CF4CF}"/>
                </a:ext>
              </a:extLst>
            </p:cNvPr>
            <p:cNvSpPr txBox="1"/>
            <p:nvPr/>
          </p:nvSpPr>
          <p:spPr>
            <a:xfrm>
              <a:off x="1347517" y="3319736"/>
              <a:ext cx="70532" cy="153888"/>
            </a:xfrm>
            <a:prstGeom prst="rect">
              <a:avLst/>
            </a:prstGeom>
            <a:noFill/>
          </p:spPr>
          <p:txBody>
            <a:bodyPr wrap="none" lIns="0" tIns="0" rIns="0" bIns="0" rtlCol="0">
              <a:spAutoFit/>
            </a:bodyPr>
            <a:lstStyle/>
            <a:p>
              <a:pPr algn="ctr"/>
              <a:r>
                <a:rPr lang="en-US" sz="1000" dirty="0">
                  <a:solidFill>
                    <a:srgbClr val="363636"/>
                  </a:solidFill>
                </a:rPr>
                <a:t>6</a:t>
              </a:r>
              <a:endParaRPr lang="en-GB" sz="1000" dirty="0">
                <a:solidFill>
                  <a:srgbClr val="363636"/>
                </a:solidFill>
              </a:endParaRPr>
            </a:p>
          </p:txBody>
        </p:sp>
        <p:cxnSp>
          <p:nvCxnSpPr>
            <p:cNvPr id="33" name="Straight Connector 32">
              <a:extLst>
                <a:ext uri="{FF2B5EF4-FFF2-40B4-BE49-F238E27FC236}">
                  <a16:creationId xmlns="" xmlns:a16="http://schemas.microsoft.com/office/drawing/2014/main" id="{FE2F168B-E353-446A-910D-3A2F1E7F17B2}"/>
                </a:ext>
              </a:extLst>
            </p:cNvPr>
            <p:cNvCxnSpPr>
              <a:cxnSpLocks/>
            </p:cNvCxnSpPr>
            <p:nvPr/>
          </p:nvCxnSpPr>
          <p:spPr>
            <a:xfrm rot="5400000">
              <a:off x="1346782" y="3241646"/>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4" name="TextBox 33">
              <a:extLst>
                <a:ext uri="{FF2B5EF4-FFF2-40B4-BE49-F238E27FC236}">
                  <a16:creationId xmlns="" xmlns:a16="http://schemas.microsoft.com/office/drawing/2014/main" id="{19DC8ED4-E76E-4F59-8863-F6D7E3077CDA}"/>
                </a:ext>
              </a:extLst>
            </p:cNvPr>
            <p:cNvSpPr txBox="1"/>
            <p:nvPr/>
          </p:nvSpPr>
          <p:spPr>
            <a:xfrm>
              <a:off x="1484142" y="3319735"/>
              <a:ext cx="141064" cy="153888"/>
            </a:xfrm>
            <a:prstGeom prst="rect">
              <a:avLst/>
            </a:prstGeom>
            <a:noFill/>
          </p:spPr>
          <p:txBody>
            <a:bodyPr wrap="none" lIns="0" tIns="0" rIns="0" bIns="0" rtlCol="0">
              <a:spAutoFit/>
            </a:bodyPr>
            <a:lstStyle/>
            <a:p>
              <a:pPr algn="ctr"/>
              <a:r>
                <a:rPr lang="en-US" sz="1000" dirty="0">
                  <a:solidFill>
                    <a:srgbClr val="363636"/>
                  </a:solidFill>
                </a:rPr>
                <a:t>12</a:t>
              </a:r>
              <a:endParaRPr lang="en-GB" sz="1000" dirty="0">
                <a:solidFill>
                  <a:srgbClr val="363636"/>
                </a:solidFill>
              </a:endParaRPr>
            </a:p>
          </p:txBody>
        </p:sp>
        <p:cxnSp>
          <p:nvCxnSpPr>
            <p:cNvPr id="35" name="Straight Connector 34">
              <a:extLst>
                <a:ext uri="{FF2B5EF4-FFF2-40B4-BE49-F238E27FC236}">
                  <a16:creationId xmlns="" xmlns:a16="http://schemas.microsoft.com/office/drawing/2014/main" id="{77A5EB64-A3E0-420F-8941-6D0BC338E508}"/>
                </a:ext>
              </a:extLst>
            </p:cNvPr>
            <p:cNvCxnSpPr>
              <a:cxnSpLocks/>
            </p:cNvCxnSpPr>
            <p:nvPr/>
          </p:nvCxnSpPr>
          <p:spPr>
            <a:xfrm rot="5400000">
              <a:off x="1518673"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6" name="TextBox 35">
              <a:extLst>
                <a:ext uri="{FF2B5EF4-FFF2-40B4-BE49-F238E27FC236}">
                  <a16:creationId xmlns="" xmlns:a16="http://schemas.microsoft.com/office/drawing/2014/main" id="{54F66A4D-2621-4F34-BCA9-B495361C2A29}"/>
                </a:ext>
              </a:extLst>
            </p:cNvPr>
            <p:cNvSpPr txBox="1"/>
            <p:nvPr/>
          </p:nvSpPr>
          <p:spPr>
            <a:xfrm>
              <a:off x="1837232" y="3319735"/>
              <a:ext cx="141064" cy="153888"/>
            </a:xfrm>
            <a:prstGeom prst="rect">
              <a:avLst/>
            </a:prstGeom>
            <a:noFill/>
          </p:spPr>
          <p:txBody>
            <a:bodyPr wrap="none" lIns="0" tIns="0" rIns="0" bIns="0" rtlCol="0">
              <a:spAutoFit/>
            </a:bodyPr>
            <a:lstStyle/>
            <a:p>
              <a:pPr algn="ctr"/>
              <a:r>
                <a:rPr lang="en-US" sz="1000" dirty="0">
                  <a:solidFill>
                    <a:srgbClr val="363636"/>
                  </a:solidFill>
                </a:rPr>
                <a:t>24</a:t>
              </a:r>
              <a:endParaRPr lang="en-GB" sz="1000" dirty="0">
                <a:solidFill>
                  <a:srgbClr val="363636"/>
                </a:solidFill>
              </a:endParaRPr>
            </a:p>
          </p:txBody>
        </p:sp>
        <p:cxnSp>
          <p:nvCxnSpPr>
            <p:cNvPr id="37" name="Straight Connector 36">
              <a:extLst>
                <a:ext uri="{FF2B5EF4-FFF2-40B4-BE49-F238E27FC236}">
                  <a16:creationId xmlns="" xmlns:a16="http://schemas.microsoft.com/office/drawing/2014/main" id="{3F809F45-EAF4-414A-890C-F418F12BFADA}"/>
                </a:ext>
              </a:extLst>
            </p:cNvPr>
            <p:cNvCxnSpPr>
              <a:cxnSpLocks/>
            </p:cNvCxnSpPr>
            <p:nvPr/>
          </p:nvCxnSpPr>
          <p:spPr>
            <a:xfrm rot="5400000">
              <a:off x="1871763"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38" name="TextBox 37">
              <a:extLst>
                <a:ext uri="{FF2B5EF4-FFF2-40B4-BE49-F238E27FC236}">
                  <a16:creationId xmlns="" xmlns:a16="http://schemas.microsoft.com/office/drawing/2014/main" id="{1A8038B4-BEA6-4BFB-9795-A8F1C8697849}"/>
                </a:ext>
              </a:extLst>
            </p:cNvPr>
            <p:cNvSpPr txBox="1"/>
            <p:nvPr/>
          </p:nvSpPr>
          <p:spPr>
            <a:xfrm>
              <a:off x="2198223" y="3319735"/>
              <a:ext cx="141064" cy="153888"/>
            </a:xfrm>
            <a:prstGeom prst="rect">
              <a:avLst/>
            </a:prstGeom>
            <a:noFill/>
          </p:spPr>
          <p:txBody>
            <a:bodyPr wrap="none" lIns="0" tIns="0" rIns="0" bIns="0" rtlCol="0">
              <a:spAutoFit/>
            </a:bodyPr>
            <a:lstStyle/>
            <a:p>
              <a:pPr algn="ctr"/>
              <a:r>
                <a:rPr lang="en-US" sz="1000" dirty="0">
                  <a:solidFill>
                    <a:srgbClr val="363636"/>
                  </a:solidFill>
                </a:rPr>
                <a:t>36</a:t>
              </a:r>
              <a:endParaRPr lang="en-GB" sz="1000" dirty="0">
                <a:solidFill>
                  <a:srgbClr val="363636"/>
                </a:solidFill>
              </a:endParaRPr>
            </a:p>
          </p:txBody>
        </p:sp>
        <p:cxnSp>
          <p:nvCxnSpPr>
            <p:cNvPr id="39" name="Straight Connector 38">
              <a:extLst>
                <a:ext uri="{FF2B5EF4-FFF2-40B4-BE49-F238E27FC236}">
                  <a16:creationId xmlns="" xmlns:a16="http://schemas.microsoft.com/office/drawing/2014/main" id="{3A5269A7-7785-43F7-BC46-8ABB18157E77}"/>
                </a:ext>
              </a:extLst>
            </p:cNvPr>
            <p:cNvCxnSpPr>
              <a:cxnSpLocks/>
            </p:cNvCxnSpPr>
            <p:nvPr/>
          </p:nvCxnSpPr>
          <p:spPr>
            <a:xfrm rot="5400000">
              <a:off x="2232755"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0" name="TextBox 39">
              <a:extLst>
                <a:ext uri="{FF2B5EF4-FFF2-40B4-BE49-F238E27FC236}">
                  <a16:creationId xmlns="" xmlns:a16="http://schemas.microsoft.com/office/drawing/2014/main" id="{D08C318B-0CBD-4FE5-8626-78005D555787}"/>
                </a:ext>
              </a:extLst>
            </p:cNvPr>
            <p:cNvSpPr txBox="1"/>
            <p:nvPr/>
          </p:nvSpPr>
          <p:spPr>
            <a:xfrm>
              <a:off x="2542761" y="3319735"/>
              <a:ext cx="141064" cy="153888"/>
            </a:xfrm>
            <a:prstGeom prst="rect">
              <a:avLst/>
            </a:prstGeom>
            <a:noFill/>
          </p:spPr>
          <p:txBody>
            <a:bodyPr wrap="none" lIns="0" tIns="0" rIns="0" bIns="0" rtlCol="0">
              <a:spAutoFit/>
            </a:bodyPr>
            <a:lstStyle/>
            <a:p>
              <a:pPr algn="ctr"/>
              <a:r>
                <a:rPr lang="en-US" sz="1000" dirty="0">
                  <a:solidFill>
                    <a:srgbClr val="363636"/>
                  </a:solidFill>
                </a:rPr>
                <a:t>48</a:t>
              </a:r>
              <a:endParaRPr lang="en-GB" sz="1000" dirty="0">
                <a:solidFill>
                  <a:srgbClr val="363636"/>
                </a:solidFill>
              </a:endParaRPr>
            </a:p>
          </p:txBody>
        </p:sp>
        <p:cxnSp>
          <p:nvCxnSpPr>
            <p:cNvPr id="41" name="Straight Connector 40">
              <a:extLst>
                <a:ext uri="{FF2B5EF4-FFF2-40B4-BE49-F238E27FC236}">
                  <a16:creationId xmlns="" xmlns:a16="http://schemas.microsoft.com/office/drawing/2014/main" id="{831A6821-F8B5-4FDB-BC38-754C8C60D67A}"/>
                </a:ext>
              </a:extLst>
            </p:cNvPr>
            <p:cNvCxnSpPr>
              <a:cxnSpLocks/>
            </p:cNvCxnSpPr>
            <p:nvPr/>
          </p:nvCxnSpPr>
          <p:spPr>
            <a:xfrm rot="5400000">
              <a:off x="2577293"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2" name="TextBox 41">
              <a:extLst>
                <a:ext uri="{FF2B5EF4-FFF2-40B4-BE49-F238E27FC236}">
                  <a16:creationId xmlns="" xmlns:a16="http://schemas.microsoft.com/office/drawing/2014/main" id="{211484B6-F125-4196-8E54-0677C8352AD7}"/>
                </a:ext>
              </a:extLst>
            </p:cNvPr>
            <p:cNvSpPr txBox="1"/>
            <p:nvPr/>
          </p:nvSpPr>
          <p:spPr>
            <a:xfrm>
              <a:off x="2896935" y="3319735"/>
              <a:ext cx="141064" cy="153888"/>
            </a:xfrm>
            <a:prstGeom prst="rect">
              <a:avLst/>
            </a:prstGeom>
            <a:noFill/>
          </p:spPr>
          <p:txBody>
            <a:bodyPr wrap="none" lIns="0" tIns="0" rIns="0" bIns="0" rtlCol="0">
              <a:spAutoFit/>
            </a:bodyPr>
            <a:lstStyle/>
            <a:p>
              <a:pPr algn="ctr"/>
              <a:r>
                <a:rPr lang="en-US" sz="1000" dirty="0">
                  <a:solidFill>
                    <a:srgbClr val="363636"/>
                  </a:solidFill>
                </a:rPr>
                <a:t>60</a:t>
              </a:r>
              <a:endParaRPr lang="en-GB" sz="1000" dirty="0">
                <a:solidFill>
                  <a:srgbClr val="363636"/>
                </a:solidFill>
              </a:endParaRPr>
            </a:p>
          </p:txBody>
        </p:sp>
        <p:cxnSp>
          <p:nvCxnSpPr>
            <p:cNvPr id="43" name="Straight Connector 42">
              <a:extLst>
                <a:ext uri="{FF2B5EF4-FFF2-40B4-BE49-F238E27FC236}">
                  <a16:creationId xmlns="" xmlns:a16="http://schemas.microsoft.com/office/drawing/2014/main" id="{12926A29-9102-4E72-AC7C-F8ED044D0C7F}"/>
                </a:ext>
              </a:extLst>
            </p:cNvPr>
            <p:cNvCxnSpPr>
              <a:cxnSpLocks/>
            </p:cNvCxnSpPr>
            <p:nvPr/>
          </p:nvCxnSpPr>
          <p:spPr>
            <a:xfrm rot="5400000">
              <a:off x="2931467"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4" name="TextBox 43">
              <a:extLst>
                <a:ext uri="{FF2B5EF4-FFF2-40B4-BE49-F238E27FC236}">
                  <a16:creationId xmlns="" xmlns:a16="http://schemas.microsoft.com/office/drawing/2014/main" id="{6ABA4633-C074-4852-A593-913097A8D065}"/>
                </a:ext>
              </a:extLst>
            </p:cNvPr>
            <p:cNvSpPr txBox="1"/>
            <p:nvPr/>
          </p:nvSpPr>
          <p:spPr>
            <a:xfrm>
              <a:off x="3254247" y="3319735"/>
              <a:ext cx="141064" cy="153888"/>
            </a:xfrm>
            <a:prstGeom prst="rect">
              <a:avLst/>
            </a:prstGeom>
            <a:noFill/>
          </p:spPr>
          <p:txBody>
            <a:bodyPr wrap="none" lIns="0" tIns="0" rIns="0" bIns="0" rtlCol="0">
              <a:spAutoFit/>
            </a:bodyPr>
            <a:lstStyle/>
            <a:p>
              <a:pPr algn="ctr"/>
              <a:r>
                <a:rPr lang="en-US" sz="1000" dirty="0">
                  <a:solidFill>
                    <a:srgbClr val="363636"/>
                  </a:solidFill>
                </a:rPr>
                <a:t>72</a:t>
              </a:r>
              <a:endParaRPr lang="en-GB" sz="1000" dirty="0">
                <a:solidFill>
                  <a:srgbClr val="363636"/>
                </a:solidFill>
              </a:endParaRPr>
            </a:p>
          </p:txBody>
        </p:sp>
        <p:cxnSp>
          <p:nvCxnSpPr>
            <p:cNvPr id="45" name="Straight Connector 44">
              <a:extLst>
                <a:ext uri="{FF2B5EF4-FFF2-40B4-BE49-F238E27FC236}">
                  <a16:creationId xmlns="" xmlns:a16="http://schemas.microsoft.com/office/drawing/2014/main" id="{9F7EC611-BACA-4A65-AD5C-C2F61BA71157}"/>
                </a:ext>
              </a:extLst>
            </p:cNvPr>
            <p:cNvCxnSpPr>
              <a:cxnSpLocks/>
            </p:cNvCxnSpPr>
            <p:nvPr/>
          </p:nvCxnSpPr>
          <p:spPr>
            <a:xfrm rot="5400000">
              <a:off x="3288779"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6" name="TextBox 45">
              <a:extLst>
                <a:ext uri="{FF2B5EF4-FFF2-40B4-BE49-F238E27FC236}">
                  <a16:creationId xmlns="" xmlns:a16="http://schemas.microsoft.com/office/drawing/2014/main" id="{A4805EEA-073B-4E94-BBC8-6EFADE163E83}"/>
                </a:ext>
              </a:extLst>
            </p:cNvPr>
            <p:cNvSpPr txBox="1"/>
            <p:nvPr/>
          </p:nvSpPr>
          <p:spPr>
            <a:xfrm>
              <a:off x="3607012" y="3319735"/>
              <a:ext cx="141064" cy="153888"/>
            </a:xfrm>
            <a:prstGeom prst="rect">
              <a:avLst/>
            </a:prstGeom>
            <a:noFill/>
          </p:spPr>
          <p:txBody>
            <a:bodyPr wrap="none" lIns="0" tIns="0" rIns="0" bIns="0" rtlCol="0">
              <a:spAutoFit/>
            </a:bodyPr>
            <a:lstStyle/>
            <a:p>
              <a:pPr algn="ctr"/>
              <a:r>
                <a:rPr lang="en-US" sz="1000" dirty="0">
                  <a:solidFill>
                    <a:srgbClr val="363636"/>
                  </a:solidFill>
                </a:rPr>
                <a:t>84</a:t>
              </a:r>
              <a:endParaRPr lang="en-GB" sz="1000" dirty="0">
                <a:solidFill>
                  <a:srgbClr val="363636"/>
                </a:solidFill>
              </a:endParaRPr>
            </a:p>
          </p:txBody>
        </p:sp>
        <p:cxnSp>
          <p:nvCxnSpPr>
            <p:cNvPr id="47" name="Straight Connector 46">
              <a:extLst>
                <a:ext uri="{FF2B5EF4-FFF2-40B4-BE49-F238E27FC236}">
                  <a16:creationId xmlns="" xmlns:a16="http://schemas.microsoft.com/office/drawing/2014/main" id="{A26DECFF-A432-41D2-9511-4FA342A4E005}"/>
                </a:ext>
              </a:extLst>
            </p:cNvPr>
            <p:cNvCxnSpPr>
              <a:cxnSpLocks/>
            </p:cNvCxnSpPr>
            <p:nvPr/>
          </p:nvCxnSpPr>
          <p:spPr>
            <a:xfrm rot="5400000">
              <a:off x="3641544"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48" name="TextBox 47">
              <a:extLst>
                <a:ext uri="{FF2B5EF4-FFF2-40B4-BE49-F238E27FC236}">
                  <a16:creationId xmlns="" xmlns:a16="http://schemas.microsoft.com/office/drawing/2014/main" id="{23F818FB-DE94-48BA-A365-B331C11777E7}"/>
                </a:ext>
              </a:extLst>
            </p:cNvPr>
            <p:cNvSpPr txBox="1"/>
            <p:nvPr/>
          </p:nvSpPr>
          <p:spPr>
            <a:xfrm>
              <a:off x="3957176" y="3319735"/>
              <a:ext cx="141064" cy="153888"/>
            </a:xfrm>
            <a:prstGeom prst="rect">
              <a:avLst/>
            </a:prstGeom>
            <a:noFill/>
          </p:spPr>
          <p:txBody>
            <a:bodyPr wrap="none" lIns="0" tIns="0" rIns="0" bIns="0" rtlCol="0">
              <a:spAutoFit/>
            </a:bodyPr>
            <a:lstStyle/>
            <a:p>
              <a:pPr algn="ctr"/>
              <a:r>
                <a:rPr lang="en-US" sz="1000" dirty="0">
                  <a:solidFill>
                    <a:srgbClr val="363636"/>
                  </a:solidFill>
                </a:rPr>
                <a:t>96</a:t>
              </a:r>
              <a:endParaRPr lang="en-GB" sz="1000" dirty="0">
                <a:solidFill>
                  <a:srgbClr val="363636"/>
                </a:solidFill>
              </a:endParaRPr>
            </a:p>
          </p:txBody>
        </p:sp>
        <p:cxnSp>
          <p:nvCxnSpPr>
            <p:cNvPr id="49" name="Straight Connector 48">
              <a:extLst>
                <a:ext uri="{FF2B5EF4-FFF2-40B4-BE49-F238E27FC236}">
                  <a16:creationId xmlns="" xmlns:a16="http://schemas.microsoft.com/office/drawing/2014/main" id="{3C0F9E08-A945-46F0-9216-F41DBDE1C63E}"/>
                </a:ext>
              </a:extLst>
            </p:cNvPr>
            <p:cNvCxnSpPr>
              <a:cxnSpLocks/>
            </p:cNvCxnSpPr>
            <p:nvPr/>
          </p:nvCxnSpPr>
          <p:spPr>
            <a:xfrm rot="5400000">
              <a:off x="3991709"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50" name="TextBox 49">
              <a:extLst>
                <a:ext uri="{FF2B5EF4-FFF2-40B4-BE49-F238E27FC236}">
                  <a16:creationId xmlns="" xmlns:a16="http://schemas.microsoft.com/office/drawing/2014/main" id="{3F9D5812-F417-424E-9BF0-A0B929BD63D5}"/>
                </a:ext>
              </a:extLst>
            </p:cNvPr>
            <p:cNvSpPr txBox="1"/>
            <p:nvPr/>
          </p:nvSpPr>
          <p:spPr>
            <a:xfrm>
              <a:off x="4280521" y="3319735"/>
              <a:ext cx="211596" cy="153888"/>
            </a:xfrm>
            <a:prstGeom prst="rect">
              <a:avLst/>
            </a:prstGeom>
            <a:noFill/>
          </p:spPr>
          <p:txBody>
            <a:bodyPr wrap="none" lIns="0" tIns="0" rIns="0" bIns="0" rtlCol="0">
              <a:spAutoFit/>
            </a:bodyPr>
            <a:lstStyle/>
            <a:p>
              <a:pPr algn="ctr"/>
              <a:r>
                <a:rPr lang="en-US" sz="1000" dirty="0">
                  <a:solidFill>
                    <a:srgbClr val="363636"/>
                  </a:solidFill>
                </a:rPr>
                <a:t>108</a:t>
              </a:r>
              <a:endParaRPr lang="en-GB" sz="1000" dirty="0">
                <a:solidFill>
                  <a:srgbClr val="363636"/>
                </a:solidFill>
              </a:endParaRPr>
            </a:p>
          </p:txBody>
        </p:sp>
        <p:cxnSp>
          <p:nvCxnSpPr>
            <p:cNvPr id="51" name="Straight Connector 50">
              <a:extLst>
                <a:ext uri="{FF2B5EF4-FFF2-40B4-BE49-F238E27FC236}">
                  <a16:creationId xmlns="" xmlns:a16="http://schemas.microsoft.com/office/drawing/2014/main" id="{43D853A4-0CB3-4EDC-B760-4DF22E6133D8}"/>
                </a:ext>
              </a:extLst>
            </p:cNvPr>
            <p:cNvCxnSpPr>
              <a:cxnSpLocks/>
            </p:cNvCxnSpPr>
            <p:nvPr/>
          </p:nvCxnSpPr>
          <p:spPr>
            <a:xfrm rot="5400000">
              <a:off x="4350319"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65" name="TextBox 64">
              <a:extLst>
                <a:ext uri="{FF2B5EF4-FFF2-40B4-BE49-F238E27FC236}">
                  <a16:creationId xmlns="" xmlns:a16="http://schemas.microsoft.com/office/drawing/2014/main" id="{71F8F8E9-B928-49CF-B978-64BF9DD56176}"/>
                </a:ext>
              </a:extLst>
            </p:cNvPr>
            <p:cNvSpPr txBox="1"/>
            <p:nvPr/>
          </p:nvSpPr>
          <p:spPr>
            <a:xfrm>
              <a:off x="3924636" y="2962231"/>
              <a:ext cx="444032" cy="153888"/>
            </a:xfrm>
            <a:prstGeom prst="rect">
              <a:avLst/>
            </a:prstGeom>
            <a:noFill/>
          </p:spPr>
          <p:txBody>
            <a:bodyPr wrap="none" lIns="0" tIns="0" rIns="0" bIns="0" rtlCol="0">
              <a:spAutoFit/>
            </a:bodyPr>
            <a:lstStyle/>
            <a:p>
              <a:pPr algn="ctr"/>
              <a:r>
                <a:rPr lang="en-US" sz="1000" dirty="0">
                  <a:solidFill>
                    <a:srgbClr val="363636"/>
                  </a:solidFill>
                </a:rPr>
                <a:t>(n=260)</a:t>
              </a:r>
              <a:endParaRPr lang="en-GB" sz="1000" dirty="0">
                <a:solidFill>
                  <a:srgbClr val="363636"/>
                </a:solidFill>
              </a:endParaRPr>
            </a:p>
          </p:txBody>
        </p:sp>
        <p:sp>
          <p:nvSpPr>
            <p:cNvPr id="19" name="Freeform 5">
              <a:extLst>
                <a:ext uri="{FF2B5EF4-FFF2-40B4-BE49-F238E27FC236}">
                  <a16:creationId xmlns="" xmlns:a16="http://schemas.microsoft.com/office/drawing/2014/main" id="{56486C01-AFB8-4E66-81EC-2D0AD019D39F}"/>
                </a:ext>
              </a:extLst>
            </p:cNvPr>
            <p:cNvSpPr>
              <a:spLocks/>
            </p:cNvSpPr>
            <p:nvPr/>
          </p:nvSpPr>
          <p:spPr bwMode="auto">
            <a:xfrm>
              <a:off x="1196964" y="2002457"/>
              <a:ext cx="2917825" cy="202407"/>
            </a:xfrm>
            <a:custGeom>
              <a:avLst/>
              <a:gdLst>
                <a:gd name="T0" fmla="*/ 0 w 1832"/>
                <a:gd name="T1" fmla="*/ 0 h 134"/>
                <a:gd name="T2" fmla="*/ 60 w 1832"/>
                <a:gd name="T3" fmla="*/ 0 h 134"/>
                <a:gd name="T4" fmla="*/ 60 w 1832"/>
                <a:gd name="T5" fmla="*/ 6 h 134"/>
                <a:gd name="T6" fmla="*/ 102 w 1832"/>
                <a:gd name="T7" fmla="*/ 6 h 134"/>
                <a:gd name="T8" fmla="*/ 102 w 1832"/>
                <a:gd name="T9" fmla="*/ 15 h 134"/>
                <a:gd name="T10" fmla="*/ 140 w 1832"/>
                <a:gd name="T11" fmla="*/ 15 h 134"/>
                <a:gd name="T12" fmla="*/ 140 w 1832"/>
                <a:gd name="T13" fmla="*/ 21 h 134"/>
                <a:gd name="T14" fmla="*/ 156 w 1832"/>
                <a:gd name="T15" fmla="*/ 21 h 134"/>
                <a:gd name="T16" fmla="*/ 156 w 1832"/>
                <a:gd name="T17" fmla="*/ 25 h 134"/>
                <a:gd name="T18" fmla="*/ 172 w 1832"/>
                <a:gd name="T19" fmla="*/ 25 h 134"/>
                <a:gd name="T20" fmla="*/ 172 w 1832"/>
                <a:gd name="T21" fmla="*/ 34 h 134"/>
                <a:gd name="T22" fmla="*/ 206 w 1832"/>
                <a:gd name="T23" fmla="*/ 34 h 134"/>
                <a:gd name="T24" fmla="*/ 206 w 1832"/>
                <a:gd name="T25" fmla="*/ 38 h 134"/>
                <a:gd name="T26" fmla="*/ 266 w 1832"/>
                <a:gd name="T27" fmla="*/ 38 h 134"/>
                <a:gd name="T28" fmla="*/ 266 w 1832"/>
                <a:gd name="T29" fmla="*/ 42 h 134"/>
                <a:gd name="T30" fmla="*/ 312 w 1832"/>
                <a:gd name="T31" fmla="*/ 42 h 134"/>
                <a:gd name="T32" fmla="*/ 312 w 1832"/>
                <a:gd name="T33" fmla="*/ 50 h 134"/>
                <a:gd name="T34" fmla="*/ 344 w 1832"/>
                <a:gd name="T35" fmla="*/ 50 h 134"/>
                <a:gd name="T36" fmla="*/ 344 w 1832"/>
                <a:gd name="T37" fmla="*/ 52 h 134"/>
                <a:gd name="T38" fmla="*/ 406 w 1832"/>
                <a:gd name="T39" fmla="*/ 52 h 134"/>
                <a:gd name="T40" fmla="*/ 406 w 1832"/>
                <a:gd name="T41" fmla="*/ 54 h 134"/>
                <a:gd name="T42" fmla="*/ 440 w 1832"/>
                <a:gd name="T43" fmla="*/ 54 h 134"/>
                <a:gd name="T44" fmla="*/ 440 w 1832"/>
                <a:gd name="T45" fmla="*/ 59 h 134"/>
                <a:gd name="T46" fmla="*/ 479 w 1832"/>
                <a:gd name="T47" fmla="*/ 59 h 134"/>
                <a:gd name="T48" fmla="*/ 479 w 1832"/>
                <a:gd name="T49" fmla="*/ 65 h 134"/>
                <a:gd name="T50" fmla="*/ 569 w 1832"/>
                <a:gd name="T51" fmla="*/ 65 h 134"/>
                <a:gd name="T52" fmla="*/ 569 w 1832"/>
                <a:gd name="T53" fmla="*/ 69 h 134"/>
                <a:gd name="T54" fmla="*/ 679 w 1832"/>
                <a:gd name="T55" fmla="*/ 69 h 134"/>
                <a:gd name="T56" fmla="*/ 679 w 1832"/>
                <a:gd name="T57" fmla="*/ 77 h 134"/>
                <a:gd name="T58" fmla="*/ 771 w 1832"/>
                <a:gd name="T59" fmla="*/ 77 h 134"/>
                <a:gd name="T60" fmla="*/ 771 w 1832"/>
                <a:gd name="T61" fmla="*/ 82 h 134"/>
                <a:gd name="T62" fmla="*/ 889 w 1832"/>
                <a:gd name="T63" fmla="*/ 82 h 134"/>
                <a:gd name="T64" fmla="*/ 889 w 1832"/>
                <a:gd name="T65" fmla="*/ 90 h 134"/>
                <a:gd name="T66" fmla="*/ 975 w 1832"/>
                <a:gd name="T67" fmla="*/ 90 h 134"/>
                <a:gd name="T68" fmla="*/ 975 w 1832"/>
                <a:gd name="T69" fmla="*/ 96 h 134"/>
                <a:gd name="T70" fmla="*/ 1153 w 1832"/>
                <a:gd name="T71" fmla="*/ 96 h 134"/>
                <a:gd name="T72" fmla="*/ 1153 w 1832"/>
                <a:gd name="T73" fmla="*/ 104 h 134"/>
                <a:gd name="T74" fmla="*/ 1221 w 1832"/>
                <a:gd name="T75" fmla="*/ 104 h 134"/>
                <a:gd name="T76" fmla="*/ 1221 w 1832"/>
                <a:gd name="T77" fmla="*/ 113 h 134"/>
                <a:gd name="T78" fmla="*/ 1233 w 1832"/>
                <a:gd name="T79" fmla="*/ 113 h 134"/>
                <a:gd name="T80" fmla="*/ 1233 w 1832"/>
                <a:gd name="T81" fmla="*/ 115 h 134"/>
                <a:gd name="T82" fmla="*/ 1470 w 1832"/>
                <a:gd name="T83" fmla="*/ 115 h 134"/>
                <a:gd name="T84" fmla="*/ 1470 w 1832"/>
                <a:gd name="T85" fmla="*/ 134 h 134"/>
                <a:gd name="T86" fmla="*/ 1832 w 1832"/>
                <a:gd name="T8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32" h="134">
                  <a:moveTo>
                    <a:pt x="0" y="0"/>
                  </a:moveTo>
                  <a:lnTo>
                    <a:pt x="60" y="0"/>
                  </a:lnTo>
                  <a:lnTo>
                    <a:pt x="60" y="6"/>
                  </a:lnTo>
                  <a:lnTo>
                    <a:pt x="102" y="6"/>
                  </a:lnTo>
                  <a:lnTo>
                    <a:pt x="102" y="15"/>
                  </a:lnTo>
                  <a:lnTo>
                    <a:pt x="140" y="15"/>
                  </a:lnTo>
                  <a:lnTo>
                    <a:pt x="140" y="21"/>
                  </a:lnTo>
                  <a:lnTo>
                    <a:pt x="156" y="21"/>
                  </a:lnTo>
                  <a:lnTo>
                    <a:pt x="156" y="25"/>
                  </a:lnTo>
                  <a:lnTo>
                    <a:pt x="172" y="25"/>
                  </a:lnTo>
                  <a:lnTo>
                    <a:pt x="172" y="34"/>
                  </a:lnTo>
                  <a:lnTo>
                    <a:pt x="206" y="34"/>
                  </a:lnTo>
                  <a:lnTo>
                    <a:pt x="206" y="38"/>
                  </a:lnTo>
                  <a:lnTo>
                    <a:pt x="266" y="38"/>
                  </a:lnTo>
                  <a:lnTo>
                    <a:pt x="266" y="42"/>
                  </a:lnTo>
                  <a:lnTo>
                    <a:pt x="312" y="42"/>
                  </a:lnTo>
                  <a:lnTo>
                    <a:pt x="312" y="50"/>
                  </a:lnTo>
                  <a:lnTo>
                    <a:pt x="344" y="50"/>
                  </a:lnTo>
                  <a:lnTo>
                    <a:pt x="344" y="52"/>
                  </a:lnTo>
                  <a:lnTo>
                    <a:pt x="406" y="52"/>
                  </a:lnTo>
                  <a:lnTo>
                    <a:pt x="406" y="54"/>
                  </a:lnTo>
                  <a:lnTo>
                    <a:pt x="440" y="54"/>
                  </a:lnTo>
                  <a:lnTo>
                    <a:pt x="440" y="59"/>
                  </a:lnTo>
                  <a:lnTo>
                    <a:pt x="479" y="59"/>
                  </a:lnTo>
                  <a:lnTo>
                    <a:pt x="479" y="65"/>
                  </a:lnTo>
                  <a:lnTo>
                    <a:pt x="569" y="65"/>
                  </a:lnTo>
                  <a:lnTo>
                    <a:pt x="569" y="69"/>
                  </a:lnTo>
                  <a:lnTo>
                    <a:pt x="679" y="69"/>
                  </a:lnTo>
                  <a:lnTo>
                    <a:pt x="679" y="77"/>
                  </a:lnTo>
                  <a:lnTo>
                    <a:pt x="771" y="77"/>
                  </a:lnTo>
                  <a:lnTo>
                    <a:pt x="771" y="82"/>
                  </a:lnTo>
                  <a:lnTo>
                    <a:pt x="889" y="82"/>
                  </a:lnTo>
                  <a:lnTo>
                    <a:pt x="889" y="90"/>
                  </a:lnTo>
                  <a:lnTo>
                    <a:pt x="975" y="90"/>
                  </a:lnTo>
                  <a:lnTo>
                    <a:pt x="975" y="96"/>
                  </a:lnTo>
                  <a:lnTo>
                    <a:pt x="1153" y="96"/>
                  </a:lnTo>
                  <a:lnTo>
                    <a:pt x="1153" y="104"/>
                  </a:lnTo>
                  <a:lnTo>
                    <a:pt x="1221" y="104"/>
                  </a:lnTo>
                  <a:lnTo>
                    <a:pt x="1221" y="113"/>
                  </a:lnTo>
                  <a:lnTo>
                    <a:pt x="1233" y="113"/>
                  </a:lnTo>
                  <a:lnTo>
                    <a:pt x="1233" y="115"/>
                  </a:lnTo>
                  <a:lnTo>
                    <a:pt x="1470" y="115"/>
                  </a:lnTo>
                  <a:lnTo>
                    <a:pt x="1470" y="134"/>
                  </a:lnTo>
                  <a:lnTo>
                    <a:pt x="1832" y="134"/>
                  </a:lnTo>
                </a:path>
              </a:pathLst>
            </a:custGeom>
            <a:noFill/>
            <a:ln w="254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6" name="Group 5">
            <a:extLst>
              <a:ext uri="{FF2B5EF4-FFF2-40B4-BE49-F238E27FC236}">
                <a16:creationId xmlns="" xmlns:a16="http://schemas.microsoft.com/office/drawing/2014/main" id="{DADE3CEE-77EA-4172-86F4-A3B50ACC160D}"/>
              </a:ext>
            </a:extLst>
          </p:cNvPr>
          <p:cNvGrpSpPr/>
          <p:nvPr/>
        </p:nvGrpSpPr>
        <p:grpSpPr>
          <a:xfrm>
            <a:off x="4835248" y="1542642"/>
            <a:ext cx="4017372" cy="2094664"/>
            <a:chOff x="4835248" y="1542642"/>
            <a:chExt cx="4017372" cy="2094664"/>
          </a:xfrm>
        </p:grpSpPr>
        <p:sp>
          <p:nvSpPr>
            <p:cNvPr id="172" name="TextBox 171">
              <a:extLst>
                <a:ext uri="{FF2B5EF4-FFF2-40B4-BE49-F238E27FC236}">
                  <a16:creationId xmlns="" xmlns:a16="http://schemas.microsoft.com/office/drawing/2014/main" id="{7C58FD35-CF02-456F-A10E-E73B13BEE25D}"/>
                </a:ext>
              </a:extLst>
            </p:cNvPr>
            <p:cNvSpPr txBox="1"/>
            <p:nvPr/>
          </p:nvSpPr>
          <p:spPr>
            <a:xfrm>
              <a:off x="5759276" y="1542642"/>
              <a:ext cx="2726698" cy="492443"/>
            </a:xfrm>
            <a:prstGeom prst="rect">
              <a:avLst/>
            </a:prstGeom>
            <a:noFill/>
          </p:spPr>
          <p:txBody>
            <a:bodyPr wrap="square" rtlCol="0">
              <a:spAutoFit/>
            </a:bodyPr>
            <a:lstStyle/>
            <a:p>
              <a:pPr algn="ctr"/>
              <a:r>
                <a:rPr lang="en-GB" sz="1300" b="1" dirty="0">
                  <a:solidFill>
                    <a:srgbClr val="363636"/>
                  </a:solidFill>
                </a:rPr>
                <a:t>Time to disease recurrence after GCTB surgery</a:t>
              </a:r>
            </a:p>
          </p:txBody>
        </p:sp>
        <p:sp>
          <p:nvSpPr>
            <p:cNvPr id="173" name="TextBox 172">
              <a:extLst>
                <a:ext uri="{FF2B5EF4-FFF2-40B4-BE49-F238E27FC236}">
                  <a16:creationId xmlns="" xmlns:a16="http://schemas.microsoft.com/office/drawing/2014/main" id="{C08F5A3C-A9E3-43E4-A709-E5D7300D0846}"/>
                </a:ext>
              </a:extLst>
            </p:cNvPr>
            <p:cNvSpPr txBox="1"/>
            <p:nvPr/>
          </p:nvSpPr>
          <p:spPr>
            <a:xfrm>
              <a:off x="6835856" y="3483418"/>
              <a:ext cx="714939" cy="153888"/>
            </a:xfrm>
            <a:prstGeom prst="rect">
              <a:avLst/>
            </a:prstGeom>
            <a:noFill/>
          </p:spPr>
          <p:txBody>
            <a:bodyPr wrap="none" lIns="0" tIns="0" rIns="0" bIns="0" rtlCol="0">
              <a:spAutoFit/>
            </a:bodyPr>
            <a:lstStyle/>
            <a:p>
              <a:pPr algn="ctr"/>
              <a:r>
                <a:rPr lang="en-US" sz="1000" dirty="0">
                  <a:solidFill>
                    <a:srgbClr val="363636"/>
                  </a:solidFill>
                </a:rPr>
                <a:t>Study month</a:t>
              </a:r>
              <a:endParaRPr lang="en-GB" sz="1000" dirty="0">
                <a:solidFill>
                  <a:srgbClr val="363636"/>
                </a:solidFill>
              </a:endParaRPr>
            </a:p>
          </p:txBody>
        </p:sp>
        <p:sp>
          <p:nvSpPr>
            <p:cNvPr id="174" name="TextBox 173">
              <a:extLst>
                <a:ext uri="{FF2B5EF4-FFF2-40B4-BE49-F238E27FC236}">
                  <a16:creationId xmlns="" xmlns:a16="http://schemas.microsoft.com/office/drawing/2014/main" id="{5E8466A0-1142-4F73-BA16-7C5A62D8B43E}"/>
                </a:ext>
              </a:extLst>
            </p:cNvPr>
            <p:cNvSpPr txBox="1"/>
            <p:nvPr/>
          </p:nvSpPr>
          <p:spPr>
            <a:xfrm rot="16200000">
              <a:off x="4242789" y="2452554"/>
              <a:ext cx="1492695" cy="307777"/>
            </a:xfrm>
            <a:prstGeom prst="rect">
              <a:avLst/>
            </a:prstGeom>
            <a:noFill/>
          </p:spPr>
          <p:txBody>
            <a:bodyPr wrap="square" lIns="0" tIns="0" rIns="0" bIns="0" rtlCol="0">
              <a:spAutoFit/>
            </a:bodyPr>
            <a:lstStyle/>
            <a:p>
              <a:pPr algn="ctr"/>
              <a:r>
                <a:rPr lang="en-US" sz="1000" dirty="0" smtClean="0">
                  <a:solidFill>
                    <a:srgbClr val="363636"/>
                  </a:solidFill>
                </a:rPr>
                <a:t>Patients </a:t>
              </a:r>
              <a:r>
                <a:rPr lang="en-US" sz="1000" dirty="0">
                  <a:solidFill>
                    <a:srgbClr val="363636"/>
                  </a:solidFill>
                </a:rPr>
                <a:t>without disease progression </a:t>
              </a:r>
              <a:r>
                <a:rPr lang="en-US" sz="1000" dirty="0" smtClean="0">
                  <a:solidFill>
                    <a:srgbClr val="363636"/>
                  </a:solidFill>
                </a:rPr>
                <a:t>, %</a:t>
              </a:r>
              <a:endParaRPr lang="en-GB" sz="1000" dirty="0">
                <a:solidFill>
                  <a:srgbClr val="363636"/>
                </a:solidFill>
              </a:endParaRPr>
            </a:p>
          </p:txBody>
        </p:sp>
        <p:sp>
          <p:nvSpPr>
            <p:cNvPr id="175" name="TextBox 174">
              <a:extLst>
                <a:ext uri="{FF2B5EF4-FFF2-40B4-BE49-F238E27FC236}">
                  <a16:creationId xmlns="" xmlns:a16="http://schemas.microsoft.com/office/drawing/2014/main" id="{FB5F383B-EA90-4994-9A5A-9A96871DC88E}"/>
                </a:ext>
              </a:extLst>
            </p:cNvPr>
            <p:cNvSpPr txBox="1"/>
            <p:nvPr/>
          </p:nvSpPr>
          <p:spPr>
            <a:xfrm>
              <a:off x="5517767" y="3319735"/>
              <a:ext cx="155491" cy="153888"/>
            </a:xfrm>
            <a:prstGeom prst="rect">
              <a:avLst/>
            </a:prstGeom>
            <a:noFill/>
          </p:spPr>
          <p:txBody>
            <a:bodyPr wrap="none" lIns="0" tIns="0" rIns="0" bIns="0" rtlCol="0">
              <a:spAutoFit/>
            </a:bodyPr>
            <a:lstStyle/>
            <a:p>
              <a:pPr algn="ctr"/>
              <a:r>
                <a:rPr lang="en-US" sz="1000" dirty="0">
                  <a:solidFill>
                    <a:srgbClr val="363636"/>
                  </a:solidFill>
                </a:rPr>
                <a:t>BL</a:t>
              </a:r>
              <a:endParaRPr lang="en-GB" sz="1000" dirty="0">
                <a:solidFill>
                  <a:srgbClr val="363636"/>
                </a:solidFill>
              </a:endParaRPr>
            </a:p>
          </p:txBody>
        </p:sp>
        <p:sp>
          <p:nvSpPr>
            <p:cNvPr id="176" name="Freeform: Shape 175">
              <a:extLst>
                <a:ext uri="{FF2B5EF4-FFF2-40B4-BE49-F238E27FC236}">
                  <a16:creationId xmlns="" xmlns:a16="http://schemas.microsoft.com/office/drawing/2014/main" id="{76378E51-4A98-4D60-A534-53CE9F0AC117}"/>
                </a:ext>
              </a:extLst>
            </p:cNvPr>
            <p:cNvSpPr/>
            <p:nvPr/>
          </p:nvSpPr>
          <p:spPr>
            <a:xfrm>
              <a:off x="5463161" y="1997932"/>
              <a:ext cx="3318928" cy="1209788"/>
            </a:xfrm>
            <a:custGeom>
              <a:avLst/>
              <a:gdLst>
                <a:gd name="connsiteX0" fmla="*/ 0 w 2819400"/>
                <a:gd name="connsiteY0" fmla="*/ 0 h 1060450"/>
                <a:gd name="connsiteX1" fmla="*/ 0 w 2819400"/>
                <a:gd name="connsiteY1" fmla="*/ 1060450 h 1060450"/>
                <a:gd name="connsiteX2" fmla="*/ 2819400 w 2819400"/>
                <a:gd name="connsiteY2" fmla="*/ 1060450 h 1060450"/>
              </a:gdLst>
              <a:ahLst/>
              <a:cxnLst>
                <a:cxn ang="0">
                  <a:pos x="connsiteX0" y="connsiteY0"/>
                </a:cxn>
                <a:cxn ang="0">
                  <a:pos x="connsiteX1" y="connsiteY1"/>
                </a:cxn>
                <a:cxn ang="0">
                  <a:pos x="connsiteX2" y="connsiteY2"/>
                </a:cxn>
              </a:cxnLst>
              <a:rect l="l" t="t" r="r" b="b"/>
              <a:pathLst>
                <a:path w="2819400" h="1060450">
                  <a:moveTo>
                    <a:pt x="0" y="0"/>
                  </a:moveTo>
                  <a:lnTo>
                    <a:pt x="0" y="1060450"/>
                  </a:lnTo>
                  <a:lnTo>
                    <a:pt x="2819400" y="1060450"/>
                  </a:lnTo>
                </a:path>
              </a:pathLst>
            </a:custGeom>
            <a:noFill/>
            <a:ln cap="sq">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63636"/>
                </a:solidFill>
              </a:endParaRPr>
            </a:p>
          </p:txBody>
        </p:sp>
        <p:cxnSp>
          <p:nvCxnSpPr>
            <p:cNvPr id="177" name="Straight Connector 176">
              <a:extLst>
                <a:ext uri="{FF2B5EF4-FFF2-40B4-BE49-F238E27FC236}">
                  <a16:creationId xmlns="" xmlns:a16="http://schemas.microsoft.com/office/drawing/2014/main" id="{87D9674D-DB51-49AB-BBF4-CE8007F6723F}"/>
                </a:ext>
              </a:extLst>
            </p:cNvPr>
            <p:cNvCxnSpPr/>
            <p:nvPr/>
          </p:nvCxnSpPr>
          <p:spPr>
            <a:xfrm>
              <a:off x="5390046" y="1997932"/>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78" name="TextBox 177">
              <a:extLst>
                <a:ext uri="{FF2B5EF4-FFF2-40B4-BE49-F238E27FC236}">
                  <a16:creationId xmlns="" xmlns:a16="http://schemas.microsoft.com/office/drawing/2014/main" id="{15E3DF59-C50E-4529-80C0-BFE29696DF13}"/>
                </a:ext>
              </a:extLst>
            </p:cNvPr>
            <p:cNvSpPr txBox="1"/>
            <p:nvPr/>
          </p:nvSpPr>
          <p:spPr>
            <a:xfrm>
              <a:off x="5148064" y="1925554"/>
              <a:ext cx="211596" cy="153888"/>
            </a:xfrm>
            <a:prstGeom prst="rect">
              <a:avLst/>
            </a:prstGeom>
            <a:noFill/>
          </p:spPr>
          <p:txBody>
            <a:bodyPr wrap="none" lIns="0" tIns="0" rIns="0" bIns="0" rtlCol="0" anchor="ctr" anchorCtr="0">
              <a:spAutoFit/>
            </a:bodyPr>
            <a:lstStyle/>
            <a:p>
              <a:pPr algn="r"/>
              <a:r>
                <a:rPr lang="en-US" sz="1000" dirty="0">
                  <a:solidFill>
                    <a:srgbClr val="363636"/>
                  </a:solidFill>
                </a:rPr>
                <a:t>100</a:t>
              </a:r>
              <a:endParaRPr lang="en-GB" sz="1000" dirty="0">
                <a:solidFill>
                  <a:srgbClr val="363636"/>
                </a:solidFill>
              </a:endParaRPr>
            </a:p>
          </p:txBody>
        </p:sp>
        <p:cxnSp>
          <p:nvCxnSpPr>
            <p:cNvPr id="179" name="Straight Connector 178">
              <a:extLst>
                <a:ext uri="{FF2B5EF4-FFF2-40B4-BE49-F238E27FC236}">
                  <a16:creationId xmlns="" xmlns:a16="http://schemas.microsoft.com/office/drawing/2014/main" id="{73E5D7CA-383F-4080-A996-EF955D5C648E}"/>
                </a:ext>
              </a:extLst>
            </p:cNvPr>
            <p:cNvCxnSpPr/>
            <p:nvPr/>
          </p:nvCxnSpPr>
          <p:spPr>
            <a:xfrm>
              <a:off x="5390046" y="2239889"/>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80" name="TextBox 179">
              <a:extLst>
                <a:ext uri="{FF2B5EF4-FFF2-40B4-BE49-F238E27FC236}">
                  <a16:creationId xmlns="" xmlns:a16="http://schemas.microsoft.com/office/drawing/2014/main" id="{66F4D369-4888-479C-8321-3359088F04DA}"/>
                </a:ext>
              </a:extLst>
            </p:cNvPr>
            <p:cNvSpPr txBox="1"/>
            <p:nvPr/>
          </p:nvSpPr>
          <p:spPr>
            <a:xfrm>
              <a:off x="5218597" y="2167912"/>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80</a:t>
              </a:r>
              <a:endParaRPr lang="en-GB" sz="1000" dirty="0">
                <a:solidFill>
                  <a:srgbClr val="363636"/>
                </a:solidFill>
              </a:endParaRPr>
            </a:p>
          </p:txBody>
        </p:sp>
        <p:cxnSp>
          <p:nvCxnSpPr>
            <p:cNvPr id="181" name="Straight Connector 180">
              <a:extLst>
                <a:ext uri="{FF2B5EF4-FFF2-40B4-BE49-F238E27FC236}">
                  <a16:creationId xmlns="" xmlns:a16="http://schemas.microsoft.com/office/drawing/2014/main" id="{7F9032B0-4515-4CFC-AB2F-014274419AE7}"/>
                </a:ext>
              </a:extLst>
            </p:cNvPr>
            <p:cNvCxnSpPr/>
            <p:nvPr/>
          </p:nvCxnSpPr>
          <p:spPr>
            <a:xfrm>
              <a:off x="5390046" y="2481846"/>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82" name="TextBox 181">
              <a:extLst>
                <a:ext uri="{FF2B5EF4-FFF2-40B4-BE49-F238E27FC236}">
                  <a16:creationId xmlns="" xmlns:a16="http://schemas.microsoft.com/office/drawing/2014/main" id="{2D59DF4E-42DA-4F6F-A978-B47A58015CAC}"/>
                </a:ext>
              </a:extLst>
            </p:cNvPr>
            <p:cNvSpPr txBox="1"/>
            <p:nvPr/>
          </p:nvSpPr>
          <p:spPr>
            <a:xfrm>
              <a:off x="5218597" y="2410271"/>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60</a:t>
              </a:r>
              <a:endParaRPr lang="en-GB" sz="1000" dirty="0">
                <a:solidFill>
                  <a:srgbClr val="363636"/>
                </a:solidFill>
              </a:endParaRPr>
            </a:p>
          </p:txBody>
        </p:sp>
        <p:cxnSp>
          <p:nvCxnSpPr>
            <p:cNvPr id="183" name="Straight Connector 182">
              <a:extLst>
                <a:ext uri="{FF2B5EF4-FFF2-40B4-BE49-F238E27FC236}">
                  <a16:creationId xmlns="" xmlns:a16="http://schemas.microsoft.com/office/drawing/2014/main" id="{56FEF945-2C29-4DE6-874C-FFC6F4DECEDD}"/>
                </a:ext>
              </a:extLst>
            </p:cNvPr>
            <p:cNvCxnSpPr/>
            <p:nvPr/>
          </p:nvCxnSpPr>
          <p:spPr>
            <a:xfrm>
              <a:off x="5390046" y="2723803"/>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84" name="TextBox 183">
              <a:extLst>
                <a:ext uri="{FF2B5EF4-FFF2-40B4-BE49-F238E27FC236}">
                  <a16:creationId xmlns="" xmlns:a16="http://schemas.microsoft.com/office/drawing/2014/main" id="{1F6B0AD1-26F5-422E-AF40-BD9A3F097930}"/>
                </a:ext>
              </a:extLst>
            </p:cNvPr>
            <p:cNvSpPr txBox="1"/>
            <p:nvPr/>
          </p:nvSpPr>
          <p:spPr>
            <a:xfrm>
              <a:off x="5218597" y="2652630"/>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40</a:t>
              </a:r>
              <a:endParaRPr lang="en-GB" sz="1000" dirty="0">
                <a:solidFill>
                  <a:srgbClr val="363636"/>
                </a:solidFill>
              </a:endParaRPr>
            </a:p>
          </p:txBody>
        </p:sp>
        <p:cxnSp>
          <p:nvCxnSpPr>
            <p:cNvPr id="185" name="Straight Connector 184">
              <a:extLst>
                <a:ext uri="{FF2B5EF4-FFF2-40B4-BE49-F238E27FC236}">
                  <a16:creationId xmlns="" xmlns:a16="http://schemas.microsoft.com/office/drawing/2014/main" id="{26037BFA-D519-48F9-AB06-AF1D5BAFDC1C}"/>
                </a:ext>
              </a:extLst>
            </p:cNvPr>
            <p:cNvCxnSpPr/>
            <p:nvPr/>
          </p:nvCxnSpPr>
          <p:spPr>
            <a:xfrm>
              <a:off x="5390046" y="2965760"/>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86" name="TextBox 185">
              <a:extLst>
                <a:ext uri="{FF2B5EF4-FFF2-40B4-BE49-F238E27FC236}">
                  <a16:creationId xmlns="" xmlns:a16="http://schemas.microsoft.com/office/drawing/2014/main" id="{8E679090-8036-4695-AA0F-E7706E216E34}"/>
                </a:ext>
              </a:extLst>
            </p:cNvPr>
            <p:cNvSpPr txBox="1"/>
            <p:nvPr/>
          </p:nvSpPr>
          <p:spPr>
            <a:xfrm>
              <a:off x="5218597" y="2894988"/>
              <a:ext cx="141064" cy="153888"/>
            </a:xfrm>
            <a:prstGeom prst="rect">
              <a:avLst/>
            </a:prstGeom>
            <a:noFill/>
          </p:spPr>
          <p:txBody>
            <a:bodyPr wrap="none" lIns="0" tIns="0" rIns="0" bIns="0" rtlCol="0" anchor="ctr" anchorCtr="0">
              <a:spAutoFit/>
            </a:bodyPr>
            <a:lstStyle/>
            <a:p>
              <a:pPr algn="r"/>
              <a:r>
                <a:rPr lang="en-US" sz="1000" dirty="0">
                  <a:solidFill>
                    <a:srgbClr val="363636"/>
                  </a:solidFill>
                </a:rPr>
                <a:t>20</a:t>
              </a:r>
              <a:endParaRPr lang="en-GB" sz="1000" dirty="0">
                <a:solidFill>
                  <a:srgbClr val="363636"/>
                </a:solidFill>
              </a:endParaRPr>
            </a:p>
          </p:txBody>
        </p:sp>
        <p:cxnSp>
          <p:nvCxnSpPr>
            <p:cNvPr id="187" name="Straight Connector 186">
              <a:extLst>
                <a:ext uri="{FF2B5EF4-FFF2-40B4-BE49-F238E27FC236}">
                  <a16:creationId xmlns="" xmlns:a16="http://schemas.microsoft.com/office/drawing/2014/main" id="{AEEADE5A-0946-4A48-BC90-99BD3E71A215}"/>
                </a:ext>
              </a:extLst>
            </p:cNvPr>
            <p:cNvCxnSpPr/>
            <p:nvPr/>
          </p:nvCxnSpPr>
          <p:spPr>
            <a:xfrm>
              <a:off x="5390046" y="3207719"/>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88" name="TextBox 187">
              <a:extLst>
                <a:ext uri="{FF2B5EF4-FFF2-40B4-BE49-F238E27FC236}">
                  <a16:creationId xmlns="" xmlns:a16="http://schemas.microsoft.com/office/drawing/2014/main" id="{D66B7BAA-3CD3-4318-89A6-658CC8BFEFCB}"/>
                </a:ext>
              </a:extLst>
            </p:cNvPr>
            <p:cNvSpPr txBox="1"/>
            <p:nvPr/>
          </p:nvSpPr>
          <p:spPr>
            <a:xfrm>
              <a:off x="5289129" y="3137349"/>
              <a:ext cx="70532" cy="153888"/>
            </a:xfrm>
            <a:prstGeom prst="rect">
              <a:avLst/>
            </a:prstGeom>
            <a:noFill/>
          </p:spPr>
          <p:txBody>
            <a:bodyPr wrap="none" lIns="0" tIns="0" rIns="0" bIns="0" rtlCol="0" anchor="ctr" anchorCtr="0">
              <a:spAutoFit/>
            </a:bodyPr>
            <a:lstStyle/>
            <a:p>
              <a:pPr algn="r"/>
              <a:r>
                <a:rPr lang="en-US" sz="1000" dirty="0">
                  <a:solidFill>
                    <a:srgbClr val="363636"/>
                  </a:solidFill>
                </a:rPr>
                <a:t>0</a:t>
              </a:r>
              <a:endParaRPr lang="en-GB" sz="1000" dirty="0">
                <a:solidFill>
                  <a:srgbClr val="363636"/>
                </a:solidFill>
              </a:endParaRPr>
            </a:p>
          </p:txBody>
        </p:sp>
        <p:cxnSp>
          <p:nvCxnSpPr>
            <p:cNvPr id="189" name="Straight Connector 188">
              <a:extLst>
                <a:ext uri="{FF2B5EF4-FFF2-40B4-BE49-F238E27FC236}">
                  <a16:creationId xmlns="" xmlns:a16="http://schemas.microsoft.com/office/drawing/2014/main" id="{402A8EFE-B34A-4ADE-9D44-282C965E53A8}"/>
                </a:ext>
              </a:extLst>
            </p:cNvPr>
            <p:cNvCxnSpPr>
              <a:cxnSpLocks/>
            </p:cNvCxnSpPr>
            <p:nvPr/>
          </p:nvCxnSpPr>
          <p:spPr>
            <a:xfrm rot="5400000">
              <a:off x="5559512"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90" name="TextBox 189">
              <a:extLst>
                <a:ext uri="{FF2B5EF4-FFF2-40B4-BE49-F238E27FC236}">
                  <a16:creationId xmlns="" xmlns:a16="http://schemas.microsoft.com/office/drawing/2014/main" id="{28E27B87-DA2F-48C9-AE95-D7255F435391}"/>
                </a:ext>
              </a:extLst>
            </p:cNvPr>
            <p:cNvSpPr txBox="1"/>
            <p:nvPr/>
          </p:nvSpPr>
          <p:spPr>
            <a:xfrm>
              <a:off x="5780082" y="3319736"/>
              <a:ext cx="70532" cy="153888"/>
            </a:xfrm>
            <a:prstGeom prst="rect">
              <a:avLst/>
            </a:prstGeom>
            <a:noFill/>
          </p:spPr>
          <p:txBody>
            <a:bodyPr wrap="none" lIns="0" tIns="0" rIns="0" bIns="0" rtlCol="0">
              <a:spAutoFit/>
            </a:bodyPr>
            <a:lstStyle/>
            <a:p>
              <a:pPr algn="ctr"/>
              <a:r>
                <a:rPr lang="en-US" sz="1000" dirty="0">
                  <a:solidFill>
                    <a:srgbClr val="363636"/>
                  </a:solidFill>
                </a:rPr>
                <a:t>6</a:t>
              </a:r>
              <a:endParaRPr lang="en-GB" sz="1000" dirty="0">
                <a:solidFill>
                  <a:srgbClr val="363636"/>
                </a:solidFill>
              </a:endParaRPr>
            </a:p>
          </p:txBody>
        </p:sp>
        <p:cxnSp>
          <p:nvCxnSpPr>
            <p:cNvPr id="191" name="Straight Connector 190">
              <a:extLst>
                <a:ext uri="{FF2B5EF4-FFF2-40B4-BE49-F238E27FC236}">
                  <a16:creationId xmlns="" xmlns:a16="http://schemas.microsoft.com/office/drawing/2014/main" id="{92432B84-CC0F-410C-ACFB-D267774ECE67}"/>
                </a:ext>
              </a:extLst>
            </p:cNvPr>
            <p:cNvCxnSpPr>
              <a:cxnSpLocks/>
            </p:cNvCxnSpPr>
            <p:nvPr/>
          </p:nvCxnSpPr>
          <p:spPr>
            <a:xfrm rot="5400000">
              <a:off x="5781621" y="3241646"/>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92" name="TextBox 191">
              <a:extLst>
                <a:ext uri="{FF2B5EF4-FFF2-40B4-BE49-F238E27FC236}">
                  <a16:creationId xmlns="" xmlns:a16="http://schemas.microsoft.com/office/drawing/2014/main" id="{574733EA-8B12-4C4B-B539-C075B554A5A7}"/>
                </a:ext>
              </a:extLst>
            </p:cNvPr>
            <p:cNvSpPr txBox="1"/>
            <p:nvPr/>
          </p:nvSpPr>
          <p:spPr>
            <a:xfrm>
              <a:off x="5960561" y="3319735"/>
              <a:ext cx="141064" cy="153888"/>
            </a:xfrm>
            <a:prstGeom prst="rect">
              <a:avLst/>
            </a:prstGeom>
            <a:noFill/>
          </p:spPr>
          <p:txBody>
            <a:bodyPr wrap="none" lIns="0" tIns="0" rIns="0" bIns="0" rtlCol="0">
              <a:spAutoFit/>
            </a:bodyPr>
            <a:lstStyle/>
            <a:p>
              <a:pPr algn="ctr"/>
              <a:r>
                <a:rPr lang="en-US" sz="1000" dirty="0">
                  <a:solidFill>
                    <a:srgbClr val="363636"/>
                  </a:solidFill>
                </a:rPr>
                <a:t>12</a:t>
              </a:r>
              <a:endParaRPr lang="en-GB" sz="1000" dirty="0">
                <a:solidFill>
                  <a:srgbClr val="363636"/>
                </a:solidFill>
              </a:endParaRPr>
            </a:p>
          </p:txBody>
        </p:sp>
        <p:cxnSp>
          <p:nvCxnSpPr>
            <p:cNvPr id="193" name="Straight Connector 192">
              <a:extLst>
                <a:ext uri="{FF2B5EF4-FFF2-40B4-BE49-F238E27FC236}">
                  <a16:creationId xmlns="" xmlns:a16="http://schemas.microsoft.com/office/drawing/2014/main" id="{1AEEDBB7-55A2-48DF-AC26-10BBC16ADA45}"/>
                </a:ext>
              </a:extLst>
            </p:cNvPr>
            <p:cNvCxnSpPr>
              <a:cxnSpLocks/>
            </p:cNvCxnSpPr>
            <p:nvPr/>
          </p:nvCxnSpPr>
          <p:spPr>
            <a:xfrm rot="5400000">
              <a:off x="6008493"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94" name="TextBox 193">
              <a:extLst>
                <a:ext uri="{FF2B5EF4-FFF2-40B4-BE49-F238E27FC236}">
                  <a16:creationId xmlns="" xmlns:a16="http://schemas.microsoft.com/office/drawing/2014/main" id="{0347DA53-B41A-407D-838F-7251ADCB4D67}"/>
                </a:ext>
              </a:extLst>
            </p:cNvPr>
            <p:cNvSpPr txBox="1"/>
            <p:nvPr/>
          </p:nvSpPr>
          <p:spPr>
            <a:xfrm>
              <a:off x="6428083" y="3319735"/>
              <a:ext cx="141064" cy="153888"/>
            </a:xfrm>
            <a:prstGeom prst="rect">
              <a:avLst/>
            </a:prstGeom>
            <a:noFill/>
          </p:spPr>
          <p:txBody>
            <a:bodyPr wrap="none" lIns="0" tIns="0" rIns="0" bIns="0" rtlCol="0">
              <a:spAutoFit/>
            </a:bodyPr>
            <a:lstStyle/>
            <a:p>
              <a:pPr algn="ctr"/>
              <a:r>
                <a:rPr lang="en-US" sz="1000" dirty="0">
                  <a:solidFill>
                    <a:srgbClr val="363636"/>
                  </a:solidFill>
                </a:rPr>
                <a:t>24</a:t>
              </a:r>
              <a:endParaRPr lang="en-GB" sz="1000" dirty="0">
                <a:solidFill>
                  <a:srgbClr val="363636"/>
                </a:solidFill>
              </a:endParaRPr>
            </a:p>
          </p:txBody>
        </p:sp>
        <p:cxnSp>
          <p:nvCxnSpPr>
            <p:cNvPr id="195" name="Straight Connector 194">
              <a:extLst>
                <a:ext uri="{FF2B5EF4-FFF2-40B4-BE49-F238E27FC236}">
                  <a16:creationId xmlns="" xmlns:a16="http://schemas.microsoft.com/office/drawing/2014/main" id="{56E1DC62-7CA3-4070-87D8-C11091736F6C}"/>
                </a:ext>
              </a:extLst>
            </p:cNvPr>
            <p:cNvCxnSpPr>
              <a:cxnSpLocks/>
            </p:cNvCxnSpPr>
            <p:nvPr/>
          </p:nvCxnSpPr>
          <p:spPr>
            <a:xfrm rot="5400000">
              <a:off x="6471109"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96" name="TextBox 195">
              <a:extLst>
                <a:ext uri="{FF2B5EF4-FFF2-40B4-BE49-F238E27FC236}">
                  <a16:creationId xmlns="" xmlns:a16="http://schemas.microsoft.com/office/drawing/2014/main" id="{4D23176B-0A66-44A3-830E-7F89C8C55952}"/>
                </a:ext>
              </a:extLst>
            </p:cNvPr>
            <p:cNvSpPr txBox="1"/>
            <p:nvPr/>
          </p:nvSpPr>
          <p:spPr>
            <a:xfrm>
              <a:off x="6895605" y="3319735"/>
              <a:ext cx="141064" cy="153888"/>
            </a:xfrm>
            <a:prstGeom prst="rect">
              <a:avLst/>
            </a:prstGeom>
            <a:noFill/>
          </p:spPr>
          <p:txBody>
            <a:bodyPr wrap="none" lIns="0" tIns="0" rIns="0" bIns="0" rtlCol="0">
              <a:spAutoFit/>
            </a:bodyPr>
            <a:lstStyle/>
            <a:p>
              <a:pPr algn="ctr"/>
              <a:r>
                <a:rPr lang="en-US" sz="1000" dirty="0">
                  <a:solidFill>
                    <a:srgbClr val="363636"/>
                  </a:solidFill>
                </a:rPr>
                <a:t>36</a:t>
              </a:r>
              <a:endParaRPr lang="en-GB" sz="1000" dirty="0">
                <a:solidFill>
                  <a:srgbClr val="363636"/>
                </a:solidFill>
              </a:endParaRPr>
            </a:p>
          </p:txBody>
        </p:sp>
        <p:cxnSp>
          <p:nvCxnSpPr>
            <p:cNvPr id="197" name="Straight Connector 196">
              <a:extLst>
                <a:ext uri="{FF2B5EF4-FFF2-40B4-BE49-F238E27FC236}">
                  <a16:creationId xmlns="" xmlns:a16="http://schemas.microsoft.com/office/drawing/2014/main" id="{BA95B26B-0DB6-465B-A1DE-6C1E4890E857}"/>
                </a:ext>
              </a:extLst>
            </p:cNvPr>
            <p:cNvCxnSpPr>
              <a:cxnSpLocks/>
            </p:cNvCxnSpPr>
            <p:nvPr/>
          </p:nvCxnSpPr>
          <p:spPr>
            <a:xfrm rot="5400000">
              <a:off x="6933725"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198" name="TextBox 197">
              <a:extLst>
                <a:ext uri="{FF2B5EF4-FFF2-40B4-BE49-F238E27FC236}">
                  <a16:creationId xmlns="" xmlns:a16="http://schemas.microsoft.com/office/drawing/2014/main" id="{03A98EC6-C6DC-4387-9E11-B16D96A4EEEF}"/>
                </a:ext>
              </a:extLst>
            </p:cNvPr>
            <p:cNvSpPr txBox="1"/>
            <p:nvPr/>
          </p:nvSpPr>
          <p:spPr>
            <a:xfrm>
              <a:off x="7346458" y="3319735"/>
              <a:ext cx="141064" cy="153888"/>
            </a:xfrm>
            <a:prstGeom prst="rect">
              <a:avLst/>
            </a:prstGeom>
            <a:noFill/>
          </p:spPr>
          <p:txBody>
            <a:bodyPr wrap="none" lIns="0" tIns="0" rIns="0" bIns="0" rtlCol="0">
              <a:spAutoFit/>
            </a:bodyPr>
            <a:lstStyle/>
            <a:p>
              <a:pPr algn="ctr"/>
              <a:r>
                <a:rPr lang="en-US" sz="1000" dirty="0">
                  <a:solidFill>
                    <a:srgbClr val="363636"/>
                  </a:solidFill>
                </a:rPr>
                <a:t>48</a:t>
              </a:r>
              <a:endParaRPr lang="en-GB" sz="1000" dirty="0">
                <a:solidFill>
                  <a:srgbClr val="363636"/>
                </a:solidFill>
              </a:endParaRPr>
            </a:p>
          </p:txBody>
        </p:sp>
        <p:cxnSp>
          <p:nvCxnSpPr>
            <p:cNvPr id="199" name="Straight Connector 198">
              <a:extLst>
                <a:ext uri="{FF2B5EF4-FFF2-40B4-BE49-F238E27FC236}">
                  <a16:creationId xmlns="" xmlns:a16="http://schemas.microsoft.com/office/drawing/2014/main" id="{22A80C07-01BF-417B-82E2-E22F90290F40}"/>
                </a:ext>
              </a:extLst>
            </p:cNvPr>
            <p:cNvCxnSpPr>
              <a:cxnSpLocks/>
            </p:cNvCxnSpPr>
            <p:nvPr/>
          </p:nvCxnSpPr>
          <p:spPr>
            <a:xfrm rot="5400000">
              <a:off x="7379672"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00" name="TextBox 199">
              <a:extLst>
                <a:ext uri="{FF2B5EF4-FFF2-40B4-BE49-F238E27FC236}">
                  <a16:creationId xmlns="" xmlns:a16="http://schemas.microsoft.com/office/drawing/2014/main" id="{2574025C-C0E1-48F0-B97C-A2C457E88FEF}"/>
                </a:ext>
              </a:extLst>
            </p:cNvPr>
            <p:cNvSpPr txBox="1"/>
            <p:nvPr/>
          </p:nvSpPr>
          <p:spPr>
            <a:xfrm>
              <a:off x="7803661" y="3319735"/>
              <a:ext cx="141064" cy="153888"/>
            </a:xfrm>
            <a:prstGeom prst="rect">
              <a:avLst/>
            </a:prstGeom>
            <a:noFill/>
          </p:spPr>
          <p:txBody>
            <a:bodyPr wrap="none" lIns="0" tIns="0" rIns="0" bIns="0" rtlCol="0">
              <a:spAutoFit/>
            </a:bodyPr>
            <a:lstStyle/>
            <a:p>
              <a:pPr algn="ctr"/>
              <a:r>
                <a:rPr lang="en-US" sz="1000" dirty="0">
                  <a:solidFill>
                    <a:srgbClr val="363636"/>
                  </a:solidFill>
                </a:rPr>
                <a:t>60</a:t>
              </a:r>
              <a:endParaRPr lang="en-GB" sz="1000" dirty="0">
                <a:solidFill>
                  <a:srgbClr val="363636"/>
                </a:solidFill>
              </a:endParaRPr>
            </a:p>
          </p:txBody>
        </p:sp>
        <p:cxnSp>
          <p:nvCxnSpPr>
            <p:cNvPr id="201" name="Straight Connector 200">
              <a:extLst>
                <a:ext uri="{FF2B5EF4-FFF2-40B4-BE49-F238E27FC236}">
                  <a16:creationId xmlns="" xmlns:a16="http://schemas.microsoft.com/office/drawing/2014/main" id="{209CFBBB-4828-4D07-AD96-E51EE1A9A01A}"/>
                </a:ext>
              </a:extLst>
            </p:cNvPr>
            <p:cNvCxnSpPr>
              <a:cxnSpLocks/>
            </p:cNvCxnSpPr>
            <p:nvPr/>
          </p:nvCxnSpPr>
          <p:spPr>
            <a:xfrm rot="5400000">
              <a:off x="7831969"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02" name="TextBox 201">
              <a:extLst>
                <a:ext uri="{FF2B5EF4-FFF2-40B4-BE49-F238E27FC236}">
                  <a16:creationId xmlns="" xmlns:a16="http://schemas.microsoft.com/office/drawing/2014/main" id="{DB5B9622-2845-4A45-9204-D52333036433}"/>
                </a:ext>
              </a:extLst>
            </p:cNvPr>
            <p:cNvSpPr txBox="1"/>
            <p:nvPr/>
          </p:nvSpPr>
          <p:spPr>
            <a:xfrm>
              <a:off x="8264039" y="3319735"/>
              <a:ext cx="141064" cy="153888"/>
            </a:xfrm>
            <a:prstGeom prst="rect">
              <a:avLst/>
            </a:prstGeom>
            <a:noFill/>
          </p:spPr>
          <p:txBody>
            <a:bodyPr wrap="none" lIns="0" tIns="0" rIns="0" bIns="0" rtlCol="0">
              <a:spAutoFit/>
            </a:bodyPr>
            <a:lstStyle/>
            <a:p>
              <a:pPr algn="ctr"/>
              <a:r>
                <a:rPr lang="en-US" sz="1000" dirty="0">
                  <a:solidFill>
                    <a:srgbClr val="363636"/>
                  </a:solidFill>
                </a:rPr>
                <a:t>72</a:t>
              </a:r>
              <a:endParaRPr lang="en-GB" sz="1000" dirty="0">
                <a:solidFill>
                  <a:srgbClr val="363636"/>
                </a:solidFill>
              </a:endParaRPr>
            </a:p>
          </p:txBody>
        </p:sp>
        <p:cxnSp>
          <p:nvCxnSpPr>
            <p:cNvPr id="203" name="Straight Connector 202">
              <a:extLst>
                <a:ext uri="{FF2B5EF4-FFF2-40B4-BE49-F238E27FC236}">
                  <a16:creationId xmlns="" xmlns:a16="http://schemas.microsoft.com/office/drawing/2014/main" id="{9DA6BA22-5C30-4EBD-9A90-EE59D48D223A}"/>
                </a:ext>
              </a:extLst>
            </p:cNvPr>
            <p:cNvCxnSpPr>
              <a:cxnSpLocks/>
            </p:cNvCxnSpPr>
            <p:nvPr/>
          </p:nvCxnSpPr>
          <p:spPr>
            <a:xfrm rot="5400000">
              <a:off x="8287441"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08" name="TextBox 207">
              <a:extLst>
                <a:ext uri="{FF2B5EF4-FFF2-40B4-BE49-F238E27FC236}">
                  <a16:creationId xmlns="" xmlns:a16="http://schemas.microsoft.com/office/drawing/2014/main" id="{7900A86B-B4F2-4D34-83AB-3B8335BD5FAA}"/>
                </a:ext>
              </a:extLst>
            </p:cNvPr>
            <p:cNvSpPr txBox="1"/>
            <p:nvPr/>
          </p:nvSpPr>
          <p:spPr>
            <a:xfrm>
              <a:off x="8711556" y="3319735"/>
              <a:ext cx="141064" cy="153888"/>
            </a:xfrm>
            <a:prstGeom prst="rect">
              <a:avLst/>
            </a:prstGeom>
            <a:noFill/>
          </p:spPr>
          <p:txBody>
            <a:bodyPr wrap="none" lIns="0" tIns="0" rIns="0" bIns="0" rtlCol="0">
              <a:spAutoFit/>
            </a:bodyPr>
            <a:lstStyle/>
            <a:p>
              <a:pPr algn="ctr"/>
              <a:r>
                <a:rPr lang="en-US" sz="1000" dirty="0">
                  <a:solidFill>
                    <a:srgbClr val="363636"/>
                  </a:solidFill>
                </a:rPr>
                <a:t>84</a:t>
              </a:r>
              <a:endParaRPr lang="en-GB" sz="1000" dirty="0">
                <a:solidFill>
                  <a:srgbClr val="363636"/>
                </a:solidFill>
              </a:endParaRPr>
            </a:p>
          </p:txBody>
        </p:sp>
        <p:cxnSp>
          <p:nvCxnSpPr>
            <p:cNvPr id="209" name="Straight Connector 208">
              <a:extLst>
                <a:ext uri="{FF2B5EF4-FFF2-40B4-BE49-F238E27FC236}">
                  <a16:creationId xmlns="" xmlns:a16="http://schemas.microsoft.com/office/drawing/2014/main" id="{6D9772B2-0A35-4CD3-BC0D-34935992A583}"/>
                </a:ext>
              </a:extLst>
            </p:cNvPr>
            <p:cNvCxnSpPr>
              <a:cxnSpLocks/>
            </p:cNvCxnSpPr>
            <p:nvPr/>
          </p:nvCxnSpPr>
          <p:spPr>
            <a:xfrm rot="5400000">
              <a:off x="8746088" y="3241645"/>
              <a:ext cx="72000" cy="0"/>
            </a:xfrm>
            <a:prstGeom prst="line">
              <a:avLst/>
            </a:prstGeom>
            <a:noFill/>
            <a:ln cap="flat">
              <a:solidFill>
                <a:srgbClr val="000000"/>
              </a:solidFill>
              <a:round/>
            </a:ln>
          </p:spPr>
          <p:style>
            <a:lnRef idx="2">
              <a:schemeClr val="accent1">
                <a:shade val="50000"/>
              </a:schemeClr>
            </a:lnRef>
            <a:fillRef idx="1">
              <a:schemeClr val="accent1"/>
            </a:fillRef>
            <a:effectRef idx="0">
              <a:schemeClr val="accent1"/>
            </a:effectRef>
            <a:fontRef idx="minor">
              <a:schemeClr val="lt1"/>
            </a:fontRef>
          </p:style>
        </p:cxnSp>
        <p:sp>
          <p:nvSpPr>
            <p:cNvPr id="221" name="TextBox 220">
              <a:extLst>
                <a:ext uri="{FF2B5EF4-FFF2-40B4-BE49-F238E27FC236}">
                  <a16:creationId xmlns="" xmlns:a16="http://schemas.microsoft.com/office/drawing/2014/main" id="{61C68932-CD49-4AB2-9154-9AF533C993F8}"/>
                </a:ext>
              </a:extLst>
            </p:cNvPr>
            <p:cNvSpPr txBox="1"/>
            <p:nvPr/>
          </p:nvSpPr>
          <p:spPr>
            <a:xfrm>
              <a:off x="8320404" y="2962231"/>
              <a:ext cx="444032" cy="153888"/>
            </a:xfrm>
            <a:prstGeom prst="rect">
              <a:avLst/>
            </a:prstGeom>
            <a:noFill/>
          </p:spPr>
          <p:txBody>
            <a:bodyPr wrap="none" lIns="0" tIns="0" rIns="0" bIns="0" rtlCol="0">
              <a:spAutoFit/>
            </a:bodyPr>
            <a:lstStyle/>
            <a:p>
              <a:pPr algn="ctr"/>
              <a:r>
                <a:rPr lang="en-US" sz="1000" dirty="0">
                  <a:solidFill>
                    <a:srgbClr val="363636"/>
                  </a:solidFill>
                </a:rPr>
                <a:t>(n=157)</a:t>
              </a:r>
              <a:endParaRPr lang="en-GB" sz="1000" dirty="0">
                <a:solidFill>
                  <a:srgbClr val="363636"/>
                </a:solidFill>
              </a:endParaRPr>
            </a:p>
          </p:txBody>
        </p:sp>
        <p:sp>
          <p:nvSpPr>
            <p:cNvPr id="234" name="Freeform 9">
              <a:extLst>
                <a:ext uri="{FF2B5EF4-FFF2-40B4-BE49-F238E27FC236}">
                  <a16:creationId xmlns="" xmlns:a16="http://schemas.microsoft.com/office/drawing/2014/main" id="{E1155076-0EA4-4BA1-977E-6AD2E1EC9B29}"/>
                </a:ext>
              </a:extLst>
            </p:cNvPr>
            <p:cNvSpPr>
              <a:spLocks/>
            </p:cNvSpPr>
            <p:nvPr/>
          </p:nvSpPr>
          <p:spPr bwMode="auto">
            <a:xfrm>
              <a:off x="5589588" y="1997075"/>
              <a:ext cx="3033711" cy="497763"/>
            </a:xfrm>
            <a:custGeom>
              <a:avLst/>
              <a:gdLst>
                <a:gd name="T0" fmla="*/ 92 w 1930"/>
                <a:gd name="T1" fmla="*/ 0 h 318"/>
                <a:gd name="T2" fmla="*/ 109 w 1930"/>
                <a:gd name="T3" fmla="*/ 4 h 318"/>
                <a:gd name="T4" fmla="*/ 133 w 1930"/>
                <a:gd name="T5" fmla="*/ 8 h 318"/>
                <a:gd name="T6" fmla="*/ 225 w 1930"/>
                <a:gd name="T7" fmla="*/ 12 h 318"/>
                <a:gd name="T8" fmla="*/ 251 w 1930"/>
                <a:gd name="T9" fmla="*/ 20 h 318"/>
                <a:gd name="T10" fmla="*/ 261 w 1930"/>
                <a:gd name="T11" fmla="*/ 24 h 318"/>
                <a:gd name="T12" fmla="*/ 283 w 1930"/>
                <a:gd name="T13" fmla="*/ 31 h 318"/>
                <a:gd name="T14" fmla="*/ 285 w 1930"/>
                <a:gd name="T15" fmla="*/ 37 h 318"/>
                <a:gd name="T16" fmla="*/ 292 w 1930"/>
                <a:gd name="T17" fmla="*/ 45 h 318"/>
                <a:gd name="T18" fmla="*/ 310 w 1930"/>
                <a:gd name="T19" fmla="*/ 47 h 318"/>
                <a:gd name="T20" fmla="*/ 318 w 1930"/>
                <a:gd name="T21" fmla="*/ 57 h 318"/>
                <a:gd name="T22" fmla="*/ 322 w 1930"/>
                <a:gd name="T23" fmla="*/ 61 h 318"/>
                <a:gd name="T24" fmla="*/ 326 w 1930"/>
                <a:gd name="T25" fmla="*/ 69 h 318"/>
                <a:gd name="T26" fmla="*/ 332 w 1930"/>
                <a:gd name="T27" fmla="*/ 75 h 318"/>
                <a:gd name="T28" fmla="*/ 346 w 1930"/>
                <a:gd name="T29" fmla="*/ 86 h 318"/>
                <a:gd name="T30" fmla="*/ 358 w 1930"/>
                <a:gd name="T31" fmla="*/ 94 h 318"/>
                <a:gd name="T32" fmla="*/ 362 w 1930"/>
                <a:gd name="T33" fmla="*/ 106 h 318"/>
                <a:gd name="T34" fmla="*/ 372 w 1930"/>
                <a:gd name="T35" fmla="*/ 120 h 318"/>
                <a:gd name="T36" fmla="*/ 382 w 1930"/>
                <a:gd name="T37" fmla="*/ 126 h 318"/>
                <a:gd name="T38" fmla="*/ 394 w 1930"/>
                <a:gd name="T39" fmla="*/ 137 h 318"/>
                <a:gd name="T40" fmla="*/ 412 w 1930"/>
                <a:gd name="T41" fmla="*/ 153 h 318"/>
                <a:gd name="T42" fmla="*/ 422 w 1930"/>
                <a:gd name="T43" fmla="*/ 157 h 318"/>
                <a:gd name="T44" fmla="*/ 430 w 1930"/>
                <a:gd name="T45" fmla="*/ 161 h 318"/>
                <a:gd name="T46" fmla="*/ 444 w 1930"/>
                <a:gd name="T47" fmla="*/ 173 h 318"/>
                <a:gd name="T48" fmla="*/ 452 w 1930"/>
                <a:gd name="T49" fmla="*/ 190 h 318"/>
                <a:gd name="T50" fmla="*/ 533 w 1930"/>
                <a:gd name="T51" fmla="*/ 198 h 318"/>
                <a:gd name="T52" fmla="*/ 539 w 1930"/>
                <a:gd name="T53" fmla="*/ 214 h 318"/>
                <a:gd name="T54" fmla="*/ 587 w 1930"/>
                <a:gd name="T55" fmla="*/ 222 h 318"/>
                <a:gd name="T56" fmla="*/ 605 w 1930"/>
                <a:gd name="T57" fmla="*/ 232 h 318"/>
                <a:gd name="T58" fmla="*/ 615 w 1930"/>
                <a:gd name="T59" fmla="*/ 242 h 318"/>
                <a:gd name="T60" fmla="*/ 653 w 1930"/>
                <a:gd name="T61" fmla="*/ 257 h 318"/>
                <a:gd name="T62" fmla="*/ 702 w 1930"/>
                <a:gd name="T63" fmla="*/ 281 h 318"/>
                <a:gd name="T64" fmla="*/ 708 w 1930"/>
                <a:gd name="T65" fmla="*/ 291 h 318"/>
                <a:gd name="T66" fmla="*/ 714 w 1930"/>
                <a:gd name="T67" fmla="*/ 298 h 318"/>
                <a:gd name="T68" fmla="*/ 758 w 1930"/>
                <a:gd name="T69" fmla="*/ 302 h 318"/>
                <a:gd name="T70" fmla="*/ 1930 w 1930"/>
                <a:gd name="T71"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30" h="318">
                  <a:moveTo>
                    <a:pt x="0" y="0"/>
                  </a:moveTo>
                  <a:lnTo>
                    <a:pt x="92" y="0"/>
                  </a:lnTo>
                  <a:lnTo>
                    <a:pt x="92" y="4"/>
                  </a:lnTo>
                  <a:lnTo>
                    <a:pt x="109" y="4"/>
                  </a:lnTo>
                  <a:lnTo>
                    <a:pt x="109" y="8"/>
                  </a:lnTo>
                  <a:lnTo>
                    <a:pt x="133" y="8"/>
                  </a:lnTo>
                  <a:lnTo>
                    <a:pt x="133" y="12"/>
                  </a:lnTo>
                  <a:lnTo>
                    <a:pt x="225" y="12"/>
                  </a:lnTo>
                  <a:lnTo>
                    <a:pt x="225" y="20"/>
                  </a:lnTo>
                  <a:lnTo>
                    <a:pt x="251" y="20"/>
                  </a:lnTo>
                  <a:lnTo>
                    <a:pt x="251" y="24"/>
                  </a:lnTo>
                  <a:lnTo>
                    <a:pt x="261" y="24"/>
                  </a:lnTo>
                  <a:lnTo>
                    <a:pt x="261" y="31"/>
                  </a:lnTo>
                  <a:lnTo>
                    <a:pt x="283" y="31"/>
                  </a:lnTo>
                  <a:lnTo>
                    <a:pt x="283" y="37"/>
                  </a:lnTo>
                  <a:lnTo>
                    <a:pt x="285" y="37"/>
                  </a:lnTo>
                  <a:lnTo>
                    <a:pt x="285" y="45"/>
                  </a:lnTo>
                  <a:lnTo>
                    <a:pt x="292" y="45"/>
                  </a:lnTo>
                  <a:lnTo>
                    <a:pt x="292" y="47"/>
                  </a:lnTo>
                  <a:lnTo>
                    <a:pt x="310" y="47"/>
                  </a:lnTo>
                  <a:lnTo>
                    <a:pt x="310" y="57"/>
                  </a:lnTo>
                  <a:lnTo>
                    <a:pt x="318" y="57"/>
                  </a:lnTo>
                  <a:lnTo>
                    <a:pt x="318" y="61"/>
                  </a:lnTo>
                  <a:lnTo>
                    <a:pt x="322" y="61"/>
                  </a:lnTo>
                  <a:lnTo>
                    <a:pt x="322" y="69"/>
                  </a:lnTo>
                  <a:lnTo>
                    <a:pt x="326" y="69"/>
                  </a:lnTo>
                  <a:lnTo>
                    <a:pt x="326" y="75"/>
                  </a:lnTo>
                  <a:lnTo>
                    <a:pt x="332" y="75"/>
                  </a:lnTo>
                  <a:lnTo>
                    <a:pt x="332" y="86"/>
                  </a:lnTo>
                  <a:lnTo>
                    <a:pt x="346" y="86"/>
                  </a:lnTo>
                  <a:lnTo>
                    <a:pt x="346" y="94"/>
                  </a:lnTo>
                  <a:lnTo>
                    <a:pt x="358" y="94"/>
                  </a:lnTo>
                  <a:lnTo>
                    <a:pt x="358" y="106"/>
                  </a:lnTo>
                  <a:lnTo>
                    <a:pt x="362" y="106"/>
                  </a:lnTo>
                  <a:lnTo>
                    <a:pt x="362" y="120"/>
                  </a:lnTo>
                  <a:lnTo>
                    <a:pt x="372" y="120"/>
                  </a:lnTo>
                  <a:lnTo>
                    <a:pt x="372" y="126"/>
                  </a:lnTo>
                  <a:lnTo>
                    <a:pt x="382" y="126"/>
                  </a:lnTo>
                  <a:lnTo>
                    <a:pt x="382" y="137"/>
                  </a:lnTo>
                  <a:lnTo>
                    <a:pt x="394" y="137"/>
                  </a:lnTo>
                  <a:lnTo>
                    <a:pt x="394" y="153"/>
                  </a:lnTo>
                  <a:lnTo>
                    <a:pt x="412" y="153"/>
                  </a:lnTo>
                  <a:lnTo>
                    <a:pt x="412" y="157"/>
                  </a:lnTo>
                  <a:lnTo>
                    <a:pt x="422" y="157"/>
                  </a:lnTo>
                  <a:lnTo>
                    <a:pt x="422" y="161"/>
                  </a:lnTo>
                  <a:lnTo>
                    <a:pt x="430" y="161"/>
                  </a:lnTo>
                  <a:lnTo>
                    <a:pt x="430" y="173"/>
                  </a:lnTo>
                  <a:lnTo>
                    <a:pt x="444" y="173"/>
                  </a:lnTo>
                  <a:lnTo>
                    <a:pt x="444" y="190"/>
                  </a:lnTo>
                  <a:lnTo>
                    <a:pt x="452" y="190"/>
                  </a:lnTo>
                  <a:lnTo>
                    <a:pt x="452" y="198"/>
                  </a:lnTo>
                  <a:lnTo>
                    <a:pt x="533" y="198"/>
                  </a:lnTo>
                  <a:lnTo>
                    <a:pt x="533" y="214"/>
                  </a:lnTo>
                  <a:lnTo>
                    <a:pt x="539" y="214"/>
                  </a:lnTo>
                  <a:lnTo>
                    <a:pt x="539" y="222"/>
                  </a:lnTo>
                  <a:lnTo>
                    <a:pt x="587" y="222"/>
                  </a:lnTo>
                  <a:lnTo>
                    <a:pt x="587" y="232"/>
                  </a:lnTo>
                  <a:lnTo>
                    <a:pt x="605" y="232"/>
                  </a:lnTo>
                  <a:lnTo>
                    <a:pt x="605" y="242"/>
                  </a:lnTo>
                  <a:lnTo>
                    <a:pt x="615" y="242"/>
                  </a:lnTo>
                  <a:lnTo>
                    <a:pt x="615" y="257"/>
                  </a:lnTo>
                  <a:lnTo>
                    <a:pt x="653" y="257"/>
                  </a:lnTo>
                  <a:lnTo>
                    <a:pt x="653" y="281"/>
                  </a:lnTo>
                  <a:lnTo>
                    <a:pt x="702" y="281"/>
                  </a:lnTo>
                  <a:lnTo>
                    <a:pt x="702" y="291"/>
                  </a:lnTo>
                  <a:lnTo>
                    <a:pt x="708" y="291"/>
                  </a:lnTo>
                  <a:lnTo>
                    <a:pt x="708" y="298"/>
                  </a:lnTo>
                  <a:lnTo>
                    <a:pt x="714" y="298"/>
                  </a:lnTo>
                  <a:lnTo>
                    <a:pt x="714" y="302"/>
                  </a:lnTo>
                  <a:lnTo>
                    <a:pt x="758" y="302"/>
                  </a:lnTo>
                  <a:lnTo>
                    <a:pt x="758" y="318"/>
                  </a:lnTo>
                  <a:lnTo>
                    <a:pt x="1930" y="318"/>
                  </a:lnTo>
                </a:path>
              </a:pathLst>
            </a:custGeom>
            <a:noFill/>
            <a:ln w="254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Tree>
    <p:custDataLst>
      <p:tags r:id="rId1"/>
    </p:custDataLst>
    <p:extLst>
      <p:ext uri="{BB962C8B-B14F-4D97-AF65-F5344CB8AC3E}">
        <p14:creationId xmlns:p14="http://schemas.microsoft.com/office/powerpoint/2010/main" val="1463377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8600"/>
            <a:ext cx="7226710" cy="939801"/>
          </a:xfrm>
        </p:spPr>
        <p:txBody>
          <a:bodyPr/>
          <a:lstStyle/>
          <a:p>
            <a:r>
              <a:rPr lang="en-GB" sz="1800" dirty="0" smtClean="0">
                <a:solidFill>
                  <a:schemeClr val="bg1"/>
                </a:solidFill>
              </a:rPr>
              <a:t>1477PD</a:t>
            </a:r>
            <a:r>
              <a:rPr lang="en-GB" sz="1800" dirty="0">
                <a:solidFill>
                  <a:schemeClr val="bg1"/>
                </a:solidFill>
              </a:rPr>
              <a:t>: Prognosis of desmoid tumours initially managed with surveillance only </a:t>
            </a:r>
            <a:r>
              <a:rPr lang="en-GB" sz="1800" dirty="0" smtClean="0">
                <a:solidFill>
                  <a:schemeClr val="bg1"/>
                </a:solidFill>
              </a:rPr>
              <a:t>at all </a:t>
            </a:r>
            <a:r>
              <a:rPr lang="en-GB" sz="1800" dirty="0">
                <a:solidFill>
                  <a:schemeClr val="bg1"/>
                </a:solidFill>
              </a:rPr>
              <a:t>anatomical </a:t>
            </a:r>
            <a:r>
              <a:rPr lang="en-GB" sz="1800" dirty="0" smtClean="0">
                <a:solidFill>
                  <a:schemeClr val="bg1"/>
                </a:solidFill>
              </a:rPr>
              <a:t>locations – Van </a:t>
            </a:r>
            <a:r>
              <a:rPr lang="en-GB" sz="1800" dirty="0" err="1" smtClean="0">
                <a:solidFill>
                  <a:schemeClr val="bg1"/>
                </a:solidFill>
              </a:rPr>
              <a:t>Houdt</a:t>
            </a:r>
            <a:r>
              <a:rPr lang="en-GB" sz="1800" dirty="0" smtClean="0">
                <a:solidFill>
                  <a:schemeClr val="bg1"/>
                </a:solidFill>
              </a:rPr>
              <a:t> WJ, et al </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a:t>To </a:t>
            </a:r>
            <a:r>
              <a:rPr lang="en-GB" dirty="0" smtClean="0"/>
              <a:t>investigate the needs and indications for treatment in patients with desmoid tumours who were initially managed with surveillance alone </a:t>
            </a: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375105" y="6474897"/>
            <a:ext cx="45482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Van </a:t>
            </a:r>
            <a:r>
              <a:rPr lang="en-GB" sz="1200" dirty="0" err="1" smtClean="0">
                <a:solidFill>
                  <a:srgbClr val="363636"/>
                </a:solidFill>
              </a:rPr>
              <a:t>Houdt</a:t>
            </a:r>
            <a:r>
              <a:rPr lang="en-GB" sz="1200" dirty="0" smtClean="0">
                <a:solidFill>
                  <a:srgbClr val="363636"/>
                </a:solidFill>
              </a:rPr>
              <a:t> WJ, et al. Ann </a:t>
            </a:r>
            <a:r>
              <a:rPr lang="en-GB" sz="1200" dirty="0" err="1" smtClean="0">
                <a:solidFill>
                  <a:srgbClr val="363636"/>
                </a:solidFill>
              </a:rPr>
              <a:t>Oncol</a:t>
            </a:r>
            <a:r>
              <a:rPr lang="en-GB" sz="1200" dirty="0" smtClean="0">
                <a:solidFill>
                  <a:srgbClr val="363636"/>
                </a:solidFill>
              </a:rPr>
              <a:t> 2017; 28 (</a:t>
            </a:r>
            <a:r>
              <a:rPr lang="en-GB" sz="1200" dirty="0" err="1" smtClean="0">
                <a:solidFill>
                  <a:srgbClr val="363636"/>
                </a:solidFill>
              </a:rPr>
              <a:t>suppl</a:t>
            </a:r>
            <a:r>
              <a:rPr lang="en-GB" sz="1200" dirty="0" smtClean="0">
                <a:solidFill>
                  <a:srgbClr val="363636"/>
                </a:solidFill>
              </a:rPr>
              <a:t> 5): </a:t>
            </a:r>
            <a:r>
              <a:rPr lang="en-GB" sz="1200" dirty="0" err="1" smtClean="0">
                <a:solidFill>
                  <a:srgbClr val="363636"/>
                </a:solidFill>
              </a:rPr>
              <a:t>Abstr</a:t>
            </a:r>
            <a:r>
              <a:rPr lang="en-GB" sz="1200" dirty="0" smtClean="0">
                <a:solidFill>
                  <a:srgbClr val="363636"/>
                </a:solidFill>
              </a:rPr>
              <a:t> 1477PD</a:t>
            </a:r>
            <a:endParaRPr lang="en-GB" sz="1200" dirty="0">
              <a:solidFill>
                <a:srgbClr val="363636"/>
              </a:solidFill>
            </a:endParaRPr>
          </a:p>
        </p:txBody>
      </p:sp>
      <p:sp>
        <p:nvSpPr>
          <p:cNvPr id="6" name="Rectangle 9"/>
          <p:cNvSpPr txBox="1">
            <a:spLocks noChangeArrowheads="1"/>
          </p:cNvSpPr>
          <p:nvPr/>
        </p:nvSpPr>
        <p:spPr bwMode="auto">
          <a:xfrm>
            <a:off x="228599" y="5552384"/>
            <a:ext cx="8696325" cy="780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chemeClr val="bg1"/>
                </a:solidFill>
              </a:rPr>
              <a:t>Endpoints </a:t>
            </a:r>
          </a:p>
          <a:p>
            <a:pPr>
              <a:buClr>
                <a:srgbClr val="23246D"/>
              </a:buClr>
            </a:pPr>
            <a:r>
              <a:rPr lang="en-GB" sz="1600" dirty="0" smtClean="0">
                <a:solidFill>
                  <a:srgbClr val="363636"/>
                </a:solidFill>
              </a:rPr>
              <a:t>Factors associated with start of treatment, tumour behaviour and pain </a:t>
            </a:r>
            <a:endParaRPr lang="en-GB" sz="1600" dirty="0">
              <a:solidFill>
                <a:srgbClr val="363636"/>
              </a:solidFill>
            </a:endParaRPr>
          </a:p>
        </p:txBody>
      </p:sp>
      <p:sp>
        <p:nvSpPr>
          <p:cNvPr id="8" name="Oval 14"/>
          <p:cNvSpPr>
            <a:spLocks noChangeArrowheads="1"/>
          </p:cNvSpPr>
          <p:nvPr/>
        </p:nvSpPr>
        <p:spPr bwMode="auto">
          <a:xfrm>
            <a:off x="3941537" y="3623888"/>
            <a:ext cx="583595" cy="584200"/>
          </a:xfrm>
          <a:prstGeom prst="ellipse">
            <a:avLst/>
          </a:prstGeom>
          <a:noFill/>
          <a:ln w="28575">
            <a:solidFill>
              <a:schemeClr val="bg2"/>
            </a:solidFill>
            <a:round/>
            <a:headEnd/>
            <a:tailEnd/>
          </a:ln>
        </p:spPr>
        <p:txBody>
          <a:bodyPr wrap="none" anchor="ctr"/>
          <a:lstStyle/>
          <a:p>
            <a:pPr algn="ctr"/>
            <a:r>
              <a:rPr lang="en-GB" altLang="zh-CN" sz="2400" b="1" dirty="0">
                <a:solidFill>
                  <a:srgbClr val="23246D"/>
                </a:solidFill>
                <a:ea typeface="SimSun" pitchFamily="2" charset="-122"/>
              </a:rPr>
              <a:t>R</a:t>
            </a:r>
          </a:p>
        </p:txBody>
      </p:sp>
      <p:cxnSp>
        <p:nvCxnSpPr>
          <p:cNvPr id="9" name="AutoShape 15"/>
          <p:cNvCxnSpPr>
            <a:cxnSpLocks noChangeShapeType="1"/>
            <a:stCxn id="8" idx="0"/>
            <a:endCxn id="19" idx="1"/>
          </p:cNvCxnSpPr>
          <p:nvPr/>
        </p:nvCxnSpPr>
        <p:spPr bwMode="auto">
          <a:xfrm rot="5400000" flipH="1" flipV="1">
            <a:off x="4177647" y="2936226"/>
            <a:ext cx="743351" cy="631975"/>
          </a:xfrm>
          <a:prstGeom prst="bentConnector2">
            <a:avLst/>
          </a:prstGeom>
          <a:noFill/>
          <a:ln w="38100">
            <a:solidFill>
              <a:schemeClr val="bg2"/>
            </a:solidFill>
            <a:miter lim="800000"/>
            <a:headEnd/>
            <a:tailEnd type="triangle" w="med" len="med"/>
          </a:ln>
        </p:spPr>
      </p:cxnSp>
      <p:cxnSp>
        <p:nvCxnSpPr>
          <p:cNvPr id="10" name="AutoShape 16"/>
          <p:cNvCxnSpPr>
            <a:cxnSpLocks noChangeShapeType="1"/>
            <a:stCxn id="8" idx="4"/>
            <a:endCxn id="18" idx="1"/>
          </p:cNvCxnSpPr>
          <p:nvPr/>
        </p:nvCxnSpPr>
        <p:spPr bwMode="auto">
          <a:xfrm rot="16200000" flipH="1">
            <a:off x="4165173" y="4276249"/>
            <a:ext cx="768299" cy="631975"/>
          </a:xfrm>
          <a:prstGeom prst="bentConnector2">
            <a:avLst/>
          </a:prstGeom>
          <a:noFill/>
          <a:ln w="38100">
            <a:solidFill>
              <a:schemeClr val="bg2"/>
            </a:solidFill>
            <a:miter lim="800000"/>
            <a:headEnd/>
            <a:tailEnd type="triangle" w="med" len="med"/>
          </a:ln>
        </p:spPr>
      </p:cxnSp>
      <p:sp>
        <p:nvSpPr>
          <p:cNvPr id="11" name="AutoShape 12"/>
          <p:cNvSpPr>
            <a:spLocks noChangeArrowheads="1"/>
          </p:cNvSpPr>
          <p:nvPr/>
        </p:nvSpPr>
        <p:spPr bwMode="auto">
          <a:xfrm>
            <a:off x="8257722" y="4712068"/>
            <a:ext cx="657678" cy="528638"/>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dirty="0">
                <a:solidFill>
                  <a:srgbClr val="FFFFFF"/>
                </a:solidFill>
                <a:ea typeface="SimSun" pitchFamily="2" charset="-122"/>
              </a:rPr>
              <a:t>PD</a:t>
            </a:r>
          </a:p>
        </p:txBody>
      </p:sp>
      <p:sp>
        <p:nvSpPr>
          <p:cNvPr id="12" name="AutoShape 12"/>
          <p:cNvSpPr>
            <a:spLocks noChangeArrowheads="1"/>
          </p:cNvSpPr>
          <p:nvPr/>
        </p:nvSpPr>
        <p:spPr bwMode="auto">
          <a:xfrm>
            <a:off x="8257722" y="2616218"/>
            <a:ext cx="657678" cy="528637"/>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dirty="0">
                <a:solidFill>
                  <a:srgbClr val="FFFFFF"/>
                </a:solidFill>
                <a:ea typeface="SimSun" pitchFamily="2" charset="-122"/>
              </a:rPr>
              <a:t>PD</a:t>
            </a:r>
          </a:p>
        </p:txBody>
      </p:sp>
      <p:cxnSp>
        <p:nvCxnSpPr>
          <p:cNvPr id="14" name="AutoShape 19"/>
          <p:cNvCxnSpPr>
            <a:cxnSpLocks noChangeShapeType="1"/>
            <a:stCxn id="17" idx="3"/>
            <a:endCxn id="8" idx="2"/>
          </p:cNvCxnSpPr>
          <p:nvPr/>
        </p:nvCxnSpPr>
        <p:spPr bwMode="auto">
          <a:xfrm>
            <a:off x="3813174" y="3915988"/>
            <a:ext cx="128363" cy="0"/>
          </a:xfrm>
          <a:prstGeom prst="straightConnector1">
            <a:avLst/>
          </a:prstGeom>
          <a:noFill/>
          <a:ln w="38100">
            <a:solidFill>
              <a:schemeClr val="bg2"/>
            </a:solidFill>
            <a:round/>
            <a:headEnd type="none" w="med" len="med"/>
            <a:tailEnd type="none" w="med" len="med"/>
          </a:ln>
        </p:spPr>
      </p:cxnSp>
      <p:cxnSp>
        <p:nvCxnSpPr>
          <p:cNvPr id="15" name="AutoShape 20"/>
          <p:cNvCxnSpPr>
            <a:cxnSpLocks noChangeShapeType="1"/>
            <a:stCxn id="18" idx="3"/>
            <a:endCxn id="11" idx="1"/>
          </p:cNvCxnSpPr>
          <p:nvPr/>
        </p:nvCxnSpPr>
        <p:spPr bwMode="auto">
          <a:xfrm>
            <a:off x="7542220" y="4976387"/>
            <a:ext cx="715502" cy="0"/>
          </a:xfrm>
          <a:prstGeom prst="straightConnector1">
            <a:avLst/>
          </a:prstGeom>
          <a:noFill/>
          <a:ln w="38100">
            <a:solidFill>
              <a:schemeClr val="bg2"/>
            </a:solidFill>
            <a:prstDash val="dash"/>
            <a:round/>
            <a:headEnd/>
            <a:tailEnd type="triangle" w="med" len="med"/>
          </a:ln>
        </p:spPr>
      </p:cxnSp>
      <p:cxnSp>
        <p:nvCxnSpPr>
          <p:cNvPr id="16" name="AutoShape 21"/>
          <p:cNvCxnSpPr>
            <a:cxnSpLocks noChangeShapeType="1"/>
            <a:stCxn id="19" idx="3"/>
            <a:endCxn id="12" idx="1"/>
          </p:cNvCxnSpPr>
          <p:nvPr/>
        </p:nvCxnSpPr>
        <p:spPr bwMode="auto">
          <a:xfrm>
            <a:off x="7543800" y="2880537"/>
            <a:ext cx="713922" cy="0"/>
          </a:xfrm>
          <a:prstGeom prst="straightConnector1">
            <a:avLst/>
          </a:prstGeom>
          <a:noFill/>
          <a:ln w="38100">
            <a:solidFill>
              <a:schemeClr val="bg2"/>
            </a:solidFill>
            <a:round/>
            <a:headEnd/>
            <a:tailEnd type="triangle" w="med" len="med"/>
          </a:ln>
        </p:spPr>
      </p:cxnSp>
      <p:sp>
        <p:nvSpPr>
          <p:cNvPr id="17" name="AutoShape 9"/>
          <p:cNvSpPr>
            <a:spLocks noChangeArrowheads="1"/>
          </p:cNvSpPr>
          <p:nvPr/>
        </p:nvSpPr>
        <p:spPr bwMode="auto">
          <a:xfrm>
            <a:off x="228599" y="2387927"/>
            <a:ext cx="3584575" cy="3056122"/>
          </a:xfrm>
          <a:prstGeom prst="roundRect">
            <a:avLst>
              <a:gd name="adj" fmla="val 8208"/>
            </a:avLst>
          </a:prstGeom>
          <a:solidFill>
            <a:schemeClr val="bg1"/>
          </a:solidFill>
          <a:ln w="9525" algn="ctr">
            <a:noFill/>
            <a:round/>
            <a:headEnd/>
            <a:tailEnd/>
          </a:ln>
        </p:spPr>
        <p:txBody>
          <a:bodyPr wrap="square" lIns="90488" tIns="44450" rIns="90488" bIns="44450">
            <a:spAutoFit/>
          </a:bodyPr>
          <a:lstStyle/>
          <a:p>
            <a:pPr defTabSz="892175" eaLnBrk="0" hangingPunct="0">
              <a:spcAft>
                <a:spcPct val="30000"/>
              </a:spcAft>
            </a:pPr>
            <a:r>
              <a:rPr lang="en-GB" altLang="zh-CN" dirty="0" smtClean="0">
                <a:solidFill>
                  <a:srgbClr val="FFFFFF"/>
                </a:solidFill>
                <a:ea typeface="SimSun" pitchFamily="2" charset="-122"/>
              </a:rPr>
              <a:t>Key patient inclusion criteria</a:t>
            </a:r>
          </a:p>
          <a:p>
            <a:pPr marL="228600" indent="-228600" defTabSz="892175" eaLnBrk="0" hangingPunct="0">
              <a:spcAft>
                <a:spcPct val="30000"/>
              </a:spcAft>
              <a:buFont typeface="Arial" pitchFamily="34" charset="0"/>
              <a:buChar char="•"/>
            </a:pPr>
            <a:r>
              <a:rPr lang="en-GB" altLang="zh-CN" dirty="0" smtClean="0">
                <a:solidFill>
                  <a:srgbClr val="FFFFFF"/>
                </a:solidFill>
                <a:ea typeface="SimSun" pitchFamily="2" charset="-122"/>
              </a:rPr>
              <a:t>Desmoid tumours at any anatomical location </a:t>
            </a:r>
          </a:p>
          <a:p>
            <a:pPr marL="228600" indent="-228600" defTabSz="892175" eaLnBrk="0" hangingPunct="0">
              <a:spcAft>
                <a:spcPct val="30000"/>
              </a:spcAft>
              <a:buFont typeface="Arial" pitchFamily="34" charset="0"/>
              <a:buChar char="•"/>
            </a:pPr>
            <a:r>
              <a:rPr lang="en-GB" altLang="zh-CN" dirty="0" smtClean="0">
                <a:solidFill>
                  <a:srgbClr val="FFFFFF"/>
                </a:solidFill>
                <a:ea typeface="SimSun" pitchFamily="2" charset="-122"/>
              </a:rPr>
              <a:t>Diagnosed between 1998 and 2016 in a prospectively maintained database</a:t>
            </a:r>
          </a:p>
          <a:p>
            <a:pPr marL="228600" indent="-228600" defTabSz="892175" eaLnBrk="0" hangingPunct="0">
              <a:spcAft>
                <a:spcPct val="30000"/>
              </a:spcAft>
              <a:buFont typeface="Arial" pitchFamily="34" charset="0"/>
              <a:buChar char="•"/>
            </a:pPr>
            <a:r>
              <a:rPr lang="en-GB" altLang="zh-CN" dirty="0" smtClean="0">
                <a:solidFill>
                  <a:srgbClr val="FFFFFF"/>
                </a:solidFill>
                <a:ea typeface="SimSun" pitchFamily="2" charset="-122"/>
              </a:rPr>
              <a:t>No treatment within 3 months after diagnosis</a:t>
            </a:r>
          </a:p>
          <a:p>
            <a:pPr marL="292100" indent="-292100" defTabSz="892175" eaLnBrk="0" hangingPunct="0">
              <a:spcAft>
                <a:spcPct val="30000"/>
              </a:spcAft>
              <a:buFont typeface="Wingdings" pitchFamily="2" charset="2"/>
              <a:buNone/>
            </a:pPr>
            <a:r>
              <a:rPr lang="en-GB" altLang="zh-CN" dirty="0" smtClean="0">
                <a:solidFill>
                  <a:srgbClr val="FFFFFF"/>
                </a:solidFill>
                <a:ea typeface="SimSun" pitchFamily="2" charset="-122"/>
              </a:rPr>
              <a:t>(n=584)</a:t>
            </a:r>
            <a:endParaRPr lang="en-GB" altLang="zh-CN" dirty="0">
              <a:solidFill>
                <a:srgbClr val="FFFFFF"/>
              </a:solidFill>
              <a:ea typeface="SimSun" pitchFamily="2" charset="-122"/>
            </a:endParaRPr>
          </a:p>
        </p:txBody>
      </p:sp>
      <p:sp>
        <p:nvSpPr>
          <p:cNvPr id="18" name="AutoShape 12"/>
          <p:cNvSpPr>
            <a:spLocks noChangeArrowheads="1"/>
          </p:cNvSpPr>
          <p:nvPr/>
        </p:nvSpPr>
        <p:spPr bwMode="auto">
          <a:xfrm>
            <a:off x="4865310" y="4566019"/>
            <a:ext cx="2676910" cy="820736"/>
          </a:xfrm>
          <a:prstGeom prst="roundRect">
            <a:avLst>
              <a:gd name="adj" fmla="val 16667"/>
            </a:avLst>
          </a:prstGeom>
          <a:solidFill>
            <a:schemeClr val="accent1"/>
          </a:solidFill>
          <a:ln w="9525" algn="ctr">
            <a:noFill/>
            <a:round/>
            <a:headEnd/>
            <a:tailEnd/>
          </a:ln>
        </p:spPr>
        <p:txBody>
          <a:bodyPr lIns="90488" tIns="0" rIns="90488" bIns="0" anchor="ctr"/>
          <a:lstStyle/>
          <a:p>
            <a:pPr algn="ctr" defTabSz="892175" eaLnBrk="0" hangingPunct="0"/>
            <a:r>
              <a:rPr lang="en-GB" altLang="zh-CN" dirty="0" smtClean="0">
                <a:solidFill>
                  <a:srgbClr val="FFFFFF"/>
                </a:solidFill>
                <a:ea typeface="SimSun" pitchFamily="2" charset="-122"/>
              </a:rPr>
              <a:t>Underwent treatment (n=416)</a:t>
            </a:r>
            <a:endParaRPr lang="en-GB" altLang="zh-CN" dirty="0">
              <a:solidFill>
                <a:srgbClr val="FFFFFF"/>
              </a:solidFill>
              <a:ea typeface="SimSun" pitchFamily="2" charset="-122"/>
            </a:endParaRPr>
          </a:p>
        </p:txBody>
      </p:sp>
      <p:sp>
        <p:nvSpPr>
          <p:cNvPr id="19" name="AutoShape 8"/>
          <p:cNvSpPr>
            <a:spLocks noChangeArrowheads="1"/>
          </p:cNvSpPr>
          <p:nvPr/>
        </p:nvSpPr>
        <p:spPr bwMode="auto">
          <a:xfrm>
            <a:off x="4865310" y="2470168"/>
            <a:ext cx="2678490" cy="820737"/>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dirty="0" smtClean="0">
                <a:solidFill>
                  <a:srgbClr val="FFFFFF"/>
                </a:solidFill>
                <a:ea typeface="SimSun" pitchFamily="2" charset="-122"/>
              </a:rPr>
              <a:t>Surveillance alone</a:t>
            </a:r>
            <a:endParaRPr lang="en-GB" altLang="zh-CN" dirty="0">
              <a:solidFill>
                <a:srgbClr val="FFFFFF"/>
              </a:solidFill>
              <a:ea typeface="SimSun" pitchFamily="2" charset="-122"/>
            </a:endParaRPr>
          </a:p>
          <a:p>
            <a:pPr algn="ctr" defTabSz="892175" eaLnBrk="0" hangingPunct="0"/>
            <a:r>
              <a:rPr lang="en-GB" altLang="zh-CN" dirty="0" smtClean="0">
                <a:solidFill>
                  <a:srgbClr val="FFFFFF"/>
                </a:solidFill>
                <a:ea typeface="SimSun" pitchFamily="2" charset="-122"/>
              </a:rPr>
              <a:t>(n=168)</a:t>
            </a:r>
            <a:endParaRPr lang="en-GB" altLang="zh-CN" dirty="0">
              <a:solidFill>
                <a:srgbClr val="FFFFFF"/>
              </a:solidFill>
              <a:ea typeface="SimSun" pitchFamily="2" charset="-122"/>
            </a:endParaRPr>
          </a:p>
        </p:txBody>
      </p:sp>
    </p:spTree>
    <p:custDataLst>
      <p:tags r:id="rId1"/>
    </p:custDataLst>
    <p:extLst>
      <p:ext uri="{BB962C8B-B14F-4D97-AF65-F5344CB8AC3E}">
        <p14:creationId xmlns:p14="http://schemas.microsoft.com/office/powerpoint/2010/main" val="212064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7222626" cy="939801"/>
          </a:xfrm>
        </p:spPr>
        <p:txBody>
          <a:bodyPr/>
          <a:lstStyle/>
          <a:p>
            <a:r>
              <a:rPr lang="en-GB" sz="1800" dirty="0" smtClean="0">
                <a:solidFill>
                  <a:schemeClr val="bg1"/>
                </a:solidFill>
              </a:rPr>
              <a:t>1477PD</a:t>
            </a:r>
            <a:r>
              <a:rPr lang="en-GB" sz="1800" dirty="0">
                <a:solidFill>
                  <a:schemeClr val="bg1"/>
                </a:solidFill>
              </a:rPr>
              <a:t>: Prognosis of desmoid tumours initially managed with surveillance only </a:t>
            </a:r>
            <a:r>
              <a:rPr lang="en-GB" sz="1800" dirty="0" smtClean="0">
                <a:solidFill>
                  <a:schemeClr val="bg1"/>
                </a:solidFill>
              </a:rPr>
              <a:t>at all </a:t>
            </a:r>
            <a:r>
              <a:rPr lang="en-GB" sz="1800" dirty="0">
                <a:solidFill>
                  <a:schemeClr val="bg1"/>
                </a:solidFill>
              </a:rPr>
              <a:t>anatomical </a:t>
            </a:r>
            <a:r>
              <a:rPr lang="en-GB" sz="1800" dirty="0" smtClean="0">
                <a:solidFill>
                  <a:schemeClr val="bg1"/>
                </a:solidFill>
              </a:rPr>
              <a:t>locations – Van </a:t>
            </a:r>
            <a:r>
              <a:rPr lang="en-GB" sz="1800" dirty="0" err="1" smtClean="0">
                <a:solidFill>
                  <a:schemeClr val="bg1"/>
                </a:solidFill>
              </a:rPr>
              <a:t>Houdt</a:t>
            </a:r>
            <a:r>
              <a:rPr lang="en-GB" sz="1800" dirty="0" smtClean="0">
                <a:solidFill>
                  <a:schemeClr val="bg1"/>
                </a:solidFill>
              </a:rPr>
              <a:t> WJ, et al </a:t>
            </a:r>
            <a:endParaRPr lang="en-GB" sz="1800" dirty="0">
              <a:solidFill>
                <a:schemeClr val="bg1"/>
              </a:solidFill>
            </a:endParaRPr>
          </a:p>
        </p:txBody>
      </p:sp>
      <p:sp>
        <p:nvSpPr>
          <p:cNvPr id="5123" name="Rectangle 3"/>
          <p:cNvSpPr>
            <a:spLocks noGrp="1" noChangeArrowheads="1"/>
          </p:cNvSpPr>
          <p:nvPr>
            <p:ph sz="half" idx="1"/>
          </p:nvPr>
        </p:nvSpPr>
        <p:spPr>
          <a:xfrm>
            <a:off x="225425" y="1400175"/>
            <a:ext cx="4971198" cy="5181600"/>
          </a:xfrm>
        </p:spPr>
        <p:txBody>
          <a:bodyPr/>
          <a:lstStyle/>
          <a:p>
            <a:pPr marL="0" indent="0">
              <a:buNone/>
            </a:pPr>
            <a:r>
              <a:rPr lang="en-GB" b="1" dirty="0" smtClean="0">
                <a:solidFill>
                  <a:schemeClr val="bg1"/>
                </a:solidFill>
              </a:rPr>
              <a:t>KEY RESULTS</a:t>
            </a:r>
          </a:p>
          <a:p>
            <a:r>
              <a:rPr lang="en-GB" dirty="0" smtClean="0"/>
              <a:t>The proportion of patients </a:t>
            </a:r>
            <a:r>
              <a:rPr lang="en-GB" dirty="0"/>
              <a:t>initially managed with surveillance </a:t>
            </a:r>
            <a:r>
              <a:rPr lang="en-GB" dirty="0" smtClean="0"/>
              <a:t>alone increased </a:t>
            </a:r>
            <a:r>
              <a:rPr lang="en-GB" dirty="0"/>
              <a:t>over </a:t>
            </a:r>
            <a:r>
              <a:rPr lang="en-GB" dirty="0" smtClean="0"/>
              <a:t>time </a:t>
            </a:r>
          </a:p>
          <a:p>
            <a:r>
              <a:rPr lang="en-GB" dirty="0" smtClean="0"/>
              <a:t>Patients initially managed with surveillance were older (p=0.03) and less </a:t>
            </a:r>
            <a:r>
              <a:rPr lang="en-GB" dirty="0"/>
              <a:t>likely to have intra-abdominal tumours but more likely to have chest wall tumours (p=0.003)</a:t>
            </a:r>
          </a:p>
          <a:p>
            <a:r>
              <a:rPr lang="en-GB" dirty="0" smtClean="0"/>
              <a:t>54% of the patients initially </a:t>
            </a:r>
            <a:r>
              <a:rPr lang="en-GB" dirty="0"/>
              <a:t>managed with </a:t>
            </a:r>
            <a:r>
              <a:rPr lang="en-GB" dirty="0" smtClean="0"/>
              <a:t>surveillance </a:t>
            </a:r>
            <a:r>
              <a:rPr lang="en-GB" dirty="0"/>
              <a:t>did not </a:t>
            </a:r>
            <a:r>
              <a:rPr lang="en-GB" dirty="0" smtClean="0"/>
              <a:t>receive treatment during follow-up, but when indicated, the treatment choice was usually either surgery or systemic therapy</a:t>
            </a:r>
            <a:endParaRPr lang="en-GB" dirty="0"/>
          </a:p>
          <a:p>
            <a:r>
              <a:rPr lang="en-GB" dirty="0" smtClean="0"/>
              <a:t>Patients with tumours &gt;5 </a:t>
            </a:r>
            <a:r>
              <a:rPr lang="en-GB" dirty="0"/>
              <a:t>cm were significantly more likely to </a:t>
            </a:r>
            <a:r>
              <a:rPr lang="en-GB" dirty="0" smtClean="0"/>
              <a:t>undergo treatment (p&lt;0.01</a:t>
            </a:r>
            <a:r>
              <a:rPr lang="en-GB" dirty="0"/>
              <a:t>)</a:t>
            </a:r>
          </a:p>
          <a:p>
            <a:r>
              <a:rPr lang="en-GB" dirty="0"/>
              <a:t>Median time to </a:t>
            </a:r>
            <a:r>
              <a:rPr lang="en-GB" dirty="0" smtClean="0"/>
              <a:t>treatment: 31 </a:t>
            </a:r>
            <a:r>
              <a:rPr lang="en-GB" dirty="0"/>
              <a:t>months after initial </a:t>
            </a:r>
            <a:r>
              <a:rPr lang="en-GB" dirty="0" smtClean="0"/>
              <a:t>surveillance</a:t>
            </a: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r>
              <a:rPr lang="en-GB" dirty="0" smtClean="0"/>
              <a:t> </a:t>
            </a: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9" name="Text Box 4"/>
          <p:cNvSpPr txBox="1">
            <a:spLocks noChangeArrowheads="1"/>
          </p:cNvSpPr>
          <p:nvPr/>
        </p:nvSpPr>
        <p:spPr bwMode="auto">
          <a:xfrm>
            <a:off x="4375105" y="6474897"/>
            <a:ext cx="45482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Van </a:t>
            </a:r>
            <a:r>
              <a:rPr lang="en-GB" sz="1200" dirty="0" err="1" smtClean="0">
                <a:solidFill>
                  <a:srgbClr val="363636"/>
                </a:solidFill>
              </a:rPr>
              <a:t>Houdt</a:t>
            </a:r>
            <a:r>
              <a:rPr lang="en-GB" sz="1200" dirty="0" smtClean="0">
                <a:solidFill>
                  <a:srgbClr val="363636"/>
                </a:solidFill>
              </a:rPr>
              <a:t> WJ,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1477PD</a:t>
            </a:r>
            <a:endParaRPr lang="en-GB" sz="1200" dirty="0">
              <a:solidFill>
                <a:srgbClr val="363636"/>
              </a:solidFill>
            </a:endParaRPr>
          </a:p>
        </p:txBody>
      </p:sp>
      <p:sp>
        <p:nvSpPr>
          <p:cNvPr id="10" name="TextBox 9"/>
          <p:cNvSpPr txBox="1"/>
          <p:nvPr/>
        </p:nvSpPr>
        <p:spPr>
          <a:xfrm>
            <a:off x="5379248" y="3761265"/>
            <a:ext cx="3521129" cy="461665"/>
          </a:xfrm>
          <a:prstGeom prst="rect">
            <a:avLst/>
          </a:prstGeom>
          <a:noFill/>
        </p:spPr>
        <p:txBody>
          <a:bodyPr wrap="square" rtlCol="0">
            <a:spAutoFit/>
          </a:bodyPr>
          <a:lstStyle/>
          <a:p>
            <a:pPr algn="ctr"/>
            <a:r>
              <a:rPr lang="en-GB" sz="1200" dirty="0">
                <a:solidFill>
                  <a:srgbClr val="363636"/>
                </a:solidFill>
              </a:rPr>
              <a:t>Treatment indication in patients undergoing treatment after initial surveillance (n=78)</a:t>
            </a:r>
          </a:p>
        </p:txBody>
      </p:sp>
      <p:sp>
        <p:nvSpPr>
          <p:cNvPr id="12" name="TextBox 11"/>
          <p:cNvSpPr txBox="1"/>
          <p:nvPr/>
        </p:nvSpPr>
        <p:spPr>
          <a:xfrm>
            <a:off x="5379248" y="1248011"/>
            <a:ext cx="3521128" cy="461665"/>
          </a:xfrm>
          <a:prstGeom prst="rect">
            <a:avLst/>
          </a:prstGeom>
          <a:noFill/>
        </p:spPr>
        <p:txBody>
          <a:bodyPr wrap="square" rtlCol="0">
            <a:spAutoFit/>
          </a:bodyPr>
          <a:lstStyle/>
          <a:p>
            <a:pPr algn="ctr"/>
            <a:r>
              <a:rPr lang="en-GB" sz="1200" dirty="0">
                <a:solidFill>
                  <a:srgbClr val="363636"/>
                </a:solidFill>
              </a:rPr>
              <a:t>Long-term management of all patients initially managed on surveillance alone (n=168)</a:t>
            </a:r>
          </a:p>
        </p:txBody>
      </p:sp>
      <p:graphicFrame>
        <p:nvGraphicFramePr>
          <p:cNvPr id="13" name="Chart 12"/>
          <p:cNvGraphicFramePr/>
          <p:nvPr>
            <p:extLst>
              <p:ext uri="{D42A27DB-BD31-4B8C-83A1-F6EECF244321}">
                <p14:modId xmlns:p14="http://schemas.microsoft.com/office/powerpoint/2010/main" val="878457929"/>
              </p:ext>
            </p:extLst>
          </p:nvPr>
        </p:nvGraphicFramePr>
        <p:xfrm>
          <a:off x="5407468" y="1524494"/>
          <a:ext cx="3672408" cy="234089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rot="16200000">
            <a:off x="4898736" y="2427648"/>
            <a:ext cx="835485" cy="246221"/>
          </a:xfrm>
          <a:prstGeom prst="rect">
            <a:avLst/>
          </a:prstGeom>
          <a:noFill/>
        </p:spPr>
        <p:txBody>
          <a:bodyPr wrap="none" rtlCol="0">
            <a:spAutoFit/>
          </a:bodyPr>
          <a:lstStyle/>
          <a:p>
            <a:r>
              <a:rPr lang="en-GB" sz="1000" dirty="0" smtClean="0">
                <a:solidFill>
                  <a:srgbClr val="363636"/>
                </a:solidFill>
              </a:rPr>
              <a:t>Percentage</a:t>
            </a:r>
            <a:endParaRPr lang="en-GB" sz="1000" dirty="0">
              <a:solidFill>
                <a:srgbClr val="363636"/>
              </a:solidFill>
            </a:endParaRPr>
          </a:p>
        </p:txBody>
      </p:sp>
      <p:graphicFrame>
        <p:nvGraphicFramePr>
          <p:cNvPr id="15" name="Chart 14"/>
          <p:cNvGraphicFramePr/>
          <p:nvPr>
            <p:extLst>
              <p:ext uri="{D42A27DB-BD31-4B8C-83A1-F6EECF244321}">
                <p14:modId xmlns:p14="http://schemas.microsoft.com/office/powerpoint/2010/main" val="3250436598"/>
              </p:ext>
            </p:extLst>
          </p:nvPr>
        </p:nvGraphicFramePr>
        <p:xfrm>
          <a:off x="5407468" y="4070245"/>
          <a:ext cx="3672408" cy="2340895"/>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rot="16200000">
            <a:off x="4898736" y="4868933"/>
            <a:ext cx="835485" cy="246221"/>
          </a:xfrm>
          <a:prstGeom prst="rect">
            <a:avLst/>
          </a:prstGeom>
          <a:noFill/>
        </p:spPr>
        <p:txBody>
          <a:bodyPr wrap="none" rtlCol="0">
            <a:spAutoFit/>
          </a:bodyPr>
          <a:lstStyle/>
          <a:p>
            <a:r>
              <a:rPr lang="en-GB" sz="1000" dirty="0" smtClean="0">
                <a:solidFill>
                  <a:srgbClr val="363636"/>
                </a:solidFill>
              </a:rPr>
              <a:t>Percentage</a:t>
            </a:r>
            <a:endParaRPr lang="en-GB" sz="1000" dirty="0">
              <a:solidFill>
                <a:srgbClr val="363636"/>
              </a:solidFill>
            </a:endParaRPr>
          </a:p>
        </p:txBody>
      </p:sp>
    </p:spTree>
    <p:custDataLst>
      <p:tags r:id="rId1"/>
    </p:custDataLst>
    <p:extLst>
      <p:ext uri="{BB962C8B-B14F-4D97-AF65-F5344CB8AC3E}">
        <p14:creationId xmlns:p14="http://schemas.microsoft.com/office/powerpoint/2010/main" val="298526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870768" y="1992547"/>
            <a:ext cx="7446048" cy="1161288"/>
          </a:xfrm>
          <a:prstGeom prst="roundRect">
            <a:avLst>
              <a:gd name="adj" fmla="val 32351"/>
            </a:avLst>
          </a:prstGeom>
          <a:solidFill>
            <a:schemeClr val="accent2"/>
          </a:solidFill>
          <a:ln>
            <a:noFill/>
          </a:ln>
          <a:effectLst/>
        </p:spPr>
        <p:txBody>
          <a:bodyPr wrap="none" lIns="1097280" rIns="45720" anchor="ctr"/>
          <a:lstStyle/>
          <a:p>
            <a:pPr marL="0" indent="0" fontAlgn="auto">
              <a:spcAft>
                <a:spcPts val="200"/>
              </a:spcAft>
              <a:buClrTx/>
              <a:buSzTx/>
              <a:buNone/>
            </a:pPr>
            <a:r>
              <a:rPr lang="en-GB" sz="1600" dirty="0">
                <a:solidFill>
                  <a:schemeClr val="tx2"/>
                </a:solidFill>
                <a:latin typeface="Arial" charset="0"/>
                <a:cs typeface="Arial" charset="0"/>
              </a:rPr>
              <a:t>Piotr </a:t>
            </a:r>
            <a:r>
              <a:rPr lang="en-GB" sz="1600" dirty="0" err="1">
                <a:solidFill>
                  <a:schemeClr val="tx2"/>
                </a:solidFill>
                <a:latin typeface="Arial" charset="0"/>
                <a:cs typeface="Arial" charset="0"/>
              </a:rPr>
              <a:t>Rutkowski</a:t>
            </a:r>
            <a:r>
              <a:rPr lang="en-GB" sz="1600" dirty="0">
                <a:solidFill>
                  <a:schemeClr val="tx2"/>
                </a:solidFill>
                <a:latin typeface="Arial" charset="0"/>
                <a:cs typeface="Arial" charset="0"/>
              </a:rPr>
              <a:t> </a:t>
            </a:r>
          </a:p>
          <a:p>
            <a:pPr marL="0" indent="0" fontAlgn="auto">
              <a:spcAft>
                <a:spcPts val="200"/>
              </a:spcAft>
              <a:buClrTx/>
              <a:buSzTx/>
              <a:buNone/>
            </a:pPr>
            <a:r>
              <a:rPr lang="en-GB" sz="1200" i="1" dirty="0">
                <a:solidFill>
                  <a:schemeClr val="tx2"/>
                </a:solidFill>
                <a:latin typeface="Arial" charset="0"/>
                <a:cs typeface="Arial" charset="0"/>
              </a:rPr>
              <a:t>Maria </a:t>
            </a:r>
            <a:r>
              <a:rPr lang="en-GB" sz="1200" i="1" dirty="0" err="1">
                <a:solidFill>
                  <a:schemeClr val="tx2"/>
                </a:solidFill>
                <a:latin typeface="Arial" charset="0"/>
                <a:cs typeface="Arial" charset="0"/>
              </a:rPr>
              <a:t>Sklodowska</a:t>
            </a:r>
            <a:r>
              <a:rPr lang="en-GB" sz="1200" i="1" dirty="0">
                <a:solidFill>
                  <a:schemeClr val="tx2"/>
                </a:solidFill>
                <a:latin typeface="Arial" charset="0"/>
                <a:cs typeface="Arial" charset="0"/>
              </a:rPr>
              <a:t>-Curie Institute – Oncology </a:t>
            </a:r>
            <a:r>
              <a:rPr lang="en-GB" sz="1200" i="1" dirty="0" err="1">
                <a:solidFill>
                  <a:schemeClr val="tx2"/>
                </a:solidFill>
                <a:latin typeface="Arial" charset="0"/>
                <a:cs typeface="Arial" charset="0"/>
              </a:rPr>
              <a:t>Center</a:t>
            </a:r>
            <a:r>
              <a:rPr lang="en-GB" sz="1200" i="1" dirty="0">
                <a:solidFill>
                  <a:schemeClr val="tx2"/>
                </a:solidFill>
                <a:latin typeface="Arial" charset="0"/>
                <a:cs typeface="Arial" charset="0"/>
              </a:rPr>
              <a:t>, Warsaw, Poland</a:t>
            </a:r>
          </a:p>
        </p:txBody>
      </p:sp>
      <p:sp>
        <p:nvSpPr>
          <p:cNvPr id="15" name="Content Placeholder 9"/>
          <p:cNvSpPr txBox="1">
            <a:spLocks/>
          </p:cNvSpPr>
          <p:nvPr/>
        </p:nvSpPr>
        <p:spPr bwMode="auto">
          <a:xfrm>
            <a:off x="870768" y="3506037"/>
            <a:ext cx="7446048" cy="1161288"/>
          </a:xfrm>
          <a:prstGeom prst="roundRect">
            <a:avLst>
              <a:gd name="adj" fmla="val 32351"/>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0" tIns="45720" rIns="45720" bIns="45720" numCol="1" anchor="ctr"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fontAlgn="auto">
              <a:spcAft>
                <a:spcPts val="200"/>
              </a:spcAft>
              <a:buClrTx/>
              <a:buSzTx/>
              <a:buFontTx/>
              <a:buNone/>
            </a:pPr>
            <a:r>
              <a:rPr lang="en-GB" sz="1600" kern="0" dirty="0">
                <a:solidFill>
                  <a:schemeClr val="tx2"/>
                </a:solidFill>
                <a:latin typeface="Arial" charset="0"/>
                <a:cs typeface="Arial" charset="0"/>
              </a:rPr>
              <a:t>Claudia </a:t>
            </a:r>
            <a:r>
              <a:rPr lang="en-GB" sz="1600" kern="0" dirty="0" err="1">
                <a:solidFill>
                  <a:schemeClr val="tx2"/>
                </a:solidFill>
                <a:latin typeface="Arial" charset="0"/>
                <a:cs typeface="Arial" charset="0"/>
              </a:rPr>
              <a:t>Valverde</a:t>
            </a:r>
            <a:endParaRPr lang="en-GB" sz="1600" kern="0" dirty="0">
              <a:solidFill>
                <a:schemeClr val="tx2"/>
              </a:solidFill>
              <a:latin typeface="Arial" charset="0"/>
              <a:cs typeface="Arial" charset="0"/>
            </a:endParaRPr>
          </a:p>
          <a:p>
            <a:pPr marL="0" indent="0" fontAlgn="auto">
              <a:spcAft>
                <a:spcPts val="200"/>
              </a:spcAft>
              <a:buClrTx/>
              <a:buSzTx/>
              <a:buFontTx/>
              <a:buNone/>
            </a:pPr>
            <a:r>
              <a:rPr lang="en-GB" sz="1200" i="1" kern="0" dirty="0" err="1">
                <a:solidFill>
                  <a:schemeClr val="tx2"/>
                </a:solidFill>
                <a:latin typeface="Arial" charset="0"/>
                <a:cs typeface="Arial" charset="0"/>
              </a:rPr>
              <a:t>Vall</a:t>
            </a:r>
            <a:r>
              <a:rPr lang="en-GB" sz="1200" i="1" kern="0" dirty="0">
                <a:solidFill>
                  <a:schemeClr val="tx2"/>
                </a:solidFill>
                <a:latin typeface="Arial" charset="0"/>
                <a:cs typeface="Arial" charset="0"/>
              </a:rPr>
              <a:t> </a:t>
            </a:r>
            <a:r>
              <a:rPr lang="en-GB" sz="1200" i="1" kern="0" dirty="0" err="1">
                <a:solidFill>
                  <a:schemeClr val="tx2"/>
                </a:solidFill>
                <a:latin typeface="Arial" charset="0"/>
                <a:cs typeface="Arial" charset="0"/>
              </a:rPr>
              <a:t>d’Hebron</a:t>
            </a:r>
            <a:r>
              <a:rPr lang="en-GB" sz="1200" i="1" kern="0" dirty="0">
                <a:solidFill>
                  <a:schemeClr val="tx2"/>
                </a:solidFill>
                <a:latin typeface="Arial" charset="0"/>
                <a:cs typeface="Arial" charset="0"/>
              </a:rPr>
              <a:t> University Hospital, Barcelona, Spain</a:t>
            </a:r>
          </a:p>
        </p:txBody>
      </p:sp>
      <p:sp>
        <p:nvSpPr>
          <p:cNvPr id="9" name="Title 8"/>
          <p:cNvSpPr>
            <a:spLocks noGrp="1"/>
          </p:cNvSpPr>
          <p:nvPr>
            <p:ph type="title"/>
          </p:nvPr>
        </p:nvSpPr>
        <p:spPr/>
        <p:txBody>
          <a:bodyPr/>
          <a:lstStyle/>
          <a:p>
            <a:r>
              <a:rPr lang="en-GB" dirty="0">
                <a:solidFill>
                  <a:schemeClr val="bg1"/>
                </a:solidFill>
              </a:rPr>
              <a:t>WSN Medical Oncology Slide Deck Editors 2017</a:t>
            </a:r>
            <a:endParaRPr lang="en-US" dirty="0">
              <a:solidFill>
                <a:schemeClr val="bg1"/>
              </a:solidFill>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93846" y="3622316"/>
            <a:ext cx="782089" cy="928730"/>
          </a:xfrm>
          <a:prstGeom prst="roundRect">
            <a:avLst>
              <a:gd name="adj" fmla="val 50000"/>
            </a:avLst>
          </a:prstGeom>
          <a:ln>
            <a:noFill/>
          </a:ln>
          <a:effectLst/>
          <a:extLst>
            <a:ext uri="{909E8E84-426E-40DD-AFC4-6F175D3DCCD1}">
              <a14:hiddenFill xmlns:a14="http://schemas.microsoft.com/office/drawing/2010/main">
                <a:solidFill>
                  <a:srgbClr val="FFFFFF"/>
                </a:solidFill>
              </a14:hiddenFill>
            </a:ext>
          </a:extLst>
        </p:spPr>
      </p:pic>
      <p:pic>
        <p:nvPicPr>
          <p:cNvPr id="3" name="Picture 2" descr="A person wearing glasses posing for the camera&#10;&#10;Description generated with very high confidenc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987892" y="2063133"/>
            <a:ext cx="793997" cy="1020117"/>
          </a:xfrm>
          <a:prstGeom prst="roundRect">
            <a:avLst>
              <a:gd name="adj" fmla="val 50000"/>
            </a:avLst>
          </a:prstGeom>
        </p:spPr>
      </p:pic>
    </p:spTree>
    <p:custDataLst>
      <p:tags r:id="rId1"/>
    </p:custDataLst>
    <p:extLst>
      <p:ext uri="{BB962C8B-B14F-4D97-AF65-F5344CB8AC3E}">
        <p14:creationId xmlns:p14="http://schemas.microsoft.com/office/powerpoint/2010/main" val="734088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1320800"/>
            <a:ext cx="8686800" cy="4970818"/>
          </a:xfrm>
        </p:spPr>
        <p:txBody>
          <a:bodyPr/>
          <a:lstStyle/>
          <a:p>
            <a:pPr marL="0" indent="0">
              <a:buNone/>
            </a:pPr>
            <a:r>
              <a:rPr lang="en-GB" b="1" dirty="0" smtClean="0">
                <a:solidFill>
                  <a:schemeClr val="bg1"/>
                </a:solidFill>
              </a:rPr>
              <a:t>KEY RESULTS (CONT.)</a:t>
            </a:r>
            <a:endParaRPr lang="en-GB" dirty="0" smtClean="0"/>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smtClean="0"/>
              <a:t>Initial surveillance can be used to manage patients </a:t>
            </a:r>
            <a:r>
              <a:rPr lang="en-GB" dirty="0"/>
              <a:t>with desmoid tumours in different anatomical </a:t>
            </a:r>
            <a:r>
              <a:rPr lang="en-GB" dirty="0" smtClean="0"/>
              <a:t>locations, </a:t>
            </a:r>
            <a:r>
              <a:rPr lang="en-GB" dirty="0"/>
              <a:t>although </a:t>
            </a:r>
            <a:r>
              <a:rPr lang="en-GB" dirty="0" smtClean="0"/>
              <a:t>treatment is still required </a:t>
            </a:r>
            <a:r>
              <a:rPr lang="en-GB" dirty="0"/>
              <a:t>by almost half of the patients after </a:t>
            </a:r>
            <a:r>
              <a:rPr lang="en-GB" dirty="0" smtClean="0"/>
              <a:t>the initial surveillance period</a:t>
            </a:r>
            <a:endParaRPr lang="en-GB" dirty="0"/>
          </a:p>
          <a:p>
            <a:r>
              <a:rPr lang="en-GB" dirty="0" smtClean="0"/>
              <a:t>The most </a:t>
            </a:r>
            <a:r>
              <a:rPr lang="en-GB" dirty="0"/>
              <a:t>common indications </a:t>
            </a:r>
            <a:r>
              <a:rPr lang="en-GB" dirty="0" smtClean="0"/>
              <a:t>for treatment initiation are pain and tumour growth</a:t>
            </a:r>
            <a:endParaRPr lang="en-GB" dirty="0"/>
          </a:p>
          <a:p>
            <a:pPr marL="0" indent="0">
              <a:buNone/>
            </a:pPr>
            <a:endParaRPr lang="en-GB" b="1" dirty="0" smtClean="0">
              <a:solidFill>
                <a:schemeClr val="bg1"/>
              </a:solidFill>
            </a:endParaRPr>
          </a:p>
        </p:txBody>
      </p:sp>
      <p:sp>
        <p:nvSpPr>
          <p:cNvPr id="136" name="Text Box 4"/>
          <p:cNvSpPr txBox="1">
            <a:spLocks noChangeArrowheads="1"/>
          </p:cNvSpPr>
          <p:nvPr/>
        </p:nvSpPr>
        <p:spPr bwMode="auto">
          <a:xfrm>
            <a:off x="4460065" y="6474897"/>
            <a:ext cx="446327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Van </a:t>
            </a:r>
            <a:r>
              <a:rPr lang="en-GB" sz="1200" dirty="0" err="1" smtClean="0">
                <a:solidFill>
                  <a:srgbClr val="363636"/>
                </a:solidFill>
              </a:rPr>
              <a:t>Houdt</a:t>
            </a:r>
            <a:r>
              <a:rPr lang="en-GB" sz="1200" dirty="0" smtClean="0">
                <a:solidFill>
                  <a:srgbClr val="363636"/>
                </a:solidFill>
              </a:rPr>
              <a:t> WJ,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1477PD</a:t>
            </a:r>
            <a:endParaRPr lang="en-GB" sz="1200" dirty="0">
              <a:solidFill>
                <a:srgbClr val="363636"/>
              </a:solidFill>
            </a:endParaRPr>
          </a:p>
        </p:txBody>
      </p:sp>
      <p:sp>
        <p:nvSpPr>
          <p:cNvPr id="138" name="Rectangle 2"/>
          <p:cNvSpPr>
            <a:spLocks noGrp="1" noChangeArrowheads="1"/>
          </p:cNvSpPr>
          <p:nvPr>
            <p:ph type="title"/>
          </p:nvPr>
        </p:nvSpPr>
        <p:spPr>
          <a:xfrm>
            <a:off x="228600" y="228600"/>
            <a:ext cx="7207512" cy="939801"/>
          </a:xfrm>
        </p:spPr>
        <p:txBody>
          <a:bodyPr/>
          <a:lstStyle/>
          <a:p>
            <a:r>
              <a:rPr lang="en-GB" sz="1800" dirty="0" smtClean="0">
                <a:solidFill>
                  <a:schemeClr val="bg1"/>
                </a:solidFill>
              </a:rPr>
              <a:t>1477PD</a:t>
            </a:r>
            <a:r>
              <a:rPr lang="en-GB" sz="1800" dirty="0">
                <a:solidFill>
                  <a:schemeClr val="bg1"/>
                </a:solidFill>
              </a:rPr>
              <a:t>: Prognosis of desmoid tumours initially managed with surveillance only </a:t>
            </a:r>
            <a:r>
              <a:rPr lang="en-GB" sz="1800" dirty="0" smtClean="0">
                <a:solidFill>
                  <a:schemeClr val="bg1"/>
                </a:solidFill>
              </a:rPr>
              <a:t>at all </a:t>
            </a:r>
            <a:r>
              <a:rPr lang="en-GB" sz="1800" dirty="0">
                <a:solidFill>
                  <a:schemeClr val="bg1"/>
                </a:solidFill>
              </a:rPr>
              <a:t>anatomical </a:t>
            </a:r>
            <a:r>
              <a:rPr lang="en-GB" sz="1800" dirty="0" smtClean="0">
                <a:solidFill>
                  <a:schemeClr val="bg1"/>
                </a:solidFill>
              </a:rPr>
              <a:t>locations – Van </a:t>
            </a:r>
            <a:r>
              <a:rPr lang="en-GB" sz="1800" dirty="0" err="1" smtClean="0">
                <a:solidFill>
                  <a:schemeClr val="bg1"/>
                </a:solidFill>
              </a:rPr>
              <a:t>Houdt</a:t>
            </a:r>
            <a:r>
              <a:rPr lang="en-GB" sz="1800" dirty="0" smtClean="0">
                <a:solidFill>
                  <a:schemeClr val="bg1"/>
                </a:solidFill>
              </a:rPr>
              <a:t> WJ, et al </a:t>
            </a:r>
            <a:endParaRPr lang="en-GB" sz="1800" dirty="0">
              <a:solidFill>
                <a:schemeClr val="bg1"/>
              </a:solidFill>
            </a:endParaRPr>
          </a:p>
        </p:txBody>
      </p:sp>
      <p:sp>
        <p:nvSpPr>
          <p:cNvPr id="141" name="Rectangle 3"/>
          <p:cNvSpPr txBox="1">
            <a:spLocks noChangeArrowheads="1"/>
          </p:cNvSpPr>
          <p:nvPr/>
        </p:nvSpPr>
        <p:spPr bwMode="auto">
          <a:xfrm>
            <a:off x="6464636" y="1950276"/>
            <a:ext cx="2401295" cy="109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400" dirty="0" smtClean="0">
                <a:solidFill>
                  <a:srgbClr val="363636"/>
                </a:solidFill>
              </a:rPr>
              <a:t>Pain, tumour growth or a combination of both are the main indications for treatment initiation (32%, 31% and 13%, respectively)</a:t>
            </a:r>
            <a:endParaRPr lang="en-GB" sz="1400" b="1" dirty="0" smtClean="0">
              <a:solidFill>
                <a:srgbClr val="23246D"/>
              </a:solidFill>
            </a:endParaRPr>
          </a:p>
        </p:txBody>
      </p:sp>
      <p:grpSp>
        <p:nvGrpSpPr>
          <p:cNvPr id="7" name="Group 6"/>
          <p:cNvGrpSpPr/>
          <p:nvPr/>
        </p:nvGrpSpPr>
        <p:grpSpPr>
          <a:xfrm>
            <a:off x="580827" y="1735682"/>
            <a:ext cx="5596732" cy="2355391"/>
            <a:chOff x="1306965" y="1533977"/>
            <a:chExt cx="5596732" cy="2355391"/>
          </a:xfrm>
        </p:grpSpPr>
        <p:grpSp>
          <p:nvGrpSpPr>
            <p:cNvPr id="8" name="Group 7"/>
            <p:cNvGrpSpPr/>
            <p:nvPr/>
          </p:nvGrpSpPr>
          <p:grpSpPr>
            <a:xfrm>
              <a:off x="4559976" y="1533977"/>
              <a:ext cx="2343721" cy="2355391"/>
              <a:chOff x="4559976" y="1533977"/>
              <a:chExt cx="2343721" cy="2355391"/>
            </a:xfrm>
          </p:grpSpPr>
          <p:grpSp>
            <p:nvGrpSpPr>
              <p:cNvPr id="124" name="Group 123"/>
              <p:cNvGrpSpPr/>
              <p:nvPr/>
            </p:nvGrpSpPr>
            <p:grpSpPr>
              <a:xfrm>
                <a:off x="4559976" y="1673042"/>
                <a:ext cx="2343721" cy="2216326"/>
                <a:chOff x="1633385" y="2263235"/>
                <a:chExt cx="4920902" cy="2695315"/>
              </a:xfrm>
            </p:grpSpPr>
            <p:grpSp>
              <p:nvGrpSpPr>
                <p:cNvPr id="133" name="Group 132"/>
                <p:cNvGrpSpPr/>
                <p:nvPr/>
              </p:nvGrpSpPr>
              <p:grpSpPr>
                <a:xfrm>
                  <a:off x="2614623" y="2396465"/>
                  <a:ext cx="3901680" cy="2179151"/>
                  <a:chOff x="836615" y="2448719"/>
                  <a:chExt cx="3901680" cy="2179151"/>
                </a:xfrm>
              </p:grpSpPr>
              <p:sp>
                <p:nvSpPr>
                  <p:cNvPr id="153" name="Freeform 152"/>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4"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5" name="Line 7"/>
                  <p:cNvSpPr>
                    <a:spLocks noChangeShapeType="1"/>
                  </p:cNvSpPr>
                  <p:nvPr/>
                </p:nvSpPr>
                <p:spPr bwMode="auto">
                  <a:xfrm>
                    <a:off x="836615" y="284304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6" name="Line 8"/>
                  <p:cNvSpPr>
                    <a:spLocks noChangeShapeType="1"/>
                  </p:cNvSpPr>
                  <p:nvPr/>
                </p:nvSpPr>
                <p:spPr bwMode="auto">
                  <a:xfrm>
                    <a:off x="836615" y="3228723"/>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7" name="Line 9"/>
                  <p:cNvSpPr>
                    <a:spLocks noChangeShapeType="1"/>
                  </p:cNvSpPr>
                  <p:nvPr/>
                </p:nvSpPr>
                <p:spPr bwMode="auto">
                  <a:xfrm>
                    <a:off x="836615" y="3627365"/>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8" name="Line 10"/>
                  <p:cNvSpPr>
                    <a:spLocks noChangeShapeType="1"/>
                  </p:cNvSpPr>
                  <p:nvPr/>
                </p:nvSpPr>
                <p:spPr bwMode="auto">
                  <a:xfrm>
                    <a:off x="836615" y="4017368"/>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59" name="Line 11"/>
                  <p:cNvSpPr>
                    <a:spLocks noChangeShapeType="1"/>
                  </p:cNvSpPr>
                  <p:nvPr/>
                </p:nvSpPr>
                <p:spPr bwMode="auto">
                  <a:xfrm>
                    <a:off x="836615" y="441169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0" name="Line 12"/>
                  <p:cNvSpPr>
                    <a:spLocks noChangeShapeType="1"/>
                  </p:cNvSpPr>
                  <p:nvPr/>
                </p:nvSpPr>
                <p:spPr bwMode="auto">
                  <a:xfrm>
                    <a:off x="2762969"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1" name="Line 13"/>
                  <p:cNvSpPr>
                    <a:spLocks noChangeShapeType="1"/>
                  </p:cNvSpPr>
                  <p:nvPr/>
                </p:nvSpPr>
                <p:spPr bwMode="auto">
                  <a:xfrm>
                    <a:off x="222043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2" name="Line 14"/>
                  <p:cNvSpPr>
                    <a:spLocks noChangeShapeType="1"/>
                  </p:cNvSpPr>
                  <p:nvPr/>
                </p:nvSpPr>
                <p:spPr bwMode="auto">
                  <a:xfrm>
                    <a:off x="331179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3" name="Line 19"/>
                  <p:cNvSpPr>
                    <a:spLocks noChangeShapeType="1"/>
                  </p:cNvSpPr>
                  <p:nvPr/>
                </p:nvSpPr>
                <p:spPr bwMode="auto">
                  <a:xfrm>
                    <a:off x="1674399"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4" name="Line 21"/>
                  <p:cNvSpPr>
                    <a:spLocks noChangeShapeType="1"/>
                  </p:cNvSpPr>
                  <p:nvPr/>
                </p:nvSpPr>
                <p:spPr bwMode="auto">
                  <a:xfrm>
                    <a:off x="11611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cs typeface="Arial" panose="020B0604020202020204" pitchFamily="34" charset="0"/>
                    </a:endParaRPr>
                  </a:p>
                </p:txBody>
              </p:sp>
              <p:sp>
                <p:nvSpPr>
                  <p:cNvPr id="165" name="Line 12"/>
                  <p:cNvSpPr>
                    <a:spLocks noChangeShapeType="1"/>
                  </p:cNvSpPr>
                  <p:nvPr/>
                </p:nvSpPr>
                <p:spPr bwMode="auto">
                  <a:xfrm>
                    <a:off x="3853270" y="4535795"/>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66" name="Line 14"/>
                  <p:cNvSpPr>
                    <a:spLocks noChangeShapeType="1"/>
                  </p:cNvSpPr>
                  <p:nvPr/>
                </p:nvSpPr>
                <p:spPr bwMode="auto">
                  <a:xfrm>
                    <a:off x="4402090" y="453579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grpSp>
            <p:sp>
              <p:nvSpPr>
                <p:cNvPr id="134" name="TextBox 133"/>
                <p:cNvSpPr txBox="1"/>
                <p:nvPr/>
              </p:nvSpPr>
              <p:spPr>
                <a:xfrm rot="16200000">
                  <a:off x="1335940" y="3140786"/>
                  <a:ext cx="1047240" cy="452349"/>
                </a:xfrm>
                <a:prstGeom prst="rect">
                  <a:avLst/>
                </a:prstGeom>
                <a:noFill/>
              </p:spPr>
              <p:txBody>
                <a:bodyPr wrap="none" rtlCol="0">
                  <a:spAutoFit/>
                </a:bodyPr>
                <a:lstStyle/>
                <a:p>
                  <a:pPr algn="ctr"/>
                  <a:r>
                    <a:rPr lang="en-GB" sz="800" dirty="0" smtClean="0">
                      <a:solidFill>
                        <a:srgbClr val="000000"/>
                      </a:solidFill>
                      <a:cs typeface="Arial" panose="020B0604020202020204" pitchFamily="34" charset="0"/>
                    </a:rPr>
                    <a:t>Treatment rate</a:t>
                  </a:r>
                  <a:endParaRPr lang="en-GB" sz="800" dirty="0">
                    <a:solidFill>
                      <a:srgbClr val="000000"/>
                    </a:solidFill>
                    <a:cs typeface="Arial" panose="020B0604020202020204" pitchFamily="34" charset="0"/>
                  </a:endParaRPr>
                </a:p>
              </p:txBody>
            </p:sp>
            <p:sp>
              <p:nvSpPr>
                <p:cNvPr id="135" name="TextBox 134"/>
                <p:cNvSpPr txBox="1"/>
                <p:nvPr/>
              </p:nvSpPr>
              <p:spPr>
                <a:xfrm>
                  <a:off x="3712043" y="4696545"/>
                  <a:ext cx="1696980" cy="262005"/>
                </a:xfrm>
                <a:prstGeom prst="rect">
                  <a:avLst/>
                </a:prstGeom>
                <a:noFill/>
              </p:spPr>
              <p:txBody>
                <a:bodyPr wrap="none" rtlCol="0">
                  <a:spAutoFit/>
                </a:bodyPr>
                <a:lstStyle/>
                <a:p>
                  <a:pPr algn="ctr"/>
                  <a:r>
                    <a:rPr lang="en-GB" sz="800" dirty="0" smtClean="0">
                      <a:solidFill>
                        <a:srgbClr val="000000"/>
                      </a:solidFill>
                      <a:cs typeface="Arial" panose="020B0604020202020204" pitchFamily="34" charset="0"/>
                    </a:rPr>
                    <a:t>Time, months</a:t>
                  </a:r>
                  <a:endParaRPr lang="en-GB" sz="800" dirty="0">
                    <a:solidFill>
                      <a:srgbClr val="000000"/>
                    </a:solidFill>
                    <a:cs typeface="Arial" panose="020B0604020202020204" pitchFamily="34" charset="0"/>
                  </a:endParaRPr>
                </a:p>
              </p:txBody>
            </p:sp>
            <p:sp>
              <p:nvSpPr>
                <p:cNvPr id="137" name="TextBox 136"/>
                <p:cNvSpPr txBox="1"/>
                <p:nvPr/>
              </p:nvSpPr>
              <p:spPr>
                <a:xfrm>
                  <a:off x="1924608" y="2263235"/>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1.0</a:t>
                  </a:r>
                  <a:endParaRPr lang="en-GB" sz="800" dirty="0">
                    <a:solidFill>
                      <a:srgbClr val="000000"/>
                    </a:solidFill>
                    <a:cs typeface="Arial" panose="020B0604020202020204" pitchFamily="34" charset="0"/>
                  </a:endParaRPr>
                </a:p>
              </p:txBody>
            </p:sp>
            <p:sp>
              <p:nvSpPr>
                <p:cNvPr id="139" name="TextBox 138"/>
                <p:cNvSpPr txBox="1"/>
                <p:nvPr/>
              </p:nvSpPr>
              <p:spPr>
                <a:xfrm>
                  <a:off x="1924612" y="2659111"/>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0.8</a:t>
                  </a:r>
                  <a:endParaRPr lang="en-GB" sz="800" dirty="0">
                    <a:solidFill>
                      <a:srgbClr val="000000"/>
                    </a:solidFill>
                    <a:cs typeface="Arial" panose="020B0604020202020204" pitchFamily="34" charset="0"/>
                  </a:endParaRPr>
                </a:p>
              </p:txBody>
            </p:sp>
            <p:sp>
              <p:nvSpPr>
                <p:cNvPr id="140" name="TextBox 139"/>
                <p:cNvSpPr txBox="1"/>
                <p:nvPr/>
              </p:nvSpPr>
              <p:spPr>
                <a:xfrm>
                  <a:off x="1924612" y="3044608"/>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0.6</a:t>
                  </a:r>
                  <a:endParaRPr lang="en-GB" sz="800" dirty="0">
                    <a:solidFill>
                      <a:srgbClr val="000000"/>
                    </a:solidFill>
                    <a:cs typeface="Arial" panose="020B0604020202020204" pitchFamily="34" charset="0"/>
                  </a:endParaRPr>
                </a:p>
              </p:txBody>
            </p:sp>
            <p:sp>
              <p:nvSpPr>
                <p:cNvPr id="142" name="TextBox 141"/>
                <p:cNvSpPr txBox="1"/>
                <p:nvPr/>
              </p:nvSpPr>
              <p:spPr>
                <a:xfrm>
                  <a:off x="1924612" y="3443065"/>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0.4</a:t>
                  </a:r>
                  <a:endParaRPr lang="en-GB" sz="800" dirty="0">
                    <a:solidFill>
                      <a:srgbClr val="000000"/>
                    </a:solidFill>
                    <a:cs typeface="Arial" panose="020B0604020202020204" pitchFamily="34" charset="0"/>
                  </a:endParaRPr>
                </a:p>
              </p:txBody>
            </p:sp>
            <p:sp>
              <p:nvSpPr>
                <p:cNvPr id="143" name="TextBox 142"/>
                <p:cNvSpPr txBox="1"/>
                <p:nvPr/>
              </p:nvSpPr>
              <p:spPr>
                <a:xfrm>
                  <a:off x="1924612" y="3832882"/>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0.2</a:t>
                  </a:r>
                  <a:endParaRPr lang="en-GB" sz="800" dirty="0">
                    <a:solidFill>
                      <a:srgbClr val="000000"/>
                    </a:solidFill>
                    <a:cs typeface="Arial" panose="020B0604020202020204" pitchFamily="34" charset="0"/>
                  </a:endParaRPr>
                </a:p>
              </p:txBody>
            </p:sp>
            <p:sp>
              <p:nvSpPr>
                <p:cNvPr id="144" name="TextBox 143"/>
                <p:cNvSpPr txBox="1"/>
                <p:nvPr/>
              </p:nvSpPr>
              <p:spPr>
                <a:xfrm>
                  <a:off x="2106363" y="4227019"/>
                  <a:ext cx="508892"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a:t>
                  </a:r>
                  <a:endParaRPr lang="en-GB" sz="800" dirty="0">
                    <a:solidFill>
                      <a:srgbClr val="000000"/>
                    </a:solidFill>
                    <a:cs typeface="Arial" panose="020B0604020202020204" pitchFamily="34" charset="0"/>
                  </a:endParaRPr>
                </a:p>
              </p:txBody>
            </p:sp>
            <p:sp>
              <p:nvSpPr>
                <p:cNvPr id="145" name="TextBox 144"/>
                <p:cNvSpPr txBox="1"/>
                <p:nvPr/>
              </p:nvSpPr>
              <p:spPr>
                <a:xfrm>
                  <a:off x="2689609" y="4522748"/>
                  <a:ext cx="508892"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0</a:t>
                  </a:r>
                  <a:endParaRPr lang="en-GB" sz="800" dirty="0">
                    <a:solidFill>
                      <a:srgbClr val="000000"/>
                    </a:solidFill>
                    <a:cs typeface="Arial" panose="020B0604020202020204" pitchFamily="34" charset="0"/>
                  </a:endParaRPr>
                </a:p>
              </p:txBody>
            </p:sp>
            <p:sp>
              <p:nvSpPr>
                <p:cNvPr id="146" name="TextBox 145"/>
                <p:cNvSpPr txBox="1"/>
                <p:nvPr/>
              </p:nvSpPr>
              <p:spPr>
                <a:xfrm>
                  <a:off x="3139218"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20</a:t>
                  </a:r>
                  <a:endParaRPr lang="en-GB" sz="800" dirty="0">
                    <a:solidFill>
                      <a:srgbClr val="000000"/>
                    </a:solidFill>
                    <a:cs typeface="Arial" panose="020B0604020202020204" pitchFamily="34" charset="0"/>
                  </a:endParaRPr>
                </a:p>
              </p:txBody>
            </p:sp>
            <p:sp>
              <p:nvSpPr>
                <p:cNvPr id="147" name="TextBox 146"/>
                <p:cNvSpPr txBox="1"/>
                <p:nvPr/>
              </p:nvSpPr>
              <p:spPr>
                <a:xfrm>
                  <a:off x="3951855" y="4522748"/>
                  <a:ext cx="387862" cy="262005"/>
                </a:xfrm>
                <a:prstGeom prst="rect">
                  <a:avLst/>
                </a:prstGeom>
                <a:noFill/>
              </p:spPr>
              <p:txBody>
                <a:bodyPr wrap="none" rtlCol="0" anchor="t" anchorCtr="0">
                  <a:spAutoFit/>
                </a:bodyPr>
                <a:lstStyle/>
                <a:p>
                  <a:pPr algn="ctr"/>
                  <a:endParaRPr lang="en-GB" sz="800" dirty="0">
                    <a:solidFill>
                      <a:srgbClr val="000000"/>
                    </a:solidFill>
                    <a:cs typeface="Arial" panose="020B0604020202020204" pitchFamily="34" charset="0"/>
                  </a:endParaRPr>
                </a:p>
              </p:txBody>
            </p:sp>
            <p:sp>
              <p:nvSpPr>
                <p:cNvPr id="148" name="TextBox 147"/>
                <p:cNvSpPr txBox="1"/>
                <p:nvPr/>
              </p:nvSpPr>
              <p:spPr>
                <a:xfrm>
                  <a:off x="3679680"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40</a:t>
                  </a:r>
                  <a:endParaRPr lang="en-GB" sz="800" dirty="0">
                    <a:solidFill>
                      <a:srgbClr val="000000"/>
                    </a:solidFill>
                    <a:cs typeface="Arial" panose="020B0604020202020204" pitchFamily="34" charset="0"/>
                  </a:endParaRPr>
                </a:p>
              </p:txBody>
            </p:sp>
            <p:sp>
              <p:nvSpPr>
                <p:cNvPr id="149" name="TextBox 148"/>
                <p:cNvSpPr txBox="1"/>
                <p:nvPr/>
              </p:nvSpPr>
              <p:spPr>
                <a:xfrm>
                  <a:off x="4231683"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60</a:t>
                  </a:r>
                  <a:endParaRPr lang="en-GB" sz="800" dirty="0">
                    <a:solidFill>
                      <a:srgbClr val="000000"/>
                    </a:solidFill>
                    <a:cs typeface="Arial" panose="020B0604020202020204" pitchFamily="34" charset="0"/>
                  </a:endParaRPr>
                </a:p>
              </p:txBody>
            </p:sp>
            <p:sp>
              <p:nvSpPr>
                <p:cNvPr id="150" name="TextBox 149"/>
                <p:cNvSpPr txBox="1"/>
                <p:nvPr/>
              </p:nvSpPr>
              <p:spPr>
                <a:xfrm>
                  <a:off x="4773348"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80</a:t>
                  </a:r>
                  <a:endParaRPr lang="en-GB" sz="800" dirty="0">
                    <a:solidFill>
                      <a:srgbClr val="000000"/>
                    </a:solidFill>
                    <a:cs typeface="Arial" panose="020B0604020202020204" pitchFamily="34" charset="0"/>
                  </a:endParaRPr>
                </a:p>
              </p:txBody>
            </p:sp>
            <p:sp>
              <p:nvSpPr>
                <p:cNvPr id="151" name="TextBox 150"/>
                <p:cNvSpPr txBox="1"/>
                <p:nvPr/>
              </p:nvSpPr>
              <p:spPr>
                <a:xfrm>
                  <a:off x="5261401" y="4530198"/>
                  <a:ext cx="751221"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100</a:t>
                  </a:r>
                  <a:endParaRPr lang="en-GB" sz="800" dirty="0">
                    <a:solidFill>
                      <a:srgbClr val="000000"/>
                    </a:solidFill>
                    <a:cs typeface="Arial" panose="020B0604020202020204" pitchFamily="34" charset="0"/>
                  </a:endParaRPr>
                </a:p>
              </p:txBody>
            </p:sp>
            <p:sp>
              <p:nvSpPr>
                <p:cNvPr id="152" name="TextBox 151"/>
                <p:cNvSpPr txBox="1"/>
                <p:nvPr/>
              </p:nvSpPr>
              <p:spPr>
                <a:xfrm>
                  <a:off x="5803066" y="4530198"/>
                  <a:ext cx="751221"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120</a:t>
                  </a:r>
                  <a:endParaRPr lang="en-GB" sz="800" dirty="0">
                    <a:solidFill>
                      <a:srgbClr val="000000"/>
                    </a:solidFill>
                    <a:cs typeface="Arial" panose="020B0604020202020204" pitchFamily="34" charset="0"/>
                  </a:endParaRPr>
                </a:p>
              </p:txBody>
            </p:sp>
          </p:grpSp>
          <p:sp>
            <p:nvSpPr>
              <p:cNvPr id="125" name="TextBox 124"/>
              <p:cNvSpPr txBox="1"/>
              <p:nvPr/>
            </p:nvSpPr>
            <p:spPr>
              <a:xfrm>
                <a:off x="5761518" y="1533977"/>
                <a:ext cx="468398" cy="253916"/>
              </a:xfrm>
              <a:prstGeom prst="rect">
                <a:avLst/>
              </a:prstGeom>
              <a:noFill/>
            </p:spPr>
            <p:txBody>
              <a:bodyPr wrap="none" rtlCol="0">
                <a:spAutoFit/>
              </a:bodyPr>
              <a:lstStyle/>
              <a:p>
                <a:pPr algn="ctr"/>
                <a:r>
                  <a:rPr lang="en-GB" sz="1050" b="1" dirty="0" smtClean="0">
                    <a:solidFill>
                      <a:srgbClr val="363636"/>
                    </a:solidFill>
                  </a:rPr>
                  <a:t>Pain</a:t>
                </a:r>
                <a:endParaRPr lang="en-GB" sz="800" b="1" dirty="0">
                  <a:solidFill>
                    <a:srgbClr val="363636"/>
                  </a:solidFill>
                </a:endParaRPr>
              </a:p>
            </p:txBody>
          </p:sp>
          <p:cxnSp>
            <p:nvCxnSpPr>
              <p:cNvPr id="126" name="Straight Connector 125"/>
              <p:cNvCxnSpPr/>
              <p:nvPr/>
            </p:nvCxnSpPr>
            <p:spPr>
              <a:xfrm>
                <a:off x="5954112" y="2173874"/>
                <a:ext cx="14345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6148362" y="2060061"/>
                <a:ext cx="643125" cy="461665"/>
              </a:xfrm>
              <a:prstGeom prst="rect">
                <a:avLst/>
              </a:prstGeom>
              <a:noFill/>
            </p:spPr>
            <p:txBody>
              <a:bodyPr wrap="none" rtlCol="0">
                <a:spAutoFit/>
              </a:bodyPr>
              <a:lstStyle/>
              <a:p>
                <a:r>
                  <a:rPr lang="en-GB" sz="800" dirty="0" smtClean="0">
                    <a:solidFill>
                      <a:srgbClr val="363636"/>
                    </a:solidFill>
                  </a:rPr>
                  <a:t>No pain</a:t>
                </a:r>
              </a:p>
              <a:p>
                <a:r>
                  <a:rPr lang="en-GB" sz="800" dirty="0" smtClean="0">
                    <a:solidFill>
                      <a:srgbClr val="363636"/>
                    </a:solidFill>
                  </a:rPr>
                  <a:t>Pain</a:t>
                </a:r>
              </a:p>
              <a:p>
                <a:r>
                  <a:rPr lang="en-GB" sz="800" dirty="0" smtClean="0">
                    <a:solidFill>
                      <a:srgbClr val="363636"/>
                    </a:solidFill>
                  </a:rPr>
                  <a:t>Censored</a:t>
                </a:r>
                <a:endParaRPr lang="en-GB" sz="800" dirty="0">
                  <a:solidFill>
                    <a:srgbClr val="363636"/>
                  </a:solidFill>
                </a:endParaRPr>
              </a:p>
            </p:txBody>
          </p:sp>
          <p:cxnSp>
            <p:nvCxnSpPr>
              <p:cNvPr id="128" name="Straight Connector 127"/>
              <p:cNvCxnSpPr/>
              <p:nvPr/>
            </p:nvCxnSpPr>
            <p:spPr>
              <a:xfrm>
                <a:off x="5954112" y="2296506"/>
                <a:ext cx="143458"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9" name="Group 128"/>
              <p:cNvGrpSpPr/>
              <p:nvPr/>
            </p:nvGrpSpPr>
            <p:grpSpPr>
              <a:xfrm rot="16200000">
                <a:off x="5992697" y="2347133"/>
                <a:ext cx="72001" cy="90526"/>
                <a:chOff x="4007519" y="2527786"/>
                <a:chExt cx="143459" cy="122634"/>
              </a:xfrm>
            </p:grpSpPr>
            <p:cxnSp>
              <p:nvCxnSpPr>
                <p:cNvPr id="131" name="Straight Connector 130"/>
                <p:cNvCxnSpPr/>
                <p:nvPr/>
              </p:nvCxnSpPr>
              <p:spPr>
                <a:xfrm>
                  <a:off x="4007523" y="2527786"/>
                  <a:ext cx="1434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4007519" y="2650420"/>
                  <a:ext cx="14345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130" name="TextBox 129"/>
              <p:cNvSpPr txBox="1"/>
              <p:nvPr/>
            </p:nvSpPr>
            <p:spPr>
              <a:xfrm>
                <a:off x="6181002" y="3213556"/>
                <a:ext cx="619080" cy="215444"/>
              </a:xfrm>
              <a:prstGeom prst="rect">
                <a:avLst/>
              </a:prstGeom>
              <a:noFill/>
            </p:spPr>
            <p:txBody>
              <a:bodyPr wrap="none" rtlCol="0">
                <a:spAutoFit/>
              </a:bodyPr>
              <a:lstStyle/>
              <a:p>
                <a:pPr algn="ctr"/>
                <a:r>
                  <a:rPr lang="en-GB" sz="800" dirty="0">
                    <a:solidFill>
                      <a:srgbClr val="363636"/>
                    </a:solidFill>
                  </a:rPr>
                  <a:t>p</a:t>
                </a:r>
                <a:r>
                  <a:rPr lang="en-GB" sz="800" dirty="0" smtClean="0">
                    <a:solidFill>
                      <a:srgbClr val="363636"/>
                    </a:solidFill>
                  </a:rPr>
                  <a:t>&lt;0.0001</a:t>
                </a:r>
                <a:endParaRPr lang="en-GB" sz="800" dirty="0">
                  <a:solidFill>
                    <a:srgbClr val="363636"/>
                  </a:solidFill>
                </a:endParaRPr>
              </a:p>
            </p:txBody>
          </p:sp>
        </p:grpSp>
        <p:grpSp>
          <p:nvGrpSpPr>
            <p:cNvPr id="9" name="Group 8"/>
            <p:cNvGrpSpPr/>
            <p:nvPr/>
          </p:nvGrpSpPr>
          <p:grpSpPr>
            <a:xfrm>
              <a:off x="1306965" y="1533977"/>
              <a:ext cx="2353247" cy="2355391"/>
              <a:chOff x="1306965" y="1533977"/>
              <a:chExt cx="2353247" cy="2355391"/>
            </a:xfrm>
          </p:grpSpPr>
          <p:grpSp>
            <p:nvGrpSpPr>
              <p:cNvPr id="81" name="Group 80"/>
              <p:cNvGrpSpPr/>
              <p:nvPr/>
            </p:nvGrpSpPr>
            <p:grpSpPr>
              <a:xfrm>
                <a:off x="1306965" y="1533977"/>
                <a:ext cx="2353247" cy="2355391"/>
                <a:chOff x="1306965" y="1557662"/>
                <a:chExt cx="2353247" cy="2355391"/>
              </a:xfrm>
            </p:grpSpPr>
            <p:grpSp>
              <p:nvGrpSpPr>
                <p:cNvPr id="83" name="Group 82"/>
                <p:cNvGrpSpPr/>
                <p:nvPr/>
              </p:nvGrpSpPr>
              <p:grpSpPr>
                <a:xfrm>
                  <a:off x="1306965" y="1696727"/>
                  <a:ext cx="2353247" cy="2216326"/>
                  <a:chOff x="1613382" y="2263235"/>
                  <a:chExt cx="4940905" cy="2695315"/>
                </a:xfrm>
              </p:grpSpPr>
              <p:grpSp>
                <p:nvGrpSpPr>
                  <p:cNvPr id="93" name="Group 92"/>
                  <p:cNvGrpSpPr/>
                  <p:nvPr/>
                </p:nvGrpSpPr>
                <p:grpSpPr>
                  <a:xfrm>
                    <a:off x="2614623" y="2396465"/>
                    <a:ext cx="3901680" cy="2179151"/>
                    <a:chOff x="836615" y="2448719"/>
                    <a:chExt cx="3901680" cy="2179151"/>
                  </a:xfrm>
                </p:grpSpPr>
                <p:sp>
                  <p:nvSpPr>
                    <p:cNvPr id="110" name="Freeform 109"/>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1"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2" name="Line 7"/>
                    <p:cNvSpPr>
                      <a:spLocks noChangeShapeType="1"/>
                    </p:cNvSpPr>
                    <p:nvPr/>
                  </p:nvSpPr>
                  <p:spPr bwMode="auto">
                    <a:xfrm>
                      <a:off x="836615" y="284304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3" name="Line 8"/>
                    <p:cNvSpPr>
                      <a:spLocks noChangeShapeType="1"/>
                    </p:cNvSpPr>
                    <p:nvPr/>
                  </p:nvSpPr>
                  <p:spPr bwMode="auto">
                    <a:xfrm>
                      <a:off x="836615" y="3228723"/>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4" name="Line 9"/>
                    <p:cNvSpPr>
                      <a:spLocks noChangeShapeType="1"/>
                    </p:cNvSpPr>
                    <p:nvPr/>
                  </p:nvSpPr>
                  <p:spPr bwMode="auto">
                    <a:xfrm>
                      <a:off x="836615" y="3627365"/>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5" name="Line 10"/>
                    <p:cNvSpPr>
                      <a:spLocks noChangeShapeType="1"/>
                    </p:cNvSpPr>
                    <p:nvPr/>
                  </p:nvSpPr>
                  <p:spPr bwMode="auto">
                    <a:xfrm>
                      <a:off x="836615" y="4017368"/>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6" name="Line 11"/>
                    <p:cNvSpPr>
                      <a:spLocks noChangeShapeType="1"/>
                    </p:cNvSpPr>
                    <p:nvPr/>
                  </p:nvSpPr>
                  <p:spPr bwMode="auto">
                    <a:xfrm>
                      <a:off x="836615" y="4411691"/>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7" name="Line 12"/>
                    <p:cNvSpPr>
                      <a:spLocks noChangeShapeType="1"/>
                    </p:cNvSpPr>
                    <p:nvPr/>
                  </p:nvSpPr>
                  <p:spPr bwMode="auto">
                    <a:xfrm>
                      <a:off x="2762969"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8" name="Line 13"/>
                    <p:cNvSpPr>
                      <a:spLocks noChangeShapeType="1"/>
                    </p:cNvSpPr>
                    <p:nvPr/>
                  </p:nvSpPr>
                  <p:spPr bwMode="auto">
                    <a:xfrm>
                      <a:off x="222043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19" name="Line 14"/>
                    <p:cNvSpPr>
                      <a:spLocks noChangeShapeType="1"/>
                    </p:cNvSpPr>
                    <p:nvPr/>
                  </p:nvSpPr>
                  <p:spPr bwMode="auto">
                    <a:xfrm>
                      <a:off x="331179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20" name="Line 19"/>
                    <p:cNvSpPr>
                      <a:spLocks noChangeShapeType="1"/>
                    </p:cNvSpPr>
                    <p:nvPr/>
                  </p:nvSpPr>
                  <p:spPr bwMode="auto">
                    <a:xfrm>
                      <a:off x="1674399"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21" name="Line 21"/>
                    <p:cNvSpPr>
                      <a:spLocks noChangeShapeType="1"/>
                    </p:cNvSpPr>
                    <p:nvPr/>
                  </p:nvSpPr>
                  <p:spPr bwMode="auto">
                    <a:xfrm>
                      <a:off x="11611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cs typeface="Arial" panose="020B0604020202020204" pitchFamily="34" charset="0"/>
                      </a:endParaRPr>
                    </a:p>
                  </p:txBody>
                </p:sp>
                <p:sp>
                  <p:nvSpPr>
                    <p:cNvPr id="122" name="Line 12"/>
                    <p:cNvSpPr>
                      <a:spLocks noChangeShapeType="1"/>
                    </p:cNvSpPr>
                    <p:nvPr/>
                  </p:nvSpPr>
                  <p:spPr bwMode="auto">
                    <a:xfrm>
                      <a:off x="3853270" y="4535795"/>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sp>
                  <p:nvSpPr>
                    <p:cNvPr id="123" name="Line 14"/>
                    <p:cNvSpPr>
                      <a:spLocks noChangeShapeType="1"/>
                    </p:cNvSpPr>
                    <p:nvPr/>
                  </p:nvSpPr>
                  <p:spPr bwMode="auto">
                    <a:xfrm>
                      <a:off x="4402090" y="453579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800">
                        <a:solidFill>
                          <a:srgbClr val="000000"/>
                        </a:solidFill>
                      </a:endParaRPr>
                    </a:p>
                  </p:txBody>
                </p:sp>
              </p:grpSp>
              <p:sp>
                <p:nvSpPr>
                  <p:cNvPr id="94" name="TextBox 93"/>
                  <p:cNvSpPr txBox="1"/>
                  <p:nvPr/>
                </p:nvSpPr>
                <p:spPr>
                  <a:xfrm rot="16200000">
                    <a:off x="1315937" y="3140785"/>
                    <a:ext cx="1047240" cy="452349"/>
                  </a:xfrm>
                  <a:prstGeom prst="rect">
                    <a:avLst/>
                  </a:prstGeom>
                  <a:noFill/>
                </p:spPr>
                <p:txBody>
                  <a:bodyPr wrap="none" rtlCol="0">
                    <a:spAutoFit/>
                  </a:bodyPr>
                  <a:lstStyle/>
                  <a:p>
                    <a:pPr algn="ctr"/>
                    <a:r>
                      <a:rPr lang="en-GB" sz="800" dirty="0" smtClean="0">
                        <a:solidFill>
                          <a:srgbClr val="000000"/>
                        </a:solidFill>
                        <a:cs typeface="Arial" panose="020B0604020202020204" pitchFamily="34" charset="0"/>
                      </a:rPr>
                      <a:t>Treatment rate</a:t>
                    </a:r>
                    <a:endParaRPr lang="en-GB" sz="800" dirty="0">
                      <a:solidFill>
                        <a:srgbClr val="000000"/>
                      </a:solidFill>
                      <a:cs typeface="Arial" panose="020B0604020202020204" pitchFamily="34" charset="0"/>
                    </a:endParaRPr>
                  </a:p>
                </p:txBody>
              </p:sp>
              <p:sp>
                <p:nvSpPr>
                  <p:cNvPr id="95" name="TextBox 94"/>
                  <p:cNvSpPr txBox="1"/>
                  <p:nvPr/>
                </p:nvSpPr>
                <p:spPr>
                  <a:xfrm>
                    <a:off x="3712043" y="4696545"/>
                    <a:ext cx="1696980" cy="262005"/>
                  </a:xfrm>
                  <a:prstGeom prst="rect">
                    <a:avLst/>
                  </a:prstGeom>
                  <a:noFill/>
                </p:spPr>
                <p:txBody>
                  <a:bodyPr wrap="none" rtlCol="0">
                    <a:spAutoFit/>
                  </a:bodyPr>
                  <a:lstStyle/>
                  <a:p>
                    <a:pPr algn="ctr"/>
                    <a:r>
                      <a:rPr lang="en-GB" sz="800" dirty="0" smtClean="0">
                        <a:solidFill>
                          <a:srgbClr val="000000"/>
                        </a:solidFill>
                        <a:cs typeface="Arial" panose="020B0604020202020204" pitchFamily="34" charset="0"/>
                      </a:rPr>
                      <a:t>Time, months</a:t>
                    </a:r>
                    <a:endParaRPr lang="en-GB" sz="800" dirty="0">
                      <a:solidFill>
                        <a:srgbClr val="000000"/>
                      </a:solidFill>
                      <a:cs typeface="Arial" panose="020B0604020202020204" pitchFamily="34" charset="0"/>
                    </a:endParaRPr>
                  </a:p>
                </p:txBody>
              </p:sp>
              <p:sp>
                <p:nvSpPr>
                  <p:cNvPr id="96" name="TextBox 95"/>
                  <p:cNvSpPr txBox="1"/>
                  <p:nvPr/>
                </p:nvSpPr>
                <p:spPr>
                  <a:xfrm>
                    <a:off x="1924608" y="2263235"/>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1.0</a:t>
                    </a:r>
                    <a:endParaRPr lang="en-GB" sz="800" dirty="0">
                      <a:solidFill>
                        <a:srgbClr val="000000"/>
                      </a:solidFill>
                      <a:cs typeface="Arial" panose="020B0604020202020204" pitchFamily="34" charset="0"/>
                    </a:endParaRPr>
                  </a:p>
                </p:txBody>
              </p:sp>
              <p:sp>
                <p:nvSpPr>
                  <p:cNvPr id="97" name="TextBox 96"/>
                  <p:cNvSpPr txBox="1"/>
                  <p:nvPr/>
                </p:nvSpPr>
                <p:spPr>
                  <a:xfrm>
                    <a:off x="1924612" y="2659111"/>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0.8</a:t>
                    </a:r>
                    <a:endParaRPr lang="en-GB" sz="800" dirty="0">
                      <a:solidFill>
                        <a:srgbClr val="000000"/>
                      </a:solidFill>
                      <a:cs typeface="Arial" panose="020B0604020202020204" pitchFamily="34" charset="0"/>
                    </a:endParaRPr>
                  </a:p>
                </p:txBody>
              </p:sp>
              <p:sp>
                <p:nvSpPr>
                  <p:cNvPr id="98" name="TextBox 97"/>
                  <p:cNvSpPr txBox="1"/>
                  <p:nvPr/>
                </p:nvSpPr>
                <p:spPr>
                  <a:xfrm>
                    <a:off x="1924612" y="3044608"/>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0.6</a:t>
                    </a:r>
                    <a:endParaRPr lang="en-GB" sz="800" dirty="0">
                      <a:solidFill>
                        <a:srgbClr val="000000"/>
                      </a:solidFill>
                      <a:cs typeface="Arial" panose="020B0604020202020204" pitchFamily="34" charset="0"/>
                    </a:endParaRPr>
                  </a:p>
                </p:txBody>
              </p:sp>
              <p:sp>
                <p:nvSpPr>
                  <p:cNvPr id="99" name="TextBox 98"/>
                  <p:cNvSpPr txBox="1"/>
                  <p:nvPr/>
                </p:nvSpPr>
                <p:spPr>
                  <a:xfrm>
                    <a:off x="1924612" y="3443065"/>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0.4</a:t>
                    </a:r>
                    <a:endParaRPr lang="en-GB" sz="800" dirty="0">
                      <a:solidFill>
                        <a:srgbClr val="000000"/>
                      </a:solidFill>
                      <a:cs typeface="Arial" panose="020B0604020202020204" pitchFamily="34" charset="0"/>
                    </a:endParaRPr>
                  </a:p>
                </p:txBody>
              </p:sp>
              <p:sp>
                <p:nvSpPr>
                  <p:cNvPr id="100" name="TextBox 99"/>
                  <p:cNvSpPr txBox="1"/>
                  <p:nvPr/>
                </p:nvSpPr>
                <p:spPr>
                  <a:xfrm>
                    <a:off x="1924612" y="3832882"/>
                    <a:ext cx="690639"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0.2</a:t>
                    </a:r>
                    <a:endParaRPr lang="en-GB" sz="800" dirty="0">
                      <a:solidFill>
                        <a:srgbClr val="000000"/>
                      </a:solidFill>
                      <a:cs typeface="Arial" panose="020B0604020202020204" pitchFamily="34" charset="0"/>
                    </a:endParaRPr>
                  </a:p>
                </p:txBody>
              </p:sp>
              <p:sp>
                <p:nvSpPr>
                  <p:cNvPr id="101" name="TextBox 100"/>
                  <p:cNvSpPr txBox="1"/>
                  <p:nvPr/>
                </p:nvSpPr>
                <p:spPr>
                  <a:xfrm>
                    <a:off x="2106363" y="4227019"/>
                    <a:ext cx="508892" cy="262005"/>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0</a:t>
                    </a:r>
                    <a:endParaRPr lang="en-GB" sz="800" dirty="0">
                      <a:solidFill>
                        <a:srgbClr val="000000"/>
                      </a:solidFill>
                      <a:cs typeface="Arial" panose="020B0604020202020204" pitchFamily="34" charset="0"/>
                    </a:endParaRPr>
                  </a:p>
                </p:txBody>
              </p:sp>
              <p:sp>
                <p:nvSpPr>
                  <p:cNvPr id="102" name="TextBox 101"/>
                  <p:cNvSpPr txBox="1"/>
                  <p:nvPr/>
                </p:nvSpPr>
                <p:spPr>
                  <a:xfrm>
                    <a:off x="2689609" y="4522748"/>
                    <a:ext cx="508892"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0</a:t>
                    </a:r>
                    <a:endParaRPr lang="en-GB" sz="800" dirty="0">
                      <a:solidFill>
                        <a:srgbClr val="000000"/>
                      </a:solidFill>
                      <a:cs typeface="Arial" panose="020B0604020202020204" pitchFamily="34" charset="0"/>
                    </a:endParaRPr>
                  </a:p>
                </p:txBody>
              </p:sp>
              <p:sp>
                <p:nvSpPr>
                  <p:cNvPr id="103" name="TextBox 102"/>
                  <p:cNvSpPr txBox="1"/>
                  <p:nvPr/>
                </p:nvSpPr>
                <p:spPr>
                  <a:xfrm>
                    <a:off x="3139218"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20</a:t>
                    </a:r>
                    <a:endParaRPr lang="en-GB" sz="800" dirty="0">
                      <a:solidFill>
                        <a:srgbClr val="000000"/>
                      </a:solidFill>
                      <a:cs typeface="Arial" panose="020B0604020202020204" pitchFamily="34" charset="0"/>
                    </a:endParaRPr>
                  </a:p>
                </p:txBody>
              </p:sp>
              <p:sp>
                <p:nvSpPr>
                  <p:cNvPr id="104" name="TextBox 103"/>
                  <p:cNvSpPr txBox="1"/>
                  <p:nvPr/>
                </p:nvSpPr>
                <p:spPr>
                  <a:xfrm>
                    <a:off x="3951855" y="4522748"/>
                    <a:ext cx="387862" cy="262005"/>
                  </a:xfrm>
                  <a:prstGeom prst="rect">
                    <a:avLst/>
                  </a:prstGeom>
                  <a:noFill/>
                </p:spPr>
                <p:txBody>
                  <a:bodyPr wrap="none" rtlCol="0" anchor="t" anchorCtr="0">
                    <a:spAutoFit/>
                  </a:bodyPr>
                  <a:lstStyle/>
                  <a:p>
                    <a:pPr algn="ctr"/>
                    <a:endParaRPr lang="en-GB" sz="800" dirty="0">
                      <a:solidFill>
                        <a:srgbClr val="000000"/>
                      </a:solidFill>
                      <a:cs typeface="Arial" panose="020B0604020202020204" pitchFamily="34" charset="0"/>
                    </a:endParaRPr>
                  </a:p>
                </p:txBody>
              </p:sp>
              <p:sp>
                <p:nvSpPr>
                  <p:cNvPr id="105" name="TextBox 104"/>
                  <p:cNvSpPr txBox="1"/>
                  <p:nvPr/>
                </p:nvSpPr>
                <p:spPr>
                  <a:xfrm>
                    <a:off x="3679680"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40</a:t>
                    </a:r>
                    <a:endParaRPr lang="en-GB" sz="800" dirty="0">
                      <a:solidFill>
                        <a:srgbClr val="000000"/>
                      </a:solidFill>
                      <a:cs typeface="Arial" panose="020B0604020202020204" pitchFamily="34" charset="0"/>
                    </a:endParaRPr>
                  </a:p>
                </p:txBody>
              </p:sp>
              <p:sp>
                <p:nvSpPr>
                  <p:cNvPr id="106" name="TextBox 105"/>
                  <p:cNvSpPr txBox="1"/>
                  <p:nvPr/>
                </p:nvSpPr>
                <p:spPr>
                  <a:xfrm>
                    <a:off x="4231683"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60</a:t>
                    </a:r>
                    <a:endParaRPr lang="en-GB" sz="800" dirty="0">
                      <a:solidFill>
                        <a:srgbClr val="000000"/>
                      </a:solidFill>
                      <a:cs typeface="Arial" panose="020B0604020202020204" pitchFamily="34" charset="0"/>
                    </a:endParaRPr>
                  </a:p>
                </p:txBody>
              </p:sp>
              <p:sp>
                <p:nvSpPr>
                  <p:cNvPr id="107" name="TextBox 106"/>
                  <p:cNvSpPr txBox="1"/>
                  <p:nvPr/>
                </p:nvSpPr>
                <p:spPr>
                  <a:xfrm>
                    <a:off x="4773348" y="4522748"/>
                    <a:ext cx="630056"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80</a:t>
                    </a:r>
                    <a:endParaRPr lang="en-GB" sz="800" dirty="0">
                      <a:solidFill>
                        <a:srgbClr val="000000"/>
                      </a:solidFill>
                      <a:cs typeface="Arial" panose="020B0604020202020204" pitchFamily="34" charset="0"/>
                    </a:endParaRPr>
                  </a:p>
                </p:txBody>
              </p:sp>
              <p:sp>
                <p:nvSpPr>
                  <p:cNvPr id="108" name="TextBox 107"/>
                  <p:cNvSpPr txBox="1"/>
                  <p:nvPr/>
                </p:nvSpPr>
                <p:spPr>
                  <a:xfrm>
                    <a:off x="5261401" y="4530198"/>
                    <a:ext cx="751221"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100</a:t>
                    </a:r>
                    <a:endParaRPr lang="en-GB" sz="800" dirty="0">
                      <a:solidFill>
                        <a:srgbClr val="000000"/>
                      </a:solidFill>
                      <a:cs typeface="Arial" panose="020B0604020202020204" pitchFamily="34" charset="0"/>
                    </a:endParaRPr>
                  </a:p>
                </p:txBody>
              </p:sp>
              <p:sp>
                <p:nvSpPr>
                  <p:cNvPr id="109" name="TextBox 108"/>
                  <p:cNvSpPr txBox="1"/>
                  <p:nvPr/>
                </p:nvSpPr>
                <p:spPr>
                  <a:xfrm>
                    <a:off x="5803066" y="4530198"/>
                    <a:ext cx="751221" cy="262005"/>
                  </a:xfrm>
                  <a:prstGeom prst="rect">
                    <a:avLst/>
                  </a:prstGeom>
                  <a:noFill/>
                </p:spPr>
                <p:txBody>
                  <a:bodyPr wrap="none" rtlCol="0" anchor="t" anchorCtr="0">
                    <a:spAutoFit/>
                  </a:bodyPr>
                  <a:lstStyle/>
                  <a:p>
                    <a:pPr algn="ctr"/>
                    <a:r>
                      <a:rPr lang="en-GB" sz="800" dirty="0" smtClean="0">
                        <a:solidFill>
                          <a:srgbClr val="000000"/>
                        </a:solidFill>
                        <a:cs typeface="Arial" panose="020B0604020202020204" pitchFamily="34" charset="0"/>
                      </a:rPr>
                      <a:t>120</a:t>
                    </a:r>
                    <a:endParaRPr lang="en-GB" sz="800" dirty="0">
                      <a:solidFill>
                        <a:srgbClr val="000000"/>
                      </a:solidFill>
                      <a:cs typeface="Arial" panose="020B0604020202020204" pitchFamily="34" charset="0"/>
                    </a:endParaRPr>
                  </a:p>
                </p:txBody>
              </p:sp>
            </p:grpSp>
            <p:sp>
              <p:nvSpPr>
                <p:cNvPr id="84" name="TextBox 83"/>
                <p:cNvSpPr txBox="1"/>
                <p:nvPr/>
              </p:nvSpPr>
              <p:spPr>
                <a:xfrm>
                  <a:off x="1994945" y="1557662"/>
                  <a:ext cx="1364476" cy="253916"/>
                </a:xfrm>
                <a:prstGeom prst="rect">
                  <a:avLst/>
                </a:prstGeom>
                <a:noFill/>
              </p:spPr>
              <p:txBody>
                <a:bodyPr wrap="none" rtlCol="0">
                  <a:spAutoFit/>
                </a:bodyPr>
                <a:lstStyle/>
                <a:p>
                  <a:r>
                    <a:rPr lang="en-GB" sz="1050" b="1" dirty="0" smtClean="0">
                      <a:solidFill>
                        <a:srgbClr val="363636"/>
                      </a:solidFill>
                    </a:rPr>
                    <a:t>Tumour behaviour</a:t>
                  </a:r>
                  <a:endParaRPr lang="en-GB" sz="1050" b="1" dirty="0">
                    <a:solidFill>
                      <a:srgbClr val="363636"/>
                    </a:solidFill>
                  </a:endParaRPr>
                </a:p>
              </p:txBody>
            </p:sp>
            <p:cxnSp>
              <p:nvCxnSpPr>
                <p:cNvPr id="85" name="Straight Connector 84"/>
                <p:cNvCxnSpPr/>
                <p:nvPr/>
              </p:nvCxnSpPr>
              <p:spPr>
                <a:xfrm>
                  <a:off x="2710630" y="2197559"/>
                  <a:ext cx="14345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904880" y="2083746"/>
                  <a:ext cx="705642" cy="584775"/>
                </a:xfrm>
                <a:prstGeom prst="rect">
                  <a:avLst/>
                </a:prstGeom>
                <a:noFill/>
              </p:spPr>
              <p:txBody>
                <a:bodyPr wrap="none" rtlCol="0">
                  <a:spAutoFit/>
                </a:bodyPr>
                <a:lstStyle/>
                <a:p>
                  <a:r>
                    <a:rPr lang="en-GB" sz="800" dirty="0" smtClean="0">
                      <a:solidFill>
                        <a:srgbClr val="363636"/>
                      </a:solidFill>
                    </a:rPr>
                    <a:t>Regression</a:t>
                  </a:r>
                </a:p>
                <a:p>
                  <a:r>
                    <a:rPr lang="en-GB" sz="800" dirty="0" smtClean="0">
                      <a:solidFill>
                        <a:srgbClr val="363636"/>
                      </a:solidFill>
                    </a:rPr>
                    <a:t>Stable</a:t>
                  </a:r>
                </a:p>
                <a:p>
                  <a:r>
                    <a:rPr lang="en-GB" sz="800" dirty="0" smtClean="0">
                      <a:solidFill>
                        <a:srgbClr val="363636"/>
                      </a:solidFill>
                    </a:rPr>
                    <a:t>Growth</a:t>
                  </a:r>
                </a:p>
                <a:p>
                  <a:r>
                    <a:rPr lang="en-GB" sz="800" dirty="0" smtClean="0">
                      <a:solidFill>
                        <a:srgbClr val="363636"/>
                      </a:solidFill>
                    </a:rPr>
                    <a:t>Censored</a:t>
                  </a:r>
                  <a:endParaRPr lang="en-GB" sz="800" dirty="0">
                    <a:solidFill>
                      <a:srgbClr val="363636"/>
                    </a:solidFill>
                  </a:endParaRPr>
                </a:p>
              </p:txBody>
            </p:sp>
            <p:cxnSp>
              <p:nvCxnSpPr>
                <p:cNvPr id="87" name="Straight Connector 86"/>
                <p:cNvCxnSpPr/>
                <p:nvPr/>
              </p:nvCxnSpPr>
              <p:spPr>
                <a:xfrm>
                  <a:off x="2710630" y="2320191"/>
                  <a:ext cx="14345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710630" y="2441399"/>
                  <a:ext cx="14345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9" name="Group 88"/>
                <p:cNvGrpSpPr/>
                <p:nvPr/>
              </p:nvGrpSpPr>
              <p:grpSpPr>
                <a:xfrm rot="16200000">
                  <a:off x="2753200" y="2466414"/>
                  <a:ext cx="72000" cy="180000"/>
                  <a:chOff x="3727900" y="2472591"/>
                  <a:chExt cx="143458" cy="243840"/>
                </a:xfrm>
              </p:grpSpPr>
              <p:cxnSp>
                <p:nvCxnSpPr>
                  <p:cNvPr id="90" name="Straight Connector 89"/>
                  <p:cNvCxnSpPr/>
                  <p:nvPr/>
                </p:nvCxnSpPr>
                <p:spPr>
                  <a:xfrm>
                    <a:off x="3727900" y="2472591"/>
                    <a:ext cx="14345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727900" y="2595223"/>
                    <a:ext cx="14345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727900" y="2716431"/>
                    <a:ext cx="14345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sp>
            <p:nvSpPr>
              <p:cNvPr id="82" name="TextBox 81"/>
              <p:cNvSpPr txBox="1"/>
              <p:nvPr/>
            </p:nvSpPr>
            <p:spPr>
              <a:xfrm>
                <a:off x="2992881" y="3213556"/>
                <a:ext cx="619080" cy="215444"/>
              </a:xfrm>
              <a:prstGeom prst="rect">
                <a:avLst/>
              </a:prstGeom>
              <a:noFill/>
            </p:spPr>
            <p:txBody>
              <a:bodyPr wrap="none" rtlCol="0">
                <a:spAutoFit/>
              </a:bodyPr>
              <a:lstStyle/>
              <a:p>
                <a:pPr algn="ctr"/>
                <a:r>
                  <a:rPr lang="en-GB" sz="800" dirty="0">
                    <a:solidFill>
                      <a:srgbClr val="363636"/>
                    </a:solidFill>
                  </a:rPr>
                  <a:t>p</a:t>
                </a:r>
                <a:r>
                  <a:rPr lang="en-GB" sz="800" dirty="0" smtClean="0">
                    <a:solidFill>
                      <a:srgbClr val="363636"/>
                    </a:solidFill>
                  </a:rPr>
                  <a:t>&lt;0.0001</a:t>
                </a:r>
                <a:endParaRPr lang="en-GB" sz="800" dirty="0">
                  <a:solidFill>
                    <a:srgbClr val="363636"/>
                  </a:solidFill>
                </a:endParaRPr>
              </a:p>
            </p:txBody>
          </p:sp>
        </p:grpSp>
        <p:grpSp>
          <p:nvGrpSpPr>
            <p:cNvPr id="10" name="Group 9"/>
            <p:cNvGrpSpPr/>
            <p:nvPr/>
          </p:nvGrpSpPr>
          <p:grpSpPr>
            <a:xfrm>
              <a:off x="1918480" y="1872636"/>
              <a:ext cx="1255249" cy="1530000"/>
              <a:chOff x="512222" y="2608905"/>
              <a:chExt cx="942975" cy="1152525"/>
            </a:xfrm>
          </p:grpSpPr>
          <p:sp>
            <p:nvSpPr>
              <p:cNvPr id="74" name="Line 2"/>
              <p:cNvSpPr>
                <a:spLocks noChangeShapeType="1"/>
              </p:cNvSpPr>
              <p:nvPr/>
            </p:nvSpPr>
            <p:spPr bwMode="auto">
              <a:xfrm>
                <a:off x="1093247" y="2685105"/>
                <a:ext cx="0" cy="5715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5" name="Line 3"/>
              <p:cNvSpPr>
                <a:spLocks noChangeShapeType="1"/>
              </p:cNvSpPr>
              <p:nvPr/>
            </p:nvSpPr>
            <p:spPr bwMode="auto">
              <a:xfrm>
                <a:off x="1455197" y="2608905"/>
                <a:ext cx="0" cy="5715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6" name="Line 4"/>
              <p:cNvSpPr>
                <a:spLocks noChangeShapeType="1"/>
              </p:cNvSpPr>
              <p:nvPr/>
            </p:nvSpPr>
            <p:spPr bwMode="auto">
              <a:xfrm>
                <a:off x="931322" y="2788965"/>
                <a:ext cx="0" cy="47625"/>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7" name="Line 5"/>
              <p:cNvSpPr>
                <a:spLocks noChangeShapeType="1"/>
              </p:cNvSpPr>
              <p:nvPr/>
            </p:nvSpPr>
            <p:spPr bwMode="auto">
              <a:xfrm>
                <a:off x="864647" y="2837505"/>
                <a:ext cx="0" cy="5715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8" name="Line 6"/>
              <p:cNvSpPr>
                <a:spLocks noChangeShapeType="1"/>
              </p:cNvSpPr>
              <p:nvPr/>
            </p:nvSpPr>
            <p:spPr bwMode="auto">
              <a:xfrm>
                <a:off x="893222" y="2808930"/>
                <a:ext cx="0" cy="47625"/>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9" name="Line 7"/>
              <p:cNvSpPr>
                <a:spLocks noChangeShapeType="1"/>
              </p:cNvSpPr>
              <p:nvPr/>
            </p:nvSpPr>
            <p:spPr bwMode="auto">
              <a:xfrm>
                <a:off x="988472" y="2732730"/>
                <a:ext cx="0" cy="5715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80" name="Freeform 8"/>
              <p:cNvSpPr>
                <a:spLocks/>
              </p:cNvSpPr>
              <p:nvPr/>
            </p:nvSpPr>
            <p:spPr bwMode="auto">
              <a:xfrm>
                <a:off x="512222" y="2637480"/>
                <a:ext cx="942975" cy="1123950"/>
              </a:xfrm>
              <a:custGeom>
                <a:avLst/>
                <a:gdLst>
                  <a:gd name="T0" fmla="*/ 0 w 99"/>
                  <a:gd name="T1" fmla="*/ 118 h 118"/>
                  <a:gd name="T2" fmla="*/ 4 w 99"/>
                  <a:gd name="T3" fmla="*/ 118 h 118"/>
                  <a:gd name="T4" fmla="*/ 4 w 99"/>
                  <a:gd name="T5" fmla="*/ 96 h 118"/>
                  <a:gd name="T6" fmla="*/ 5 w 99"/>
                  <a:gd name="T7" fmla="*/ 96 h 118"/>
                  <a:gd name="T8" fmla="*/ 5 w 99"/>
                  <a:gd name="T9" fmla="*/ 86 h 118"/>
                  <a:gd name="T10" fmla="*/ 6 w 99"/>
                  <a:gd name="T11" fmla="*/ 86 h 118"/>
                  <a:gd name="T12" fmla="*/ 6 w 99"/>
                  <a:gd name="T13" fmla="*/ 77 h 118"/>
                  <a:gd name="T14" fmla="*/ 7 w 99"/>
                  <a:gd name="T15" fmla="*/ 77 h 118"/>
                  <a:gd name="T16" fmla="*/ 7 w 99"/>
                  <a:gd name="T17" fmla="*/ 75 h 118"/>
                  <a:gd name="T18" fmla="*/ 8 w 99"/>
                  <a:gd name="T19" fmla="*/ 75 h 118"/>
                  <a:gd name="T20" fmla="*/ 8 w 99"/>
                  <a:gd name="T21" fmla="*/ 67 h 118"/>
                  <a:gd name="T22" fmla="*/ 9 w 99"/>
                  <a:gd name="T23" fmla="*/ 67 h 118"/>
                  <a:gd name="T24" fmla="*/ 9 w 99"/>
                  <a:gd name="T25" fmla="*/ 65 h 118"/>
                  <a:gd name="T26" fmla="*/ 10 w 99"/>
                  <a:gd name="T27" fmla="*/ 65 h 118"/>
                  <a:gd name="T28" fmla="*/ 10 w 99"/>
                  <a:gd name="T29" fmla="*/ 53 h 118"/>
                  <a:gd name="T30" fmla="*/ 11 w 99"/>
                  <a:gd name="T31" fmla="*/ 53 h 118"/>
                  <a:gd name="T32" fmla="*/ 11 w 99"/>
                  <a:gd name="T33" fmla="*/ 48 h 118"/>
                  <a:gd name="T34" fmla="*/ 11 w 99"/>
                  <a:gd name="T35" fmla="*/ 45 h 118"/>
                  <a:gd name="T36" fmla="*/ 14 w 99"/>
                  <a:gd name="T37" fmla="*/ 45 h 118"/>
                  <a:gd name="T38" fmla="*/ 14 w 99"/>
                  <a:gd name="T39" fmla="*/ 42 h 118"/>
                  <a:gd name="T40" fmla="*/ 15 w 99"/>
                  <a:gd name="T41" fmla="*/ 42 h 118"/>
                  <a:gd name="T42" fmla="*/ 15 w 99"/>
                  <a:gd name="T43" fmla="*/ 40 h 118"/>
                  <a:gd name="T44" fmla="*/ 18 w 99"/>
                  <a:gd name="T45" fmla="*/ 40 h 118"/>
                  <a:gd name="T46" fmla="*/ 18 w 99"/>
                  <a:gd name="T47" fmla="*/ 35 h 118"/>
                  <a:gd name="T48" fmla="*/ 22 w 99"/>
                  <a:gd name="T49" fmla="*/ 35 h 118"/>
                  <a:gd name="T50" fmla="*/ 22 w 99"/>
                  <a:gd name="T51" fmla="*/ 32 h 118"/>
                  <a:gd name="T52" fmla="*/ 24 w 99"/>
                  <a:gd name="T53" fmla="*/ 32 h 118"/>
                  <a:gd name="T54" fmla="*/ 24 w 99"/>
                  <a:gd name="T55" fmla="*/ 29 h 118"/>
                  <a:gd name="T56" fmla="*/ 25 w 99"/>
                  <a:gd name="T57" fmla="*/ 29 h 118"/>
                  <a:gd name="T58" fmla="*/ 25 w 99"/>
                  <a:gd name="T59" fmla="*/ 24 h 118"/>
                  <a:gd name="T60" fmla="*/ 39 w 99"/>
                  <a:gd name="T61" fmla="*/ 24 h 118"/>
                  <a:gd name="T62" fmla="*/ 39 w 99"/>
                  <a:gd name="T63" fmla="*/ 20 h 118"/>
                  <a:gd name="T64" fmla="*/ 43 w 99"/>
                  <a:gd name="T65" fmla="*/ 20 h 118"/>
                  <a:gd name="T66" fmla="*/ 43 w 99"/>
                  <a:gd name="T67" fmla="*/ 18 h 118"/>
                  <a:gd name="T68" fmla="*/ 49 w 99"/>
                  <a:gd name="T69" fmla="*/ 18 h 118"/>
                  <a:gd name="T70" fmla="*/ 49 w 99"/>
                  <a:gd name="T71" fmla="*/ 14 h 118"/>
                  <a:gd name="T72" fmla="*/ 50 w 99"/>
                  <a:gd name="T73" fmla="*/ 14 h 118"/>
                  <a:gd name="T74" fmla="*/ 50 w 99"/>
                  <a:gd name="T75" fmla="*/ 8 h 118"/>
                  <a:gd name="T76" fmla="*/ 70 w 99"/>
                  <a:gd name="T77" fmla="*/ 8 h 118"/>
                  <a:gd name="T78" fmla="*/ 70 w 99"/>
                  <a:gd name="T79" fmla="*/ 0 h 118"/>
                  <a:gd name="T80" fmla="*/ 99 w 99"/>
                  <a:gd name="T81"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9" h="118">
                    <a:moveTo>
                      <a:pt x="0" y="118"/>
                    </a:moveTo>
                    <a:lnTo>
                      <a:pt x="4" y="118"/>
                    </a:lnTo>
                    <a:lnTo>
                      <a:pt x="4" y="96"/>
                    </a:lnTo>
                    <a:lnTo>
                      <a:pt x="5" y="96"/>
                    </a:lnTo>
                    <a:lnTo>
                      <a:pt x="5" y="86"/>
                    </a:lnTo>
                    <a:lnTo>
                      <a:pt x="6" y="86"/>
                    </a:lnTo>
                    <a:lnTo>
                      <a:pt x="6" y="77"/>
                    </a:lnTo>
                    <a:lnTo>
                      <a:pt x="7" y="77"/>
                    </a:lnTo>
                    <a:lnTo>
                      <a:pt x="7" y="75"/>
                    </a:lnTo>
                    <a:lnTo>
                      <a:pt x="8" y="75"/>
                    </a:lnTo>
                    <a:lnTo>
                      <a:pt x="8" y="67"/>
                    </a:lnTo>
                    <a:lnTo>
                      <a:pt x="9" y="67"/>
                    </a:lnTo>
                    <a:lnTo>
                      <a:pt x="9" y="65"/>
                    </a:lnTo>
                    <a:lnTo>
                      <a:pt x="10" y="65"/>
                    </a:lnTo>
                    <a:lnTo>
                      <a:pt x="10" y="53"/>
                    </a:lnTo>
                    <a:lnTo>
                      <a:pt x="11" y="53"/>
                    </a:lnTo>
                    <a:lnTo>
                      <a:pt x="11" y="48"/>
                    </a:lnTo>
                    <a:lnTo>
                      <a:pt x="11" y="45"/>
                    </a:lnTo>
                    <a:lnTo>
                      <a:pt x="14" y="45"/>
                    </a:lnTo>
                    <a:lnTo>
                      <a:pt x="14" y="42"/>
                    </a:lnTo>
                    <a:lnTo>
                      <a:pt x="15" y="42"/>
                    </a:lnTo>
                    <a:lnTo>
                      <a:pt x="15" y="40"/>
                    </a:lnTo>
                    <a:lnTo>
                      <a:pt x="18" y="40"/>
                    </a:lnTo>
                    <a:lnTo>
                      <a:pt x="18" y="35"/>
                    </a:lnTo>
                    <a:lnTo>
                      <a:pt x="22" y="35"/>
                    </a:lnTo>
                    <a:lnTo>
                      <a:pt x="22" y="32"/>
                    </a:lnTo>
                    <a:lnTo>
                      <a:pt x="24" y="32"/>
                    </a:lnTo>
                    <a:lnTo>
                      <a:pt x="24" y="29"/>
                    </a:lnTo>
                    <a:lnTo>
                      <a:pt x="25" y="29"/>
                    </a:lnTo>
                    <a:lnTo>
                      <a:pt x="25" y="24"/>
                    </a:lnTo>
                    <a:lnTo>
                      <a:pt x="39" y="24"/>
                    </a:lnTo>
                    <a:lnTo>
                      <a:pt x="39" y="20"/>
                    </a:lnTo>
                    <a:lnTo>
                      <a:pt x="43" y="20"/>
                    </a:lnTo>
                    <a:lnTo>
                      <a:pt x="43" y="18"/>
                    </a:lnTo>
                    <a:lnTo>
                      <a:pt x="49" y="18"/>
                    </a:lnTo>
                    <a:lnTo>
                      <a:pt x="49" y="14"/>
                    </a:lnTo>
                    <a:lnTo>
                      <a:pt x="50" y="14"/>
                    </a:lnTo>
                    <a:lnTo>
                      <a:pt x="50" y="8"/>
                    </a:lnTo>
                    <a:lnTo>
                      <a:pt x="70" y="8"/>
                    </a:lnTo>
                    <a:lnTo>
                      <a:pt x="70" y="0"/>
                    </a:lnTo>
                    <a:lnTo>
                      <a:pt x="99" y="0"/>
                    </a:lnTo>
                  </a:path>
                </a:pathLst>
              </a:custGeom>
              <a:ln>
                <a:solidFill>
                  <a:schemeClr val="accent5"/>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11" name="Group 10"/>
            <p:cNvGrpSpPr/>
            <p:nvPr/>
          </p:nvGrpSpPr>
          <p:grpSpPr>
            <a:xfrm>
              <a:off x="1918480" y="2733036"/>
              <a:ext cx="1215503" cy="669600"/>
              <a:chOff x="4122738" y="3167063"/>
              <a:chExt cx="895350" cy="523875"/>
            </a:xfrm>
          </p:grpSpPr>
          <p:sp>
            <p:nvSpPr>
              <p:cNvPr id="61" name="Line 22"/>
              <p:cNvSpPr>
                <a:spLocks noChangeShapeType="1"/>
              </p:cNvSpPr>
              <p:nvPr/>
            </p:nvSpPr>
            <p:spPr bwMode="auto">
              <a:xfrm>
                <a:off x="4589463" y="3176588"/>
                <a:ext cx="0" cy="47625"/>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2" name="Line 23"/>
              <p:cNvSpPr>
                <a:spLocks noChangeShapeType="1"/>
              </p:cNvSpPr>
              <p:nvPr/>
            </p:nvSpPr>
            <p:spPr bwMode="auto">
              <a:xfrm>
                <a:off x="4751388" y="3167063"/>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3" name="Line 24"/>
              <p:cNvSpPr>
                <a:spLocks noChangeShapeType="1"/>
              </p:cNvSpPr>
              <p:nvPr/>
            </p:nvSpPr>
            <p:spPr bwMode="auto">
              <a:xfrm>
                <a:off x="4313238" y="3271838"/>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4" name="Line 25"/>
              <p:cNvSpPr>
                <a:spLocks noChangeShapeType="1"/>
              </p:cNvSpPr>
              <p:nvPr/>
            </p:nvSpPr>
            <p:spPr bwMode="auto">
              <a:xfrm>
                <a:off x="4256088" y="3300413"/>
                <a:ext cx="0" cy="47625"/>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5" name="Line 26"/>
              <p:cNvSpPr>
                <a:spLocks noChangeShapeType="1"/>
              </p:cNvSpPr>
              <p:nvPr/>
            </p:nvSpPr>
            <p:spPr bwMode="auto">
              <a:xfrm>
                <a:off x="4246563" y="3300413"/>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6" name="Line 27"/>
              <p:cNvSpPr>
                <a:spLocks noChangeShapeType="1"/>
              </p:cNvSpPr>
              <p:nvPr/>
            </p:nvSpPr>
            <p:spPr bwMode="auto">
              <a:xfrm>
                <a:off x="4360863" y="3214688"/>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7" name="Line 28"/>
              <p:cNvSpPr>
                <a:spLocks noChangeShapeType="1"/>
              </p:cNvSpPr>
              <p:nvPr/>
            </p:nvSpPr>
            <p:spPr bwMode="auto">
              <a:xfrm>
                <a:off x="4475163" y="3214688"/>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8" name="Line 29"/>
              <p:cNvSpPr>
                <a:spLocks noChangeShapeType="1"/>
              </p:cNvSpPr>
              <p:nvPr/>
            </p:nvSpPr>
            <p:spPr bwMode="auto">
              <a:xfrm>
                <a:off x="4198938" y="3328988"/>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9" name="Line 30"/>
              <p:cNvSpPr>
                <a:spLocks noChangeShapeType="1"/>
              </p:cNvSpPr>
              <p:nvPr/>
            </p:nvSpPr>
            <p:spPr bwMode="auto">
              <a:xfrm>
                <a:off x="4494213" y="3214688"/>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0" name="Line 31"/>
              <p:cNvSpPr>
                <a:spLocks noChangeShapeType="1"/>
              </p:cNvSpPr>
              <p:nvPr/>
            </p:nvSpPr>
            <p:spPr bwMode="auto">
              <a:xfrm>
                <a:off x="4208463" y="3319463"/>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1" name="Line 32"/>
              <p:cNvSpPr>
                <a:spLocks noChangeShapeType="1"/>
              </p:cNvSpPr>
              <p:nvPr/>
            </p:nvSpPr>
            <p:spPr bwMode="auto">
              <a:xfrm>
                <a:off x="4703763" y="3167063"/>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2" name="Line 33"/>
              <p:cNvSpPr>
                <a:spLocks noChangeShapeType="1"/>
              </p:cNvSpPr>
              <p:nvPr/>
            </p:nvSpPr>
            <p:spPr bwMode="auto">
              <a:xfrm>
                <a:off x="5008563" y="3167063"/>
                <a:ext cx="0" cy="5715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73" name="Freeform 34"/>
              <p:cNvSpPr>
                <a:spLocks/>
              </p:cNvSpPr>
              <p:nvPr/>
            </p:nvSpPr>
            <p:spPr bwMode="auto">
              <a:xfrm>
                <a:off x="4122738" y="3195638"/>
                <a:ext cx="895350" cy="495300"/>
              </a:xfrm>
              <a:custGeom>
                <a:avLst/>
                <a:gdLst>
                  <a:gd name="T0" fmla="*/ 0 w 94"/>
                  <a:gd name="T1" fmla="*/ 52 h 52"/>
                  <a:gd name="T2" fmla="*/ 2 w 94"/>
                  <a:gd name="T3" fmla="*/ 52 h 52"/>
                  <a:gd name="T4" fmla="*/ 2 w 94"/>
                  <a:gd name="T5" fmla="*/ 46 h 52"/>
                  <a:gd name="T6" fmla="*/ 3 w 94"/>
                  <a:gd name="T7" fmla="*/ 46 h 52"/>
                  <a:gd name="T8" fmla="*/ 3 w 94"/>
                  <a:gd name="T9" fmla="*/ 37 h 52"/>
                  <a:gd name="T10" fmla="*/ 4 w 94"/>
                  <a:gd name="T11" fmla="*/ 37 h 52"/>
                  <a:gd name="T12" fmla="*/ 4 w 94"/>
                  <a:gd name="T13" fmla="*/ 24 h 52"/>
                  <a:gd name="T14" fmla="*/ 6 w 94"/>
                  <a:gd name="T15" fmla="*/ 24 h 52"/>
                  <a:gd name="T16" fmla="*/ 6 w 94"/>
                  <a:gd name="T17" fmla="*/ 20 h 52"/>
                  <a:gd name="T18" fmla="*/ 7 w 94"/>
                  <a:gd name="T19" fmla="*/ 20 h 52"/>
                  <a:gd name="T20" fmla="*/ 7 w 94"/>
                  <a:gd name="T21" fmla="*/ 16 h 52"/>
                  <a:gd name="T22" fmla="*/ 10 w 94"/>
                  <a:gd name="T23" fmla="*/ 16 h 52"/>
                  <a:gd name="T24" fmla="*/ 10 w 94"/>
                  <a:gd name="T25" fmla="*/ 14 h 52"/>
                  <a:gd name="T26" fmla="*/ 17 w 94"/>
                  <a:gd name="T27" fmla="*/ 14 h 52"/>
                  <a:gd name="T28" fmla="*/ 17 w 94"/>
                  <a:gd name="T29" fmla="*/ 11 h 52"/>
                  <a:gd name="T30" fmla="*/ 23 w 94"/>
                  <a:gd name="T31" fmla="*/ 11 h 52"/>
                  <a:gd name="T32" fmla="*/ 23 w 94"/>
                  <a:gd name="T33" fmla="*/ 5 h 52"/>
                  <a:gd name="T34" fmla="*/ 43 w 94"/>
                  <a:gd name="T35" fmla="*/ 5 h 52"/>
                  <a:gd name="T36" fmla="*/ 43 w 94"/>
                  <a:gd name="T37" fmla="*/ 0 h 52"/>
                  <a:gd name="T38" fmla="*/ 94 w 94"/>
                  <a:gd name="T3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52">
                    <a:moveTo>
                      <a:pt x="0" y="52"/>
                    </a:moveTo>
                    <a:lnTo>
                      <a:pt x="2" y="52"/>
                    </a:lnTo>
                    <a:lnTo>
                      <a:pt x="2" y="46"/>
                    </a:lnTo>
                    <a:lnTo>
                      <a:pt x="3" y="46"/>
                    </a:lnTo>
                    <a:lnTo>
                      <a:pt x="3" y="37"/>
                    </a:lnTo>
                    <a:lnTo>
                      <a:pt x="4" y="37"/>
                    </a:lnTo>
                    <a:lnTo>
                      <a:pt x="4" y="24"/>
                    </a:lnTo>
                    <a:lnTo>
                      <a:pt x="6" y="24"/>
                    </a:lnTo>
                    <a:lnTo>
                      <a:pt x="6" y="20"/>
                    </a:lnTo>
                    <a:lnTo>
                      <a:pt x="7" y="20"/>
                    </a:lnTo>
                    <a:lnTo>
                      <a:pt x="7" y="16"/>
                    </a:lnTo>
                    <a:lnTo>
                      <a:pt x="10" y="16"/>
                    </a:lnTo>
                    <a:lnTo>
                      <a:pt x="10" y="14"/>
                    </a:lnTo>
                    <a:lnTo>
                      <a:pt x="17" y="14"/>
                    </a:lnTo>
                    <a:lnTo>
                      <a:pt x="17" y="11"/>
                    </a:lnTo>
                    <a:lnTo>
                      <a:pt x="23" y="11"/>
                    </a:lnTo>
                    <a:lnTo>
                      <a:pt x="23" y="5"/>
                    </a:lnTo>
                    <a:lnTo>
                      <a:pt x="43" y="5"/>
                    </a:lnTo>
                    <a:lnTo>
                      <a:pt x="43" y="0"/>
                    </a:lnTo>
                    <a:lnTo>
                      <a:pt x="94" y="0"/>
                    </a:lnTo>
                  </a:path>
                </a:pathLst>
              </a:custGeom>
              <a:ln>
                <a:solidFill>
                  <a:schemeClr val="accent3"/>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12" name="Group 11"/>
            <p:cNvGrpSpPr/>
            <p:nvPr/>
          </p:nvGrpSpPr>
          <p:grpSpPr>
            <a:xfrm>
              <a:off x="1918480" y="3135630"/>
              <a:ext cx="1605770" cy="267006"/>
              <a:chOff x="3968750" y="3319463"/>
              <a:chExt cx="1200150" cy="209550"/>
            </a:xfrm>
          </p:grpSpPr>
          <p:sp>
            <p:nvSpPr>
              <p:cNvPr id="43" name="Line 35"/>
              <p:cNvSpPr>
                <a:spLocks noChangeShapeType="1"/>
              </p:cNvSpPr>
              <p:nvPr/>
            </p:nvSpPr>
            <p:spPr bwMode="auto">
              <a:xfrm>
                <a:off x="4730750"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4" name="Line 36"/>
              <p:cNvSpPr>
                <a:spLocks noChangeShapeType="1"/>
              </p:cNvSpPr>
              <p:nvPr/>
            </p:nvSpPr>
            <p:spPr bwMode="auto">
              <a:xfrm>
                <a:off x="4835525"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5" name="Line 37"/>
              <p:cNvSpPr>
                <a:spLocks noChangeShapeType="1"/>
              </p:cNvSpPr>
              <p:nvPr/>
            </p:nvSpPr>
            <p:spPr bwMode="auto">
              <a:xfrm>
                <a:off x="4464050" y="3386138"/>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6" name="Line 38"/>
              <p:cNvSpPr>
                <a:spLocks noChangeShapeType="1"/>
              </p:cNvSpPr>
              <p:nvPr/>
            </p:nvSpPr>
            <p:spPr bwMode="auto">
              <a:xfrm>
                <a:off x="4435475" y="3386138"/>
                <a:ext cx="0" cy="571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7" name="Line 39"/>
              <p:cNvSpPr>
                <a:spLocks noChangeShapeType="1"/>
              </p:cNvSpPr>
              <p:nvPr/>
            </p:nvSpPr>
            <p:spPr bwMode="auto">
              <a:xfrm>
                <a:off x="4416425" y="3386138"/>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8" name="Line 40"/>
              <p:cNvSpPr>
                <a:spLocks noChangeShapeType="1"/>
              </p:cNvSpPr>
              <p:nvPr/>
            </p:nvSpPr>
            <p:spPr bwMode="auto">
              <a:xfrm>
                <a:off x="4530725"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9" name="Line 41"/>
              <p:cNvSpPr>
                <a:spLocks noChangeShapeType="1"/>
              </p:cNvSpPr>
              <p:nvPr/>
            </p:nvSpPr>
            <p:spPr bwMode="auto">
              <a:xfrm>
                <a:off x="4549775"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0" name="Line 42"/>
              <p:cNvSpPr>
                <a:spLocks noChangeShapeType="1"/>
              </p:cNvSpPr>
              <p:nvPr/>
            </p:nvSpPr>
            <p:spPr bwMode="auto">
              <a:xfrm>
                <a:off x="4206875" y="3414713"/>
                <a:ext cx="0" cy="571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1" name="Line 43"/>
              <p:cNvSpPr>
                <a:spLocks noChangeShapeType="1"/>
              </p:cNvSpPr>
              <p:nvPr/>
            </p:nvSpPr>
            <p:spPr bwMode="auto">
              <a:xfrm>
                <a:off x="4121150" y="3455988"/>
                <a:ext cx="0" cy="571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2" name="Line 44"/>
              <p:cNvSpPr>
                <a:spLocks noChangeShapeType="1"/>
              </p:cNvSpPr>
              <p:nvPr/>
            </p:nvSpPr>
            <p:spPr bwMode="auto">
              <a:xfrm>
                <a:off x="4130675" y="3455988"/>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3" name="Line 45"/>
              <p:cNvSpPr>
                <a:spLocks noChangeShapeType="1"/>
              </p:cNvSpPr>
              <p:nvPr/>
            </p:nvSpPr>
            <p:spPr bwMode="auto">
              <a:xfrm>
                <a:off x="4025900" y="3455988"/>
                <a:ext cx="0" cy="571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4" name="Line 46"/>
              <p:cNvSpPr>
                <a:spLocks noChangeShapeType="1"/>
              </p:cNvSpPr>
              <p:nvPr/>
            </p:nvSpPr>
            <p:spPr bwMode="auto">
              <a:xfrm>
                <a:off x="4092575" y="3455988"/>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5" name="Line 47"/>
              <p:cNvSpPr>
                <a:spLocks noChangeShapeType="1"/>
              </p:cNvSpPr>
              <p:nvPr/>
            </p:nvSpPr>
            <p:spPr bwMode="auto">
              <a:xfrm>
                <a:off x="4073525" y="3455988"/>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6" name="Line 48"/>
              <p:cNvSpPr>
                <a:spLocks noChangeShapeType="1"/>
              </p:cNvSpPr>
              <p:nvPr/>
            </p:nvSpPr>
            <p:spPr bwMode="auto">
              <a:xfrm>
                <a:off x="4683125"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7" name="Line 49"/>
              <p:cNvSpPr>
                <a:spLocks noChangeShapeType="1"/>
              </p:cNvSpPr>
              <p:nvPr/>
            </p:nvSpPr>
            <p:spPr bwMode="auto">
              <a:xfrm>
                <a:off x="4321175" y="3424238"/>
                <a:ext cx="0" cy="5715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8" name="Line 50"/>
              <p:cNvSpPr>
                <a:spLocks noChangeShapeType="1"/>
              </p:cNvSpPr>
              <p:nvPr/>
            </p:nvSpPr>
            <p:spPr bwMode="auto">
              <a:xfrm>
                <a:off x="4768850"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9" name="Line 51"/>
              <p:cNvSpPr>
                <a:spLocks noChangeShapeType="1"/>
              </p:cNvSpPr>
              <p:nvPr/>
            </p:nvSpPr>
            <p:spPr bwMode="auto">
              <a:xfrm>
                <a:off x="5159375" y="3319463"/>
                <a:ext cx="0" cy="4762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60" name="Freeform 52"/>
              <p:cNvSpPr>
                <a:spLocks/>
              </p:cNvSpPr>
              <p:nvPr/>
            </p:nvSpPr>
            <p:spPr bwMode="auto">
              <a:xfrm>
                <a:off x="3968750" y="3348038"/>
                <a:ext cx="1200150" cy="180975"/>
              </a:xfrm>
              <a:custGeom>
                <a:avLst/>
                <a:gdLst>
                  <a:gd name="T0" fmla="*/ 0 w 126"/>
                  <a:gd name="T1" fmla="*/ 19 h 19"/>
                  <a:gd name="T2" fmla="*/ 0 w 126"/>
                  <a:gd name="T3" fmla="*/ 17 h 19"/>
                  <a:gd name="T4" fmla="*/ 4 w 126"/>
                  <a:gd name="T5" fmla="*/ 17 h 19"/>
                  <a:gd name="T6" fmla="*/ 4 w 126"/>
                  <a:gd name="T7" fmla="*/ 14 h 19"/>
                  <a:gd name="T8" fmla="*/ 23 w 126"/>
                  <a:gd name="T9" fmla="*/ 14 h 19"/>
                  <a:gd name="T10" fmla="*/ 23 w 126"/>
                  <a:gd name="T11" fmla="*/ 10 h 19"/>
                  <a:gd name="T12" fmla="*/ 45 w 126"/>
                  <a:gd name="T13" fmla="*/ 10 h 19"/>
                  <a:gd name="T14" fmla="*/ 45 w 126"/>
                  <a:gd name="T15" fmla="*/ 6 h 19"/>
                  <a:gd name="T16" fmla="*/ 55 w 126"/>
                  <a:gd name="T17" fmla="*/ 6 h 19"/>
                  <a:gd name="T18" fmla="*/ 55 w 126"/>
                  <a:gd name="T19" fmla="*/ 0 h 19"/>
                  <a:gd name="T20" fmla="*/ 126 w 126"/>
                  <a:gd name="T2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19">
                    <a:moveTo>
                      <a:pt x="0" y="19"/>
                    </a:moveTo>
                    <a:lnTo>
                      <a:pt x="0" y="17"/>
                    </a:lnTo>
                    <a:lnTo>
                      <a:pt x="4" y="17"/>
                    </a:lnTo>
                    <a:lnTo>
                      <a:pt x="4" y="14"/>
                    </a:lnTo>
                    <a:lnTo>
                      <a:pt x="23" y="14"/>
                    </a:lnTo>
                    <a:lnTo>
                      <a:pt x="23" y="10"/>
                    </a:lnTo>
                    <a:lnTo>
                      <a:pt x="45" y="10"/>
                    </a:lnTo>
                    <a:lnTo>
                      <a:pt x="45" y="6"/>
                    </a:lnTo>
                    <a:lnTo>
                      <a:pt x="55" y="6"/>
                    </a:lnTo>
                    <a:lnTo>
                      <a:pt x="55" y="0"/>
                    </a:lnTo>
                    <a:lnTo>
                      <a:pt x="126" y="0"/>
                    </a:ln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13" name="Group 12"/>
            <p:cNvGrpSpPr/>
            <p:nvPr/>
          </p:nvGrpSpPr>
          <p:grpSpPr>
            <a:xfrm>
              <a:off x="5152186" y="1852859"/>
              <a:ext cx="1080000" cy="1548000"/>
              <a:chOff x="4160838" y="2846388"/>
              <a:chExt cx="819150" cy="1162050"/>
            </a:xfrm>
          </p:grpSpPr>
          <p:sp>
            <p:nvSpPr>
              <p:cNvPr id="35" name="Line 53"/>
              <p:cNvSpPr>
                <a:spLocks noChangeShapeType="1"/>
              </p:cNvSpPr>
              <p:nvPr/>
            </p:nvSpPr>
            <p:spPr bwMode="auto">
              <a:xfrm>
                <a:off x="4665663" y="3027363"/>
                <a:ext cx="0" cy="571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6" name="Line 54"/>
              <p:cNvSpPr>
                <a:spLocks noChangeShapeType="1"/>
              </p:cNvSpPr>
              <p:nvPr/>
            </p:nvSpPr>
            <p:spPr bwMode="auto">
              <a:xfrm>
                <a:off x="4970463" y="2846388"/>
                <a:ext cx="0" cy="571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7" name="Line 55"/>
              <p:cNvSpPr>
                <a:spLocks noChangeShapeType="1"/>
              </p:cNvSpPr>
              <p:nvPr/>
            </p:nvSpPr>
            <p:spPr bwMode="auto">
              <a:xfrm>
                <a:off x="4294188" y="3398838"/>
                <a:ext cx="0" cy="4762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8" name="Line 56"/>
              <p:cNvSpPr>
                <a:spLocks noChangeShapeType="1"/>
              </p:cNvSpPr>
              <p:nvPr/>
            </p:nvSpPr>
            <p:spPr bwMode="auto">
              <a:xfrm>
                <a:off x="4360863" y="3341688"/>
                <a:ext cx="0" cy="571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9" name="Line 57"/>
              <p:cNvSpPr>
                <a:spLocks noChangeShapeType="1"/>
              </p:cNvSpPr>
              <p:nvPr/>
            </p:nvSpPr>
            <p:spPr bwMode="auto">
              <a:xfrm>
                <a:off x="4284663" y="3417888"/>
                <a:ext cx="0" cy="571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0" name="Line 58"/>
              <p:cNvSpPr>
                <a:spLocks noChangeShapeType="1"/>
              </p:cNvSpPr>
              <p:nvPr/>
            </p:nvSpPr>
            <p:spPr bwMode="auto">
              <a:xfrm>
                <a:off x="4513263" y="3208338"/>
                <a:ext cx="0" cy="571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1" name="Line 59"/>
              <p:cNvSpPr>
                <a:spLocks noChangeShapeType="1"/>
              </p:cNvSpPr>
              <p:nvPr/>
            </p:nvSpPr>
            <p:spPr bwMode="auto">
              <a:xfrm>
                <a:off x="4751388" y="2976563"/>
                <a:ext cx="0" cy="4762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2" name="Freeform 60"/>
              <p:cNvSpPr>
                <a:spLocks/>
              </p:cNvSpPr>
              <p:nvPr/>
            </p:nvSpPr>
            <p:spPr bwMode="auto">
              <a:xfrm>
                <a:off x="4160838" y="2874963"/>
                <a:ext cx="819150" cy="1133475"/>
              </a:xfrm>
              <a:custGeom>
                <a:avLst/>
                <a:gdLst>
                  <a:gd name="T0" fmla="*/ 0 w 86"/>
                  <a:gd name="T1" fmla="*/ 119 h 119"/>
                  <a:gd name="T2" fmla="*/ 0 w 86"/>
                  <a:gd name="T3" fmla="*/ 117 h 119"/>
                  <a:gd name="T4" fmla="*/ 2 w 86"/>
                  <a:gd name="T5" fmla="*/ 117 h 119"/>
                  <a:gd name="T6" fmla="*/ 2 w 86"/>
                  <a:gd name="T7" fmla="*/ 112 h 119"/>
                  <a:gd name="T8" fmla="*/ 4 w 86"/>
                  <a:gd name="T9" fmla="*/ 112 h 119"/>
                  <a:gd name="T10" fmla="*/ 4 w 86"/>
                  <a:gd name="T11" fmla="*/ 96 h 119"/>
                  <a:gd name="T12" fmla="*/ 5 w 86"/>
                  <a:gd name="T13" fmla="*/ 96 h 119"/>
                  <a:gd name="T14" fmla="*/ 5 w 86"/>
                  <a:gd name="T15" fmla="*/ 89 h 119"/>
                  <a:gd name="T16" fmla="*/ 6 w 86"/>
                  <a:gd name="T17" fmla="*/ 89 h 119"/>
                  <a:gd name="T18" fmla="*/ 6 w 86"/>
                  <a:gd name="T19" fmla="*/ 81 h 119"/>
                  <a:gd name="T20" fmla="*/ 6 w 86"/>
                  <a:gd name="T21" fmla="*/ 77 h 119"/>
                  <a:gd name="T22" fmla="*/ 7 w 86"/>
                  <a:gd name="T23" fmla="*/ 77 h 119"/>
                  <a:gd name="T24" fmla="*/ 7 w 86"/>
                  <a:gd name="T25" fmla="*/ 75 h 119"/>
                  <a:gd name="T26" fmla="*/ 8 w 86"/>
                  <a:gd name="T27" fmla="*/ 75 h 119"/>
                  <a:gd name="T28" fmla="*/ 8 w 86"/>
                  <a:gd name="T29" fmla="*/ 73 h 119"/>
                  <a:gd name="T30" fmla="*/ 10 w 86"/>
                  <a:gd name="T31" fmla="*/ 73 h 119"/>
                  <a:gd name="T32" fmla="*/ 10 w 86"/>
                  <a:gd name="T33" fmla="*/ 65 h 119"/>
                  <a:gd name="T34" fmla="*/ 11 w 86"/>
                  <a:gd name="T35" fmla="*/ 65 h 119"/>
                  <a:gd name="T36" fmla="*/ 11 w 86"/>
                  <a:gd name="T37" fmla="*/ 60 h 119"/>
                  <a:gd name="T38" fmla="*/ 13 w 86"/>
                  <a:gd name="T39" fmla="*/ 60 h 119"/>
                  <a:gd name="T40" fmla="*/ 13 w 86"/>
                  <a:gd name="T41" fmla="*/ 57 h 119"/>
                  <a:gd name="T42" fmla="*/ 15 w 86"/>
                  <a:gd name="T43" fmla="*/ 57 h 119"/>
                  <a:gd name="T44" fmla="*/ 15 w 86"/>
                  <a:gd name="T45" fmla="*/ 54 h 119"/>
                  <a:gd name="T46" fmla="*/ 17 w 86"/>
                  <a:gd name="T47" fmla="*/ 54 h 119"/>
                  <a:gd name="T48" fmla="*/ 17 w 86"/>
                  <a:gd name="T49" fmla="*/ 52 h 119"/>
                  <a:gd name="T50" fmla="*/ 22 w 86"/>
                  <a:gd name="T51" fmla="*/ 52 h 119"/>
                  <a:gd name="T52" fmla="*/ 22 w 86"/>
                  <a:gd name="T53" fmla="*/ 49 h 119"/>
                  <a:gd name="T54" fmla="*/ 24 w 86"/>
                  <a:gd name="T55" fmla="*/ 49 h 119"/>
                  <a:gd name="T56" fmla="*/ 24 w 86"/>
                  <a:gd name="T57" fmla="*/ 41 h 119"/>
                  <a:gd name="T58" fmla="*/ 25 w 86"/>
                  <a:gd name="T59" fmla="*/ 41 h 119"/>
                  <a:gd name="T60" fmla="*/ 25 w 86"/>
                  <a:gd name="T61" fmla="*/ 38 h 119"/>
                  <a:gd name="T62" fmla="*/ 40 w 86"/>
                  <a:gd name="T63" fmla="*/ 38 h 119"/>
                  <a:gd name="T64" fmla="*/ 40 w 86"/>
                  <a:gd name="T65" fmla="*/ 33 h 119"/>
                  <a:gd name="T66" fmla="*/ 43 w 86"/>
                  <a:gd name="T67" fmla="*/ 33 h 119"/>
                  <a:gd name="T68" fmla="*/ 43 w 86"/>
                  <a:gd name="T69" fmla="*/ 28 h 119"/>
                  <a:gd name="T70" fmla="*/ 46 w 86"/>
                  <a:gd name="T71" fmla="*/ 28 h 119"/>
                  <a:gd name="T72" fmla="*/ 46 w 86"/>
                  <a:gd name="T73" fmla="*/ 23 h 119"/>
                  <a:gd name="T74" fmla="*/ 48 w 86"/>
                  <a:gd name="T75" fmla="*/ 23 h 119"/>
                  <a:gd name="T76" fmla="*/ 48 w 86"/>
                  <a:gd name="T77" fmla="*/ 19 h 119"/>
                  <a:gd name="T78" fmla="*/ 55 w 86"/>
                  <a:gd name="T79" fmla="*/ 19 h 119"/>
                  <a:gd name="T80" fmla="*/ 55 w 86"/>
                  <a:gd name="T81" fmla="*/ 13 h 119"/>
                  <a:gd name="T82" fmla="*/ 71 w 86"/>
                  <a:gd name="T83" fmla="*/ 13 h 119"/>
                  <a:gd name="T84" fmla="*/ 71 w 86"/>
                  <a:gd name="T85" fmla="*/ 0 h 119"/>
                  <a:gd name="T86" fmla="*/ 86 w 86"/>
                  <a:gd name="T8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6" h="119">
                    <a:moveTo>
                      <a:pt x="0" y="119"/>
                    </a:moveTo>
                    <a:lnTo>
                      <a:pt x="0" y="117"/>
                    </a:lnTo>
                    <a:lnTo>
                      <a:pt x="2" y="117"/>
                    </a:lnTo>
                    <a:lnTo>
                      <a:pt x="2" y="112"/>
                    </a:lnTo>
                    <a:lnTo>
                      <a:pt x="4" y="112"/>
                    </a:lnTo>
                    <a:lnTo>
                      <a:pt x="4" y="96"/>
                    </a:lnTo>
                    <a:lnTo>
                      <a:pt x="5" y="96"/>
                    </a:lnTo>
                    <a:lnTo>
                      <a:pt x="5" y="89"/>
                    </a:lnTo>
                    <a:lnTo>
                      <a:pt x="6" y="89"/>
                    </a:lnTo>
                    <a:lnTo>
                      <a:pt x="6" y="81"/>
                    </a:lnTo>
                    <a:lnTo>
                      <a:pt x="6" y="77"/>
                    </a:lnTo>
                    <a:lnTo>
                      <a:pt x="7" y="77"/>
                    </a:lnTo>
                    <a:lnTo>
                      <a:pt x="7" y="75"/>
                    </a:lnTo>
                    <a:lnTo>
                      <a:pt x="8" y="75"/>
                    </a:lnTo>
                    <a:lnTo>
                      <a:pt x="8" y="73"/>
                    </a:lnTo>
                    <a:lnTo>
                      <a:pt x="10" y="73"/>
                    </a:lnTo>
                    <a:lnTo>
                      <a:pt x="10" y="65"/>
                    </a:lnTo>
                    <a:lnTo>
                      <a:pt x="11" y="65"/>
                    </a:lnTo>
                    <a:lnTo>
                      <a:pt x="11" y="60"/>
                    </a:lnTo>
                    <a:lnTo>
                      <a:pt x="13" y="60"/>
                    </a:lnTo>
                    <a:lnTo>
                      <a:pt x="13" y="57"/>
                    </a:lnTo>
                    <a:lnTo>
                      <a:pt x="15" y="57"/>
                    </a:lnTo>
                    <a:lnTo>
                      <a:pt x="15" y="54"/>
                    </a:lnTo>
                    <a:lnTo>
                      <a:pt x="17" y="54"/>
                    </a:lnTo>
                    <a:lnTo>
                      <a:pt x="17" y="52"/>
                    </a:lnTo>
                    <a:lnTo>
                      <a:pt x="22" y="52"/>
                    </a:lnTo>
                    <a:lnTo>
                      <a:pt x="22" y="49"/>
                    </a:lnTo>
                    <a:lnTo>
                      <a:pt x="24" y="49"/>
                    </a:lnTo>
                    <a:lnTo>
                      <a:pt x="24" y="41"/>
                    </a:lnTo>
                    <a:lnTo>
                      <a:pt x="25" y="41"/>
                    </a:lnTo>
                    <a:lnTo>
                      <a:pt x="25" y="38"/>
                    </a:lnTo>
                    <a:lnTo>
                      <a:pt x="40" y="38"/>
                    </a:lnTo>
                    <a:lnTo>
                      <a:pt x="40" y="33"/>
                    </a:lnTo>
                    <a:lnTo>
                      <a:pt x="43" y="33"/>
                    </a:lnTo>
                    <a:lnTo>
                      <a:pt x="43" y="28"/>
                    </a:lnTo>
                    <a:lnTo>
                      <a:pt x="46" y="28"/>
                    </a:lnTo>
                    <a:lnTo>
                      <a:pt x="46" y="23"/>
                    </a:lnTo>
                    <a:lnTo>
                      <a:pt x="48" y="23"/>
                    </a:lnTo>
                    <a:lnTo>
                      <a:pt x="48" y="19"/>
                    </a:lnTo>
                    <a:lnTo>
                      <a:pt x="55" y="19"/>
                    </a:lnTo>
                    <a:lnTo>
                      <a:pt x="55" y="13"/>
                    </a:lnTo>
                    <a:lnTo>
                      <a:pt x="71" y="13"/>
                    </a:lnTo>
                    <a:lnTo>
                      <a:pt x="71" y="0"/>
                    </a:lnTo>
                    <a:lnTo>
                      <a:pt x="86" y="0"/>
                    </a:lnTo>
                  </a:path>
                </a:pathLst>
              </a:custGeom>
              <a:ln>
                <a:solidFill>
                  <a:schemeClr val="accent4"/>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14" name="Group 13"/>
            <p:cNvGrpSpPr/>
            <p:nvPr/>
          </p:nvGrpSpPr>
          <p:grpSpPr>
            <a:xfrm>
              <a:off x="5152186" y="2721760"/>
              <a:ext cx="1616829" cy="679100"/>
              <a:chOff x="3965575" y="3263900"/>
              <a:chExt cx="1209675" cy="504825"/>
            </a:xfrm>
          </p:grpSpPr>
          <p:sp>
            <p:nvSpPr>
              <p:cNvPr id="15" name="Line 61"/>
              <p:cNvSpPr>
                <a:spLocks noChangeShapeType="1"/>
              </p:cNvSpPr>
              <p:nvPr/>
            </p:nvSpPr>
            <p:spPr bwMode="auto">
              <a:xfrm>
                <a:off x="490855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6" name="Line 62"/>
              <p:cNvSpPr>
                <a:spLocks noChangeShapeType="1"/>
              </p:cNvSpPr>
              <p:nvPr/>
            </p:nvSpPr>
            <p:spPr bwMode="auto">
              <a:xfrm>
                <a:off x="485140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7" name="Line 63"/>
              <p:cNvSpPr>
                <a:spLocks noChangeShapeType="1"/>
              </p:cNvSpPr>
              <p:nvPr/>
            </p:nvSpPr>
            <p:spPr bwMode="auto">
              <a:xfrm>
                <a:off x="483235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8" name="Line 64"/>
              <p:cNvSpPr>
                <a:spLocks noChangeShapeType="1"/>
              </p:cNvSpPr>
              <p:nvPr/>
            </p:nvSpPr>
            <p:spPr bwMode="auto">
              <a:xfrm>
                <a:off x="467995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19" name="Line 65"/>
              <p:cNvSpPr>
                <a:spLocks noChangeShapeType="1"/>
              </p:cNvSpPr>
              <p:nvPr/>
            </p:nvSpPr>
            <p:spPr bwMode="auto">
              <a:xfrm>
                <a:off x="460375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0" name="Line 66"/>
              <p:cNvSpPr>
                <a:spLocks noChangeShapeType="1"/>
              </p:cNvSpPr>
              <p:nvPr/>
            </p:nvSpPr>
            <p:spPr bwMode="auto">
              <a:xfrm>
                <a:off x="4346575" y="3311525"/>
                <a:ext cx="0" cy="47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1" name="Line 67"/>
              <p:cNvSpPr>
                <a:spLocks noChangeShapeType="1"/>
              </p:cNvSpPr>
              <p:nvPr/>
            </p:nvSpPr>
            <p:spPr bwMode="auto">
              <a:xfrm>
                <a:off x="4451350" y="3292475"/>
                <a:ext cx="0" cy="47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2" name="Line 68"/>
              <p:cNvSpPr>
                <a:spLocks noChangeShapeType="1"/>
              </p:cNvSpPr>
              <p:nvPr/>
            </p:nvSpPr>
            <p:spPr bwMode="auto">
              <a:xfrm>
                <a:off x="4403725" y="3292475"/>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3" name="Line 69"/>
              <p:cNvSpPr>
                <a:spLocks noChangeShapeType="1"/>
              </p:cNvSpPr>
              <p:nvPr/>
            </p:nvSpPr>
            <p:spPr bwMode="auto">
              <a:xfrm>
                <a:off x="4413250" y="3292475"/>
                <a:ext cx="0" cy="47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4" name="Line 70"/>
              <p:cNvSpPr>
                <a:spLocks noChangeShapeType="1"/>
              </p:cNvSpPr>
              <p:nvPr/>
            </p:nvSpPr>
            <p:spPr bwMode="auto">
              <a:xfrm>
                <a:off x="4203700" y="332105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5" name="Line 71"/>
              <p:cNvSpPr>
                <a:spLocks noChangeShapeType="1"/>
              </p:cNvSpPr>
              <p:nvPr/>
            </p:nvSpPr>
            <p:spPr bwMode="auto">
              <a:xfrm>
                <a:off x="4432300" y="328295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6" name="Line 72"/>
              <p:cNvSpPr>
                <a:spLocks noChangeShapeType="1"/>
              </p:cNvSpPr>
              <p:nvPr/>
            </p:nvSpPr>
            <p:spPr bwMode="auto">
              <a:xfrm>
                <a:off x="4327525" y="33020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7" name="Line 73"/>
              <p:cNvSpPr>
                <a:spLocks noChangeShapeType="1"/>
              </p:cNvSpPr>
              <p:nvPr/>
            </p:nvSpPr>
            <p:spPr bwMode="auto">
              <a:xfrm>
                <a:off x="454660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8" name="Line 74"/>
              <p:cNvSpPr>
                <a:spLocks noChangeShapeType="1"/>
              </p:cNvSpPr>
              <p:nvPr/>
            </p:nvSpPr>
            <p:spPr bwMode="auto">
              <a:xfrm>
                <a:off x="4556125"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29" name="Line 75"/>
              <p:cNvSpPr>
                <a:spLocks noChangeShapeType="1"/>
              </p:cNvSpPr>
              <p:nvPr/>
            </p:nvSpPr>
            <p:spPr bwMode="auto">
              <a:xfrm>
                <a:off x="4737100"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0" name="Line 76"/>
              <p:cNvSpPr>
                <a:spLocks noChangeShapeType="1"/>
              </p:cNvSpPr>
              <p:nvPr/>
            </p:nvSpPr>
            <p:spPr bwMode="auto">
              <a:xfrm>
                <a:off x="5165725" y="326390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1" name="Line 77"/>
              <p:cNvSpPr>
                <a:spLocks noChangeShapeType="1"/>
              </p:cNvSpPr>
              <p:nvPr/>
            </p:nvSpPr>
            <p:spPr bwMode="auto">
              <a:xfrm>
                <a:off x="4098925" y="3397250"/>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2" name="Line 78"/>
              <p:cNvSpPr>
                <a:spLocks noChangeShapeType="1"/>
              </p:cNvSpPr>
              <p:nvPr/>
            </p:nvSpPr>
            <p:spPr bwMode="auto">
              <a:xfrm>
                <a:off x="4117975" y="3387725"/>
                <a:ext cx="0" cy="571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3" name="Line 79"/>
              <p:cNvSpPr>
                <a:spLocks noChangeShapeType="1"/>
              </p:cNvSpPr>
              <p:nvPr/>
            </p:nvSpPr>
            <p:spPr bwMode="auto">
              <a:xfrm>
                <a:off x="4032250" y="3473450"/>
                <a:ext cx="0" cy="47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34" name="Freeform 80"/>
              <p:cNvSpPr>
                <a:spLocks/>
              </p:cNvSpPr>
              <p:nvPr/>
            </p:nvSpPr>
            <p:spPr bwMode="auto">
              <a:xfrm>
                <a:off x="3965575" y="3292475"/>
                <a:ext cx="1209675" cy="476250"/>
              </a:xfrm>
              <a:custGeom>
                <a:avLst/>
                <a:gdLst>
                  <a:gd name="T0" fmla="*/ 0 w 127"/>
                  <a:gd name="T1" fmla="*/ 50 h 50"/>
                  <a:gd name="T2" fmla="*/ 2 w 127"/>
                  <a:gd name="T3" fmla="*/ 50 h 50"/>
                  <a:gd name="T4" fmla="*/ 2 w 127"/>
                  <a:gd name="T5" fmla="*/ 48 h 50"/>
                  <a:gd name="T6" fmla="*/ 3 w 127"/>
                  <a:gd name="T7" fmla="*/ 48 h 50"/>
                  <a:gd name="T8" fmla="*/ 3 w 127"/>
                  <a:gd name="T9" fmla="*/ 42 h 50"/>
                  <a:gd name="T10" fmla="*/ 3 w 127"/>
                  <a:gd name="T11" fmla="*/ 32 h 50"/>
                  <a:gd name="T12" fmla="*/ 5 w 127"/>
                  <a:gd name="T13" fmla="*/ 32 h 50"/>
                  <a:gd name="T14" fmla="*/ 5 w 127"/>
                  <a:gd name="T15" fmla="*/ 28 h 50"/>
                  <a:gd name="T16" fmla="*/ 6 w 127"/>
                  <a:gd name="T17" fmla="*/ 28 h 50"/>
                  <a:gd name="T18" fmla="*/ 6 w 127"/>
                  <a:gd name="T19" fmla="*/ 25 h 50"/>
                  <a:gd name="T20" fmla="*/ 7 w 127"/>
                  <a:gd name="T21" fmla="*/ 25 h 50"/>
                  <a:gd name="T22" fmla="*/ 7 w 127"/>
                  <a:gd name="T23" fmla="*/ 21 h 50"/>
                  <a:gd name="T24" fmla="*/ 8 w 127"/>
                  <a:gd name="T25" fmla="*/ 21 h 50"/>
                  <a:gd name="T26" fmla="*/ 8 w 127"/>
                  <a:gd name="T27" fmla="*/ 19 h 50"/>
                  <a:gd name="T28" fmla="*/ 10 w 127"/>
                  <a:gd name="T29" fmla="*/ 19 h 50"/>
                  <a:gd name="T30" fmla="*/ 10 w 127"/>
                  <a:gd name="T31" fmla="*/ 18 h 50"/>
                  <a:gd name="T32" fmla="*/ 11 w 127"/>
                  <a:gd name="T33" fmla="*/ 18 h 50"/>
                  <a:gd name="T34" fmla="*/ 11 w 127"/>
                  <a:gd name="T35" fmla="*/ 15 h 50"/>
                  <a:gd name="T36" fmla="*/ 14 w 127"/>
                  <a:gd name="T37" fmla="*/ 15 h 50"/>
                  <a:gd name="T38" fmla="*/ 14 w 127"/>
                  <a:gd name="T39" fmla="*/ 14 h 50"/>
                  <a:gd name="T40" fmla="*/ 16 w 127"/>
                  <a:gd name="T41" fmla="*/ 14 h 50"/>
                  <a:gd name="T42" fmla="*/ 16 w 127"/>
                  <a:gd name="T43" fmla="*/ 13 h 50"/>
                  <a:gd name="T44" fmla="*/ 17 w 127"/>
                  <a:gd name="T45" fmla="*/ 13 h 50"/>
                  <a:gd name="T46" fmla="*/ 17 w 127"/>
                  <a:gd name="T47" fmla="*/ 10 h 50"/>
                  <a:gd name="T48" fmla="*/ 24 w 127"/>
                  <a:gd name="T49" fmla="*/ 10 h 50"/>
                  <a:gd name="T50" fmla="*/ 24 w 127"/>
                  <a:gd name="T51" fmla="*/ 6 h 50"/>
                  <a:gd name="T52" fmla="*/ 32 w 127"/>
                  <a:gd name="T53" fmla="*/ 6 h 50"/>
                  <a:gd name="T54" fmla="*/ 32 w 127"/>
                  <a:gd name="T55" fmla="*/ 4 h 50"/>
                  <a:gd name="T56" fmla="*/ 43 w 127"/>
                  <a:gd name="T57" fmla="*/ 4 h 50"/>
                  <a:gd name="T58" fmla="*/ 43 w 127"/>
                  <a:gd name="T59" fmla="*/ 3 h 50"/>
                  <a:gd name="T60" fmla="*/ 51 w 127"/>
                  <a:gd name="T61" fmla="*/ 3 h 50"/>
                  <a:gd name="T62" fmla="*/ 51 w 127"/>
                  <a:gd name="T63" fmla="*/ 0 h 50"/>
                  <a:gd name="T64" fmla="*/ 127 w 127"/>
                  <a:gd name="T6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7" h="50">
                    <a:moveTo>
                      <a:pt x="0" y="50"/>
                    </a:moveTo>
                    <a:lnTo>
                      <a:pt x="2" y="50"/>
                    </a:lnTo>
                    <a:lnTo>
                      <a:pt x="2" y="48"/>
                    </a:lnTo>
                    <a:lnTo>
                      <a:pt x="3" y="48"/>
                    </a:lnTo>
                    <a:lnTo>
                      <a:pt x="3" y="42"/>
                    </a:lnTo>
                    <a:lnTo>
                      <a:pt x="3" y="32"/>
                    </a:lnTo>
                    <a:lnTo>
                      <a:pt x="5" y="32"/>
                    </a:lnTo>
                    <a:lnTo>
                      <a:pt x="5" y="28"/>
                    </a:lnTo>
                    <a:lnTo>
                      <a:pt x="6" y="28"/>
                    </a:lnTo>
                    <a:lnTo>
                      <a:pt x="6" y="25"/>
                    </a:lnTo>
                    <a:lnTo>
                      <a:pt x="7" y="25"/>
                    </a:lnTo>
                    <a:lnTo>
                      <a:pt x="7" y="21"/>
                    </a:lnTo>
                    <a:lnTo>
                      <a:pt x="8" y="21"/>
                    </a:lnTo>
                    <a:lnTo>
                      <a:pt x="8" y="19"/>
                    </a:lnTo>
                    <a:lnTo>
                      <a:pt x="10" y="19"/>
                    </a:lnTo>
                    <a:lnTo>
                      <a:pt x="10" y="18"/>
                    </a:lnTo>
                    <a:lnTo>
                      <a:pt x="11" y="18"/>
                    </a:lnTo>
                    <a:lnTo>
                      <a:pt x="11" y="15"/>
                    </a:lnTo>
                    <a:lnTo>
                      <a:pt x="14" y="15"/>
                    </a:lnTo>
                    <a:lnTo>
                      <a:pt x="14" y="14"/>
                    </a:lnTo>
                    <a:lnTo>
                      <a:pt x="16" y="14"/>
                    </a:lnTo>
                    <a:lnTo>
                      <a:pt x="16" y="13"/>
                    </a:lnTo>
                    <a:lnTo>
                      <a:pt x="17" y="13"/>
                    </a:lnTo>
                    <a:lnTo>
                      <a:pt x="17" y="10"/>
                    </a:lnTo>
                    <a:lnTo>
                      <a:pt x="24" y="10"/>
                    </a:lnTo>
                    <a:lnTo>
                      <a:pt x="24" y="6"/>
                    </a:lnTo>
                    <a:lnTo>
                      <a:pt x="32" y="6"/>
                    </a:lnTo>
                    <a:lnTo>
                      <a:pt x="32" y="4"/>
                    </a:lnTo>
                    <a:lnTo>
                      <a:pt x="43" y="4"/>
                    </a:lnTo>
                    <a:lnTo>
                      <a:pt x="43" y="3"/>
                    </a:lnTo>
                    <a:lnTo>
                      <a:pt x="51" y="3"/>
                    </a:lnTo>
                    <a:lnTo>
                      <a:pt x="51" y="0"/>
                    </a:lnTo>
                    <a:lnTo>
                      <a:pt x="127" y="0"/>
                    </a:lnTo>
                  </a:path>
                </a:pathLst>
              </a:custGeom>
              <a:ln>
                <a:solidFill>
                  <a:schemeClr val="bg1"/>
                </a:solidFill>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spTree>
    <p:custDataLst>
      <p:tags r:id="rId1"/>
    </p:custDataLst>
    <p:extLst>
      <p:ext uri="{BB962C8B-B14F-4D97-AF65-F5344CB8AC3E}">
        <p14:creationId xmlns:p14="http://schemas.microsoft.com/office/powerpoint/2010/main" val="753325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a:solidFill>
                  <a:schemeClr val="bg1"/>
                </a:solidFill>
              </a:rPr>
              <a:t>1478PD: Adult Translocation-related soft tissue sarcomas (TRS): Presentation, management and outcome of 2,143 cases confirmed by expert </a:t>
            </a:r>
            <a:r>
              <a:rPr lang="en-GB" sz="1800" dirty="0" smtClean="0">
                <a:solidFill>
                  <a:schemeClr val="bg1"/>
                </a:solidFill>
              </a:rPr>
              <a:t>pathologists – Penal N, et al </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a:t>To evaluate the pattern of translocation-related STS compared with other </a:t>
            </a:r>
            <a:r>
              <a:rPr lang="en-GB" dirty="0" smtClean="0"/>
              <a:t>sarcomas</a:t>
            </a:r>
          </a:p>
          <a:p>
            <a:pPr marL="0" indent="0">
              <a:buNone/>
            </a:pPr>
            <a:endParaRPr lang="en-GB" b="1" dirty="0" smtClean="0">
              <a:solidFill>
                <a:schemeClr val="bg1"/>
              </a:solidFill>
            </a:endParaRPr>
          </a:p>
          <a:p>
            <a:pPr marL="0" indent="0">
              <a:buNone/>
            </a:pPr>
            <a:r>
              <a:rPr lang="en-GB" b="1" dirty="0" smtClean="0">
                <a:solidFill>
                  <a:schemeClr val="bg1"/>
                </a:solidFill>
              </a:rPr>
              <a:t>METHODS</a:t>
            </a:r>
            <a:endParaRPr lang="en-GB" b="1" dirty="0">
              <a:solidFill>
                <a:schemeClr val="bg1"/>
              </a:solidFill>
            </a:endParaRPr>
          </a:p>
          <a:p>
            <a:r>
              <a:rPr lang="en-GB" dirty="0" smtClean="0"/>
              <a:t>This was a retrospective multicentre study of 12,262 patients treated in 22 French Referral Sarcoma Centres and enrolled in the ‘</a:t>
            </a:r>
            <a:r>
              <a:rPr lang="en-GB" dirty="0" err="1" smtClean="0"/>
              <a:t>Conticabase</a:t>
            </a:r>
            <a:r>
              <a:rPr lang="en-GB" dirty="0" smtClean="0"/>
              <a:t>’ between January 1980 and December 2013</a:t>
            </a:r>
          </a:p>
          <a:p>
            <a:r>
              <a:rPr lang="en-GB" dirty="0" smtClean="0"/>
              <a:t>Expert pathologists systematically reviewed the diagnoses and classified them according to the 2013 WHO Classification</a:t>
            </a:r>
          </a:p>
          <a:p>
            <a:r>
              <a:rPr lang="en-GB" dirty="0" smtClean="0"/>
              <a:t>All cases of GIST were excluded from these analyses </a:t>
            </a: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894286" y="6474897"/>
            <a:ext cx="40290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Penal N,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1478PD</a:t>
            </a:r>
            <a:endParaRPr lang="en-GB" sz="1200" dirty="0">
              <a:solidFill>
                <a:srgbClr val="363636"/>
              </a:solidFill>
            </a:endParaRPr>
          </a:p>
        </p:txBody>
      </p:sp>
    </p:spTree>
    <p:custDataLst>
      <p:tags r:id="rId1"/>
    </p:custDataLst>
    <p:extLst>
      <p:ext uri="{BB962C8B-B14F-4D97-AF65-F5344CB8AC3E}">
        <p14:creationId xmlns:p14="http://schemas.microsoft.com/office/powerpoint/2010/main" val="1343941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a:t>
            </a:r>
            <a:r>
              <a:rPr lang="en-GB" dirty="0" smtClean="0"/>
              <a:t> </a:t>
            </a: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8" name="Text Box 4"/>
          <p:cNvSpPr txBox="1">
            <a:spLocks noChangeArrowheads="1"/>
          </p:cNvSpPr>
          <p:nvPr/>
        </p:nvSpPr>
        <p:spPr bwMode="auto">
          <a:xfrm>
            <a:off x="4894286" y="6474897"/>
            <a:ext cx="40290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Penal N,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1478PD</a:t>
            </a:r>
            <a:endParaRPr lang="en-GB" sz="1200" dirty="0">
              <a:solidFill>
                <a:srgbClr val="363636"/>
              </a:solidFill>
            </a:endParaRPr>
          </a:p>
        </p:txBody>
      </p:sp>
      <p:sp>
        <p:nvSpPr>
          <p:cNvPr id="10"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1478PD: Adult Translocation-related soft tissue sarcomas (TRS): Presentation, management and outcome of 2,143 cases confirmed by expert </a:t>
            </a:r>
            <a:r>
              <a:rPr lang="en-GB" sz="1800" dirty="0" smtClean="0">
                <a:solidFill>
                  <a:schemeClr val="bg1"/>
                </a:solidFill>
              </a:rPr>
              <a:t>pathologists – Penal </a:t>
            </a:r>
            <a:r>
              <a:rPr lang="en-GB" sz="1800" dirty="0">
                <a:solidFill>
                  <a:schemeClr val="bg1"/>
                </a:solidFill>
              </a:rPr>
              <a:t>N, et al</a:t>
            </a:r>
          </a:p>
        </p:txBody>
      </p:sp>
      <p:graphicFrame>
        <p:nvGraphicFramePr>
          <p:cNvPr id="12" name="Content Placeholder 1"/>
          <p:cNvGraphicFramePr>
            <a:graphicFrameLocks/>
          </p:cNvGraphicFramePr>
          <p:nvPr>
            <p:extLst>
              <p:ext uri="{D42A27DB-BD31-4B8C-83A1-F6EECF244321}">
                <p14:modId xmlns:p14="http://schemas.microsoft.com/office/powerpoint/2010/main" val="3550445971"/>
              </p:ext>
            </p:extLst>
          </p:nvPr>
        </p:nvGraphicFramePr>
        <p:xfrm>
          <a:off x="226965" y="1759244"/>
          <a:ext cx="4557686" cy="4023223"/>
        </p:xfrm>
        <a:graphic>
          <a:graphicData uri="http://schemas.openxmlformats.org/drawingml/2006/table">
            <a:tbl>
              <a:tblPr firstRow="1" bandRow="1">
                <a:tableStyleId>{69012ECD-51FC-41F1-AA8D-1B2483CD663E}</a:tableStyleId>
              </a:tblPr>
              <a:tblGrid>
                <a:gridCol w="2807855"/>
                <a:gridCol w="1043709"/>
                <a:gridCol w="706122"/>
              </a:tblGrid>
              <a:tr h="210416">
                <a:tc>
                  <a:txBody>
                    <a:bodyPr/>
                    <a:lstStyle/>
                    <a:p>
                      <a:endParaRPr lang="en-GB" sz="1200" dirty="0">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solidFill>
                            <a:schemeClr val="tx2"/>
                          </a:solidFill>
                        </a:rPr>
                        <a:t>n</a:t>
                      </a:r>
                      <a:r>
                        <a:rPr lang="en-GB" sz="1200" baseline="0" dirty="0" smtClean="0">
                          <a:solidFill>
                            <a:schemeClr val="tx2"/>
                          </a:solidFill>
                        </a:rPr>
                        <a:t> (%)</a:t>
                      </a:r>
                      <a:endParaRPr lang="en-GB" sz="1200" dirty="0">
                        <a:solidFill>
                          <a:schemeClr val="tx2"/>
                        </a:solidFill>
                        <a:latin typeface="Arial" panose="020B0604020202020204" pitchFamily="34" charset="0"/>
                        <a:cs typeface="Arial" panose="020B0604020202020204" pitchFamily="34" charset="0"/>
                      </a:endParaRPr>
                    </a:p>
                  </a:txBody>
                  <a:tcPr marT="36000" marB="36000" anchor="b"/>
                </a:tc>
                <a:tc>
                  <a:txBody>
                    <a:bodyPr/>
                    <a:lstStyle/>
                    <a:p>
                      <a:pPr algn="ctr"/>
                      <a:r>
                        <a:rPr lang="en-GB" sz="1200" dirty="0" smtClean="0">
                          <a:solidFill>
                            <a:schemeClr val="tx2"/>
                          </a:solidFill>
                        </a:rPr>
                        <a:t>5-year OS, %</a:t>
                      </a:r>
                      <a:endParaRPr lang="en-GB" sz="1200" dirty="0">
                        <a:solidFill>
                          <a:schemeClr val="tx2"/>
                        </a:solidFill>
                        <a:latin typeface="Arial" panose="020B0604020202020204" pitchFamily="34" charset="0"/>
                        <a:cs typeface="Arial" panose="020B0604020202020204" pitchFamily="34" charset="0"/>
                      </a:endParaRPr>
                    </a:p>
                  </a:txBody>
                  <a:tcPr marT="36000" marB="36000"/>
                </a:tc>
              </a:tr>
              <a:tr h="250239">
                <a:tc>
                  <a:txBody>
                    <a:bodyPr/>
                    <a:lstStyle/>
                    <a:p>
                      <a:r>
                        <a:rPr lang="en-GB" sz="1200" dirty="0" smtClean="0"/>
                        <a:t>Translocation-related</a:t>
                      </a:r>
                      <a:r>
                        <a:rPr lang="en-GB" sz="1200" baseline="0" dirty="0" smtClean="0"/>
                        <a:t> sarcomas</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2143 (20.8)</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endParaRPr lang="en-GB" sz="1200" dirty="0">
                        <a:solidFill>
                          <a:srgbClr val="000000"/>
                        </a:solidFill>
                        <a:latin typeface="Arial" panose="020B0604020202020204" pitchFamily="34" charset="0"/>
                        <a:cs typeface="Arial" panose="020B0604020202020204" pitchFamily="34" charset="0"/>
                      </a:endParaRPr>
                    </a:p>
                  </a:txBody>
                  <a:tcPr marT="36000" marB="36000"/>
                </a:tc>
              </a:tr>
              <a:tr h="272023">
                <a:tc>
                  <a:txBody>
                    <a:bodyPr/>
                    <a:lstStyle/>
                    <a:p>
                      <a:r>
                        <a:rPr lang="en-GB" sz="1200" dirty="0" smtClean="0"/>
                        <a:t>Synovial 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760 (7.4)</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64</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195334">
                <a:tc>
                  <a:txBody>
                    <a:bodyPr/>
                    <a:lstStyle/>
                    <a:p>
                      <a:r>
                        <a:rPr lang="en-GB" sz="1200" dirty="0" err="1" smtClean="0"/>
                        <a:t>Myxoid</a:t>
                      </a:r>
                      <a:r>
                        <a:rPr lang="en-GB" sz="1200" dirty="0" smtClean="0"/>
                        <a:t> 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436 (4.2)</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88</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203051">
                <a:tc>
                  <a:txBody>
                    <a:bodyPr/>
                    <a:lstStyle/>
                    <a:p>
                      <a:r>
                        <a:rPr lang="en-GB" sz="1200" dirty="0" smtClean="0"/>
                        <a:t>Soft tissue and visceral PNET</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205 (2.0)</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58</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98227">
                <a:tc>
                  <a:txBody>
                    <a:bodyPr/>
                    <a:lstStyle/>
                    <a:p>
                      <a:r>
                        <a:rPr lang="en-GB" sz="1200" dirty="0" smtClean="0"/>
                        <a:t>Round cell LPS</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183 (1.8)</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70</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105943">
                <a:tc>
                  <a:txBody>
                    <a:bodyPr/>
                    <a:lstStyle/>
                    <a:p>
                      <a:r>
                        <a:rPr lang="en-GB" sz="1200" dirty="0" smtClean="0"/>
                        <a:t>Alveolar</a:t>
                      </a:r>
                      <a:r>
                        <a:rPr lang="en-GB" sz="1200" baseline="0" dirty="0" smtClean="0"/>
                        <a:t> RMS</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122 (1.2)</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25</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0">
                <a:tc>
                  <a:txBody>
                    <a:bodyPr/>
                    <a:lstStyle/>
                    <a:p>
                      <a:r>
                        <a:rPr lang="en-GB" sz="1200" dirty="0" smtClean="0"/>
                        <a:t>Malignant solitary fibrous tumour</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86 (0.8)</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77</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0">
                <a:tc>
                  <a:txBody>
                    <a:bodyPr/>
                    <a:lstStyle/>
                    <a:p>
                      <a:r>
                        <a:rPr lang="en-GB" sz="1200" dirty="0" smtClean="0"/>
                        <a:t>Clear cell 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63 (0.6)</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67</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0">
                <a:tc>
                  <a:txBody>
                    <a:bodyPr/>
                    <a:lstStyle/>
                    <a:p>
                      <a:r>
                        <a:rPr lang="en-GB" sz="1200" dirty="0" smtClean="0"/>
                        <a:t>Low</a:t>
                      </a:r>
                      <a:r>
                        <a:rPr lang="en-GB" sz="1200" baseline="0" dirty="0" smtClean="0"/>
                        <a:t> grade </a:t>
                      </a:r>
                      <a:r>
                        <a:rPr lang="en-GB" sz="1200" baseline="0" dirty="0" err="1" smtClean="0"/>
                        <a:t>fibromyxoid</a:t>
                      </a:r>
                      <a:r>
                        <a:rPr lang="en-GB" sz="1200" baseline="0" dirty="0" smtClean="0"/>
                        <a:t> 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60 (0.6)</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82</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207150">
                <a:tc>
                  <a:txBody>
                    <a:bodyPr/>
                    <a:lstStyle/>
                    <a:p>
                      <a:r>
                        <a:rPr lang="en-GB" sz="1200" dirty="0" err="1" smtClean="0"/>
                        <a:t>Desmoplastic</a:t>
                      </a:r>
                      <a:r>
                        <a:rPr lang="en-GB" sz="1200" dirty="0" smtClean="0"/>
                        <a:t> round</a:t>
                      </a:r>
                      <a:r>
                        <a:rPr lang="en-GB" sz="1200" baseline="0" dirty="0" smtClean="0"/>
                        <a:t> cell tumour</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56 (0.5)</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11</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228934">
                <a:tc>
                  <a:txBody>
                    <a:bodyPr/>
                    <a:lstStyle/>
                    <a:p>
                      <a:r>
                        <a:rPr lang="en-GB" sz="1200" dirty="0" smtClean="0"/>
                        <a:t>Extra-skeletal</a:t>
                      </a:r>
                      <a:r>
                        <a:rPr lang="en-GB" sz="1200" baseline="0" dirty="0" smtClean="0"/>
                        <a:t> </a:t>
                      </a:r>
                      <a:r>
                        <a:rPr lang="en-GB" sz="1200" baseline="0" dirty="0" err="1" smtClean="0"/>
                        <a:t>myxoid</a:t>
                      </a:r>
                      <a:r>
                        <a:rPr lang="en-GB" sz="1200" baseline="0" dirty="0" smtClean="0"/>
                        <a:t> chondrosarcoma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54 (0.5)</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78</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166313">
                <a:tc>
                  <a:txBody>
                    <a:bodyPr/>
                    <a:lstStyle/>
                    <a:p>
                      <a:r>
                        <a:rPr lang="en-GB" sz="1200" dirty="0" smtClean="0"/>
                        <a:t>Alveolar soft part 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48 (0.5)</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66</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230300">
                <a:tc>
                  <a:txBody>
                    <a:bodyPr/>
                    <a:lstStyle/>
                    <a:p>
                      <a:r>
                        <a:rPr lang="en-GB" sz="1200" dirty="0" smtClean="0"/>
                        <a:t>Epithelioid</a:t>
                      </a:r>
                      <a:r>
                        <a:rPr lang="en-GB" sz="1200" baseline="0" dirty="0" smtClean="0"/>
                        <a:t> </a:t>
                      </a:r>
                      <a:r>
                        <a:rPr lang="en-GB" sz="1200" baseline="0" dirty="0" err="1" smtClean="0"/>
                        <a:t>hemangioendothelioma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42 (0.4)</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55</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r h="0">
                <a:tc>
                  <a:txBody>
                    <a:bodyPr/>
                    <a:lstStyle/>
                    <a:p>
                      <a:r>
                        <a:rPr lang="en-GB" sz="1200" dirty="0" err="1" smtClean="0"/>
                        <a:t>Sclerosing</a:t>
                      </a:r>
                      <a:r>
                        <a:rPr lang="en-GB" sz="1200" dirty="0" smtClean="0"/>
                        <a:t> epithelioid </a:t>
                      </a:r>
                      <a:r>
                        <a:rPr lang="en-GB" sz="1200" dirty="0" err="1" smtClean="0"/>
                        <a:t>fibrosarcoma</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28 (0.3)</a:t>
                      </a:r>
                      <a:endParaRPr lang="en-GB" sz="1200" dirty="0">
                        <a:solidFill>
                          <a:srgbClr val="000000"/>
                        </a:solidFill>
                        <a:latin typeface="Arial" panose="020B0604020202020204" pitchFamily="34" charset="0"/>
                        <a:cs typeface="Arial" panose="020B0604020202020204" pitchFamily="34" charset="0"/>
                      </a:endParaRPr>
                    </a:p>
                  </a:txBody>
                  <a:tcPr marT="36000" marB="36000"/>
                </a:tc>
                <a:tc>
                  <a:txBody>
                    <a:bodyPr/>
                    <a:lstStyle/>
                    <a:p>
                      <a:pPr algn="ctr"/>
                      <a:r>
                        <a:rPr lang="en-GB" sz="1200" dirty="0" smtClean="0"/>
                        <a:t>70</a:t>
                      </a:r>
                      <a:endParaRPr lang="en-GB" sz="1200" dirty="0">
                        <a:solidFill>
                          <a:srgbClr val="000000"/>
                        </a:solidFill>
                        <a:latin typeface="Arial" panose="020B0604020202020204" pitchFamily="34" charset="0"/>
                        <a:cs typeface="Arial" panose="020B0604020202020204" pitchFamily="34" charset="0"/>
                      </a:endParaRPr>
                    </a:p>
                  </a:txBody>
                  <a:tcPr marT="36000" marB="36000"/>
                </a:tc>
              </a:tr>
            </a:tbl>
          </a:graphicData>
        </a:graphic>
      </p:graphicFrame>
      <p:graphicFrame>
        <p:nvGraphicFramePr>
          <p:cNvPr id="13" name="Content Placeholder 2"/>
          <p:cNvGraphicFramePr>
            <a:graphicFrameLocks/>
          </p:cNvGraphicFramePr>
          <p:nvPr>
            <p:extLst>
              <p:ext uri="{D42A27DB-BD31-4B8C-83A1-F6EECF244321}">
                <p14:modId xmlns:p14="http://schemas.microsoft.com/office/powerpoint/2010/main" val="60376461"/>
              </p:ext>
            </p:extLst>
          </p:nvPr>
        </p:nvGraphicFramePr>
        <p:xfrm>
          <a:off x="4922852" y="1744258"/>
          <a:ext cx="4136088" cy="3394080"/>
        </p:xfrm>
        <a:graphic>
          <a:graphicData uri="http://schemas.openxmlformats.org/drawingml/2006/table">
            <a:tbl>
              <a:tblPr firstRow="1" bandRow="1">
                <a:tableStyleId>{69012ECD-51FC-41F1-AA8D-1B2483CD663E}</a:tableStyleId>
              </a:tblPr>
              <a:tblGrid>
                <a:gridCol w="1063278"/>
                <a:gridCol w="627321"/>
                <a:gridCol w="856607"/>
                <a:gridCol w="610686"/>
                <a:gridCol w="978196"/>
              </a:tblGrid>
              <a:tr h="370840">
                <a:tc>
                  <a:txBody>
                    <a:bodyPr/>
                    <a:lstStyle/>
                    <a:p>
                      <a:r>
                        <a:rPr lang="en-GB" sz="1200" dirty="0" smtClean="0">
                          <a:solidFill>
                            <a:schemeClr val="tx2"/>
                          </a:solidFill>
                          <a:latin typeface="+mn-lt"/>
                        </a:rPr>
                        <a:t>Parameters</a:t>
                      </a:r>
                      <a:endParaRPr lang="en-GB" sz="1200" dirty="0">
                        <a:solidFill>
                          <a:schemeClr val="tx2"/>
                        </a:solidFill>
                        <a:latin typeface="+mn-lt"/>
                        <a:cs typeface="Arial" panose="020B0604020202020204" pitchFamily="34" charset="0"/>
                      </a:endParaRPr>
                    </a:p>
                  </a:txBody>
                  <a:tcPr anchor="b"/>
                </a:tc>
                <a:tc>
                  <a:txBody>
                    <a:bodyPr/>
                    <a:lstStyle/>
                    <a:p>
                      <a:pPr algn="ctr"/>
                      <a:r>
                        <a:rPr lang="en-GB" sz="1200" dirty="0" smtClean="0">
                          <a:solidFill>
                            <a:schemeClr val="tx2"/>
                          </a:solidFill>
                          <a:latin typeface="+mn-lt"/>
                        </a:rPr>
                        <a:t>TRS,</a:t>
                      </a:r>
                      <a:r>
                        <a:rPr lang="en-GB" sz="1200" baseline="0" dirty="0" smtClean="0">
                          <a:solidFill>
                            <a:schemeClr val="tx2"/>
                          </a:solidFill>
                          <a:latin typeface="+mn-lt"/>
                        </a:rPr>
                        <a:t> </a:t>
                      </a:r>
                      <a:br>
                        <a:rPr lang="en-GB" sz="1200" baseline="0" dirty="0" smtClean="0">
                          <a:solidFill>
                            <a:schemeClr val="tx2"/>
                          </a:solidFill>
                          <a:latin typeface="+mn-lt"/>
                        </a:rPr>
                      </a:br>
                      <a:r>
                        <a:rPr lang="en-GB" sz="1200" baseline="0" dirty="0" smtClean="0">
                          <a:solidFill>
                            <a:schemeClr val="tx2"/>
                          </a:solidFill>
                          <a:latin typeface="+mn-lt"/>
                        </a:rPr>
                        <a:t>n (%)</a:t>
                      </a:r>
                      <a:endParaRPr lang="en-GB" sz="1200" dirty="0">
                        <a:solidFill>
                          <a:schemeClr val="tx2"/>
                        </a:solidFill>
                        <a:latin typeface="+mn-lt"/>
                        <a:cs typeface="Arial" panose="020B0604020202020204" pitchFamily="34" charset="0"/>
                      </a:endParaRPr>
                    </a:p>
                  </a:txBody>
                  <a:tcPr anchor="b"/>
                </a:tc>
                <a:tc>
                  <a:txBody>
                    <a:bodyPr/>
                    <a:lstStyle/>
                    <a:p>
                      <a:pPr algn="ctr"/>
                      <a:r>
                        <a:rPr lang="en-GB" sz="1200" dirty="0" smtClean="0">
                          <a:solidFill>
                            <a:schemeClr val="tx2"/>
                          </a:solidFill>
                          <a:latin typeface="+mn-lt"/>
                        </a:rPr>
                        <a:t>Other sarcoma,</a:t>
                      </a:r>
                      <a:r>
                        <a:rPr lang="en-GB" sz="1200" baseline="0" dirty="0" smtClean="0">
                          <a:solidFill>
                            <a:schemeClr val="tx2"/>
                          </a:solidFill>
                          <a:latin typeface="+mn-lt"/>
                        </a:rPr>
                        <a:t> </a:t>
                      </a:r>
                    </a:p>
                    <a:p>
                      <a:pPr algn="ctr"/>
                      <a:r>
                        <a:rPr lang="en-GB" sz="1200" baseline="0" dirty="0" smtClean="0">
                          <a:solidFill>
                            <a:schemeClr val="tx2"/>
                          </a:solidFill>
                          <a:latin typeface="+mn-lt"/>
                        </a:rPr>
                        <a:t>n (%)</a:t>
                      </a:r>
                      <a:endParaRPr lang="en-GB" sz="1200" dirty="0">
                        <a:solidFill>
                          <a:schemeClr val="tx2"/>
                        </a:solidFill>
                        <a:latin typeface="+mn-lt"/>
                        <a:cs typeface="Arial" panose="020B0604020202020204" pitchFamily="34" charset="0"/>
                      </a:endParaRPr>
                    </a:p>
                  </a:txBody>
                  <a:tcPr anchor="b"/>
                </a:tc>
                <a:tc>
                  <a:txBody>
                    <a:bodyPr/>
                    <a:lstStyle/>
                    <a:p>
                      <a:pPr algn="ctr"/>
                      <a:r>
                        <a:rPr lang="en-GB" sz="1200" dirty="0" smtClean="0">
                          <a:solidFill>
                            <a:schemeClr val="tx2"/>
                          </a:solidFill>
                          <a:latin typeface="+mn-lt"/>
                        </a:rPr>
                        <a:t>Total</a:t>
                      </a:r>
                      <a:endParaRPr lang="en-GB" sz="1200" dirty="0">
                        <a:solidFill>
                          <a:schemeClr val="tx2"/>
                        </a:solidFill>
                        <a:latin typeface="+mn-lt"/>
                        <a:cs typeface="Arial" panose="020B0604020202020204" pitchFamily="34" charset="0"/>
                      </a:endParaRPr>
                    </a:p>
                  </a:txBody>
                  <a:tcPr anchor="b"/>
                </a:tc>
                <a:tc>
                  <a:txBody>
                    <a:bodyPr/>
                    <a:lstStyle/>
                    <a:p>
                      <a:pPr algn="ctr"/>
                      <a:r>
                        <a:rPr lang="en-GB" sz="1200" dirty="0" smtClean="0">
                          <a:solidFill>
                            <a:schemeClr val="tx2"/>
                          </a:solidFill>
                          <a:latin typeface="+mn-lt"/>
                        </a:rPr>
                        <a:t>Odds ratio (95%CI)</a:t>
                      </a:r>
                      <a:endParaRPr lang="en-GB" sz="1200" dirty="0">
                        <a:solidFill>
                          <a:schemeClr val="tx2"/>
                        </a:solidFill>
                        <a:latin typeface="+mn-lt"/>
                        <a:cs typeface="Arial" panose="020B0604020202020204" pitchFamily="34" charset="0"/>
                      </a:endParaRPr>
                    </a:p>
                  </a:txBody>
                  <a:tcPr anchor="b"/>
                </a:tc>
              </a:tr>
              <a:tr h="285120">
                <a:tc>
                  <a:txBody>
                    <a:bodyPr/>
                    <a:lstStyle/>
                    <a:p>
                      <a:r>
                        <a:rPr lang="en-GB" sz="1200" dirty="0" smtClean="0">
                          <a:latin typeface="+mn-lt"/>
                        </a:rPr>
                        <a:t>Total</a:t>
                      </a:r>
                      <a:endParaRPr lang="en-GB" sz="1200" b="1"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2143</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8119</a:t>
                      </a:r>
                      <a:endParaRPr lang="en-GB" sz="1200" dirty="0">
                        <a:solidFill>
                          <a:srgbClr val="000000"/>
                        </a:solidFill>
                        <a:latin typeface="+mn-lt"/>
                        <a:cs typeface="Arial" panose="020B0604020202020204" pitchFamily="34" charset="0"/>
                      </a:endParaRPr>
                    </a:p>
                  </a:txBody>
                  <a:tcPr/>
                </a:tc>
                <a:tc>
                  <a:txBody>
                    <a:bodyPr/>
                    <a:lstStyle/>
                    <a:p>
                      <a:pPr algn="ctr"/>
                      <a:endParaRPr lang="en-GB" sz="1200" dirty="0">
                        <a:solidFill>
                          <a:srgbClr val="000000"/>
                        </a:solidFill>
                        <a:latin typeface="+mn-lt"/>
                        <a:cs typeface="Arial" panose="020B0604020202020204" pitchFamily="34" charset="0"/>
                      </a:endParaRPr>
                    </a:p>
                  </a:txBody>
                  <a:tcPr/>
                </a:tc>
                <a:tc>
                  <a:txBody>
                    <a:bodyPr/>
                    <a:lstStyle/>
                    <a:p>
                      <a:pPr algn="ctr"/>
                      <a:endParaRPr lang="en-GB" sz="1200" dirty="0">
                        <a:solidFill>
                          <a:srgbClr val="000000"/>
                        </a:solidFill>
                        <a:latin typeface="+mn-lt"/>
                        <a:cs typeface="Arial" panose="020B0604020202020204" pitchFamily="34" charset="0"/>
                      </a:endParaRPr>
                    </a:p>
                  </a:txBody>
                  <a:tcPr/>
                </a:tc>
              </a:tr>
              <a:tr h="370840">
                <a:tc>
                  <a:txBody>
                    <a:bodyPr/>
                    <a:lstStyle/>
                    <a:p>
                      <a:r>
                        <a:rPr lang="en-GB" sz="1200" dirty="0" smtClean="0">
                          <a:latin typeface="+mn-lt"/>
                        </a:rPr>
                        <a:t>Prior</a:t>
                      </a:r>
                      <a:r>
                        <a:rPr lang="en-GB" sz="1200" baseline="0" dirty="0" smtClean="0">
                          <a:latin typeface="+mn-lt"/>
                        </a:rPr>
                        <a:t> history of cancer</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78 </a:t>
                      </a:r>
                    </a:p>
                    <a:p>
                      <a:pPr algn="ctr"/>
                      <a:r>
                        <a:rPr lang="en-GB" sz="1200" dirty="0" smtClean="0">
                          <a:latin typeface="+mn-lt"/>
                        </a:rPr>
                        <a:t>(3.6)</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1045 </a:t>
                      </a:r>
                    </a:p>
                    <a:p>
                      <a:pPr algn="ctr"/>
                      <a:r>
                        <a:rPr lang="en-GB" sz="1200" dirty="0" smtClean="0">
                          <a:latin typeface="+mn-lt"/>
                        </a:rPr>
                        <a:t>(12.8)</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1123</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0.26 </a:t>
                      </a:r>
                    </a:p>
                    <a:p>
                      <a:pPr algn="ctr"/>
                      <a:r>
                        <a:rPr lang="en-GB" sz="1200" dirty="0" smtClean="0">
                          <a:latin typeface="+mn-lt"/>
                        </a:rPr>
                        <a:t>(0.20, 0.32)</a:t>
                      </a:r>
                      <a:endParaRPr lang="en-GB" sz="1200" dirty="0">
                        <a:solidFill>
                          <a:srgbClr val="000000"/>
                        </a:solidFill>
                        <a:latin typeface="+mn-lt"/>
                        <a:cs typeface="Arial" panose="020B0604020202020204" pitchFamily="34" charset="0"/>
                      </a:endParaRPr>
                    </a:p>
                  </a:txBody>
                  <a:tcPr/>
                </a:tc>
              </a:tr>
              <a:tr h="370840">
                <a:tc>
                  <a:txBody>
                    <a:bodyPr/>
                    <a:lstStyle/>
                    <a:p>
                      <a:r>
                        <a:rPr lang="en-GB" sz="1200" dirty="0" smtClean="0">
                          <a:latin typeface="+mn-lt"/>
                        </a:rPr>
                        <a:t>Prior</a:t>
                      </a:r>
                      <a:r>
                        <a:rPr lang="en-GB" sz="1200" baseline="0" dirty="0" smtClean="0">
                          <a:latin typeface="+mn-lt"/>
                        </a:rPr>
                        <a:t> radiotherapy</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23 </a:t>
                      </a:r>
                    </a:p>
                    <a:p>
                      <a:pPr algn="ctr"/>
                      <a:r>
                        <a:rPr lang="en-GB" sz="1200" dirty="0" smtClean="0">
                          <a:latin typeface="+mn-lt"/>
                        </a:rPr>
                        <a:t>(1.0)</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540 </a:t>
                      </a:r>
                    </a:p>
                    <a:p>
                      <a:pPr algn="ctr"/>
                      <a:r>
                        <a:rPr lang="en-GB" sz="1200" dirty="0" smtClean="0">
                          <a:latin typeface="+mn-lt"/>
                        </a:rPr>
                        <a:t>(6.6)</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563</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0.15 </a:t>
                      </a:r>
                    </a:p>
                    <a:p>
                      <a:pPr algn="ctr"/>
                      <a:r>
                        <a:rPr lang="en-GB" sz="1200" dirty="0" smtClean="0">
                          <a:latin typeface="+mn-lt"/>
                        </a:rPr>
                        <a:t>(0.10,</a:t>
                      </a:r>
                      <a:r>
                        <a:rPr lang="en-GB" sz="1200" baseline="0" dirty="0" smtClean="0">
                          <a:latin typeface="+mn-lt"/>
                        </a:rPr>
                        <a:t> 0.23)</a:t>
                      </a:r>
                      <a:endParaRPr lang="en-GB" sz="1200" dirty="0">
                        <a:solidFill>
                          <a:srgbClr val="000000"/>
                        </a:solidFill>
                        <a:latin typeface="+mn-lt"/>
                        <a:cs typeface="Arial" panose="020B0604020202020204" pitchFamily="34" charset="0"/>
                      </a:endParaRPr>
                    </a:p>
                  </a:txBody>
                  <a:tcPr/>
                </a:tc>
              </a:tr>
              <a:tr h="370840">
                <a:tc>
                  <a:txBody>
                    <a:bodyPr/>
                    <a:lstStyle/>
                    <a:p>
                      <a:r>
                        <a:rPr lang="en-GB" sz="1200" dirty="0" smtClean="0">
                          <a:latin typeface="+mn-lt"/>
                        </a:rPr>
                        <a:t>Pre-existing lymphedema</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 </a:t>
                      </a:r>
                    </a:p>
                    <a:p>
                      <a:pPr algn="ctr"/>
                      <a:r>
                        <a:rPr lang="en-GB" sz="1200" dirty="0" smtClean="0">
                          <a:latin typeface="+mn-lt"/>
                        </a:rPr>
                        <a:t>(0)</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67 </a:t>
                      </a:r>
                    </a:p>
                    <a:p>
                      <a:pPr algn="ctr"/>
                      <a:r>
                        <a:rPr lang="en-GB" sz="1200" dirty="0" smtClean="0">
                          <a:latin typeface="+mn-lt"/>
                        </a:rPr>
                        <a:t>(0.8)</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68</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0.06 </a:t>
                      </a:r>
                    </a:p>
                    <a:p>
                      <a:pPr algn="ctr"/>
                      <a:r>
                        <a:rPr lang="en-GB" sz="1200" dirty="0" smtClean="0">
                          <a:latin typeface="+mn-lt"/>
                        </a:rPr>
                        <a:t>(0.01, 0.40)</a:t>
                      </a:r>
                      <a:endParaRPr lang="en-GB" sz="1200" dirty="0">
                        <a:solidFill>
                          <a:srgbClr val="000000"/>
                        </a:solidFill>
                        <a:latin typeface="+mn-lt"/>
                        <a:cs typeface="Arial" panose="020B0604020202020204" pitchFamily="34" charset="0"/>
                      </a:endParaRPr>
                    </a:p>
                  </a:txBody>
                  <a:tcPr/>
                </a:tc>
              </a:tr>
              <a:tr h="370840">
                <a:tc>
                  <a:txBody>
                    <a:bodyPr/>
                    <a:lstStyle/>
                    <a:p>
                      <a:r>
                        <a:rPr lang="en-GB" sz="1200" dirty="0" smtClean="0">
                          <a:latin typeface="+mn-lt"/>
                        </a:rPr>
                        <a:t>Li-</a:t>
                      </a:r>
                      <a:r>
                        <a:rPr lang="en-GB" sz="1200" dirty="0" err="1" smtClean="0">
                          <a:latin typeface="+mn-lt"/>
                        </a:rPr>
                        <a:t>Fraumeni</a:t>
                      </a:r>
                      <a:r>
                        <a:rPr lang="en-GB" sz="1200" baseline="0" dirty="0" smtClean="0">
                          <a:latin typeface="+mn-lt"/>
                        </a:rPr>
                        <a:t> syndrome</a:t>
                      </a:r>
                      <a:endParaRPr lang="en-GB" sz="1200" b="1"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 </a:t>
                      </a:r>
                    </a:p>
                    <a:p>
                      <a:pPr algn="ctr"/>
                      <a:r>
                        <a:rPr lang="en-GB" sz="1200" dirty="0" smtClean="0">
                          <a:latin typeface="+mn-lt"/>
                        </a:rPr>
                        <a:t>(0)</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6 </a:t>
                      </a:r>
                    </a:p>
                    <a:p>
                      <a:pPr algn="ctr"/>
                      <a:r>
                        <a:rPr lang="en-GB" sz="1200" dirty="0" smtClean="0">
                          <a:latin typeface="+mn-lt"/>
                        </a:rPr>
                        <a:t>(0.1)</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7</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0.63 </a:t>
                      </a:r>
                    </a:p>
                    <a:p>
                      <a:pPr algn="ctr"/>
                      <a:r>
                        <a:rPr lang="en-GB" sz="1200" dirty="0" smtClean="0">
                          <a:latin typeface="+mn-lt"/>
                        </a:rPr>
                        <a:t>(0.08, 5.25)</a:t>
                      </a:r>
                      <a:endParaRPr lang="en-GB" sz="1200" dirty="0">
                        <a:solidFill>
                          <a:srgbClr val="000000"/>
                        </a:solidFill>
                        <a:latin typeface="+mn-lt"/>
                        <a:cs typeface="Arial" panose="020B0604020202020204" pitchFamily="34" charset="0"/>
                      </a:endParaRPr>
                    </a:p>
                  </a:txBody>
                  <a:tcPr/>
                </a:tc>
              </a:tr>
              <a:tr h="370840">
                <a:tc>
                  <a:txBody>
                    <a:bodyPr/>
                    <a:lstStyle/>
                    <a:p>
                      <a:r>
                        <a:rPr lang="en-GB" sz="1200" dirty="0" smtClean="0">
                          <a:latin typeface="+mn-lt"/>
                        </a:rPr>
                        <a:t>Peripheral </a:t>
                      </a:r>
                      <a:r>
                        <a:rPr lang="en-GB" sz="1200" dirty="0" err="1" smtClean="0">
                          <a:latin typeface="+mn-lt"/>
                        </a:rPr>
                        <a:t>neurofibro-matosis</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 </a:t>
                      </a:r>
                      <a:br>
                        <a:rPr lang="en-GB" sz="1200" dirty="0" smtClean="0">
                          <a:latin typeface="+mn-lt"/>
                        </a:rPr>
                      </a:br>
                      <a:r>
                        <a:rPr lang="en-GB" sz="1200" dirty="0" smtClean="0">
                          <a:latin typeface="+mn-lt"/>
                        </a:rPr>
                        <a:t>(0)</a:t>
                      </a:r>
                    </a:p>
                    <a:p>
                      <a:pPr algn="ct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126 </a:t>
                      </a:r>
                    </a:p>
                    <a:p>
                      <a:pPr algn="ctr"/>
                      <a:r>
                        <a:rPr lang="en-GB" sz="1200" dirty="0" smtClean="0">
                          <a:latin typeface="+mn-lt"/>
                        </a:rPr>
                        <a:t>(1.5)</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127</a:t>
                      </a:r>
                      <a:endParaRPr lang="en-GB" sz="1200" dirty="0">
                        <a:solidFill>
                          <a:srgbClr val="000000"/>
                        </a:solidFill>
                        <a:latin typeface="+mn-lt"/>
                        <a:cs typeface="Arial" panose="020B0604020202020204" pitchFamily="34" charset="0"/>
                      </a:endParaRPr>
                    </a:p>
                  </a:txBody>
                  <a:tcPr/>
                </a:tc>
                <a:tc>
                  <a:txBody>
                    <a:bodyPr/>
                    <a:lstStyle/>
                    <a:p>
                      <a:pPr algn="ctr"/>
                      <a:r>
                        <a:rPr lang="en-GB" sz="1200" dirty="0" smtClean="0">
                          <a:latin typeface="+mn-lt"/>
                        </a:rPr>
                        <a:t>0.03 </a:t>
                      </a:r>
                    </a:p>
                    <a:p>
                      <a:pPr algn="ctr"/>
                      <a:r>
                        <a:rPr lang="en-GB" sz="1200" dirty="0" smtClean="0">
                          <a:latin typeface="+mn-lt"/>
                        </a:rPr>
                        <a:t>(0.00, 0.21)</a:t>
                      </a:r>
                      <a:endParaRPr lang="en-GB" sz="1200" dirty="0">
                        <a:solidFill>
                          <a:srgbClr val="000000"/>
                        </a:solidFill>
                        <a:latin typeface="+mn-lt"/>
                        <a:cs typeface="Arial" panose="020B0604020202020204" pitchFamily="34" charset="0"/>
                      </a:endParaRPr>
                    </a:p>
                  </a:txBody>
                  <a:tcPr/>
                </a:tc>
              </a:tr>
            </a:tbl>
          </a:graphicData>
        </a:graphic>
      </p:graphicFrame>
      <p:sp>
        <p:nvSpPr>
          <p:cNvPr id="14" name="Content Placeholder 4"/>
          <p:cNvSpPr txBox="1">
            <a:spLocks/>
          </p:cNvSpPr>
          <p:nvPr/>
        </p:nvSpPr>
        <p:spPr bwMode="auto">
          <a:xfrm>
            <a:off x="4901608" y="5242041"/>
            <a:ext cx="4167964" cy="904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rmAutofit lnSpcReduction="10000"/>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a:buClr>
                <a:srgbClr val="23246D"/>
              </a:buClr>
            </a:pPr>
            <a:r>
              <a:rPr lang="en-GB" sz="1400" smtClean="0">
                <a:solidFill>
                  <a:srgbClr val="363636"/>
                </a:solidFill>
              </a:rPr>
              <a:t>All translocation-related STS were associated with younger age (40.6 vs. 60.0 years, p&lt;0.0001) and low rate of predisposing conditions (0.01% vs. 22.3%, p&lt;0.0001)</a:t>
            </a:r>
            <a:endParaRPr lang="en-GB" sz="1400" dirty="0">
              <a:solidFill>
                <a:srgbClr val="363636"/>
              </a:solidFill>
            </a:endParaRPr>
          </a:p>
        </p:txBody>
      </p:sp>
    </p:spTree>
    <p:custDataLst>
      <p:tags r:id="rId1"/>
    </p:custDataLst>
    <p:extLst>
      <p:ext uri="{BB962C8B-B14F-4D97-AF65-F5344CB8AC3E}">
        <p14:creationId xmlns:p14="http://schemas.microsoft.com/office/powerpoint/2010/main" val="3488585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 (CONT.)</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smtClean="0"/>
              <a:t>Compared with other sarcomas, translation-related </a:t>
            </a:r>
            <a:r>
              <a:rPr lang="en-GB" dirty="0"/>
              <a:t>STS display </a:t>
            </a:r>
            <a:r>
              <a:rPr lang="en-GB" dirty="0" smtClean="0"/>
              <a:t>a specific pattern</a:t>
            </a:r>
            <a:endParaRPr lang="en-GB" dirty="0"/>
          </a:p>
          <a:p>
            <a:r>
              <a:rPr lang="en-GB" dirty="0"/>
              <a:t>Second opinion by expert pathologist and use of molecular biology confirmatory test </a:t>
            </a:r>
            <a:r>
              <a:rPr lang="en-GB" dirty="0" smtClean="0"/>
              <a:t>are critical in identifying this </a:t>
            </a:r>
            <a:r>
              <a:rPr lang="en-GB" dirty="0"/>
              <a:t>population and </a:t>
            </a:r>
            <a:r>
              <a:rPr lang="en-GB" dirty="0" smtClean="0"/>
              <a:t>for considering a multimodal </a:t>
            </a:r>
            <a:r>
              <a:rPr lang="en-GB" dirty="0"/>
              <a:t>approach at </a:t>
            </a:r>
            <a:r>
              <a:rPr lang="en-GB" dirty="0" smtClean="0"/>
              <a:t>early disease stage </a:t>
            </a:r>
            <a:endParaRPr lang="en-GB" dirty="0"/>
          </a:p>
          <a:p>
            <a:pPr marL="0" indent="0">
              <a:buNone/>
            </a:pPr>
            <a:endParaRPr lang="en-GB" b="1" dirty="0" smtClean="0">
              <a:solidFill>
                <a:schemeClr val="bg1"/>
              </a:solidFill>
            </a:endParaRPr>
          </a:p>
        </p:txBody>
      </p:sp>
      <p:sp>
        <p:nvSpPr>
          <p:cNvPr id="7"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1478PD: Adult Translocation-related soft tissue sarcomas (TRS): Presentation, management and outcome of 2,143 cases confirmed by expert pathologists – Penal N, et al</a:t>
            </a:r>
          </a:p>
        </p:txBody>
      </p:sp>
      <p:sp>
        <p:nvSpPr>
          <p:cNvPr id="8" name="Text Box 4"/>
          <p:cNvSpPr txBox="1">
            <a:spLocks noChangeArrowheads="1"/>
          </p:cNvSpPr>
          <p:nvPr/>
        </p:nvSpPr>
        <p:spPr bwMode="auto">
          <a:xfrm>
            <a:off x="4894286" y="6474897"/>
            <a:ext cx="40290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Penal N,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1478PD</a:t>
            </a:r>
          </a:p>
        </p:txBody>
      </p:sp>
      <p:grpSp>
        <p:nvGrpSpPr>
          <p:cNvPr id="270" name="Group 269"/>
          <p:cNvGrpSpPr/>
          <p:nvPr/>
        </p:nvGrpSpPr>
        <p:grpSpPr>
          <a:xfrm>
            <a:off x="882016" y="1690749"/>
            <a:ext cx="7347560" cy="3253392"/>
            <a:chOff x="759553" y="1690461"/>
            <a:chExt cx="9517032" cy="4637441"/>
          </a:xfrm>
        </p:grpSpPr>
        <p:sp>
          <p:nvSpPr>
            <p:cNvPr id="271" name="Freeform 69">
              <a:extLst>
                <a:ext uri="{FF2B5EF4-FFF2-40B4-BE49-F238E27FC236}">
                  <a16:creationId xmlns:a16="http://schemas.microsoft.com/office/drawing/2014/main" xmlns="" id="{BAB44F7A-85A5-42BC-9860-0BA376B33ADB}"/>
                </a:ext>
              </a:extLst>
            </p:cNvPr>
            <p:cNvSpPr>
              <a:spLocks/>
            </p:cNvSpPr>
            <p:nvPr/>
          </p:nvSpPr>
          <p:spPr bwMode="auto">
            <a:xfrm>
              <a:off x="2390775" y="4222751"/>
              <a:ext cx="5456237" cy="877888"/>
            </a:xfrm>
            <a:custGeom>
              <a:avLst/>
              <a:gdLst>
                <a:gd name="T0" fmla="*/ 0 w 3437"/>
                <a:gd name="T1" fmla="*/ 553 h 553"/>
                <a:gd name="T2" fmla="*/ 170 w 3437"/>
                <a:gd name="T3" fmla="*/ 527 h 553"/>
                <a:gd name="T4" fmla="*/ 393 w 3437"/>
                <a:gd name="T5" fmla="*/ 527 h 553"/>
                <a:gd name="T6" fmla="*/ 569 w 3437"/>
                <a:gd name="T7" fmla="*/ 479 h 553"/>
                <a:gd name="T8" fmla="*/ 798 w 3437"/>
                <a:gd name="T9" fmla="*/ 419 h 553"/>
                <a:gd name="T10" fmla="*/ 986 w 3437"/>
                <a:gd name="T11" fmla="*/ 317 h 553"/>
                <a:gd name="T12" fmla="*/ 1189 w 3437"/>
                <a:gd name="T13" fmla="*/ 279 h 553"/>
                <a:gd name="T14" fmla="*/ 1409 w 3437"/>
                <a:gd name="T15" fmla="*/ 161 h 553"/>
                <a:gd name="T16" fmla="*/ 1609 w 3437"/>
                <a:gd name="T17" fmla="*/ 54 h 553"/>
                <a:gd name="T18" fmla="*/ 1828 w 3437"/>
                <a:gd name="T19" fmla="*/ 38 h 553"/>
                <a:gd name="T20" fmla="*/ 2022 w 3437"/>
                <a:gd name="T21" fmla="*/ 58 h 553"/>
                <a:gd name="T22" fmla="*/ 2205 w 3437"/>
                <a:gd name="T23" fmla="*/ 0 h 553"/>
                <a:gd name="T24" fmla="*/ 2427 w 3437"/>
                <a:gd name="T25" fmla="*/ 8 h 553"/>
                <a:gd name="T26" fmla="*/ 2652 w 3437"/>
                <a:gd name="T27" fmla="*/ 18 h 553"/>
                <a:gd name="T28" fmla="*/ 2838 w 3437"/>
                <a:gd name="T29" fmla="*/ 92 h 553"/>
                <a:gd name="T30" fmla="*/ 3038 w 3437"/>
                <a:gd name="T31" fmla="*/ 227 h 553"/>
                <a:gd name="T32" fmla="*/ 3237 w 3437"/>
                <a:gd name="T33" fmla="*/ 331 h 553"/>
                <a:gd name="T34" fmla="*/ 3437 w 3437"/>
                <a:gd name="T35" fmla="*/ 551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37" h="553">
                  <a:moveTo>
                    <a:pt x="0" y="553"/>
                  </a:moveTo>
                  <a:lnTo>
                    <a:pt x="170" y="527"/>
                  </a:lnTo>
                  <a:lnTo>
                    <a:pt x="393" y="527"/>
                  </a:lnTo>
                  <a:lnTo>
                    <a:pt x="569" y="479"/>
                  </a:lnTo>
                  <a:lnTo>
                    <a:pt x="798" y="419"/>
                  </a:lnTo>
                  <a:lnTo>
                    <a:pt x="986" y="317"/>
                  </a:lnTo>
                  <a:lnTo>
                    <a:pt x="1189" y="279"/>
                  </a:lnTo>
                  <a:lnTo>
                    <a:pt x="1409" y="161"/>
                  </a:lnTo>
                  <a:lnTo>
                    <a:pt x="1609" y="54"/>
                  </a:lnTo>
                  <a:lnTo>
                    <a:pt x="1828" y="38"/>
                  </a:lnTo>
                  <a:lnTo>
                    <a:pt x="2022" y="58"/>
                  </a:lnTo>
                  <a:lnTo>
                    <a:pt x="2205" y="0"/>
                  </a:lnTo>
                  <a:lnTo>
                    <a:pt x="2427" y="8"/>
                  </a:lnTo>
                  <a:lnTo>
                    <a:pt x="2652" y="18"/>
                  </a:lnTo>
                  <a:lnTo>
                    <a:pt x="2838" y="92"/>
                  </a:lnTo>
                  <a:lnTo>
                    <a:pt x="3038" y="227"/>
                  </a:lnTo>
                  <a:lnTo>
                    <a:pt x="3237" y="331"/>
                  </a:lnTo>
                  <a:lnTo>
                    <a:pt x="3437" y="551"/>
                  </a:lnTo>
                </a:path>
              </a:pathLst>
            </a:custGeom>
            <a:noFill/>
            <a:ln w="12700" cap="flat">
              <a:solidFill>
                <a:srgbClr val="62C4E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272" name="Content Placeholder 1"/>
            <p:cNvSpPr txBox="1">
              <a:spLocks/>
            </p:cNvSpPr>
            <p:nvPr/>
          </p:nvSpPr>
          <p:spPr bwMode="auto">
            <a:xfrm>
              <a:off x="1035657" y="1690461"/>
              <a:ext cx="8229605" cy="463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rm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300" b="1" dirty="0" smtClean="0">
                  <a:solidFill>
                    <a:srgbClr val="363636"/>
                  </a:solidFill>
                </a:rPr>
                <a:t>Tumour profiles of sarcoma by age group</a:t>
              </a:r>
              <a:endParaRPr lang="en-GB" sz="1300" b="1" dirty="0">
                <a:solidFill>
                  <a:srgbClr val="363636"/>
                </a:solidFill>
              </a:endParaRPr>
            </a:p>
          </p:txBody>
        </p:sp>
        <p:sp>
          <p:nvSpPr>
            <p:cNvPr id="273" name="TextBox 272">
              <a:extLst>
                <a:ext uri="{FF2B5EF4-FFF2-40B4-BE49-F238E27FC236}">
                  <a16:creationId xmlns:a16="http://schemas.microsoft.com/office/drawing/2014/main" xmlns="" id="{1FCA7BE7-1BEE-4709-952A-D9D15D6406B2}"/>
                </a:ext>
              </a:extLst>
            </p:cNvPr>
            <p:cNvSpPr txBox="1"/>
            <p:nvPr/>
          </p:nvSpPr>
          <p:spPr>
            <a:xfrm rot="16200000">
              <a:off x="-86031" y="3496316"/>
              <a:ext cx="1952778" cy="261610"/>
            </a:xfrm>
            <a:prstGeom prst="rect">
              <a:avLst/>
            </a:prstGeom>
            <a:noFill/>
          </p:spPr>
          <p:txBody>
            <a:bodyPr wrap="none" rtlCol="0">
              <a:spAutoFit/>
            </a:bodyPr>
            <a:lstStyle/>
            <a:p>
              <a:pPr algn="ctr" defTabSz="457200"/>
              <a:r>
                <a:rPr lang="en-US" sz="1100" dirty="0">
                  <a:solidFill>
                    <a:srgbClr val="000000"/>
                  </a:solidFill>
                  <a:latin typeface="Arial" panose="020B0604020202020204" pitchFamily="34" charset="0"/>
                  <a:cs typeface="Arial" panose="020B0604020202020204" pitchFamily="34" charset="0"/>
                </a:rPr>
                <a:t>Sarcomas by age groups, %</a:t>
              </a:r>
              <a:endParaRPr lang="en-GB" sz="1100" dirty="0">
                <a:solidFill>
                  <a:srgbClr val="000000"/>
                </a:solidFill>
                <a:latin typeface="Arial" panose="020B0604020202020204" pitchFamily="34" charset="0"/>
                <a:cs typeface="Arial" panose="020B0604020202020204" pitchFamily="34" charset="0"/>
              </a:endParaRPr>
            </a:p>
          </p:txBody>
        </p:sp>
        <p:sp>
          <p:nvSpPr>
            <p:cNvPr id="274" name="TextBox 273">
              <a:extLst>
                <a:ext uri="{FF2B5EF4-FFF2-40B4-BE49-F238E27FC236}">
                  <a16:creationId xmlns:a16="http://schemas.microsoft.com/office/drawing/2014/main" xmlns="" id="{1277CAA6-78E9-4FEF-BBC9-429C80A4815F}"/>
                </a:ext>
              </a:extLst>
            </p:cNvPr>
            <p:cNvSpPr txBox="1"/>
            <p:nvPr/>
          </p:nvSpPr>
          <p:spPr>
            <a:xfrm>
              <a:off x="1225960" y="2071840"/>
              <a:ext cx="211596"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100</a:t>
              </a:r>
              <a:endParaRPr lang="en-GB" sz="1000" dirty="0">
                <a:solidFill>
                  <a:srgbClr val="000000"/>
                </a:solidFill>
                <a:latin typeface="Arial" panose="020B0604020202020204" pitchFamily="34" charset="0"/>
                <a:cs typeface="Arial" panose="020B0604020202020204" pitchFamily="34" charset="0"/>
              </a:endParaRPr>
            </a:p>
          </p:txBody>
        </p:sp>
        <p:sp>
          <p:nvSpPr>
            <p:cNvPr id="275" name="TextBox 274">
              <a:extLst>
                <a:ext uri="{FF2B5EF4-FFF2-40B4-BE49-F238E27FC236}">
                  <a16:creationId xmlns:a16="http://schemas.microsoft.com/office/drawing/2014/main" xmlns="" id="{634416BD-32CF-41AD-BA63-B9EE17650BD7}"/>
                </a:ext>
              </a:extLst>
            </p:cNvPr>
            <p:cNvSpPr txBox="1"/>
            <p:nvPr/>
          </p:nvSpPr>
          <p:spPr>
            <a:xfrm>
              <a:off x="1296492" y="2663045"/>
              <a:ext cx="141064"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80</a:t>
              </a:r>
              <a:endParaRPr lang="en-GB" sz="1000" dirty="0">
                <a:solidFill>
                  <a:srgbClr val="000000"/>
                </a:solidFill>
                <a:latin typeface="Arial" panose="020B0604020202020204" pitchFamily="34" charset="0"/>
                <a:cs typeface="Arial" panose="020B0604020202020204" pitchFamily="34" charset="0"/>
              </a:endParaRPr>
            </a:p>
          </p:txBody>
        </p:sp>
        <p:sp>
          <p:nvSpPr>
            <p:cNvPr id="276" name="TextBox 275">
              <a:extLst>
                <a:ext uri="{FF2B5EF4-FFF2-40B4-BE49-F238E27FC236}">
                  <a16:creationId xmlns:a16="http://schemas.microsoft.com/office/drawing/2014/main" xmlns="" id="{2660B3FA-2D8C-4CB3-B28E-08311C4A60AF}"/>
                </a:ext>
              </a:extLst>
            </p:cNvPr>
            <p:cNvSpPr txBox="1"/>
            <p:nvPr/>
          </p:nvSpPr>
          <p:spPr>
            <a:xfrm>
              <a:off x="1296492" y="3254250"/>
              <a:ext cx="141064"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60</a:t>
              </a:r>
              <a:endParaRPr lang="en-GB" sz="1000" dirty="0">
                <a:solidFill>
                  <a:srgbClr val="000000"/>
                </a:solidFill>
                <a:latin typeface="Arial" panose="020B0604020202020204" pitchFamily="34" charset="0"/>
                <a:cs typeface="Arial" panose="020B0604020202020204" pitchFamily="34" charset="0"/>
              </a:endParaRPr>
            </a:p>
          </p:txBody>
        </p:sp>
        <p:sp>
          <p:nvSpPr>
            <p:cNvPr id="277" name="TextBox 276">
              <a:extLst>
                <a:ext uri="{FF2B5EF4-FFF2-40B4-BE49-F238E27FC236}">
                  <a16:creationId xmlns:a16="http://schemas.microsoft.com/office/drawing/2014/main" xmlns="" id="{5A13A62C-F1AA-4636-9DD5-5541F2DE7D5A}"/>
                </a:ext>
              </a:extLst>
            </p:cNvPr>
            <p:cNvSpPr txBox="1"/>
            <p:nvPr/>
          </p:nvSpPr>
          <p:spPr>
            <a:xfrm>
              <a:off x="1296492" y="3845455"/>
              <a:ext cx="141064"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40</a:t>
              </a:r>
              <a:endParaRPr lang="en-GB" sz="1000" dirty="0">
                <a:solidFill>
                  <a:srgbClr val="000000"/>
                </a:solidFill>
                <a:latin typeface="Arial" panose="020B0604020202020204" pitchFamily="34" charset="0"/>
                <a:cs typeface="Arial" panose="020B0604020202020204" pitchFamily="34" charset="0"/>
              </a:endParaRPr>
            </a:p>
          </p:txBody>
        </p:sp>
        <p:sp>
          <p:nvSpPr>
            <p:cNvPr id="278" name="TextBox 277">
              <a:extLst>
                <a:ext uri="{FF2B5EF4-FFF2-40B4-BE49-F238E27FC236}">
                  <a16:creationId xmlns:a16="http://schemas.microsoft.com/office/drawing/2014/main" xmlns="" id="{C9E6AA29-F278-4757-8277-2F8A316AFDBA}"/>
                </a:ext>
              </a:extLst>
            </p:cNvPr>
            <p:cNvSpPr txBox="1"/>
            <p:nvPr/>
          </p:nvSpPr>
          <p:spPr>
            <a:xfrm>
              <a:off x="1296492" y="4436660"/>
              <a:ext cx="141064"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20</a:t>
              </a:r>
              <a:endParaRPr lang="en-GB" sz="1000" dirty="0">
                <a:solidFill>
                  <a:srgbClr val="000000"/>
                </a:solidFill>
                <a:latin typeface="Arial" panose="020B0604020202020204" pitchFamily="34" charset="0"/>
                <a:cs typeface="Arial" panose="020B0604020202020204" pitchFamily="34" charset="0"/>
              </a:endParaRPr>
            </a:p>
          </p:txBody>
        </p:sp>
        <p:sp>
          <p:nvSpPr>
            <p:cNvPr id="279" name="TextBox 278">
              <a:extLst>
                <a:ext uri="{FF2B5EF4-FFF2-40B4-BE49-F238E27FC236}">
                  <a16:creationId xmlns:a16="http://schemas.microsoft.com/office/drawing/2014/main" xmlns="" id="{5D6AB65D-0F83-4D36-A606-4635A29C8236}"/>
                </a:ext>
              </a:extLst>
            </p:cNvPr>
            <p:cNvSpPr txBox="1"/>
            <p:nvPr/>
          </p:nvSpPr>
          <p:spPr>
            <a:xfrm>
              <a:off x="1367024" y="5027864"/>
              <a:ext cx="70532" cy="153888"/>
            </a:xfrm>
            <a:prstGeom prst="rect">
              <a:avLst/>
            </a:prstGeom>
            <a:noFill/>
          </p:spPr>
          <p:txBody>
            <a:bodyPr wrap="none" lIns="0" tIns="0" rIns="0" bIns="0" rtlCol="0" anchor="ctr" anchorCtr="0">
              <a:spAutoFit/>
            </a:bodyPr>
            <a:lstStyle/>
            <a:p>
              <a:pPr algn="r" defTabSz="457200"/>
              <a:r>
                <a:rPr lang="en-US" sz="1000" dirty="0">
                  <a:solidFill>
                    <a:srgbClr val="000000"/>
                  </a:solidFill>
                  <a:latin typeface="Arial" panose="020B0604020202020204" pitchFamily="34" charset="0"/>
                  <a:cs typeface="Arial" panose="020B0604020202020204" pitchFamily="34" charset="0"/>
                </a:rPr>
                <a:t>0</a:t>
              </a:r>
              <a:endParaRPr lang="en-GB" sz="1000" dirty="0">
                <a:solidFill>
                  <a:srgbClr val="000000"/>
                </a:solidFill>
                <a:latin typeface="Arial" panose="020B0604020202020204" pitchFamily="34" charset="0"/>
                <a:cs typeface="Arial" panose="020B0604020202020204" pitchFamily="34" charset="0"/>
              </a:endParaRPr>
            </a:p>
          </p:txBody>
        </p:sp>
        <p:sp>
          <p:nvSpPr>
            <p:cNvPr id="280" name="Freeform: Shape 4">
              <a:extLst>
                <a:ext uri="{FF2B5EF4-FFF2-40B4-BE49-F238E27FC236}">
                  <a16:creationId xmlns:a16="http://schemas.microsoft.com/office/drawing/2014/main" xmlns="" id="{AC93025F-3897-4350-B998-57DFEEB4D7E6}"/>
                </a:ext>
              </a:extLst>
            </p:cNvPr>
            <p:cNvSpPr/>
            <p:nvPr/>
          </p:nvSpPr>
          <p:spPr>
            <a:xfrm>
              <a:off x="1567180" y="2148840"/>
              <a:ext cx="6979920" cy="2956560"/>
            </a:xfrm>
            <a:custGeom>
              <a:avLst/>
              <a:gdLst>
                <a:gd name="connsiteX0" fmla="*/ 0 w 6797040"/>
                <a:gd name="connsiteY0" fmla="*/ 0 h 2956560"/>
                <a:gd name="connsiteX1" fmla="*/ 0 w 6797040"/>
                <a:gd name="connsiteY1" fmla="*/ 2956560 h 2956560"/>
                <a:gd name="connsiteX2" fmla="*/ 6797040 w 6797040"/>
                <a:gd name="connsiteY2" fmla="*/ 2956560 h 2956560"/>
              </a:gdLst>
              <a:ahLst/>
              <a:cxnLst>
                <a:cxn ang="0">
                  <a:pos x="connsiteX0" y="connsiteY0"/>
                </a:cxn>
                <a:cxn ang="0">
                  <a:pos x="connsiteX1" y="connsiteY1"/>
                </a:cxn>
                <a:cxn ang="0">
                  <a:pos x="connsiteX2" y="connsiteY2"/>
                </a:cxn>
              </a:cxnLst>
              <a:rect l="l" t="t" r="r" b="b"/>
              <a:pathLst>
                <a:path w="6797040" h="2956560">
                  <a:moveTo>
                    <a:pt x="0" y="0"/>
                  </a:moveTo>
                  <a:lnTo>
                    <a:pt x="0" y="2956560"/>
                  </a:lnTo>
                  <a:lnTo>
                    <a:pt x="6797040" y="2956560"/>
                  </a:lnTo>
                </a:path>
              </a:pathLst>
            </a:cu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txBody>
            <a:bodyPr wrap="none" rtlCol="0" anchor="ctr"/>
            <a:lstStyle/>
            <a:p>
              <a:pPr algn="ctr" defTabSz="457200"/>
              <a:endParaRPr lang="en-GB" sz="1200">
                <a:solidFill>
                  <a:srgbClr val="D52B1E"/>
                </a:solidFill>
              </a:endParaRPr>
            </a:p>
          </p:txBody>
        </p:sp>
        <p:cxnSp>
          <p:nvCxnSpPr>
            <p:cNvPr id="281" name="Straight Connector 280">
              <a:extLst>
                <a:ext uri="{FF2B5EF4-FFF2-40B4-BE49-F238E27FC236}">
                  <a16:creationId xmlns:a16="http://schemas.microsoft.com/office/drawing/2014/main" xmlns="" id="{9C5E2858-6095-4E79-B831-8E2BD9A86479}"/>
                </a:ext>
              </a:extLst>
            </p:cNvPr>
            <p:cNvCxnSpPr/>
            <p:nvPr/>
          </p:nvCxnSpPr>
          <p:spPr>
            <a:xfrm>
              <a:off x="1477180" y="2148784"/>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a:extLst>
                <a:ext uri="{FF2B5EF4-FFF2-40B4-BE49-F238E27FC236}">
                  <a16:creationId xmlns:a16="http://schemas.microsoft.com/office/drawing/2014/main" xmlns="" id="{5E58F7D3-CB7A-464E-8C19-21DD0298D9F9}"/>
                </a:ext>
              </a:extLst>
            </p:cNvPr>
            <p:cNvCxnSpPr/>
            <p:nvPr/>
          </p:nvCxnSpPr>
          <p:spPr>
            <a:xfrm>
              <a:off x="1477180" y="2740107"/>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a:extLst>
                <a:ext uri="{FF2B5EF4-FFF2-40B4-BE49-F238E27FC236}">
                  <a16:creationId xmlns:a16="http://schemas.microsoft.com/office/drawing/2014/main" xmlns="" id="{05A140A5-3FBE-419F-B290-0F5C9057E1E4}"/>
                </a:ext>
              </a:extLst>
            </p:cNvPr>
            <p:cNvCxnSpPr/>
            <p:nvPr/>
          </p:nvCxnSpPr>
          <p:spPr>
            <a:xfrm>
              <a:off x="1477180" y="333143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a:extLst>
                <a:ext uri="{FF2B5EF4-FFF2-40B4-BE49-F238E27FC236}">
                  <a16:creationId xmlns:a16="http://schemas.microsoft.com/office/drawing/2014/main" xmlns="" id="{586D6E45-423A-4C3C-A8B3-0415AE9C9352}"/>
                </a:ext>
              </a:extLst>
            </p:cNvPr>
            <p:cNvCxnSpPr/>
            <p:nvPr/>
          </p:nvCxnSpPr>
          <p:spPr>
            <a:xfrm>
              <a:off x="1477180" y="3922753"/>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a:extLst>
                <a:ext uri="{FF2B5EF4-FFF2-40B4-BE49-F238E27FC236}">
                  <a16:creationId xmlns:a16="http://schemas.microsoft.com/office/drawing/2014/main" xmlns="" id="{25B1CC1E-8BBA-4D18-A554-E0727A28463C}"/>
                </a:ext>
              </a:extLst>
            </p:cNvPr>
            <p:cNvCxnSpPr/>
            <p:nvPr/>
          </p:nvCxnSpPr>
          <p:spPr>
            <a:xfrm>
              <a:off x="1477180" y="4514076"/>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a:extLst>
                <a:ext uri="{FF2B5EF4-FFF2-40B4-BE49-F238E27FC236}">
                  <a16:creationId xmlns:a16="http://schemas.microsoft.com/office/drawing/2014/main" xmlns="" id="{8ED6A991-595C-44B4-98C9-08A0EF5EF8CD}"/>
                </a:ext>
              </a:extLst>
            </p:cNvPr>
            <p:cNvCxnSpPr/>
            <p:nvPr/>
          </p:nvCxnSpPr>
          <p:spPr>
            <a:xfrm>
              <a:off x="1477180" y="510540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a:extLst>
                <a:ext uri="{FF2B5EF4-FFF2-40B4-BE49-F238E27FC236}">
                  <a16:creationId xmlns:a16="http://schemas.microsoft.com/office/drawing/2014/main" xmlns="" id="{101ABC22-8330-4633-9B40-110E01C456E5}"/>
                </a:ext>
              </a:extLst>
            </p:cNvPr>
            <p:cNvCxnSpPr>
              <a:cxnSpLocks/>
            </p:cNvCxnSpPr>
            <p:nvPr/>
          </p:nvCxnSpPr>
          <p:spPr>
            <a:xfrm rot="5400000">
              <a:off x="1751024"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88" name="TextBox 287">
              <a:extLst>
                <a:ext uri="{FF2B5EF4-FFF2-40B4-BE49-F238E27FC236}">
                  <a16:creationId xmlns:a16="http://schemas.microsoft.com/office/drawing/2014/main" xmlns="" id="{0C215FEE-C696-423F-A32A-E0AB35791BAA}"/>
                </a:ext>
              </a:extLst>
            </p:cNvPr>
            <p:cNvSpPr txBox="1"/>
            <p:nvPr/>
          </p:nvSpPr>
          <p:spPr>
            <a:xfrm rot="2644461">
              <a:off x="1748126" y="5275514"/>
              <a:ext cx="184346"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0-5</a:t>
              </a:r>
              <a:endParaRPr lang="en-GB" sz="1000" dirty="0">
                <a:solidFill>
                  <a:srgbClr val="000000"/>
                </a:solidFill>
                <a:latin typeface="Arial" panose="020B0604020202020204" pitchFamily="34" charset="0"/>
                <a:cs typeface="Arial" panose="020B0604020202020204" pitchFamily="34" charset="0"/>
              </a:endParaRPr>
            </a:p>
          </p:txBody>
        </p:sp>
        <p:cxnSp>
          <p:nvCxnSpPr>
            <p:cNvPr id="289" name="Straight Connector 288">
              <a:extLst>
                <a:ext uri="{FF2B5EF4-FFF2-40B4-BE49-F238E27FC236}">
                  <a16:creationId xmlns:a16="http://schemas.microsoft.com/office/drawing/2014/main" xmlns="" id="{3EBF9005-FF2C-4878-8EC2-F35E1F1ECE8C}"/>
                </a:ext>
              </a:extLst>
            </p:cNvPr>
            <p:cNvCxnSpPr>
              <a:cxnSpLocks/>
            </p:cNvCxnSpPr>
            <p:nvPr/>
          </p:nvCxnSpPr>
          <p:spPr>
            <a:xfrm rot="5400000">
              <a:off x="20724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90" name="TextBox 289">
              <a:extLst>
                <a:ext uri="{FF2B5EF4-FFF2-40B4-BE49-F238E27FC236}">
                  <a16:creationId xmlns:a16="http://schemas.microsoft.com/office/drawing/2014/main" xmlns="" id="{FED407C6-F69C-4D80-BE4F-15816ECCE2DA}"/>
                </a:ext>
              </a:extLst>
            </p:cNvPr>
            <p:cNvSpPr txBox="1"/>
            <p:nvPr/>
          </p:nvSpPr>
          <p:spPr>
            <a:xfrm rot="2644461">
              <a:off x="2050999" y="5313426"/>
              <a:ext cx="254878"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5-10</a:t>
              </a:r>
              <a:endParaRPr lang="en-GB" sz="1000" dirty="0">
                <a:solidFill>
                  <a:srgbClr val="000000"/>
                </a:solidFill>
                <a:latin typeface="Arial" panose="020B0604020202020204" pitchFamily="34" charset="0"/>
                <a:cs typeface="Arial" panose="020B0604020202020204" pitchFamily="34" charset="0"/>
              </a:endParaRPr>
            </a:p>
          </p:txBody>
        </p:sp>
        <p:cxnSp>
          <p:nvCxnSpPr>
            <p:cNvPr id="291" name="Straight Connector 290">
              <a:extLst>
                <a:ext uri="{FF2B5EF4-FFF2-40B4-BE49-F238E27FC236}">
                  <a16:creationId xmlns:a16="http://schemas.microsoft.com/office/drawing/2014/main" xmlns="" id="{5525B8F8-7AE7-448E-8742-546C23A25487}"/>
                </a:ext>
              </a:extLst>
            </p:cNvPr>
            <p:cNvCxnSpPr>
              <a:cxnSpLocks/>
            </p:cNvCxnSpPr>
            <p:nvPr/>
          </p:nvCxnSpPr>
          <p:spPr>
            <a:xfrm rot="5400000">
              <a:off x="23963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92" name="TextBox 291">
              <a:extLst>
                <a:ext uri="{FF2B5EF4-FFF2-40B4-BE49-F238E27FC236}">
                  <a16:creationId xmlns:a16="http://schemas.microsoft.com/office/drawing/2014/main" xmlns="" id="{93F7BC2E-E7D8-4A7E-85D1-522DAAF2D75B}"/>
                </a:ext>
              </a:extLst>
            </p:cNvPr>
            <p:cNvSpPr txBox="1"/>
            <p:nvPr/>
          </p:nvSpPr>
          <p:spPr>
            <a:xfrm rot="2644461">
              <a:off x="23657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10-15</a:t>
              </a:r>
              <a:endParaRPr lang="en-GB" sz="1000" dirty="0">
                <a:solidFill>
                  <a:srgbClr val="000000"/>
                </a:solidFill>
                <a:latin typeface="Arial" panose="020B0604020202020204" pitchFamily="34" charset="0"/>
                <a:cs typeface="Arial" panose="020B0604020202020204" pitchFamily="34" charset="0"/>
              </a:endParaRPr>
            </a:p>
          </p:txBody>
        </p:sp>
        <p:cxnSp>
          <p:nvCxnSpPr>
            <p:cNvPr id="293" name="Straight Connector 292">
              <a:extLst>
                <a:ext uri="{FF2B5EF4-FFF2-40B4-BE49-F238E27FC236}">
                  <a16:creationId xmlns:a16="http://schemas.microsoft.com/office/drawing/2014/main" xmlns="" id="{D6BFB8AF-951E-4429-8F9A-483AAAF40C3A}"/>
                </a:ext>
              </a:extLst>
            </p:cNvPr>
            <p:cNvCxnSpPr>
              <a:cxnSpLocks/>
            </p:cNvCxnSpPr>
            <p:nvPr/>
          </p:nvCxnSpPr>
          <p:spPr>
            <a:xfrm rot="5400000">
              <a:off x="27201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94" name="TextBox 293">
              <a:extLst>
                <a:ext uri="{FF2B5EF4-FFF2-40B4-BE49-F238E27FC236}">
                  <a16:creationId xmlns:a16="http://schemas.microsoft.com/office/drawing/2014/main" xmlns="" id="{35191E0A-8148-4078-BCFF-CB5169B0FE7B}"/>
                </a:ext>
              </a:extLst>
            </p:cNvPr>
            <p:cNvSpPr txBox="1"/>
            <p:nvPr/>
          </p:nvSpPr>
          <p:spPr>
            <a:xfrm rot="2644461">
              <a:off x="26896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15-20</a:t>
              </a:r>
              <a:endParaRPr lang="en-GB" sz="1000" dirty="0">
                <a:solidFill>
                  <a:srgbClr val="000000"/>
                </a:solidFill>
                <a:latin typeface="Arial" panose="020B0604020202020204" pitchFamily="34" charset="0"/>
                <a:cs typeface="Arial" panose="020B0604020202020204" pitchFamily="34" charset="0"/>
              </a:endParaRPr>
            </a:p>
          </p:txBody>
        </p:sp>
        <p:cxnSp>
          <p:nvCxnSpPr>
            <p:cNvPr id="295" name="Straight Connector 294">
              <a:extLst>
                <a:ext uri="{FF2B5EF4-FFF2-40B4-BE49-F238E27FC236}">
                  <a16:creationId xmlns:a16="http://schemas.microsoft.com/office/drawing/2014/main" xmlns="" id="{006B8A5A-F118-421F-80E7-D5C26A38C5A6}"/>
                </a:ext>
              </a:extLst>
            </p:cNvPr>
            <p:cNvCxnSpPr>
              <a:cxnSpLocks/>
            </p:cNvCxnSpPr>
            <p:nvPr/>
          </p:nvCxnSpPr>
          <p:spPr>
            <a:xfrm rot="5400000">
              <a:off x="30440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96" name="TextBox 295">
              <a:extLst>
                <a:ext uri="{FF2B5EF4-FFF2-40B4-BE49-F238E27FC236}">
                  <a16:creationId xmlns:a16="http://schemas.microsoft.com/office/drawing/2014/main" xmlns="" id="{3F8989B8-57A8-4DCB-9E61-82B0BA1DCA68}"/>
                </a:ext>
              </a:extLst>
            </p:cNvPr>
            <p:cNvSpPr txBox="1"/>
            <p:nvPr/>
          </p:nvSpPr>
          <p:spPr>
            <a:xfrm rot="2644461">
              <a:off x="30134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20-25</a:t>
              </a:r>
              <a:endParaRPr lang="en-GB" sz="1000" dirty="0">
                <a:solidFill>
                  <a:srgbClr val="000000"/>
                </a:solidFill>
                <a:latin typeface="Arial" panose="020B0604020202020204" pitchFamily="34" charset="0"/>
                <a:cs typeface="Arial" panose="020B0604020202020204" pitchFamily="34" charset="0"/>
              </a:endParaRPr>
            </a:p>
          </p:txBody>
        </p:sp>
        <p:cxnSp>
          <p:nvCxnSpPr>
            <p:cNvPr id="297" name="Straight Connector 296">
              <a:extLst>
                <a:ext uri="{FF2B5EF4-FFF2-40B4-BE49-F238E27FC236}">
                  <a16:creationId xmlns:a16="http://schemas.microsoft.com/office/drawing/2014/main" xmlns="" id="{01D75E42-3A0A-4F12-947B-CF28D6DB0C95}"/>
                </a:ext>
              </a:extLst>
            </p:cNvPr>
            <p:cNvCxnSpPr>
              <a:cxnSpLocks/>
            </p:cNvCxnSpPr>
            <p:nvPr/>
          </p:nvCxnSpPr>
          <p:spPr>
            <a:xfrm rot="5400000">
              <a:off x="33678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298" name="TextBox 297">
              <a:extLst>
                <a:ext uri="{FF2B5EF4-FFF2-40B4-BE49-F238E27FC236}">
                  <a16:creationId xmlns:a16="http://schemas.microsoft.com/office/drawing/2014/main" xmlns="" id="{9B551C31-676E-47B9-8863-C82C022CE599}"/>
                </a:ext>
              </a:extLst>
            </p:cNvPr>
            <p:cNvSpPr txBox="1"/>
            <p:nvPr/>
          </p:nvSpPr>
          <p:spPr>
            <a:xfrm rot="2644461">
              <a:off x="33373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25-30</a:t>
              </a:r>
              <a:endParaRPr lang="en-GB" sz="1000" dirty="0">
                <a:solidFill>
                  <a:srgbClr val="000000"/>
                </a:solidFill>
                <a:latin typeface="Arial" panose="020B0604020202020204" pitchFamily="34" charset="0"/>
                <a:cs typeface="Arial" panose="020B0604020202020204" pitchFamily="34" charset="0"/>
              </a:endParaRPr>
            </a:p>
          </p:txBody>
        </p:sp>
        <p:cxnSp>
          <p:nvCxnSpPr>
            <p:cNvPr id="299" name="Straight Connector 298">
              <a:extLst>
                <a:ext uri="{FF2B5EF4-FFF2-40B4-BE49-F238E27FC236}">
                  <a16:creationId xmlns:a16="http://schemas.microsoft.com/office/drawing/2014/main" xmlns="" id="{51B35EB6-C1FE-4D5D-8762-99217090A143}"/>
                </a:ext>
              </a:extLst>
            </p:cNvPr>
            <p:cNvCxnSpPr>
              <a:cxnSpLocks/>
            </p:cNvCxnSpPr>
            <p:nvPr/>
          </p:nvCxnSpPr>
          <p:spPr>
            <a:xfrm rot="5400000">
              <a:off x="36853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00" name="TextBox 299">
              <a:extLst>
                <a:ext uri="{FF2B5EF4-FFF2-40B4-BE49-F238E27FC236}">
                  <a16:creationId xmlns:a16="http://schemas.microsoft.com/office/drawing/2014/main" xmlns="" id="{28BE7609-B173-4AF4-A926-5ECF52FA3A8B}"/>
                </a:ext>
              </a:extLst>
            </p:cNvPr>
            <p:cNvSpPr txBox="1"/>
            <p:nvPr/>
          </p:nvSpPr>
          <p:spPr>
            <a:xfrm rot="2644461">
              <a:off x="36548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30-35</a:t>
              </a:r>
              <a:endParaRPr lang="en-GB" sz="1000" dirty="0">
                <a:solidFill>
                  <a:srgbClr val="000000"/>
                </a:solidFill>
                <a:latin typeface="Arial" panose="020B0604020202020204" pitchFamily="34" charset="0"/>
                <a:cs typeface="Arial" panose="020B0604020202020204" pitchFamily="34" charset="0"/>
              </a:endParaRPr>
            </a:p>
          </p:txBody>
        </p:sp>
        <p:cxnSp>
          <p:nvCxnSpPr>
            <p:cNvPr id="301" name="Straight Connector 300">
              <a:extLst>
                <a:ext uri="{FF2B5EF4-FFF2-40B4-BE49-F238E27FC236}">
                  <a16:creationId xmlns:a16="http://schemas.microsoft.com/office/drawing/2014/main" xmlns="" id="{C0DC1B20-3A3D-402A-8EAA-6507D2B833A1}"/>
                </a:ext>
              </a:extLst>
            </p:cNvPr>
            <p:cNvCxnSpPr>
              <a:cxnSpLocks/>
            </p:cNvCxnSpPr>
            <p:nvPr/>
          </p:nvCxnSpPr>
          <p:spPr>
            <a:xfrm rot="5400000">
              <a:off x="40092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02" name="TextBox 301">
              <a:extLst>
                <a:ext uri="{FF2B5EF4-FFF2-40B4-BE49-F238E27FC236}">
                  <a16:creationId xmlns:a16="http://schemas.microsoft.com/office/drawing/2014/main" xmlns="" id="{937C26E9-02C0-436A-B290-99D86DDFDBCD}"/>
                </a:ext>
              </a:extLst>
            </p:cNvPr>
            <p:cNvSpPr txBox="1"/>
            <p:nvPr/>
          </p:nvSpPr>
          <p:spPr>
            <a:xfrm rot="2644461">
              <a:off x="39786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35-40</a:t>
              </a:r>
              <a:endParaRPr lang="en-GB" sz="1000" dirty="0">
                <a:solidFill>
                  <a:srgbClr val="000000"/>
                </a:solidFill>
                <a:latin typeface="Arial" panose="020B0604020202020204" pitchFamily="34" charset="0"/>
                <a:cs typeface="Arial" panose="020B0604020202020204" pitchFamily="34" charset="0"/>
              </a:endParaRPr>
            </a:p>
          </p:txBody>
        </p:sp>
        <p:cxnSp>
          <p:nvCxnSpPr>
            <p:cNvPr id="303" name="Straight Connector 302">
              <a:extLst>
                <a:ext uri="{FF2B5EF4-FFF2-40B4-BE49-F238E27FC236}">
                  <a16:creationId xmlns:a16="http://schemas.microsoft.com/office/drawing/2014/main" xmlns="" id="{65F37CB4-F5B5-44B4-A98E-CB437679425C}"/>
                </a:ext>
              </a:extLst>
            </p:cNvPr>
            <p:cNvCxnSpPr>
              <a:cxnSpLocks/>
            </p:cNvCxnSpPr>
            <p:nvPr/>
          </p:nvCxnSpPr>
          <p:spPr>
            <a:xfrm rot="5400000">
              <a:off x="43330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04" name="TextBox 303">
              <a:extLst>
                <a:ext uri="{FF2B5EF4-FFF2-40B4-BE49-F238E27FC236}">
                  <a16:creationId xmlns:a16="http://schemas.microsoft.com/office/drawing/2014/main" xmlns="" id="{8F2E0089-CF29-495C-94E9-886572651F36}"/>
                </a:ext>
              </a:extLst>
            </p:cNvPr>
            <p:cNvSpPr txBox="1"/>
            <p:nvPr/>
          </p:nvSpPr>
          <p:spPr>
            <a:xfrm rot="2644461">
              <a:off x="43025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40-45</a:t>
              </a:r>
              <a:endParaRPr lang="en-GB" sz="1000" dirty="0">
                <a:solidFill>
                  <a:srgbClr val="000000"/>
                </a:solidFill>
                <a:latin typeface="Arial" panose="020B0604020202020204" pitchFamily="34" charset="0"/>
                <a:cs typeface="Arial" panose="020B0604020202020204" pitchFamily="34" charset="0"/>
              </a:endParaRPr>
            </a:p>
          </p:txBody>
        </p:sp>
        <p:cxnSp>
          <p:nvCxnSpPr>
            <p:cNvPr id="305" name="Straight Connector 304">
              <a:extLst>
                <a:ext uri="{FF2B5EF4-FFF2-40B4-BE49-F238E27FC236}">
                  <a16:creationId xmlns:a16="http://schemas.microsoft.com/office/drawing/2014/main" xmlns="" id="{3ED47E83-AAEA-40AD-A05F-0BA551F2D39C}"/>
                </a:ext>
              </a:extLst>
            </p:cNvPr>
            <p:cNvCxnSpPr>
              <a:cxnSpLocks/>
            </p:cNvCxnSpPr>
            <p:nvPr/>
          </p:nvCxnSpPr>
          <p:spPr>
            <a:xfrm rot="5400000">
              <a:off x="46569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06" name="TextBox 305">
              <a:extLst>
                <a:ext uri="{FF2B5EF4-FFF2-40B4-BE49-F238E27FC236}">
                  <a16:creationId xmlns:a16="http://schemas.microsoft.com/office/drawing/2014/main" xmlns="" id="{BD4FB2C4-41CB-4371-B3E1-B0AD61A0C045}"/>
                </a:ext>
              </a:extLst>
            </p:cNvPr>
            <p:cNvSpPr txBox="1"/>
            <p:nvPr/>
          </p:nvSpPr>
          <p:spPr>
            <a:xfrm rot="2644461">
              <a:off x="46263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45-50</a:t>
              </a:r>
              <a:endParaRPr lang="en-GB" sz="1000" dirty="0">
                <a:solidFill>
                  <a:srgbClr val="000000"/>
                </a:solidFill>
                <a:latin typeface="Arial" panose="020B0604020202020204" pitchFamily="34" charset="0"/>
                <a:cs typeface="Arial" panose="020B0604020202020204" pitchFamily="34" charset="0"/>
              </a:endParaRPr>
            </a:p>
          </p:txBody>
        </p:sp>
        <p:cxnSp>
          <p:nvCxnSpPr>
            <p:cNvPr id="307" name="Straight Connector 306">
              <a:extLst>
                <a:ext uri="{FF2B5EF4-FFF2-40B4-BE49-F238E27FC236}">
                  <a16:creationId xmlns:a16="http://schemas.microsoft.com/office/drawing/2014/main" xmlns="" id="{CFC5DD9F-FDE4-4A2B-A97C-C1BD84F3DCB7}"/>
                </a:ext>
              </a:extLst>
            </p:cNvPr>
            <p:cNvCxnSpPr>
              <a:cxnSpLocks/>
            </p:cNvCxnSpPr>
            <p:nvPr/>
          </p:nvCxnSpPr>
          <p:spPr>
            <a:xfrm rot="5400000">
              <a:off x="49807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08" name="TextBox 307">
              <a:extLst>
                <a:ext uri="{FF2B5EF4-FFF2-40B4-BE49-F238E27FC236}">
                  <a16:creationId xmlns:a16="http://schemas.microsoft.com/office/drawing/2014/main" xmlns="" id="{14031687-4AB9-49BD-A6F3-A5DBF1D2609B}"/>
                </a:ext>
              </a:extLst>
            </p:cNvPr>
            <p:cNvSpPr txBox="1"/>
            <p:nvPr/>
          </p:nvSpPr>
          <p:spPr>
            <a:xfrm rot="2644461">
              <a:off x="49502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50-55</a:t>
              </a:r>
              <a:endParaRPr lang="en-GB" sz="1000" dirty="0">
                <a:solidFill>
                  <a:srgbClr val="000000"/>
                </a:solidFill>
                <a:latin typeface="Arial" panose="020B0604020202020204" pitchFamily="34" charset="0"/>
                <a:cs typeface="Arial" panose="020B0604020202020204" pitchFamily="34" charset="0"/>
              </a:endParaRPr>
            </a:p>
          </p:txBody>
        </p:sp>
        <p:cxnSp>
          <p:nvCxnSpPr>
            <p:cNvPr id="309" name="Straight Connector 308">
              <a:extLst>
                <a:ext uri="{FF2B5EF4-FFF2-40B4-BE49-F238E27FC236}">
                  <a16:creationId xmlns:a16="http://schemas.microsoft.com/office/drawing/2014/main" xmlns="" id="{9D3B4081-7E7C-4A79-A44A-A8F24C0C985F}"/>
                </a:ext>
              </a:extLst>
            </p:cNvPr>
            <p:cNvCxnSpPr>
              <a:cxnSpLocks/>
            </p:cNvCxnSpPr>
            <p:nvPr/>
          </p:nvCxnSpPr>
          <p:spPr>
            <a:xfrm rot="5400000">
              <a:off x="53046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10" name="TextBox 309">
              <a:extLst>
                <a:ext uri="{FF2B5EF4-FFF2-40B4-BE49-F238E27FC236}">
                  <a16:creationId xmlns:a16="http://schemas.microsoft.com/office/drawing/2014/main" xmlns="" id="{3CB837F4-1503-4657-B04F-C9943B19A2EF}"/>
                </a:ext>
              </a:extLst>
            </p:cNvPr>
            <p:cNvSpPr txBox="1"/>
            <p:nvPr/>
          </p:nvSpPr>
          <p:spPr>
            <a:xfrm rot="2644461">
              <a:off x="52740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55-60</a:t>
              </a:r>
              <a:endParaRPr lang="en-GB" sz="1000" dirty="0">
                <a:solidFill>
                  <a:srgbClr val="000000"/>
                </a:solidFill>
                <a:latin typeface="Arial" panose="020B0604020202020204" pitchFamily="34" charset="0"/>
                <a:cs typeface="Arial" panose="020B0604020202020204" pitchFamily="34" charset="0"/>
              </a:endParaRPr>
            </a:p>
          </p:txBody>
        </p:sp>
        <p:cxnSp>
          <p:nvCxnSpPr>
            <p:cNvPr id="311" name="Straight Connector 310">
              <a:extLst>
                <a:ext uri="{FF2B5EF4-FFF2-40B4-BE49-F238E27FC236}">
                  <a16:creationId xmlns:a16="http://schemas.microsoft.com/office/drawing/2014/main" xmlns="" id="{AB63308A-34BA-4208-A417-7DE31C564793}"/>
                </a:ext>
              </a:extLst>
            </p:cNvPr>
            <p:cNvCxnSpPr>
              <a:cxnSpLocks/>
            </p:cNvCxnSpPr>
            <p:nvPr/>
          </p:nvCxnSpPr>
          <p:spPr>
            <a:xfrm rot="5400000">
              <a:off x="562849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12" name="TextBox 311">
              <a:extLst>
                <a:ext uri="{FF2B5EF4-FFF2-40B4-BE49-F238E27FC236}">
                  <a16:creationId xmlns:a16="http://schemas.microsoft.com/office/drawing/2014/main" xmlns="" id="{2868D235-7F0F-41C3-8AAB-9F5CEE5FCE13}"/>
                </a:ext>
              </a:extLst>
            </p:cNvPr>
            <p:cNvSpPr txBox="1"/>
            <p:nvPr/>
          </p:nvSpPr>
          <p:spPr>
            <a:xfrm rot="2644461">
              <a:off x="559792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60-65</a:t>
              </a:r>
              <a:endParaRPr lang="en-GB" sz="1000" dirty="0">
                <a:solidFill>
                  <a:srgbClr val="000000"/>
                </a:solidFill>
                <a:latin typeface="Arial" panose="020B0604020202020204" pitchFamily="34" charset="0"/>
                <a:cs typeface="Arial" panose="020B0604020202020204" pitchFamily="34" charset="0"/>
              </a:endParaRPr>
            </a:p>
          </p:txBody>
        </p:sp>
        <p:cxnSp>
          <p:nvCxnSpPr>
            <p:cNvPr id="313" name="Straight Connector 312">
              <a:extLst>
                <a:ext uri="{FF2B5EF4-FFF2-40B4-BE49-F238E27FC236}">
                  <a16:creationId xmlns:a16="http://schemas.microsoft.com/office/drawing/2014/main" xmlns="" id="{C622F07B-0557-4FAD-BC53-73FD2ED8E410}"/>
                </a:ext>
              </a:extLst>
            </p:cNvPr>
            <p:cNvCxnSpPr>
              <a:cxnSpLocks/>
            </p:cNvCxnSpPr>
            <p:nvPr/>
          </p:nvCxnSpPr>
          <p:spPr>
            <a:xfrm rot="5400000">
              <a:off x="5952343"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14" name="TextBox 313">
              <a:extLst>
                <a:ext uri="{FF2B5EF4-FFF2-40B4-BE49-F238E27FC236}">
                  <a16:creationId xmlns:a16="http://schemas.microsoft.com/office/drawing/2014/main" xmlns="" id="{E8647F97-6AF6-45EB-A033-02FEBC9A579A}"/>
                </a:ext>
              </a:extLst>
            </p:cNvPr>
            <p:cNvSpPr txBox="1"/>
            <p:nvPr/>
          </p:nvSpPr>
          <p:spPr>
            <a:xfrm rot="2644461">
              <a:off x="5921777"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65-70</a:t>
              </a:r>
              <a:endParaRPr lang="en-GB" sz="1000" dirty="0">
                <a:solidFill>
                  <a:srgbClr val="000000"/>
                </a:solidFill>
                <a:latin typeface="Arial" panose="020B0604020202020204" pitchFamily="34" charset="0"/>
                <a:cs typeface="Arial" panose="020B0604020202020204" pitchFamily="34" charset="0"/>
              </a:endParaRPr>
            </a:p>
          </p:txBody>
        </p:sp>
        <p:cxnSp>
          <p:nvCxnSpPr>
            <p:cNvPr id="315" name="Straight Connector 314">
              <a:extLst>
                <a:ext uri="{FF2B5EF4-FFF2-40B4-BE49-F238E27FC236}">
                  <a16:creationId xmlns:a16="http://schemas.microsoft.com/office/drawing/2014/main" xmlns="" id="{5DB1E7BD-4062-4341-917F-9572F55728D1}"/>
                </a:ext>
              </a:extLst>
            </p:cNvPr>
            <p:cNvCxnSpPr>
              <a:cxnSpLocks/>
            </p:cNvCxnSpPr>
            <p:nvPr/>
          </p:nvCxnSpPr>
          <p:spPr>
            <a:xfrm rot="5400000">
              <a:off x="6279367"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16" name="TextBox 315">
              <a:extLst>
                <a:ext uri="{FF2B5EF4-FFF2-40B4-BE49-F238E27FC236}">
                  <a16:creationId xmlns:a16="http://schemas.microsoft.com/office/drawing/2014/main" xmlns="" id="{DD8D5AAF-986D-450D-8D1F-06B5E056FE0C}"/>
                </a:ext>
              </a:extLst>
            </p:cNvPr>
            <p:cNvSpPr txBox="1"/>
            <p:nvPr/>
          </p:nvSpPr>
          <p:spPr>
            <a:xfrm rot="2644461">
              <a:off x="6248801"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70-75</a:t>
              </a:r>
              <a:endParaRPr lang="en-GB" sz="1000" dirty="0">
                <a:solidFill>
                  <a:srgbClr val="000000"/>
                </a:solidFill>
                <a:latin typeface="Arial" panose="020B0604020202020204" pitchFamily="34" charset="0"/>
                <a:cs typeface="Arial" panose="020B0604020202020204" pitchFamily="34" charset="0"/>
              </a:endParaRPr>
            </a:p>
          </p:txBody>
        </p:sp>
        <p:cxnSp>
          <p:nvCxnSpPr>
            <p:cNvPr id="317" name="Straight Connector 316">
              <a:extLst>
                <a:ext uri="{FF2B5EF4-FFF2-40B4-BE49-F238E27FC236}">
                  <a16:creationId xmlns:a16="http://schemas.microsoft.com/office/drawing/2014/main" xmlns="" id="{76B19D79-4915-408F-AB5F-40B1BF64799B}"/>
                </a:ext>
              </a:extLst>
            </p:cNvPr>
            <p:cNvCxnSpPr>
              <a:cxnSpLocks/>
            </p:cNvCxnSpPr>
            <p:nvPr/>
          </p:nvCxnSpPr>
          <p:spPr>
            <a:xfrm rot="5400000">
              <a:off x="6603217"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18" name="TextBox 317">
              <a:extLst>
                <a:ext uri="{FF2B5EF4-FFF2-40B4-BE49-F238E27FC236}">
                  <a16:creationId xmlns:a16="http://schemas.microsoft.com/office/drawing/2014/main" xmlns="" id="{E815F711-47EE-42FA-AEF1-687D29A00F40}"/>
                </a:ext>
              </a:extLst>
            </p:cNvPr>
            <p:cNvSpPr txBox="1"/>
            <p:nvPr/>
          </p:nvSpPr>
          <p:spPr>
            <a:xfrm rot="2644461">
              <a:off x="6572651"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75-80</a:t>
              </a:r>
              <a:endParaRPr lang="en-GB" sz="1000" dirty="0">
                <a:solidFill>
                  <a:srgbClr val="000000"/>
                </a:solidFill>
                <a:latin typeface="Arial" panose="020B0604020202020204" pitchFamily="34" charset="0"/>
                <a:cs typeface="Arial" panose="020B0604020202020204" pitchFamily="34" charset="0"/>
              </a:endParaRPr>
            </a:p>
          </p:txBody>
        </p:sp>
        <p:cxnSp>
          <p:nvCxnSpPr>
            <p:cNvPr id="319" name="Straight Connector 318">
              <a:extLst>
                <a:ext uri="{FF2B5EF4-FFF2-40B4-BE49-F238E27FC236}">
                  <a16:creationId xmlns:a16="http://schemas.microsoft.com/office/drawing/2014/main" xmlns="" id="{9561003C-FB6E-45B7-AF25-EB3EECED1399}"/>
                </a:ext>
              </a:extLst>
            </p:cNvPr>
            <p:cNvCxnSpPr>
              <a:cxnSpLocks/>
            </p:cNvCxnSpPr>
            <p:nvPr/>
          </p:nvCxnSpPr>
          <p:spPr>
            <a:xfrm rot="5400000">
              <a:off x="6927067"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20" name="TextBox 319">
              <a:extLst>
                <a:ext uri="{FF2B5EF4-FFF2-40B4-BE49-F238E27FC236}">
                  <a16:creationId xmlns:a16="http://schemas.microsoft.com/office/drawing/2014/main" xmlns="" id="{4160149F-8223-4469-81DD-09EE46E88F78}"/>
                </a:ext>
              </a:extLst>
            </p:cNvPr>
            <p:cNvSpPr txBox="1"/>
            <p:nvPr/>
          </p:nvSpPr>
          <p:spPr>
            <a:xfrm rot="2644461">
              <a:off x="6896501"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80-85</a:t>
              </a:r>
              <a:endParaRPr lang="en-GB" sz="1000" dirty="0">
                <a:solidFill>
                  <a:srgbClr val="000000"/>
                </a:solidFill>
                <a:latin typeface="Arial" panose="020B0604020202020204" pitchFamily="34" charset="0"/>
                <a:cs typeface="Arial" panose="020B0604020202020204" pitchFamily="34" charset="0"/>
              </a:endParaRPr>
            </a:p>
          </p:txBody>
        </p:sp>
        <p:cxnSp>
          <p:nvCxnSpPr>
            <p:cNvPr id="321" name="Straight Connector 320">
              <a:extLst>
                <a:ext uri="{FF2B5EF4-FFF2-40B4-BE49-F238E27FC236}">
                  <a16:creationId xmlns:a16="http://schemas.microsoft.com/office/drawing/2014/main" xmlns="" id="{F1E086C4-EE24-4883-96A7-20532830E46D}"/>
                </a:ext>
              </a:extLst>
            </p:cNvPr>
            <p:cNvCxnSpPr>
              <a:cxnSpLocks/>
            </p:cNvCxnSpPr>
            <p:nvPr/>
          </p:nvCxnSpPr>
          <p:spPr>
            <a:xfrm rot="5400000">
              <a:off x="7250917"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22" name="TextBox 321">
              <a:extLst>
                <a:ext uri="{FF2B5EF4-FFF2-40B4-BE49-F238E27FC236}">
                  <a16:creationId xmlns:a16="http://schemas.microsoft.com/office/drawing/2014/main" xmlns="" id="{39226012-7D45-4E4F-AE29-025A187C855A}"/>
                </a:ext>
              </a:extLst>
            </p:cNvPr>
            <p:cNvSpPr txBox="1"/>
            <p:nvPr/>
          </p:nvSpPr>
          <p:spPr>
            <a:xfrm rot="2644461">
              <a:off x="7220351"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85-90</a:t>
              </a:r>
              <a:endParaRPr lang="en-GB" sz="1000" dirty="0">
                <a:solidFill>
                  <a:srgbClr val="000000"/>
                </a:solidFill>
                <a:latin typeface="Arial" panose="020B0604020202020204" pitchFamily="34" charset="0"/>
                <a:cs typeface="Arial" panose="020B0604020202020204" pitchFamily="34" charset="0"/>
              </a:endParaRPr>
            </a:p>
          </p:txBody>
        </p:sp>
        <p:cxnSp>
          <p:nvCxnSpPr>
            <p:cNvPr id="323" name="Straight Connector 322">
              <a:extLst>
                <a:ext uri="{FF2B5EF4-FFF2-40B4-BE49-F238E27FC236}">
                  <a16:creationId xmlns:a16="http://schemas.microsoft.com/office/drawing/2014/main" xmlns="" id="{A03318CD-CED3-4965-9909-3F2951EF9655}"/>
                </a:ext>
              </a:extLst>
            </p:cNvPr>
            <p:cNvCxnSpPr>
              <a:cxnSpLocks/>
            </p:cNvCxnSpPr>
            <p:nvPr/>
          </p:nvCxnSpPr>
          <p:spPr>
            <a:xfrm rot="5400000">
              <a:off x="7568416"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24" name="TextBox 323">
              <a:extLst>
                <a:ext uri="{FF2B5EF4-FFF2-40B4-BE49-F238E27FC236}">
                  <a16:creationId xmlns:a16="http://schemas.microsoft.com/office/drawing/2014/main" xmlns="" id="{655CBC6C-5834-460A-84C6-60445DA8E660}"/>
                </a:ext>
              </a:extLst>
            </p:cNvPr>
            <p:cNvSpPr txBox="1"/>
            <p:nvPr/>
          </p:nvSpPr>
          <p:spPr>
            <a:xfrm rot="2644461">
              <a:off x="7537850" y="5347992"/>
              <a:ext cx="325410"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90-95</a:t>
              </a:r>
              <a:endParaRPr lang="en-GB" sz="1000" dirty="0">
                <a:solidFill>
                  <a:srgbClr val="000000"/>
                </a:solidFill>
                <a:latin typeface="Arial" panose="020B0604020202020204" pitchFamily="34" charset="0"/>
                <a:cs typeface="Arial" panose="020B0604020202020204" pitchFamily="34" charset="0"/>
              </a:endParaRPr>
            </a:p>
          </p:txBody>
        </p:sp>
        <p:cxnSp>
          <p:nvCxnSpPr>
            <p:cNvPr id="325" name="Straight Connector 324">
              <a:extLst>
                <a:ext uri="{FF2B5EF4-FFF2-40B4-BE49-F238E27FC236}">
                  <a16:creationId xmlns:a16="http://schemas.microsoft.com/office/drawing/2014/main" xmlns="" id="{6D865FB9-6F21-448A-B035-CB436F6254D1}"/>
                </a:ext>
              </a:extLst>
            </p:cNvPr>
            <p:cNvCxnSpPr>
              <a:cxnSpLocks/>
            </p:cNvCxnSpPr>
            <p:nvPr/>
          </p:nvCxnSpPr>
          <p:spPr>
            <a:xfrm rot="5400000">
              <a:off x="7892266"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26" name="TextBox 325">
              <a:extLst>
                <a:ext uri="{FF2B5EF4-FFF2-40B4-BE49-F238E27FC236}">
                  <a16:creationId xmlns:a16="http://schemas.microsoft.com/office/drawing/2014/main" xmlns="" id="{F9856222-F93B-4D97-A599-2823F5A025DF}"/>
                </a:ext>
              </a:extLst>
            </p:cNvPr>
            <p:cNvSpPr txBox="1"/>
            <p:nvPr/>
          </p:nvSpPr>
          <p:spPr>
            <a:xfrm rot="2644461">
              <a:off x="7870884" y="5382558"/>
              <a:ext cx="395942"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95-100</a:t>
              </a:r>
              <a:endParaRPr lang="en-GB" sz="1000" dirty="0">
                <a:solidFill>
                  <a:srgbClr val="000000"/>
                </a:solidFill>
                <a:latin typeface="Arial" panose="020B0604020202020204" pitchFamily="34" charset="0"/>
                <a:cs typeface="Arial" panose="020B0604020202020204" pitchFamily="34" charset="0"/>
              </a:endParaRPr>
            </a:p>
          </p:txBody>
        </p:sp>
        <p:cxnSp>
          <p:nvCxnSpPr>
            <p:cNvPr id="327" name="Straight Connector 326">
              <a:extLst>
                <a:ext uri="{FF2B5EF4-FFF2-40B4-BE49-F238E27FC236}">
                  <a16:creationId xmlns:a16="http://schemas.microsoft.com/office/drawing/2014/main" xmlns="" id="{CBB688B3-2F31-4CE3-AA03-DF81EA916C8F}"/>
                </a:ext>
              </a:extLst>
            </p:cNvPr>
            <p:cNvCxnSpPr>
              <a:cxnSpLocks/>
            </p:cNvCxnSpPr>
            <p:nvPr/>
          </p:nvCxnSpPr>
          <p:spPr>
            <a:xfrm rot="5400000">
              <a:off x="8216116" y="5162550"/>
              <a:ext cx="90000" cy="0"/>
            </a:xfrm>
            <a:prstGeom prst="line">
              <a:avLst/>
            </a:prstGeom>
            <a:noFill/>
            <a:ln w="19050" cap="sq">
              <a:solidFill>
                <a:srgbClr val="000000"/>
              </a:solidFill>
              <a:miter lim="800000"/>
            </a:ln>
            <a:effectLst/>
          </p:spPr>
          <p:style>
            <a:lnRef idx="2">
              <a:schemeClr val="accent1"/>
            </a:lnRef>
            <a:fillRef idx="0">
              <a:schemeClr val="accent1"/>
            </a:fillRef>
            <a:effectRef idx="1">
              <a:schemeClr val="accent1"/>
            </a:effectRef>
            <a:fontRef idx="minor">
              <a:schemeClr val="tx1"/>
            </a:fontRef>
          </p:style>
        </p:cxnSp>
        <p:sp>
          <p:nvSpPr>
            <p:cNvPr id="328" name="TextBox 327">
              <a:extLst>
                <a:ext uri="{FF2B5EF4-FFF2-40B4-BE49-F238E27FC236}">
                  <a16:creationId xmlns:a16="http://schemas.microsoft.com/office/drawing/2014/main" xmlns="" id="{51764567-1689-48AB-B12D-5F1B8A6DA5E4}"/>
                </a:ext>
              </a:extLst>
            </p:cNvPr>
            <p:cNvSpPr txBox="1"/>
            <p:nvPr/>
          </p:nvSpPr>
          <p:spPr>
            <a:xfrm rot="2644461">
              <a:off x="8192085" y="5329036"/>
              <a:ext cx="286938" cy="153888"/>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&gt;100</a:t>
              </a:r>
              <a:endParaRPr lang="en-GB" sz="1000" dirty="0">
                <a:solidFill>
                  <a:srgbClr val="000000"/>
                </a:solidFill>
                <a:latin typeface="Arial" panose="020B0604020202020204" pitchFamily="34" charset="0"/>
                <a:cs typeface="Arial" panose="020B0604020202020204" pitchFamily="34" charset="0"/>
              </a:endParaRPr>
            </a:p>
          </p:txBody>
        </p:sp>
        <p:sp>
          <p:nvSpPr>
            <p:cNvPr id="329" name="TextBox 328">
              <a:extLst>
                <a:ext uri="{FF2B5EF4-FFF2-40B4-BE49-F238E27FC236}">
                  <a16:creationId xmlns:a16="http://schemas.microsoft.com/office/drawing/2014/main" xmlns="" id="{EEE2F16B-9C1B-435B-B969-2DF83C1894A6}"/>
                </a:ext>
              </a:extLst>
            </p:cNvPr>
            <p:cNvSpPr txBox="1"/>
            <p:nvPr/>
          </p:nvSpPr>
          <p:spPr>
            <a:xfrm>
              <a:off x="4696465" y="5751777"/>
              <a:ext cx="721351" cy="169277"/>
            </a:xfrm>
            <a:prstGeom prst="rect">
              <a:avLst/>
            </a:prstGeom>
            <a:noFill/>
          </p:spPr>
          <p:txBody>
            <a:bodyPr wrap="none" lIns="0" tIns="0" rIns="0" bIns="0" rtlCol="0" anchor="ctr" anchorCtr="0">
              <a:spAutoFit/>
            </a:bodyPr>
            <a:lstStyle/>
            <a:p>
              <a:pPr algn="ctr" defTabSz="457200"/>
              <a:r>
                <a:rPr lang="en-US" sz="1100" dirty="0">
                  <a:solidFill>
                    <a:srgbClr val="000000"/>
                  </a:solidFill>
                  <a:latin typeface="Arial" panose="020B0604020202020204" pitchFamily="34" charset="0"/>
                  <a:cs typeface="Arial" panose="020B0604020202020204" pitchFamily="34" charset="0"/>
                </a:rPr>
                <a:t>Age groups</a:t>
              </a:r>
              <a:endParaRPr lang="en-GB" sz="1100" dirty="0">
                <a:solidFill>
                  <a:srgbClr val="000000"/>
                </a:solidFill>
                <a:latin typeface="Arial" panose="020B0604020202020204" pitchFamily="34" charset="0"/>
                <a:cs typeface="Arial" panose="020B0604020202020204" pitchFamily="34" charset="0"/>
              </a:endParaRPr>
            </a:p>
          </p:txBody>
        </p:sp>
        <p:sp>
          <p:nvSpPr>
            <p:cNvPr id="330" name="TextBox 329">
              <a:extLst>
                <a:ext uri="{FF2B5EF4-FFF2-40B4-BE49-F238E27FC236}">
                  <a16:creationId xmlns:a16="http://schemas.microsoft.com/office/drawing/2014/main" xmlns="" id="{7B12BAF5-410C-4F12-82EA-F4A372A36171}"/>
                </a:ext>
              </a:extLst>
            </p:cNvPr>
            <p:cNvSpPr txBox="1"/>
            <p:nvPr/>
          </p:nvSpPr>
          <p:spPr>
            <a:xfrm>
              <a:off x="9074333" y="2251918"/>
              <a:ext cx="1202252" cy="153889"/>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Amplifications MDM2</a:t>
              </a:r>
              <a:endParaRPr lang="en-GB" sz="1000" dirty="0">
                <a:solidFill>
                  <a:srgbClr val="000000"/>
                </a:solidFill>
                <a:latin typeface="Arial" panose="020B0604020202020204" pitchFamily="34" charset="0"/>
                <a:cs typeface="Arial" panose="020B0604020202020204" pitchFamily="34" charset="0"/>
              </a:endParaRPr>
            </a:p>
          </p:txBody>
        </p:sp>
        <p:sp>
          <p:nvSpPr>
            <p:cNvPr id="331" name="TextBox 330">
              <a:extLst>
                <a:ext uri="{FF2B5EF4-FFF2-40B4-BE49-F238E27FC236}">
                  <a16:creationId xmlns:a16="http://schemas.microsoft.com/office/drawing/2014/main" xmlns="" id="{C289E3B3-DAB6-4015-B6BD-0264BBDD4596}"/>
                </a:ext>
              </a:extLst>
            </p:cNvPr>
            <p:cNvSpPr txBox="1"/>
            <p:nvPr/>
          </p:nvSpPr>
          <p:spPr>
            <a:xfrm>
              <a:off x="9055283" y="2646362"/>
              <a:ext cx="1022715" cy="153889"/>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Complex genomic</a:t>
              </a:r>
              <a:endParaRPr lang="en-GB" sz="1000" dirty="0">
                <a:solidFill>
                  <a:srgbClr val="000000"/>
                </a:solidFill>
                <a:latin typeface="Arial" panose="020B0604020202020204" pitchFamily="34" charset="0"/>
                <a:cs typeface="Arial" panose="020B0604020202020204" pitchFamily="34" charset="0"/>
              </a:endParaRPr>
            </a:p>
          </p:txBody>
        </p:sp>
        <p:sp>
          <p:nvSpPr>
            <p:cNvPr id="332" name="TextBox 331">
              <a:extLst>
                <a:ext uri="{FF2B5EF4-FFF2-40B4-BE49-F238E27FC236}">
                  <a16:creationId xmlns:a16="http://schemas.microsoft.com/office/drawing/2014/main" xmlns="" id="{437BEF6F-CDCD-475C-B3E0-3A395760E62B}"/>
                </a:ext>
              </a:extLst>
            </p:cNvPr>
            <p:cNvSpPr txBox="1"/>
            <p:nvPr/>
          </p:nvSpPr>
          <p:spPr>
            <a:xfrm>
              <a:off x="9076712" y="3081507"/>
              <a:ext cx="766234" cy="153889"/>
            </a:xfrm>
            <a:prstGeom prst="rect">
              <a:avLst/>
            </a:prstGeom>
            <a:noFill/>
          </p:spPr>
          <p:txBody>
            <a:bodyPr wrap="none" lIns="0" tIns="0" rIns="0" bIns="0" rtlCol="0" anchor="ctr" anchorCtr="0">
              <a:spAutoFit/>
            </a:bodyPr>
            <a:lstStyle/>
            <a:p>
              <a:pPr defTabSz="457200"/>
              <a:r>
                <a:rPr lang="en-US" sz="1000" dirty="0">
                  <a:solidFill>
                    <a:srgbClr val="000000"/>
                  </a:solidFill>
                  <a:latin typeface="Arial" panose="020B0604020202020204" pitchFamily="34" charset="0"/>
                  <a:cs typeface="Arial" panose="020B0604020202020204" pitchFamily="34" charset="0"/>
                </a:rPr>
                <a:t>Translocation</a:t>
              </a:r>
              <a:endParaRPr lang="en-GB" sz="1000" dirty="0">
                <a:solidFill>
                  <a:srgbClr val="000000"/>
                </a:solidFill>
                <a:latin typeface="Arial" panose="020B0604020202020204" pitchFamily="34" charset="0"/>
                <a:cs typeface="Arial" panose="020B0604020202020204" pitchFamily="34" charset="0"/>
              </a:endParaRPr>
            </a:p>
          </p:txBody>
        </p:sp>
        <p:sp>
          <p:nvSpPr>
            <p:cNvPr id="333" name="Rectangle 332">
              <a:extLst>
                <a:ext uri="{FF2B5EF4-FFF2-40B4-BE49-F238E27FC236}">
                  <a16:creationId xmlns:a16="http://schemas.microsoft.com/office/drawing/2014/main" xmlns="" id="{C5866839-1697-4A18-A826-FD203FC420ED}"/>
                </a:ext>
              </a:extLst>
            </p:cNvPr>
            <p:cNvSpPr/>
            <p:nvPr/>
          </p:nvSpPr>
          <p:spPr>
            <a:xfrm>
              <a:off x="8891099" y="3106091"/>
              <a:ext cx="105474" cy="105474"/>
            </a:xfrm>
            <a:prstGeom prst="rect">
              <a:avLst/>
            </a:prstGeom>
            <a:solidFill>
              <a:schemeClr val="accent3"/>
            </a:solidFill>
            <a:ln w="19050" cap="sq">
              <a:noFill/>
              <a:miter lim="800000"/>
            </a:ln>
            <a:effectLst/>
          </p:spPr>
          <p:style>
            <a:lnRef idx="2">
              <a:schemeClr val="accent1"/>
            </a:lnRef>
            <a:fillRef idx="0">
              <a:schemeClr val="accent1"/>
            </a:fillRef>
            <a:effectRef idx="1">
              <a:schemeClr val="accent1"/>
            </a:effectRef>
            <a:fontRef idx="minor">
              <a:schemeClr val="tx1"/>
            </a:fontRef>
          </p:style>
          <p:txBody>
            <a:bodyPr wrap="none" rtlCol="0" anchor="ctr"/>
            <a:lstStyle/>
            <a:p>
              <a:pPr algn="ctr" defTabSz="457200"/>
              <a:endParaRPr lang="en-GB" sz="1200">
                <a:solidFill>
                  <a:srgbClr val="D52B1E"/>
                </a:solidFill>
              </a:endParaRPr>
            </a:p>
          </p:txBody>
        </p:sp>
        <p:sp>
          <p:nvSpPr>
            <p:cNvPr id="334" name="Rectangle 333">
              <a:extLst>
                <a:ext uri="{FF2B5EF4-FFF2-40B4-BE49-F238E27FC236}">
                  <a16:creationId xmlns:a16="http://schemas.microsoft.com/office/drawing/2014/main" xmlns="" id="{5CDB9995-62F5-4402-9F45-E9B44D5B98CC}"/>
                </a:ext>
              </a:extLst>
            </p:cNvPr>
            <p:cNvSpPr/>
            <p:nvPr/>
          </p:nvSpPr>
          <p:spPr>
            <a:xfrm>
              <a:off x="8891099" y="2670946"/>
              <a:ext cx="105474" cy="105474"/>
            </a:xfrm>
            <a:prstGeom prst="rect">
              <a:avLst/>
            </a:prstGeom>
            <a:solidFill>
              <a:srgbClr val="006DB0"/>
            </a:solidFill>
            <a:ln w="19050" cap="sq">
              <a:noFill/>
              <a:miter lim="800000"/>
            </a:ln>
            <a:effectLst/>
          </p:spPr>
          <p:style>
            <a:lnRef idx="2">
              <a:schemeClr val="accent1"/>
            </a:lnRef>
            <a:fillRef idx="0">
              <a:schemeClr val="accent1"/>
            </a:fillRef>
            <a:effectRef idx="1">
              <a:schemeClr val="accent1"/>
            </a:effectRef>
            <a:fontRef idx="minor">
              <a:schemeClr val="tx1"/>
            </a:fontRef>
          </p:style>
          <p:txBody>
            <a:bodyPr wrap="none" rtlCol="0" anchor="ctr"/>
            <a:lstStyle/>
            <a:p>
              <a:pPr algn="ctr" defTabSz="457200"/>
              <a:endParaRPr lang="en-GB" sz="1200">
                <a:solidFill>
                  <a:srgbClr val="D52B1E"/>
                </a:solidFill>
              </a:endParaRPr>
            </a:p>
          </p:txBody>
        </p:sp>
        <p:sp>
          <p:nvSpPr>
            <p:cNvPr id="335" name="Rectangle 334">
              <a:extLst>
                <a:ext uri="{FF2B5EF4-FFF2-40B4-BE49-F238E27FC236}">
                  <a16:creationId xmlns:a16="http://schemas.microsoft.com/office/drawing/2014/main" xmlns="" id="{66E5C9C1-0D31-4AE9-A3BD-C0FA2F78B55D}"/>
                </a:ext>
              </a:extLst>
            </p:cNvPr>
            <p:cNvSpPr/>
            <p:nvPr/>
          </p:nvSpPr>
          <p:spPr>
            <a:xfrm>
              <a:off x="8891100" y="2276501"/>
              <a:ext cx="105474" cy="105474"/>
            </a:xfrm>
            <a:prstGeom prst="rect">
              <a:avLst/>
            </a:prstGeom>
            <a:solidFill>
              <a:srgbClr val="62C4EE"/>
            </a:solidFill>
            <a:ln w="19050" cap="sq">
              <a:noFill/>
              <a:miter lim="800000"/>
            </a:ln>
            <a:effectLst/>
          </p:spPr>
          <p:style>
            <a:lnRef idx="2">
              <a:schemeClr val="accent1"/>
            </a:lnRef>
            <a:fillRef idx="0">
              <a:schemeClr val="accent1"/>
            </a:fillRef>
            <a:effectRef idx="1">
              <a:schemeClr val="accent1"/>
            </a:effectRef>
            <a:fontRef idx="minor">
              <a:schemeClr val="tx1"/>
            </a:fontRef>
          </p:style>
          <p:txBody>
            <a:bodyPr wrap="none" rtlCol="0" anchor="ctr"/>
            <a:lstStyle/>
            <a:p>
              <a:pPr algn="ctr" defTabSz="457200"/>
              <a:endParaRPr lang="en-GB" sz="1200">
                <a:solidFill>
                  <a:srgbClr val="D52B1E"/>
                </a:solidFill>
              </a:endParaRPr>
            </a:p>
          </p:txBody>
        </p:sp>
        <p:sp>
          <p:nvSpPr>
            <p:cNvPr id="336" name="Rectangle 5">
              <a:extLst>
                <a:ext uri="{FF2B5EF4-FFF2-40B4-BE49-F238E27FC236}">
                  <a16:creationId xmlns:a16="http://schemas.microsoft.com/office/drawing/2014/main" xmlns="" id="{903FDC01-8F1F-4B33-8B16-24D86603A387}"/>
                </a:ext>
              </a:extLst>
            </p:cNvPr>
            <p:cNvSpPr>
              <a:spLocks noChangeArrowheads="1"/>
            </p:cNvSpPr>
            <p:nvPr/>
          </p:nvSpPr>
          <p:spPr bwMode="auto">
            <a:xfrm>
              <a:off x="1662113" y="5094288"/>
              <a:ext cx="92075" cy="1270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37" name="Rectangle 6">
              <a:extLst>
                <a:ext uri="{FF2B5EF4-FFF2-40B4-BE49-F238E27FC236}">
                  <a16:creationId xmlns:a16="http://schemas.microsoft.com/office/drawing/2014/main" xmlns="" id="{BD6581F5-C9FF-48CE-8EB0-AF4D21F71E60}"/>
                </a:ext>
              </a:extLst>
            </p:cNvPr>
            <p:cNvSpPr>
              <a:spLocks noChangeArrowheads="1"/>
            </p:cNvSpPr>
            <p:nvPr/>
          </p:nvSpPr>
          <p:spPr bwMode="auto">
            <a:xfrm>
              <a:off x="1754188" y="4608513"/>
              <a:ext cx="88900" cy="498475"/>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38" name="Rectangle 7">
              <a:extLst>
                <a:ext uri="{FF2B5EF4-FFF2-40B4-BE49-F238E27FC236}">
                  <a16:creationId xmlns:a16="http://schemas.microsoft.com/office/drawing/2014/main" xmlns="" id="{6106A5CE-AC66-4510-B3B8-43C4746C409F}"/>
                </a:ext>
              </a:extLst>
            </p:cNvPr>
            <p:cNvSpPr>
              <a:spLocks noChangeArrowheads="1"/>
            </p:cNvSpPr>
            <p:nvPr/>
          </p:nvSpPr>
          <p:spPr bwMode="auto">
            <a:xfrm>
              <a:off x="1843088" y="2646363"/>
              <a:ext cx="92075" cy="246062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39" name="Rectangle 8">
              <a:extLst>
                <a:ext uri="{FF2B5EF4-FFF2-40B4-BE49-F238E27FC236}">
                  <a16:creationId xmlns:a16="http://schemas.microsoft.com/office/drawing/2014/main" xmlns="" id="{EE531CCD-6744-4C13-9F84-5621BE05E30C}"/>
                </a:ext>
              </a:extLst>
            </p:cNvPr>
            <p:cNvSpPr>
              <a:spLocks noChangeArrowheads="1"/>
            </p:cNvSpPr>
            <p:nvPr/>
          </p:nvSpPr>
          <p:spPr bwMode="auto">
            <a:xfrm>
              <a:off x="1989138" y="5094288"/>
              <a:ext cx="87312" cy="1270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0" name="Rectangle 9">
              <a:extLst>
                <a:ext uri="{FF2B5EF4-FFF2-40B4-BE49-F238E27FC236}">
                  <a16:creationId xmlns:a16="http://schemas.microsoft.com/office/drawing/2014/main" xmlns="" id="{04175A78-DBCC-410F-8E62-F29F14EA29D6}"/>
                </a:ext>
              </a:extLst>
            </p:cNvPr>
            <p:cNvSpPr>
              <a:spLocks noChangeArrowheads="1"/>
            </p:cNvSpPr>
            <p:nvPr/>
          </p:nvSpPr>
          <p:spPr bwMode="auto">
            <a:xfrm>
              <a:off x="2076450" y="4922838"/>
              <a:ext cx="88900" cy="184150"/>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1" name="Rectangle 10">
              <a:extLst>
                <a:ext uri="{FF2B5EF4-FFF2-40B4-BE49-F238E27FC236}">
                  <a16:creationId xmlns:a16="http://schemas.microsoft.com/office/drawing/2014/main" xmlns="" id="{246990AA-8CD1-4B54-B602-768C952E425C}"/>
                </a:ext>
              </a:extLst>
            </p:cNvPr>
            <p:cNvSpPr>
              <a:spLocks noChangeArrowheads="1"/>
            </p:cNvSpPr>
            <p:nvPr/>
          </p:nvSpPr>
          <p:spPr bwMode="auto">
            <a:xfrm>
              <a:off x="2168525" y="2322513"/>
              <a:ext cx="88900" cy="27844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2" name="Rectangle 11">
              <a:extLst>
                <a:ext uri="{FF2B5EF4-FFF2-40B4-BE49-F238E27FC236}">
                  <a16:creationId xmlns:a16="http://schemas.microsoft.com/office/drawing/2014/main" xmlns="" id="{A0930A55-39CF-4028-955F-5DC0C1EEFFEB}"/>
                </a:ext>
              </a:extLst>
            </p:cNvPr>
            <p:cNvSpPr>
              <a:spLocks noChangeArrowheads="1"/>
            </p:cNvSpPr>
            <p:nvPr/>
          </p:nvSpPr>
          <p:spPr bwMode="auto">
            <a:xfrm>
              <a:off x="2308225" y="5094288"/>
              <a:ext cx="92075" cy="1270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3" name="Rectangle 12">
              <a:extLst>
                <a:ext uri="{FF2B5EF4-FFF2-40B4-BE49-F238E27FC236}">
                  <a16:creationId xmlns:a16="http://schemas.microsoft.com/office/drawing/2014/main" xmlns="" id="{644D33A7-02AA-4449-9862-8610D9E8DD8A}"/>
                </a:ext>
              </a:extLst>
            </p:cNvPr>
            <p:cNvSpPr>
              <a:spLocks noChangeArrowheads="1"/>
            </p:cNvSpPr>
            <p:nvPr/>
          </p:nvSpPr>
          <p:spPr bwMode="auto">
            <a:xfrm>
              <a:off x="2400300" y="4922838"/>
              <a:ext cx="88900" cy="184150"/>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4" name="Rectangle 13">
              <a:extLst>
                <a:ext uri="{FF2B5EF4-FFF2-40B4-BE49-F238E27FC236}">
                  <a16:creationId xmlns:a16="http://schemas.microsoft.com/office/drawing/2014/main" xmlns="" id="{A139AF36-2D72-4507-A717-EE4E462B3201}"/>
                </a:ext>
              </a:extLst>
            </p:cNvPr>
            <p:cNvSpPr>
              <a:spLocks noChangeArrowheads="1"/>
            </p:cNvSpPr>
            <p:nvPr/>
          </p:nvSpPr>
          <p:spPr bwMode="auto">
            <a:xfrm>
              <a:off x="2489200" y="2322513"/>
              <a:ext cx="92075" cy="27844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5" name="Rectangle 14">
              <a:extLst>
                <a:ext uri="{FF2B5EF4-FFF2-40B4-BE49-F238E27FC236}">
                  <a16:creationId xmlns:a16="http://schemas.microsoft.com/office/drawing/2014/main" xmlns="" id="{E611C300-9504-4201-8B83-55F2A17E92CE}"/>
                </a:ext>
              </a:extLst>
            </p:cNvPr>
            <p:cNvSpPr>
              <a:spLocks noChangeArrowheads="1"/>
            </p:cNvSpPr>
            <p:nvPr/>
          </p:nvSpPr>
          <p:spPr bwMode="auto">
            <a:xfrm>
              <a:off x="2635250" y="5049838"/>
              <a:ext cx="88900" cy="5715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6" name="Rectangle 15">
              <a:extLst>
                <a:ext uri="{FF2B5EF4-FFF2-40B4-BE49-F238E27FC236}">
                  <a16:creationId xmlns:a16="http://schemas.microsoft.com/office/drawing/2014/main" xmlns="" id="{299A1B7B-554B-4DE2-BAC3-957B12752CD7}"/>
                </a:ext>
              </a:extLst>
            </p:cNvPr>
            <p:cNvSpPr>
              <a:spLocks noChangeArrowheads="1"/>
            </p:cNvSpPr>
            <p:nvPr/>
          </p:nvSpPr>
          <p:spPr bwMode="auto">
            <a:xfrm>
              <a:off x="2724150" y="4598988"/>
              <a:ext cx="87312" cy="508000"/>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7" name="Rectangle 16">
              <a:extLst>
                <a:ext uri="{FF2B5EF4-FFF2-40B4-BE49-F238E27FC236}">
                  <a16:creationId xmlns:a16="http://schemas.microsoft.com/office/drawing/2014/main" xmlns="" id="{78F7DFBB-B0A0-4D60-9A70-B799E5DCF035}"/>
                </a:ext>
              </a:extLst>
            </p:cNvPr>
            <p:cNvSpPr>
              <a:spLocks noChangeArrowheads="1"/>
            </p:cNvSpPr>
            <p:nvPr/>
          </p:nvSpPr>
          <p:spPr bwMode="auto">
            <a:xfrm>
              <a:off x="2814638" y="2693988"/>
              <a:ext cx="88900" cy="24130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8" name="Rectangle 17">
              <a:extLst>
                <a:ext uri="{FF2B5EF4-FFF2-40B4-BE49-F238E27FC236}">
                  <a16:creationId xmlns:a16="http://schemas.microsoft.com/office/drawing/2014/main" xmlns="" id="{1A405EF4-D854-4746-BAE9-DA94212EB04A}"/>
                </a:ext>
              </a:extLst>
            </p:cNvPr>
            <p:cNvSpPr>
              <a:spLocks noChangeArrowheads="1"/>
            </p:cNvSpPr>
            <p:nvPr/>
          </p:nvSpPr>
          <p:spPr bwMode="auto">
            <a:xfrm>
              <a:off x="2957513" y="5049838"/>
              <a:ext cx="88900" cy="5715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49" name="Rectangle 18">
              <a:extLst>
                <a:ext uri="{FF2B5EF4-FFF2-40B4-BE49-F238E27FC236}">
                  <a16:creationId xmlns:a16="http://schemas.microsoft.com/office/drawing/2014/main" xmlns="" id="{24E16642-D815-433D-BAA8-0CCC35B87177}"/>
                </a:ext>
              </a:extLst>
            </p:cNvPr>
            <p:cNvSpPr>
              <a:spLocks noChangeArrowheads="1"/>
            </p:cNvSpPr>
            <p:nvPr/>
          </p:nvSpPr>
          <p:spPr bwMode="auto">
            <a:xfrm>
              <a:off x="3046413" y="4286251"/>
              <a:ext cx="88900" cy="8207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0" name="Rectangle 19">
              <a:extLst>
                <a:ext uri="{FF2B5EF4-FFF2-40B4-BE49-F238E27FC236}">
                  <a16:creationId xmlns:a16="http://schemas.microsoft.com/office/drawing/2014/main" xmlns="" id="{FE861E1A-F00B-4F31-B713-7BCC21614711}"/>
                </a:ext>
              </a:extLst>
            </p:cNvPr>
            <p:cNvSpPr>
              <a:spLocks noChangeArrowheads="1"/>
            </p:cNvSpPr>
            <p:nvPr/>
          </p:nvSpPr>
          <p:spPr bwMode="auto">
            <a:xfrm>
              <a:off x="3138488" y="3009901"/>
              <a:ext cx="88900" cy="20970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1" name="Rectangle 20">
              <a:extLst>
                <a:ext uri="{FF2B5EF4-FFF2-40B4-BE49-F238E27FC236}">
                  <a16:creationId xmlns:a16="http://schemas.microsoft.com/office/drawing/2014/main" xmlns="" id="{15857FA0-8123-470E-AE52-5D7FE4B6D52C}"/>
                </a:ext>
              </a:extLst>
            </p:cNvPr>
            <p:cNvSpPr>
              <a:spLocks noChangeArrowheads="1"/>
            </p:cNvSpPr>
            <p:nvPr/>
          </p:nvSpPr>
          <p:spPr bwMode="auto">
            <a:xfrm>
              <a:off x="3271838" y="4970463"/>
              <a:ext cx="88900" cy="13652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2" name="Rectangle 21">
              <a:extLst>
                <a:ext uri="{FF2B5EF4-FFF2-40B4-BE49-F238E27FC236}">
                  <a16:creationId xmlns:a16="http://schemas.microsoft.com/office/drawing/2014/main" xmlns="" id="{C9C8BF9E-0A01-4E93-8BA7-3BBB787D2BB1}"/>
                </a:ext>
              </a:extLst>
            </p:cNvPr>
            <p:cNvSpPr>
              <a:spLocks noChangeArrowheads="1"/>
            </p:cNvSpPr>
            <p:nvPr/>
          </p:nvSpPr>
          <p:spPr bwMode="auto">
            <a:xfrm>
              <a:off x="3363913" y="4114801"/>
              <a:ext cx="88900" cy="99218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3" name="Rectangle 22">
              <a:extLst>
                <a:ext uri="{FF2B5EF4-FFF2-40B4-BE49-F238E27FC236}">
                  <a16:creationId xmlns:a16="http://schemas.microsoft.com/office/drawing/2014/main" xmlns="" id="{293CC0A7-71D3-4FCD-AD46-7760A457AA5E}"/>
                </a:ext>
              </a:extLst>
            </p:cNvPr>
            <p:cNvSpPr>
              <a:spLocks noChangeArrowheads="1"/>
            </p:cNvSpPr>
            <p:nvPr/>
          </p:nvSpPr>
          <p:spPr bwMode="auto">
            <a:xfrm>
              <a:off x="3452813" y="3254376"/>
              <a:ext cx="90487" cy="1852613"/>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4" name="Rectangle 23">
              <a:extLst>
                <a:ext uri="{FF2B5EF4-FFF2-40B4-BE49-F238E27FC236}">
                  <a16:creationId xmlns:a16="http://schemas.microsoft.com/office/drawing/2014/main" xmlns="" id="{4EA2903C-1C0C-4561-9A49-B07F95FC4831}"/>
                </a:ext>
              </a:extLst>
            </p:cNvPr>
            <p:cNvSpPr>
              <a:spLocks noChangeArrowheads="1"/>
            </p:cNvSpPr>
            <p:nvPr/>
          </p:nvSpPr>
          <p:spPr bwMode="auto">
            <a:xfrm>
              <a:off x="3600450" y="4884738"/>
              <a:ext cx="88900" cy="22225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5" name="Rectangle 24">
              <a:extLst>
                <a:ext uri="{FF2B5EF4-FFF2-40B4-BE49-F238E27FC236}">
                  <a16:creationId xmlns:a16="http://schemas.microsoft.com/office/drawing/2014/main" xmlns="" id="{F641D293-6225-4E1A-9548-55E8C2B5212A}"/>
                </a:ext>
              </a:extLst>
            </p:cNvPr>
            <p:cNvSpPr>
              <a:spLocks noChangeArrowheads="1"/>
            </p:cNvSpPr>
            <p:nvPr/>
          </p:nvSpPr>
          <p:spPr bwMode="auto">
            <a:xfrm>
              <a:off x="3692525" y="3994151"/>
              <a:ext cx="88900" cy="111283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6" name="Rectangle 25">
              <a:extLst>
                <a:ext uri="{FF2B5EF4-FFF2-40B4-BE49-F238E27FC236}">
                  <a16:creationId xmlns:a16="http://schemas.microsoft.com/office/drawing/2014/main" xmlns="" id="{8E3D02A9-5312-4AF2-ACA7-D881957CD8E0}"/>
                </a:ext>
              </a:extLst>
            </p:cNvPr>
            <p:cNvSpPr>
              <a:spLocks noChangeArrowheads="1"/>
            </p:cNvSpPr>
            <p:nvPr/>
          </p:nvSpPr>
          <p:spPr bwMode="auto">
            <a:xfrm>
              <a:off x="3781425" y="3467101"/>
              <a:ext cx="92075" cy="16398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7" name="Rectangle 26">
              <a:extLst>
                <a:ext uri="{FF2B5EF4-FFF2-40B4-BE49-F238E27FC236}">
                  <a16:creationId xmlns:a16="http://schemas.microsoft.com/office/drawing/2014/main" xmlns="" id="{B150AF3F-E7B5-455A-8679-F343E85F5DE0}"/>
                </a:ext>
              </a:extLst>
            </p:cNvPr>
            <p:cNvSpPr>
              <a:spLocks noChangeArrowheads="1"/>
            </p:cNvSpPr>
            <p:nvPr/>
          </p:nvSpPr>
          <p:spPr bwMode="auto">
            <a:xfrm>
              <a:off x="3924300" y="4710113"/>
              <a:ext cx="88900" cy="39687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8" name="Rectangle 27">
              <a:extLst>
                <a:ext uri="{FF2B5EF4-FFF2-40B4-BE49-F238E27FC236}">
                  <a16:creationId xmlns:a16="http://schemas.microsoft.com/office/drawing/2014/main" xmlns="" id="{E34F0FD0-55A7-4545-82FB-E5342D2127FB}"/>
                </a:ext>
              </a:extLst>
            </p:cNvPr>
            <p:cNvSpPr>
              <a:spLocks noChangeArrowheads="1"/>
            </p:cNvSpPr>
            <p:nvPr/>
          </p:nvSpPr>
          <p:spPr bwMode="auto">
            <a:xfrm>
              <a:off x="4013200" y="3994151"/>
              <a:ext cx="92075" cy="111283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59" name="Rectangle 28">
              <a:extLst>
                <a:ext uri="{FF2B5EF4-FFF2-40B4-BE49-F238E27FC236}">
                  <a16:creationId xmlns:a16="http://schemas.microsoft.com/office/drawing/2014/main" xmlns="" id="{3D5A01E1-7C21-4A27-BAAA-695C894AF76E}"/>
                </a:ext>
              </a:extLst>
            </p:cNvPr>
            <p:cNvSpPr>
              <a:spLocks noChangeArrowheads="1"/>
            </p:cNvSpPr>
            <p:nvPr/>
          </p:nvSpPr>
          <p:spPr bwMode="auto">
            <a:xfrm>
              <a:off x="4105275" y="3641726"/>
              <a:ext cx="88900" cy="1465263"/>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0" name="Rectangle 29">
              <a:extLst>
                <a:ext uri="{FF2B5EF4-FFF2-40B4-BE49-F238E27FC236}">
                  <a16:creationId xmlns:a16="http://schemas.microsoft.com/office/drawing/2014/main" xmlns="" id="{A18FF9A9-8475-4DCE-9248-C0DA73FF2B58}"/>
                </a:ext>
              </a:extLst>
            </p:cNvPr>
            <p:cNvSpPr>
              <a:spLocks noChangeArrowheads="1"/>
            </p:cNvSpPr>
            <p:nvPr/>
          </p:nvSpPr>
          <p:spPr bwMode="auto">
            <a:xfrm>
              <a:off x="4249738" y="4656138"/>
              <a:ext cx="88900" cy="450850"/>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1" name="Rectangle 30">
              <a:extLst>
                <a:ext uri="{FF2B5EF4-FFF2-40B4-BE49-F238E27FC236}">
                  <a16:creationId xmlns:a16="http://schemas.microsoft.com/office/drawing/2014/main" xmlns="" id="{96895A54-0726-4469-8A8F-EB25B58CCE6D}"/>
                </a:ext>
              </a:extLst>
            </p:cNvPr>
            <p:cNvSpPr>
              <a:spLocks noChangeArrowheads="1"/>
            </p:cNvSpPr>
            <p:nvPr/>
          </p:nvSpPr>
          <p:spPr bwMode="auto">
            <a:xfrm>
              <a:off x="4341813" y="3775076"/>
              <a:ext cx="88900" cy="1331913"/>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2" name="Rectangle 31">
              <a:extLst>
                <a:ext uri="{FF2B5EF4-FFF2-40B4-BE49-F238E27FC236}">
                  <a16:creationId xmlns:a16="http://schemas.microsoft.com/office/drawing/2014/main" xmlns="" id="{8D9D304F-6027-4803-9555-F1FEA1575C78}"/>
                </a:ext>
              </a:extLst>
            </p:cNvPr>
            <p:cNvSpPr>
              <a:spLocks noChangeArrowheads="1"/>
            </p:cNvSpPr>
            <p:nvPr/>
          </p:nvSpPr>
          <p:spPr bwMode="auto">
            <a:xfrm>
              <a:off x="4430713" y="3911601"/>
              <a:ext cx="92075" cy="11953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3" name="Rectangle 32">
              <a:extLst>
                <a:ext uri="{FF2B5EF4-FFF2-40B4-BE49-F238E27FC236}">
                  <a16:creationId xmlns:a16="http://schemas.microsoft.com/office/drawing/2014/main" xmlns="" id="{EE4E2995-50B6-4ABF-83EE-3E279E42E572}"/>
                </a:ext>
              </a:extLst>
            </p:cNvPr>
            <p:cNvSpPr>
              <a:spLocks noChangeArrowheads="1"/>
            </p:cNvSpPr>
            <p:nvPr/>
          </p:nvSpPr>
          <p:spPr bwMode="auto">
            <a:xfrm>
              <a:off x="4570413" y="4475163"/>
              <a:ext cx="88900" cy="63182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4" name="Rectangle 33">
              <a:extLst>
                <a:ext uri="{FF2B5EF4-FFF2-40B4-BE49-F238E27FC236}">
                  <a16:creationId xmlns:a16="http://schemas.microsoft.com/office/drawing/2014/main" xmlns="" id="{4EA523D2-A0B6-4CF0-B48D-881C4E31B3C4}"/>
                </a:ext>
              </a:extLst>
            </p:cNvPr>
            <p:cNvSpPr>
              <a:spLocks noChangeArrowheads="1"/>
            </p:cNvSpPr>
            <p:nvPr/>
          </p:nvSpPr>
          <p:spPr bwMode="auto">
            <a:xfrm>
              <a:off x="4659313" y="3740151"/>
              <a:ext cx="92075" cy="136683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5" name="Rectangle 34">
              <a:extLst>
                <a:ext uri="{FF2B5EF4-FFF2-40B4-BE49-F238E27FC236}">
                  <a16:creationId xmlns:a16="http://schemas.microsoft.com/office/drawing/2014/main" xmlns="" id="{8E9A24FB-313A-4EAE-95C1-4E5AC873C96B}"/>
                </a:ext>
              </a:extLst>
            </p:cNvPr>
            <p:cNvSpPr>
              <a:spLocks noChangeArrowheads="1"/>
            </p:cNvSpPr>
            <p:nvPr/>
          </p:nvSpPr>
          <p:spPr bwMode="auto">
            <a:xfrm>
              <a:off x="4751388" y="4130676"/>
              <a:ext cx="88900" cy="976313"/>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6" name="Rectangle 35">
              <a:extLst>
                <a:ext uri="{FF2B5EF4-FFF2-40B4-BE49-F238E27FC236}">
                  <a16:creationId xmlns:a16="http://schemas.microsoft.com/office/drawing/2014/main" xmlns="" id="{94F21601-1F8E-42D8-B015-AD453C229A37}"/>
                </a:ext>
              </a:extLst>
            </p:cNvPr>
            <p:cNvSpPr>
              <a:spLocks noChangeArrowheads="1"/>
            </p:cNvSpPr>
            <p:nvPr/>
          </p:nvSpPr>
          <p:spPr bwMode="auto">
            <a:xfrm>
              <a:off x="4894263" y="4305301"/>
              <a:ext cx="88900" cy="801688"/>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7" name="Rectangle 36">
              <a:extLst>
                <a:ext uri="{FF2B5EF4-FFF2-40B4-BE49-F238E27FC236}">
                  <a16:creationId xmlns:a16="http://schemas.microsoft.com/office/drawing/2014/main" xmlns="" id="{AE8A97B6-8F54-442C-83C3-C07F48EF383B}"/>
                </a:ext>
              </a:extLst>
            </p:cNvPr>
            <p:cNvSpPr>
              <a:spLocks noChangeArrowheads="1"/>
            </p:cNvSpPr>
            <p:nvPr/>
          </p:nvSpPr>
          <p:spPr bwMode="auto">
            <a:xfrm>
              <a:off x="4983163" y="3575051"/>
              <a:ext cx="87312" cy="153193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8" name="Rectangle 37">
              <a:extLst>
                <a:ext uri="{FF2B5EF4-FFF2-40B4-BE49-F238E27FC236}">
                  <a16:creationId xmlns:a16="http://schemas.microsoft.com/office/drawing/2014/main" xmlns="" id="{9924466D-FB0D-469B-A954-44ABE07A1CD9}"/>
                </a:ext>
              </a:extLst>
            </p:cNvPr>
            <p:cNvSpPr>
              <a:spLocks noChangeArrowheads="1"/>
            </p:cNvSpPr>
            <p:nvPr/>
          </p:nvSpPr>
          <p:spPr bwMode="auto">
            <a:xfrm>
              <a:off x="5073650" y="4462463"/>
              <a:ext cx="88900" cy="64452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69" name="Rectangle 38">
              <a:extLst>
                <a:ext uri="{FF2B5EF4-FFF2-40B4-BE49-F238E27FC236}">
                  <a16:creationId xmlns:a16="http://schemas.microsoft.com/office/drawing/2014/main" xmlns="" id="{379C1653-EB2C-4DFC-908D-6BEF6601E67D}"/>
                </a:ext>
              </a:extLst>
            </p:cNvPr>
            <p:cNvSpPr>
              <a:spLocks noChangeArrowheads="1"/>
            </p:cNvSpPr>
            <p:nvPr/>
          </p:nvSpPr>
          <p:spPr bwMode="auto">
            <a:xfrm>
              <a:off x="5213350" y="4270376"/>
              <a:ext cx="88900" cy="836613"/>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0" name="Rectangle 39">
              <a:extLst>
                <a:ext uri="{FF2B5EF4-FFF2-40B4-BE49-F238E27FC236}">
                  <a16:creationId xmlns:a16="http://schemas.microsoft.com/office/drawing/2014/main" xmlns="" id="{F8350776-7159-4481-BB32-4B3EE9A283F2}"/>
                </a:ext>
              </a:extLst>
            </p:cNvPr>
            <p:cNvSpPr>
              <a:spLocks noChangeArrowheads="1"/>
            </p:cNvSpPr>
            <p:nvPr/>
          </p:nvSpPr>
          <p:spPr bwMode="auto">
            <a:xfrm>
              <a:off x="5305425" y="3416301"/>
              <a:ext cx="88900" cy="169068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1" name="Rectangle 40">
              <a:extLst>
                <a:ext uri="{FF2B5EF4-FFF2-40B4-BE49-F238E27FC236}">
                  <a16:creationId xmlns:a16="http://schemas.microsoft.com/office/drawing/2014/main" xmlns="" id="{842D8D08-541D-4CC4-9229-4E57FD796056}"/>
                </a:ext>
              </a:extLst>
            </p:cNvPr>
            <p:cNvSpPr>
              <a:spLocks noChangeArrowheads="1"/>
            </p:cNvSpPr>
            <p:nvPr/>
          </p:nvSpPr>
          <p:spPr bwMode="auto">
            <a:xfrm>
              <a:off x="5394325" y="4649788"/>
              <a:ext cx="92075" cy="4572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2" name="Rectangle 41">
              <a:extLst>
                <a:ext uri="{FF2B5EF4-FFF2-40B4-BE49-F238E27FC236}">
                  <a16:creationId xmlns:a16="http://schemas.microsoft.com/office/drawing/2014/main" xmlns="" id="{B9A7749A-8B0C-441D-9DF7-EBEB6AD86DFE}"/>
                </a:ext>
              </a:extLst>
            </p:cNvPr>
            <p:cNvSpPr>
              <a:spLocks noChangeArrowheads="1"/>
            </p:cNvSpPr>
            <p:nvPr/>
          </p:nvSpPr>
          <p:spPr bwMode="auto">
            <a:xfrm>
              <a:off x="5540375" y="4298951"/>
              <a:ext cx="88900" cy="808038"/>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3" name="Rectangle 42">
              <a:extLst>
                <a:ext uri="{FF2B5EF4-FFF2-40B4-BE49-F238E27FC236}">
                  <a16:creationId xmlns:a16="http://schemas.microsoft.com/office/drawing/2014/main" xmlns="" id="{8347975E-AFE2-499F-A056-185189C46ED4}"/>
                </a:ext>
              </a:extLst>
            </p:cNvPr>
            <p:cNvSpPr>
              <a:spLocks noChangeArrowheads="1"/>
            </p:cNvSpPr>
            <p:nvPr/>
          </p:nvSpPr>
          <p:spPr bwMode="auto">
            <a:xfrm>
              <a:off x="5632450" y="3321051"/>
              <a:ext cx="88900" cy="178593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4" name="Rectangle 43">
              <a:extLst>
                <a:ext uri="{FF2B5EF4-FFF2-40B4-BE49-F238E27FC236}">
                  <a16:creationId xmlns:a16="http://schemas.microsoft.com/office/drawing/2014/main" xmlns="" id="{5BFB1DB6-5442-4DBD-89CC-C4A06375FED5}"/>
                </a:ext>
              </a:extLst>
            </p:cNvPr>
            <p:cNvSpPr>
              <a:spLocks noChangeArrowheads="1"/>
            </p:cNvSpPr>
            <p:nvPr/>
          </p:nvSpPr>
          <p:spPr bwMode="auto">
            <a:xfrm>
              <a:off x="5721350" y="4722813"/>
              <a:ext cx="90487" cy="3841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5" name="Rectangle 44">
              <a:extLst>
                <a:ext uri="{FF2B5EF4-FFF2-40B4-BE49-F238E27FC236}">
                  <a16:creationId xmlns:a16="http://schemas.microsoft.com/office/drawing/2014/main" xmlns="" id="{AE430800-8521-4392-A276-29B233BE7481}"/>
                </a:ext>
              </a:extLst>
            </p:cNvPr>
            <p:cNvSpPr>
              <a:spLocks noChangeArrowheads="1"/>
            </p:cNvSpPr>
            <p:nvPr/>
          </p:nvSpPr>
          <p:spPr bwMode="auto">
            <a:xfrm>
              <a:off x="5856288" y="4213226"/>
              <a:ext cx="88900" cy="893763"/>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6" name="Rectangle 45">
              <a:extLst>
                <a:ext uri="{FF2B5EF4-FFF2-40B4-BE49-F238E27FC236}">
                  <a16:creationId xmlns:a16="http://schemas.microsoft.com/office/drawing/2014/main" xmlns="" id="{FD12A552-D381-4B6C-ADA1-AA54C561A070}"/>
                </a:ext>
              </a:extLst>
            </p:cNvPr>
            <p:cNvSpPr>
              <a:spLocks noChangeArrowheads="1"/>
            </p:cNvSpPr>
            <p:nvPr/>
          </p:nvSpPr>
          <p:spPr bwMode="auto">
            <a:xfrm>
              <a:off x="5945188" y="3305176"/>
              <a:ext cx="92075" cy="1801813"/>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7" name="Rectangle 46">
              <a:extLst>
                <a:ext uri="{FF2B5EF4-FFF2-40B4-BE49-F238E27FC236}">
                  <a16:creationId xmlns:a16="http://schemas.microsoft.com/office/drawing/2014/main" xmlns="" id="{6F4B0781-1B11-46FD-B9CF-B0B61E0C038E}"/>
                </a:ext>
              </a:extLst>
            </p:cNvPr>
            <p:cNvSpPr>
              <a:spLocks noChangeArrowheads="1"/>
            </p:cNvSpPr>
            <p:nvPr/>
          </p:nvSpPr>
          <p:spPr bwMode="auto">
            <a:xfrm>
              <a:off x="6037263" y="4814888"/>
              <a:ext cx="88900" cy="2921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8" name="Rectangle 47">
              <a:extLst>
                <a:ext uri="{FF2B5EF4-FFF2-40B4-BE49-F238E27FC236}">
                  <a16:creationId xmlns:a16="http://schemas.microsoft.com/office/drawing/2014/main" xmlns="" id="{EFA33FE5-8C44-4535-9485-F5C7360F6A13}"/>
                </a:ext>
              </a:extLst>
            </p:cNvPr>
            <p:cNvSpPr>
              <a:spLocks noChangeArrowheads="1"/>
            </p:cNvSpPr>
            <p:nvPr/>
          </p:nvSpPr>
          <p:spPr bwMode="auto">
            <a:xfrm>
              <a:off x="6186488" y="4229101"/>
              <a:ext cx="88900" cy="877888"/>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79" name="Rectangle 48">
              <a:extLst>
                <a:ext uri="{FF2B5EF4-FFF2-40B4-BE49-F238E27FC236}">
                  <a16:creationId xmlns:a16="http://schemas.microsoft.com/office/drawing/2014/main" xmlns="" id="{6D92FFCA-26D0-4383-90C5-5BD432DD756D}"/>
                </a:ext>
              </a:extLst>
            </p:cNvPr>
            <p:cNvSpPr>
              <a:spLocks noChangeArrowheads="1"/>
            </p:cNvSpPr>
            <p:nvPr/>
          </p:nvSpPr>
          <p:spPr bwMode="auto">
            <a:xfrm>
              <a:off x="6278563" y="3235326"/>
              <a:ext cx="88900" cy="1871663"/>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0" name="Rectangle 49">
              <a:extLst>
                <a:ext uri="{FF2B5EF4-FFF2-40B4-BE49-F238E27FC236}">
                  <a16:creationId xmlns:a16="http://schemas.microsoft.com/office/drawing/2014/main" xmlns="" id="{054F3D0B-E93E-4913-820C-A768608CFDF5}"/>
                </a:ext>
              </a:extLst>
            </p:cNvPr>
            <p:cNvSpPr>
              <a:spLocks noChangeArrowheads="1"/>
            </p:cNvSpPr>
            <p:nvPr/>
          </p:nvSpPr>
          <p:spPr bwMode="auto">
            <a:xfrm>
              <a:off x="6367463" y="4878388"/>
              <a:ext cx="88900" cy="2286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1" name="Rectangle 50">
              <a:extLst>
                <a:ext uri="{FF2B5EF4-FFF2-40B4-BE49-F238E27FC236}">
                  <a16:creationId xmlns:a16="http://schemas.microsoft.com/office/drawing/2014/main" xmlns="" id="{5CAE4F8B-5E8A-48BA-B811-24BD6FDA0BB3}"/>
                </a:ext>
              </a:extLst>
            </p:cNvPr>
            <p:cNvSpPr>
              <a:spLocks noChangeArrowheads="1"/>
            </p:cNvSpPr>
            <p:nvPr/>
          </p:nvSpPr>
          <p:spPr bwMode="auto">
            <a:xfrm>
              <a:off x="6511925" y="4244976"/>
              <a:ext cx="88900" cy="862013"/>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2" name="Rectangle 51">
              <a:extLst>
                <a:ext uri="{FF2B5EF4-FFF2-40B4-BE49-F238E27FC236}">
                  <a16:creationId xmlns:a16="http://schemas.microsoft.com/office/drawing/2014/main" xmlns="" id="{22AF2E70-AD1B-4BC5-9EEE-9F14F5AA6B2E}"/>
                </a:ext>
              </a:extLst>
            </p:cNvPr>
            <p:cNvSpPr>
              <a:spLocks noChangeArrowheads="1"/>
            </p:cNvSpPr>
            <p:nvPr/>
          </p:nvSpPr>
          <p:spPr bwMode="auto">
            <a:xfrm>
              <a:off x="6600825" y="3136901"/>
              <a:ext cx="92075" cy="197008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3" name="Rectangle 52">
              <a:extLst>
                <a:ext uri="{FF2B5EF4-FFF2-40B4-BE49-F238E27FC236}">
                  <a16:creationId xmlns:a16="http://schemas.microsoft.com/office/drawing/2014/main" xmlns="" id="{0DDE274C-FD00-4EBD-B605-C3371D145A24}"/>
                </a:ext>
              </a:extLst>
            </p:cNvPr>
            <p:cNvSpPr>
              <a:spLocks noChangeArrowheads="1"/>
            </p:cNvSpPr>
            <p:nvPr/>
          </p:nvSpPr>
          <p:spPr bwMode="auto">
            <a:xfrm>
              <a:off x="6692900" y="4960938"/>
              <a:ext cx="88900" cy="14605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4" name="Rectangle 53">
              <a:extLst>
                <a:ext uri="{FF2B5EF4-FFF2-40B4-BE49-F238E27FC236}">
                  <a16:creationId xmlns:a16="http://schemas.microsoft.com/office/drawing/2014/main" xmlns="" id="{CC4BA710-6567-4FC6-9A9F-EB71EDB89194}"/>
                </a:ext>
              </a:extLst>
            </p:cNvPr>
            <p:cNvSpPr>
              <a:spLocks noChangeArrowheads="1"/>
            </p:cNvSpPr>
            <p:nvPr/>
          </p:nvSpPr>
          <p:spPr bwMode="auto">
            <a:xfrm>
              <a:off x="6829425" y="4359276"/>
              <a:ext cx="88900" cy="747713"/>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5" name="Rectangle 54">
              <a:extLst>
                <a:ext uri="{FF2B5EF4-FFF2-40B4-BE49-F238E27FC236}">
                  <a16:creationId xmlns:a16="http://schemas.microsoft.com/office/drawing/2014/main" xmlns="" id="{B96B2EA2-6899-4EF5-9D6E-6DAA0A12E2C7}"/>
                </a:ext>
              </a:extLst>
            </p:cNvPr>
            <p:cNvSpPr>
              <a:spLocks noChangeArrowheads="1"/>
            </p:cNvSpPr>
            <p:nvPr/>
          </p:nvSpPr>
          <p:spPr bwMode="auto">
            <a:xfrm>
              <a:off x="6918325" y="3019426"/>
              <a:ext cx="88900" cy="2087563"/>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6" name="Rectangle 55">
              <a:extLst>
                <a:ext uri="{FF2B5EF4-FFF2-40B4-BE49-F238E27FC236}">
                  <a16:creationId xmlns:a16="http://schemas.microsoft.com/office/drawing/2014/main" xmlns="" id="{45DF9233-418B-47E2-B86F-2CCD325F6232}"/>
                </a:ext>
              </a:extLst>
            </p:cNvPr>
            <p:cNvSpPr>
              <a:spLocks noChangeArrowheads="1"/>
            </p:cNvSpPr>
            <p:nvPr/>
          </p:nvSpPr>
          <p:spPr bwMode="auto">
            <a:xfrm>
              <a:off x="7010400" y="4967288"/>
              <a:ext cx="88900" cy="1397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7" name="Rectangle 56">
              <a:extLst>
                <a:ext uri="{FF2B5EF4-FFF2-40B4-BE49-F238E27FC236}">
                  <a16:creationId xmlns:a16="http://schemas.microsoft.com/office/drawing/2014/main" xmlns="" id="{8CDCFB1E-6B6E-4CD9-8C27-427D837E792B}"/>
                </a:ext>
              </a:extLst>
            </p:cNvPr>
            <p:cNvSpPr>
              <a:spLocks noChangeArrowheads="1"/>
            </p:cNvSpPr>
            <p:nvPr/>
          </p:nvSpPr>
          <p:spPr bwMode="auto">
            <a:xfrm>
              <a:off x="7159625" y="4564063"/>
              <a:ext cx="87312" cy="54292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8" name="Rectangle 57">
              <a:extLst>
                <a:ext uri="{FF2B5EF4-FFF2-40B4-BE49-F238E27FC236}">
                  <a16:creationId xmlns:a16="http://schemas.microsoft.com/office/drawing/2014/main" xmlns="" id="{C581A867-84AA-47CC-B675-7C13A46DDBFB}"/>
                </a:ext>
              </a:extLst>
            </p:cNvPr>
            <p:cNvSpPr>
              <a:spLocks noChangeArrowheads="1"/>
            </p:cNvSpPr>
            <p:nvPr/>
          </p:nvSpPr>
          <p:spPr bwMode="auto">
            <a:xfrm>
              <a:off x="7246938" y="2738438"/>
              <a:ext cx="92075" cy="2368550"/>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89" name="Rectangle 58">
              <a:extLst>
                <a:ext uri="{FF2B5EF4-FFF2-40B4-BE49-F238E27FC236}">
                  <a16:creationId xmlns:a16="http://schemas.microsoft.com/office/drawing/2014/main" xmlns="" id="{F07208F1-E01F-4F7C-9863-25D5520FEB34}"/>
                </a:ext>
              </a:extLst>
            </p:cNvPr>
            <p:cNvSpPr>
              <a:spLocks noChangeArrowheads="1"/>
            </p:cNvSpPr>
            <p:nvPr/>
          </p:nvSpPr>
          <p:spPr bwMode="auto">
            <a:xfrm>
              <a:off x="7339013" y="5043488"/>
              <a:ext cx="88900" cy="635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0" name="Rectangle 59">
              <a:extLst>
                <a:ext uri="{FF2B5EF4-FFF2-40B4-BE49-F238E27FC236}">
                  <a16:creationId xmlns:a16="http://schemas.microsoft.com/office/drawing/2014/main" xmlns="" id="{71BD2456-FACF-4448-AC54-5EF1175FE00F}"/>
                </a:ext>
              </a:extLst>
            </p:cNvPr>
            <p:cNvSpPr>
              <a:spLocks noChangeArrowheads="1"/>
            </p:cNvSpPr>
            <p:nvPr/>
          </p:nvSpPr>
          <p:spPr bwMode="auto">
            <a:xfrm>
              <a:off x="7478713" y="4244976"/>
              <a:ext cx="88900" cy="862013"/>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1" name="Rectangle 60">
              <a:extLst>
                <a:ext uri="{FF2B5EF4-FFF2-40B4-BE49-F238E27FC236}">
                  <a16:creationId xmlns:a16="http://schemas.microsoft.com/office/drawing/2014/main" xmlns="" id="{1D63FA4D-4A1A-49AB-A2DC-967E75345001}"/>
                </a:ext>
              </a:extLst>
            </p:cNvPr>
            <p:cNvSpPr>
              <a:spLocks noChangeArrowheads="1"/>
            </p:cNvSpPr>
            <p:nvPr/>
          </p:nvSpPr>
          <p:spPr bwMode="auto">
            <a:xfrm>
              <a:off x="7567613" y="2503488"/>
              <a:ext cx="92075" cy="2603500"/>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2" name="Rectangle 61">
              <a:extLst>
                <a:ext uri="{FF2B5EF4-FFF2-40B4-BE49-F238E27FC236}">
                  <a16:creationId xmlns:a16="http://schemas.microsoft.com/office/drawing/2014/main" xmlns="" id="{2643EAAC-A84D-4253-AE12-5FAB0A8FB35D}"/>
                </a:ext>
              </a:extLst>
            </p:cNvPr>
            <p:cNvSpPr>
              <a:spLocks noChangeArrowheads="1"/>
            </p:cNvSpPr>
            <p:nvPr/>
          </p:nvSpPr>
          <p:spPr bwMode="auto">
            <a:xfrm>
              <a:off x="7659688" y="5091113"/>
              <a:ext cx="88900" cy="158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3" name="Rectangle 62">
              <a:extLst>
                <a:ext uri="{FF2B5EF4-FFF2-40B4-BE49-F238E27FC236}">
                  <a16:creationId xmlns:a16="http://schemas.microsoft.com/office/drawing/2014/main" xmlns="" id="{5B018BC8-B2EC-4D7B-B0B1-15390A6A69B3}"/>
                </a:ext>
              </a:extLst>
            </p:cNvPr>
            <p:cNvSpPr>
              <a:spLocks noChangeArrowheads="1"/>
            </p:cNvSpPr>
            <p:nvPr/>
          </p:nvSpPr>
          <p:spPr bwMode="auto">
            <a:xfrm>
              <a:off x="7796213" y="5091113"/>
              <a:ext cx="88900" cy="1587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4" name="Rectangle 63">
              <a:extLst>
                <a:ext uri="{FF2B5EF4-FFF2-40B4-BE49-F238E27FC236}">
                  <a16:creationId xmlns:a16="http://schemas.microsoft.com/office/drawing/2014/main" xmlns="" id="{F0CF1767-4DEC-4BBE-82F1-DD816AEA32A3}"/>
                </a:ext>
              </a:extLst>
            </p:cNvPr>
            <p:cNvSpPr>
              <a:spLocks noChangeArrowheads="1"/>
            </p:cNvSpPr>
            <p:nvPr/>
          </p:nvSpPr>
          <p:spPr bwMode="auto">
            <a:xfrm>
              <a:off x="7885113" y="2151063"/>
              <a:ext cx="88900" cy="2955925"/>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5" name="Rectangle 64">
              <a:extLst>
                <a:ext uri="{FF2B5EF4-FFF2-40B4-BE49-F238E27FC236}">
                  <a16:creationId xmlns:a16="http://schemas.microsoft.com/office/drawing/2014/main" xmlns="" id="{E77D2D33-4DA9-4366-8885-CA053E4E3BD6}"/>
                </a:ext>
              </a:extLst>
            </p:cNvPr>
            <p:cNvSpPr>
              <a:spLocks noChangeArrowheads="1"/>
            </p:cNvSpPr>
            <p:nvPr/>
          </p:nvSpPr>
          <p:spPr bwMode="auto">
            <a:xfrm>
              <a:off x="7977188" y="5091113"/>
              <a:ext cx="87312" cy="158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6" name="Rectangle 65">
              <a:extLst>
                <a:ext uri="{FF2B5EF4-FFF2-40B4-BE49-F238E27FC236}">
                  <a16:creationId xmlns:a16="http://schemas.microsoft.com/office/drawing/2014/main" xmlns="" id="{40E783FA-5234-4FFA-BBCB-C5CB75C758C3}"/>
                </a:ext>
              </a:extLst>
            </p:cNvPr>
            <p:cNvSpPr>
              <a:spLocks noChangeArrowheads="1"/>
            </p:cNvSpPr>
            <p:nvPr/>
          </p:nvSpPr>
          <p:spPr bwMode="auto">
            <a:xfrm>
              <a:off x="8124825" y="5091113"/>
              <a:ext cx="88900" cy="15875"/>
            </a:xfrm>
            <a:prstGeom prst="rect">
              <a:avLst/>
            </a:prstGeom>
            <a:solidFill>
              <a:srgbClr val="62C4EE"/>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7" name="Rectangle 66">
              <a:extLst>
                <a:ext uri="{FF2B5EF4-FFF2-40B4-BE49-F238E27FC236}">
                  <a16:creationId xmlns:a16="http://schemas.microsoft.com/office/drawing/2014/main" xmlns="" id="{82AC4330-C13D-4674-9A9A-1E78B02785B4}"/>
                </a:ext>
              </a:extLst>
            </p:cNvPr>
            <p:cNvSpPr>
              <a:spLocks noChangeArrowheads="1"/>
            </p:cNvSpPr>
            <p:nvPr/>
          </p:nvSpPr>
          <p:spPr bwMode="auto">
            <a:xfrm>
              <a:off x="8213725" y="4114801"/>
              <a:ext cx="92075" cy="992188"/>
            </a:xfrm>
            <a:prstGeom prst="rect">
              <a:avLst/>
            </a:prstGeom>
            <a:solidFill>
              <a:srgbClr val="006DB0"/>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8" name="Rectangle 67">
              <a:extLst>
                <a:ext uri="{FF2B5EF4-FFF2-40B4-BE49-F238E27FC236}">
                  <a16:creationId xmlns:a16="http://schemas.microsoft.com/office/drawing/2014/main" xmlns="" id="{A60F8C83-776D-4789-8C92-4DDC1DB5BD89}"/>
                </a:ext>
              </a:extLst>
            </p:cNvPr>
            <p:cNvSpPr>
              <a:spLocks noChangeArrowheads="1"/>
            </p:cNvSpPr>
            <p:nvPr/>
          </p:nvSpPr>
          <p:spPr bwMode="auto">
            <a:xfrm>
              <a:off x="8305800" y="3127376"/>
              <a:ext cx="88900" cy="1979613"/>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399" name="Freeform 68">
              <a:extLst>
                <a:ext uri="{FF2B5EF4-FFF2-40B4-BE49-F238E27FC236}">
                  <a16:creationId xmlns:a16="http://schemas.microsoft.com/office/drawing/2014/main" xmlns="" id="{C591DAD7-3ACE-4970-B8A6-D9E51E7DA25A}"/>
                </a:ext>
              </a:extLst>
            </p:cNvPr>
            <p:cNvSpPr>
              <a:spLocks/>
            </p:cNvSpPr>
            <p:nvPr/>
          </p:nvSpPr>
          <p:spPr bwMode="auto">
            <a:xfrm>
              <a:off x="1830388" y="2163763"/>
              <a:ext cx="6430962" cy="2765425"/>
            </a:xfrm>
            <a:custGeom>
              <a:avLst/>
              <a:gdLst>
                <a:gd name="T0" fmla="*/ 0 w 4051"/>
                <a:gd name="T1" fmla="*/ 1568 h 1742"/>
                <a:gd name="T2" fmla="*/ 185 w 4051"/>
                <a:gd name="T3" fmla="*/ 1742 h 1742"/>
                <a:gd name="T4" fmla="*/ 389 w 4051"/>
                <a:gd name="T5" fmla="*/ 1742 h 1742"/>
                <a:gd name="T6" fmla="*/ 810 w 4051"/>
                <a:gd name="T7" fmla="*/ 1333 h 1742"/>
                <a:gd name="T8" fmla="*/ 992 w 4051"/>
                <a:gd name="T9" fmla="*/ 1237 h 1742"/>
                <a:gd name="T10" fmla="*/ 1187 w 4051"/>
                <a:gd name="T11" fmla="*/ 1159 h 1742"/>
                <a:gd name="T12" fmla="*/ 1401 w 4051"/>
                <a:gd name="T13" fmla="*/ 1159 h 1742"/>
                <a:gd name="T14" fmla="*/ 1602 w 4051"/>
                <a:gd name="T15" fmla="*/ 1017 h 1742"/>
                <a:gd name="T16" fmla="*/ 1828 w 4051"/>
                <a:gd name="T17" fmla="*/ 991 h 1742"/>
                <a:gd name="T18" fmla="*/ 2027 w 4051"/>
                <a:gd name="T19" fmla="*/ 889 h 1742"/>
                <a:gd name="T20" fmla="*/ 2223 w 4051"/>
                <a:gd name="T21" fmla="*/ 797 h 1742"/>
                <a:gd name="T22" fmla="*/ 2407 w 4051"/>
                <a:gd name="T23" fmla="*/ 735 h 1742"/>
                <a:gd name="T24" fmla="*/ 2628 w 4051"/>
                <a:gd name="T25" fmla="*/ 725 h 1742"/>
                <a:gd name="T26" fmla="*/ 2824 w 4051"/>
                <a:gd name="T27" fmla="*/ 677 h 1742"/>
                <a:gd name="T28" fmla="*/ 3047 w 4051"/>
                <a:gd name="T29" fmla="*/ 615 h 1742"/>
                <a:gd name="T30" fmla="*/ 3235 w 4051"/>
                <a:gd name="T31" fmla="*/ 543 h 1742"/>
                <a:gd name="T32" fmla="*/ 3450 w 4051"/>
                <a:gd name="T33" fmla="*/ 360 h 1742"/>
                <a:gd name="T34" fmla="*/ 3648 w 4051"/>
                <a:gd name="T35" fmla="*/ 218 h 1742"/>
                <a:gd name="T36" fmla="*/ 3850 w 4051"/>
                <a:gd name="T37" fmla="*/ 0 h 1742"/>
                <a:gd name="T38" fmla="*/ 4051 w 4051"/>
                <a:gd name="T39" fmla="*/ 1235 h 1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51" h="1742">
                  <a:moveTo>
                    <a:pt x="0" y="1568"/>
                  </a:moveTo>
                  <a:lnTo>
                    <a:pt x="185" y="1742"/>
                  </a:lnTo>
                  <a:lnTo>
                    <a:pt x="389" y="1742"/>
                  </a:lnTo>
                  <a:lnTo>
                    <a:pt x="810" y="1333"/>
                  </a:lnTo>
                  <a:lnTo>
                    <a:pt x="992" y="1237"/>
                  </a:lnTo>
                  <a:lnTo>
                    <a:pt x="1187" y="1159"/>
                  </a:lnTo>
                  <a:lnTo>
                    <a:pt x="1401" y="1159"/>
                  </a:lnTo>
                  <a:lnTo>
                    <a:pt x="1602" y="1017"/>
                  </a:lnTo>
                  <a:lnTo>
                    <a:pt x="1828" y="991"/>
                  </a:lnTo>
                  <a:lnTo>
                    <a:pt x="2027" y="889"/>
                  </a:lnTo>
                  <a:lnTo>
                    <a:pt x="2223" y="797"/>
                  </a:lnTo>
                  <a:lnTo>
                    <a:pt x="2407" y="735"/>
                  </a:lnTo>
                  <a:lnTo>
                    <a:pt x="2628" y="725"/>
                  </a:lnTo>
                  <a:lnTo>
                    <a:pt x="2824" y="677"/>
                  </a:lnTo>
                  <a:lnTo>
                    <a:pt x="3047" y="615"/>
                  </a:lnTo>
                  <a:lnTo>
                    <a:pt x="3235" y="543"/>
                  </a:lnTo>
                  <a:lnTo>
                    <a:pt x="3450" y="360"/>
                  </a:lnTo>
                  <a:lnTo>
                    <a:pt x="3648" y="218"/>
                  </a:lnTo>
                  <a:lnTo>
                    <a:pt x="3850" y="0"/>
                  </a:lnTo>
                  <a:lnTo>
                    <a:pt x="4051" y="1235"/>
                  </a:lnTo>
                </a:path>
              </a:pathLst>
            </a:custGeom>
            <a:noFill/>
            <a:ln w="12700" cap="flat">
              <a:solidFill>
                <a:srgbClr val="006DB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sp>
          <p:nvSpPr>
            <p:cNvPr id="400" name="Freeform 70">
              <a:extLst>
                <a:ext uri="{FF2B5EF4-FFF2-40B4-BE49-F238E27FC236}">
                  <a16:creationId xmlns:a16="http://schemas.microsoft.com/office/drawing/2014/main" xmlns="" id="{E0ACEBA3-3653-404F-9F4C-D555AFFD139C}"/>
                </a:ext>
              </a:extLst>
            </p:cNvPr>
            <p:cNvSpPr>
              <a:spLocks/>
            </p:cNvSpPr>
            <p:nvPr/>
          </p:nvSpPr>
          <p:spPr bwMode="auto">
            <a:xfrm>
              <a:off x="1893888" y="2328863"/>
              <a:ext cx="6472237" cy="2784475"/>
            </a:xfrm>
            <a:custGeom>
              <a:avLst/>
              <a:gdLst>
                <a:gd name="T0" fmla="*/ 4077 w 4077"/>
                <a:gd name="T1" fmla="*/ 505 h 1754"/>
                <a:gd name="T2" fmla="*/ 3867 w 4077"/>
                <a:gd name="T3" fmla="*/ 1754 h 1754"/>
                <a:gd name="T4" fmla="*/ 3652 w 4077"/>
                <a:gd name="T5" fmla="*/ 1746 h 1754"/>
                <a:gd name="T6" fmla="*/ 3436 w 4077"/>
                <a:gd name="T7" fmla="*/ 1714 h 1754"/>
                <a:gd name="T8" fmla="*/ 3245 w 4077"/>
                <a:gd name="T9" fmla="*/ 1666 h 1754"/>
                <a:gd name="T10" fmla="*/ 3043 w 4077"/>
                <a:gd name="T11" fmla="*/ 1666 h 1754"/>
                <a:gd name="T12" fmla="*/ 2866 w 4077"/>
                <a:gd name="T13" fmla="*/ 1616 h 1754"/>
                <a:gd name="T14" fmla="*/ 2672 w 4077"/>
                <a:gd name="T15" fmla="*/ 1578 h 1754"/>
                <a:gd name="T16" fmla="*/ 2464 w 4077"/>
                <a:gd name="T17" fmla="*/ 1512 h 1754"/>
                <a:gd name="T18" fmla="*/ 2261 w 4077"/>
                <a:gd name="T19" fmla="*/ 1470 h 1754"/>
                <a:gd name="T20" fmla="*/ 2043 w 4077"/>
                <a:gd name="T21" fmla="*/ 1352 h 1754"/>
                <a:gd name="T22" fmla="*/ 1840 w 4077"/>
                <a:gd name="T23" fmla="*/ 1147 h 1754"/>
                <a:gd name="T24" fmla="*/ 1638 w 4077"/>
                <a:gd name="T25" fmla="*/ 1007 h 1754"/>
                <a:gd name="T26" fmla="*/ 1427 w 4077"/>
                <a:gd name="T27" fmla="*/ 835 h 1754"/>
                <a:gd name="T28" fmla="*/ 1231 w 4077"/>
                <a:gd name="T29" fmla="*/ 725 h 1754"/>
                <a:gd name="T30" fmla="*/ 1025 w 4077"/>
                <a:gd name="T31" fmla="*/ 595 h 1754"/>
                <a:gd name="T32" fmla="*/ 822 w 4077"/>
                <a:gd name="T33" fmla="*/ 439 h 1754"/>
                <a:gd name="T34" fmla="*/ 616 w 4077"/>
                <a:gd name="T35" fmla="*/ 244 h 1754"/>
                <a:gd name="T36" fmla="*/ 405 w 4077"/>
                <a:gd name="T37" fmla="*/ 0 h 1754"/>
                <a:gd name="T38" fmla="*/ 211 w 4077"/>
                <a:gd name="T39" fmla="*/ 0 h 1754"/>
                <a:gd name="T40" fmla="*/ 0 w 4077"/>
                <a:gd name="T41" fmla="*/ 204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7" h="1754">
                  <a:moveTo>
                    <a:pt x="4077" y="505"/>
                  </a:moveTo>
                  <a:lnTo>
                    <a:pt x="3867" y="1754"/>
                  </a:lnTo>
                  <a:lnTo>
                    <a:pt x="3652" y="1746"/>
                  </a:lnTo>
                  <a:lnTo>
                    <a:pt x="3436" y="1714"/>
                  </a:lnTo>
                  <a:lnTo>
                    <a:pt x="3245" y="1666"/>
                  </a:lnTo>
                  <a:lnTo>
                    <a:pt x="3043" y="1666"/>
                  </a:lnTo>
                  <a:lnTo>
                    <a:pt x="2866" y="1616"/>
                  </a:lnTo>
                  <a:lnTo>
                    <a:pt x="2672" y="1578"/>
                  </a:lnTo>
                  <a:lnTo>
                    <a:pt x="2464" y="1512"/>
                  </a:lnTo>
                  <a:lnTo>
                    <a:pt x="2261" y="1470"/>
                  </a:lnTo>
                  <a:lnTo>
                    <a:pt x="2043" y="1352"/>
                  </a:lnTo>
                  <a:lnTo>
                    <a:pt x="1840" y="1147"/>
                  </a:lnTo>
                  <a:lnTo>
                    <a:pt x="1638" y="1007"/>
                  </a:lnTo>
                  <a:lnTo>
                    <a:pt x="1427" y="835"/>
                  </a:lnTo>
                  <a:lnTo>
                    <a:pt x="1231" y="725"/>
                  </a:lnTo>
                  <a:lnTo>
                    <a:pt x="1025" y="595"/>
                  </a:lnTo>
                  <a:lnTo>
                    <a:pt x="822" y="439"/>
                  </a:lnTo>
                  <a:lnTo>
                    <a:pt x="616" y="244"/>
                  </a:lnTo>
                  <a:lnTo>
                    <a:pt x="405" y="0"/>
                  </a:lnTo>
                  <a:lnTo>
                    <a:pt x="211" y="0"/>
                  </a:lnTo>
                  <a:lnTo>
                    <a:pt x="0" y="204"/>
                  </a:lnTo>
                </a:path>
              </a:pathLst>
            </a:custGeom>
            <a:noFill/>
            <a:ln w="12700"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GB">
                <a:solidFill>
                  <a:srgbClr val="D52B1E"/>
                </a:solidFill>
                <a:latin typeface="Arial" panose="020B0604020202020204" pitchFamily="34" charset="0"/>
                <a:cs typeface="Arial" panose="020B0604020202020204" pitchFamily="34" charset="0"/>
              </a:endParaRPr>
            </a:p>
          </p:txBody>
        </p:sp>
      </p:grpSp>
    </p:spTree>
    <p:custDataLst>
      <p:tags r:id="rId1"/>
    </p:custDataLst>
    <p:extLst>
      <p:ext uri="{BB962C8B-B14F-4D97-AF65-F5344CB8AC3E}">
        <p14:creationId xmlns:p14="http://schemas.microsoft.com/office/powerpoint/2010/main" val="2549596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en-GB" sz="4000" dirty="0"/>
              <a:t>Advanced/metastatic sarcoma</a:t>
            </a:r>
            <a:r>
              <a:rPr lang="pl-PL" sz="4000" dirty="0" smtClean="0"/>
              <a:t>:</a:t>
            </a:r>
            <a:r>
              <a:rPr lang="en-GB" sz="4000" dirty="0" smtClean="0"/>
              <a:t> chemotherapy, targeted therapy and immunotherapy</a:t>
            </a:r>
            <a:endParaRPr lang="en-GB" sz="4000" dirty="0">
              <a:highlight>
                <a:srgbClr val="FFFF00"/>
              </a:highlight>
            </a:endParaRPr>
          </a:p>
        </p:txBody>
      </p:sp>
    </p:spTree>
    <p:custDataLst>
      <p:tags r:id="rId1"/>
    </p:custDataLst>
    <p:extLst>
      <p:ext uri="{BB962C8B-B14F-4D97-AF65-F5344CB8AC3E}">
        <p14:creationId xmlns:p14="http://schemas.microsoft.com/office/powerpoint/2010/main" val="980620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1480PD</a:t>
            </a:r>
            <a:r>
              <a:rPr lang="en-GB" sz="1800" dirty="0">
                <a:solidFill>
                  <a:schemeClr val="bg1"/>
                </a:solidFill>
              </a:rPr>
              <a:t>: A phase 2 study of CMB305 and </a:t>
            </a:r>
            <a:r>
              <a:rPr lang="en-GB" sz="1800" dirty="0" err="1">
                <a:solidFill>
                  <a:schemeClr val="bg1"/>
                </a:solidFill>
              </a:rPr>
              <a:t>atezolizumab</a:t>
            </a:r>
            <a:r>
              <a:rPr lang="en-GB" sz="1800" dirty="0">
                <a:solidFill>
                  <a:schemeClr val="bg1"/>
                </a:solidFill>
              </a:rPr>
              <a:t> in NY-ESO-11 soft tissue sarcoma: Interim analysis of immunogenicity, </a:t>
            </a:r>
            <a:r>
              <a:rPr lang="en-GB" sz="1800" dirty="0" err="1">
                <a:solidFill>
                  <a:schemeClr val="bg1"/>
                </a:solidFill>
              </a:rPr>
              <a:t>tumor</a:t>
            </a:r>
            <a:r>
              <a:rPr lang="en-GB" sz="1800" dirty="0">
                <a:solidFill>
                  <a:schemeClr val="bg1"/>
                </a:solidFill>
              </a:rPr>
              <a:t> control and survival – </a:t>
            </a:r>
            <a:r>
              <a:rPr lang="en-GB" sz="1800" dirty="0" err="1">
                <a:solidFill>
                  <a:schemeClr val="bg1"/>
                </a:solidFill>
              </a:rPr>
              <a:t>Chawla</a:t>
            </a:r>
            <a:r>
              <a:rPr lang="en-GB" sz="1800" dirty="0">
                <a:solidFill>
                  <a:schemeClr val="bg1"/>
                </a:solidFill>
              </a:rPr>
              <a:t> S, et al</a:t>
            </a: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US" dirty="0"/>
              <a:t>To evaluate the efficacy and immune response of </a:t>
            </a:r>
            <a:r>
              <a:rPr lang="en-US" dirty="0" smtClean="0"/>
              <a:t>CMB305 (an immunotherapy developed to generate and expand anti-NY-ESO-1 immune response) + atezolizumab </a:t>
            </a:r>
            <a:r>
              <a:rPr lang="en-US" dirty="0"/>
              <a:t>compared with atezolizumab alone in patients with NY-ESO-1 positive synovial sarcoma and </a:t>
            </a:r>
            <a:r>
              <a:rPr lang="en-US" dirty="0" err="1"/>
              <a:t>myxoid</a:t>
            </a:r>
            <a:r>
              <a:rPr lang="en-US" dirty="0"/>
              <a:t> round cell </a:t>
            </a:r>
            <a:r>
              <a:rPr lang="en-US" dirty="0" smtClean="0"/>
              <a:t>liposarcoma</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783679" y="6474897"/>
            <a:ext cx="413965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Chawla</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1480PD</a:t>
            </a:r>
          </a:p>
        </p:txBody>
      </p:sp>
      <p:sp>
        <p:nvSpPr>
          <p:cNvPr id="59" name="Text Box 4"/>
          <p:cNvSpPr txBox="1">
            <a:spLocks noChangeArrowheads="1"/>
          </p:cNvSpPr>
          <p:nvPr/>
        </p:nvSpPr>
        <p:spPr bwMode="auto">
          <a:xfrm>
            <a:off x="1549384" y="6103960"/>
            <a:ext cx="34982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GB" sz="1100" dirty="0">
                <a:solidFill>
                  <a:srgbClr val="000000"/>
                </a:solidFill>
                <a:latin typeface="Arial" panose="020B0604020202020204" pitchFamily="34" charset="0"/>
                <a:cs typeface="Arial" panose="020B0604020202020204" pitchFamily="34" charset="0"/>
              </a:rPr>
              <a:t>*LV305 intradermal D0, 14, 42, 70 + </a:t>
            </a:r>
            <a:r>
              <a:rPr lang="en-GB" sz="1100" dirty="0" smtClean="0">
                <a:solidFill>
                  <a:srgbClr val="000000"/>
                </a:solidFill>
                <a:latin typeface="Arial" panose="020B0604020202020204" pitchFamily="34" charset="0"/>
                <a:cs typeface="Arial" panose="020B0604020202020204" pitchFamily="34" charset="0"/>
              </a:rPr>
              <a:t>G305</a:t>
            </a:r>
          </a:p>
          <a:p>
            <a:pPr>
              <a:tabLst>
                <a:tab pos="176213" algn="l"/>
              </a:tabLst>
            </a:pPr>
            <a:r>
              <a:rPr lang="en-GB" sz="1100" dirty="0">
                <a:solidFill>
                  <a:srgbClr val="000000"/>
                </a:solidFill>
                <a:latin typeface="Arial" panose="020B0604020202020204" pitchFamily="34" charset="0"/>
                <a:cs typeface="Arial" panose="020B0604020202020204" pitchFamily="34" charset="0"/>
              </a:rPr>
              <a:t>	</a:t>
            </a:r>
            <a:r>
              <a:rPr lang="en-GB" sz="1100" dirty="0" smtClean="0">
                <a:solidFill>
                  <a:srgbClr val="000000"/>
                </a:solidFill>
                <a:latin typeface="Arial" panose="020B0604020202020204" pitchFamily="34" charset="0"/>
                <a:cs typeface="Arial" panose="020B0604020202020204" pitchFamily="34" charset="0"/>
              </a:rPr>
              <a:t>intramuscular </a:t>
            </a:r>
            <a:r>
              <a:rPr lang="en-GB" sz="1100" dirty="0">
                <a:solidFill>
                  <a:srgbClr val="000000"/>
                </a:solidFill>
                <a:latin typeface="Arial" panose="020B0604020202020204" pitchFamily="34" charset="0"/>
                <a:cs typeface="Arial" panose="020B0604020202020204" pitchFamily="34" charset="0"/>
              </a:rPr>
              <a:t>D28, 56, 84 then q6w up to 1 </a:t>
            </a:r>
            <a:r>
              <a:rPr lang="en-GB" sz="1100" dirty="0" smtClean="0">
                <a:solidFill>
                  <a:srgbClr val="000000"/>
                </a:solidFill>
                <a:latin typeface="Arial" panose="020B0604020202020204" pitchFamily="34" charset="0"/>
                <a:cs typeface="Arial" panose="020B0604020202020204" pitchFamily="34" charset="0"/>
              </a:rPr>
              <a:t>year</a:t>
            </a:r>
            <a:endParaRPr lang="en-GB" sz="1100" dirty="0">
              <a:solidFill>
                <a:srgbClr val="000000"/>
              </a:solidFill>
              <a:latin typeface="Arial" panose="020B0604020202020204" pitchFamily="34" charset="0"/>
              <a:cs typeface="Arial" panose="020B0604020202020204" pitchFamily="34" charset="0"/>
            </a:endParaRPr>
          </a:p>
        </p:txBody>
      </p:sp>
      <p:grpSp>
        <p:nvGrpSpPr>
          <p:cNvPr id="4" name="Group 3"/>
          <p:cNvGrpSpPr/>
          <p:nvPr/>
        </p:nvGrpSpPr>
        <p:grpSpPr>
          <a:xfrm>
            <a:off x="225425" y="2974510"/>
            <a:ext cx="8575501" cy="2103151"/>
            <a:chOff x="225425" y="3259002"/>
            <a:chExt cx="8575501" cy="2103151"/>
          </a:xfrm>
        </p:grpSpPr>
        <p:sp>
          <p:nvSpPr>
            <p:cNvPr id="6" name="AutoShape 8"/>
            <p:cNvSpPr>
              <a:spLocks noChangeArrowheads="1"/>
            </p:cNvSpPr>
            <p:nvPr/>
          </p:nvSpPr>
          <p:spPr bwMode="auto">
            <a:xfrm>
              <a:off x="3946515" y="3259002"/>
              <a:ext cx="2866005" cy="761718"/>
            </a:xfrm>
            <a:prstGeom prst="roundRect">
              <a:avLst>
                <a:gd name="adj" fmla="val 16667"/>
              </a:avLst>
            </a:prstGeom>
            <a:solidFill>
              <a:srgbClr val="006DB0"/>
            </a:solidFill>
            <a:ln w="9525" algn="ctr">
              <a:noFill/>
              <a:round/>
              <a:headEnd/>
              <a:tailEnd/>
            </a:ln>
          </p:spPr>
          <p:txBody>
            <a:bodyPr lIns="90488" tIns="0" rIns="90488" bIns="0" anchor="ctr"/>
            <a:lstStyle/>
            <a:p>
              <a:pPr algn="ctr" defTabSz="892175" eaLnBrk="0" hangingPunct="0"/>
              <a:r>
                <a:rPr lang="en-US" altLang="zh-CN" sz="1600" dirty="0">
                  <a:solidFill>
                    <a:srgbClr val="FFFFFF"/>
                  </a:solidFill>
                  <a:latin typeface="Arial" panose="020B0604020202020204" pitchFamily="34" charset="0"/>
                  <a:cs typeface="Arial" panose="020B0604020202020204" pitchFamily="34" charset="0"/>
                </a:rPr>
                <a:t>CMB305* + atezolizumab 1200 mg IV q3w</a:t>
              </a:r>
            </a:p>
          </p:txBody>
        </p:sp>
        <p:sp>
          <p:nvSpPr>
            <p:cNvPr id="7" name="AutoShape 8"/>
            <p:cNvSpPr>
              <a:spLocks noChangeArrowheads="1"/>
            </p:cNvSpPr>
            <p:nvPr/>
          </p:nvSpPr>
          <p:spPr bwMode="auto">
            <a:xfrm>
              <a:off x="3956040" y="4589986"/>
              <a:ext cx="2866005" cy="769616"/>
            </a:xfrm>
            <a:prstGeom prst="roundRect">
              <a:avLst>
                <a:gd name="adj" fmla="val 16667"/>
              </a:avLst>
            </a:prstGeom>
            <a:solidFill>
              <a:srgbClr val="62C4EE"/>
            </a:solidFill>
            <a:ln w="38100" algn="ctr">
              <a:noFill/>
              <a:round/>
              <a:headEnd/>
              <a:tailEnd/>
            </a:ln>
          </p:spPr>
          <p:txBody>
            <a:bodyPr lIns="90488" tIns="0" rIns="90488" bIns="0" anchor="ctr"/>
            <a:lstStyle/>
            <a:p>
              <a:pPr algn="ctr" defTabSz="892175" eaLnBrk="0" hangingPunct="0"/>
              <a:r>
                <a:rPr lang="en-US" altLang="zh-CN" sz="1600" dirty="0">
                  <a:solidFill>
                    <a:srgbClr val="FFFFFF"/>
                  </a:solidFill>
                  <a:latin typeface="Arial" panose="020B0604020202020204" pitchFamily="34" charset="0"/>
                  <a:cs typeface="Arial" panose="020B0604020202020204" pitchFamily="34" charset="0"/>
                </a:rPr>
                <a:t>Atezolizumab 1200 mg IV q3w</a:t>
              </a:r>
            </a:p>
          </p:txBody>
        </p:sp>
        <p:cxnSp>
          <p:nvCxnSpPr>
            <p:cNvPr id="8" name="AutoShape 15"/>
            <p:cNvCxnSpPr>
              <a:cxnSpLocks noChangeShapeType="1"/>
              <a:endCxn id="6" idx="1"/>
            </p:cNvCxnSpPr>
            <p:nvPr/>
          </p:nvCxnSpPr>
          <p:spPr bwMode="auto">
            <a:xfrm rot="5400000" flipH="1" flipV="1">
              <a:off x="3232196" y="4066181"/>
              <a:ext cx="1140639" cy="288000"/>
            </a:xfrm>
            <a:prstGeom prst="bentConnector2">
              <a:avLst/>
            </a:prstGeom>
            <a:noFill/>
            <a:ln w="38100">
              <a:solidFill>
                <a:schemeClr val="bg2"/>
              </a:solidFill>
              <a:miter lim="800000"/>
              <a:headEnd/>
              <a:tailEnd type="triangle" w="med" len="med"/>
            </a:ln>
          </p:spPr>
        </p:cxnSp>
        <p:cxnSp>
          <p:nvCxnSpPr>
            <p:cNvPr id="9" name="AutoShape 16"/>
            <p:cNvCxnSpPr>
              <a:cxnSpLocks noChangeShapeType="1"/>
              <a:endCxn id="7" idx="1"/>
            </p:cNvCxnSpPr>
            <p:nvPr/>
          </p:nvCxnSpPr>
          <p:spPr bwMode="auto">
            <a:xfrm rot="16200000" flipH="1">
              <a:off x="3315578" y="4334332"/>
              <a:ext cx="985146" cy="295778"/>
            </a:xfrm>
            <a:prstGeom prst="bentConnector2">
              <a:avLst/>
            </a:prstGeom>
            <a:noFill/>
            <a:ln w="38100">
              <a:solidFill>
                <a:schemeClr val="bg2"/>
              </a:solidFill>
              <a:miter lim="800000"/>
              <a:headEnd/>
              <a:tailEnd type="triangle" w="med" len="med"/>
            </a:ln>
          </p:spPr>
        </p:cxnSp>
        <p:sp>
          <p:nvSpPr>
            <p:cNvPr id="10" name="AutoShape 9"/>
            <p:cNvSpPr>
              <a:spLocks noChangeArrowheads="1"/>
            </p:cNvSpPr>
            <p:nvPr/>
          </p:nvSpPr>
          <p:spPr bwMode="auto">
            <a:xfrm>
              <a:off x="225425" y="3306275"/>
              <a:ext cx="3146837" cy="2055878"/>
            </a:xfrm>
            <a:prstGeom prst="roundRect">
              <a:avLst>
                <a:gd name="adj" fmla="val 8208"/>
              </a:avLst>
            </a:prstGeom>
            <a:solidFill>
              <a:srgbClr val="23246D"/>
            </a:solidFill>
            <a:ln w="9525" algn="ctr">
              <a:noFill/>
              <a:round/>
              <a:headEnd/>
              <a:tailEnd/>
            </a:ln>
          </p:spPr>
          <p:txBody>
            <a:bodyPr wrap="square" lIns="90488" tIns="44450" rIns="90488" bIns="44450">
              <a:spAutoFit/>
            </a:bodyPr>
            <a:lstStyle/>
            <a:p>
              <a:pPr defTabSz="892175" eaLnBrk="0" hangingPunct="0">
                <a:spcAft>
                  <a:spcPct val="30000"/>
                </a:spcAft>
              </a:pPr>
              <a:r>
                <a:rPr lang="en-US" altLang="zh-CN" sz="1600" b="1" dirty="0">
                  <a:solidFill>
                    <a:srgbClr val="FFFFFF"/>
                  </a:solidFill>
                  <a:latin typeface="Arial" panose="020B0604020202020204" pitchFamily="34" charset="0"/>
                  <a:cs typeface="Arial" panose="020B0604020202020204" pitchFamily="34" charset="0"/>
                </a:rPr>
                <a:t>Key patient inclusion criteria</a:t>
              </a:r>
              <a:endParaRPr lang="en-US" altLang="zh-CN" sz="1600" b="1" u="sng" dirty="0">
                <a:solidFill>
                  <a:srgbClr val="FFFFFF"/>
                </a:solidFill>
                <a:latin typeface="Arial" panose="020B0604020202020204" pitchFamily="34" charset="0"/>
                <a:cs typeface="Arial" panose="020B0604020202020204" pitchFamily="34" charset="0"/>
              </a:endParaRPr>
            </a:p>
            <a:p>
              <a:pPr marL="285750" indent="-285750" defTabSz="892175" eaLnBrk="0" hangingPunct="0">
                <a:spcAft>
                  <a:spcPct val="30000"/>
                </a:spcAft>
                <a:buFont typeface="Arial" panose="020B0604020202020204" pitchFamily="34" charset="0"/>
                <a:buChar char="•"/>
              </a:pPr>
              <a:r>
                <a:rPr lang="en-GB" altLang="zh-CN" sz="1600" dirty="0">
                  <a:solidFill>
                    <a:srgbClr val="FFFFFF"/>
                  </a:solidFill>
                  <a:latin typeface="Arial" panose="020B0604020202020204" pitchFamily="34" charset="0"/>
                  <a:cs typeface="Arial" panose="020B0604020202020204" pitchFamily="34" charset="0"/>
                </a:rPr>
                <a:t>Locally advanced or metastatic NY-ESO positive synovial sarcoma and </a:t>
              </a:r>
              <a:r>
                <a:rPr lang="en-GB" altLang="zh-CN" sz="1600" dirty="0" err="1">
                  <a:solidFill>
                    <a:srgbClr val="FFFFFF"/>
                  </a:solidFill>
                  <a:latin typeface="Arial" panose="020B0604020202020204" pitchFamily="34" charset="0"/>
                  <a:cs typeface="Arial" panose="020B0604020202020204" pitchFamily="34" charset="0"/>
                </a:rPr>
                <a:t>myxoid</a:t>
              </a:r>
              <a:r>
                <a:rPr lang="en-GB" altLang="zh-CN" sz="1600" dirty="0">
                  <a:solidFill>
                    <a:srgbClr val="FFFFFF"/>
                  </a:solidFill>
                  <a:latin typeface="Arial" panose="020B0604020202020204" pitchFamily="34" charset="0"/>
                  <a:cs typeface="Arial" panose="020B0604020202020204" pitchFamily="34" charset="0"/>
                </a:rPr>
                <a:t> round cell liposarcoma</a:t>
              </a:r>
            </a:p>
            <a:p>
              <a:pPr defTabSz="892175" eaLnBrk="0" hangingPunct="0">
                <a:spcAft>
                  <a:spcPct val="30000"/>
                </a:spcAft>
              </a:pPr>
              <a:r>
                <a:rPr lang="en-GB" altLang="zh-CN" sz="1600" dirty="0">
                  <a:solidFill>
                    <a:srgbClr val="FFFFFF"/>
                  </a:solidFill>
                  <a:latin typeface="Arial" panose="020B0604020202020204" pitchFamily="34" charset="0"/>
                  <a:cs typeface="Arial" panose="020B0604020202020204" pitchFamily="34" charset="0"/>
                </a:rPr>
                <a:t>(n=58)</a:t>
              </a:r>
            </a:p>
          </p:txBody>
        </p:sp>
        <p:sp>
          <p:nvSpPr>
            <p:cNvPr id="11" name="AutoShape 12"/>
            <p:cNvSpPr>
              <a:spLocks noChangeArrowheads="1"/>
            </p:cNvSpPr>
            <p:nvPr/>
          </p:nvSpPr>
          <p:spPr bwMode="auto">
            <a:xfrm>
              <a:off x="7333195" y="3332007"/>
              <a:ext cx="1467731" cy="615709"/>
            </a:xfrm>
            <a:prstGeom prst="roundRect">
              <a:avLst>
                <a:gd name="adj" fmla="val 16667"/>
              </a:avLst>
            </a:prstGeom>
            <a:solidFill>
              <a:srgbClr val="969696"/>
            </a:solidFill>
            <a:ln w="9525" algn="ctr">
              <a:noFill/>
              <a:round/>
              <a:headEnd/>
              <a:tailEnd/>
            </a:ln>
          </p:spPr>
          <p:txBody>
            <a:bodyPr lIns="90488" tIns="0" rIns="90488" bIns="0" anchor="ctr"/>
            <a:lstStyle/>
            <a:p>
              <a:pPr algn="ctr" defTabSz="892175" eaLnBrk="0" hangingPunct="0">
                <a:defRPr/>
              </a:pPr>
              <a:r>
                <a:rPr lang="en-US" altLang="zh-CN" sz="1600" kern="0" dirty="0">
                  <a:solidFill>
                    <a:srgbClr val="FFFFFF"/>
                  </a:solidFill>
                  <a:latin typeface="Arial" panose="020B0604020202020204" pitchFamily="34" charset="0"/>
                  <a:cs typeface="Arial" panose="020B0604020202020204" pitchFamily="34" charset="0"/>
                </a:rPr>
                <a:t>PD / death / toxicity</a:t>
              </a:r>
            </a:p>
          </p:txBody>
        </p:sp>
        <p:cxnSp>
          <p:nvCxnSpPr>
            <p:cNvPr id="12" name="AutoShape 19"/>
            <p:cNvCxnSpPr>
              <a:cxnSpLocks noChangeShapeType="1"/>
              <a:stCxn id="7" idx="3"/>
              <a:endCxn id="14" idx="1"/>
            </p:cNvCxnSpPr>
            <p:nvPr/>
          </p:nvCxnSpPr>
          <p:spPr bwMode="auto">
            <a:xfrm>
              <a:off x="6822045" y="4974794"/>
              <a:ext cx="489178" cy="1"/>
            </a:xfrm>
            <a:prstGeom prst="straightConnector1">
              <a:avLst/>
            </a:prstGeom>
            <a:noFill/>
            <a:ln w="38100">
              <a:solidFill>
                <a:schemeClr val="bg2"/>
              </a:solidFill>
              <a:round/>
              <a:headEnd/>
              <a:tailEnd type="triangle" w="med" len="med"/>
            </a:ln>
          </p:spPr>
        </p:cxnSp>
        <p:cxnSp>
          <p:nvCxnSpPr>
            <p:cNvPr id="13" name="AutoShape 19"/>
            <p:cNvCxnSpPr>
              <a:cxnSpLocks noChangeShapeType="1"/>
              <a:stCxn id="6" idx="3"/>
              <a:endCxn id="11" idx="1"/>
            </p:cNvCxnSpPr>
            <p:nvPr/>
          </p:nvCxnSpPr>
          <p:spPr bwMode="auto">
            <a:xfrm>
              <a:off x="6812520" y="3639861"/>
              <a:ext cx="520675" cy="1"/>
            </a:xfrm>
            <a:prstGeom prst="straightConnector1">
              <a:avLst/>
            </a:prstGeom>
            <a:noFill/>
            <a:ln w="38100">
              <a:solidFill>
                <a:schemeClr val="bg2"/>
              </a:solidFill>
              <a:round/>
              <a:headEnd/>
              <a:tailEnd type="triangle" w="med" len="med"/>
            </a:ln>
          </p:spPr>
        </p:cxnSp>
        <p:sp>
          <p:nvSpPr>
            <p:cNvPr id="14" name="AutoShape 12"/>
            <p:cNvSpPr>
              <a:spLocks noChangeArrowheads="1"/>
            </p:cNvSpPr>
            <p:nvPr/>
          </p:nvSpPr>
          <p:spPr bwMode="auto">
            <a:xfrm>
              <a:off x="7311223" y="4666940"/>
              <a:ext cx="1467731" cy="615709"/>
            </a:xfrm>
            <a:prstGeom prst="roundRect">
              <a:avLst>
                <a:gd name="adj" fmla="val 16667"/>
              </a:avLst>
            </a:prstGeom>
            <a:solidFill>
              <a:srgbClr val="969696"/>
            </a:solidFill>
            <a:ln w="9525" algn="ctr">
              <a:noFill/>
              <a:round/>
              <a:headEnd/>
              <a:tailEnd/>
            </a:ln>
          </p:spPr>
          <p:txBody>
            <a:bodyPr lIns="90488" tIns="0" rIns="90488" bIns="0" anchor="ctr"/>
            <a:lstStyle/>
            <a:p>
              <a:pPr algn="ctr" defTabSz="892175" eaLnBrk="0" hangingPunct="0">
                <a:defRPr/>
              </a:pPr>
              <a:r>
                <a:rPr lang="en-US" altLang="zh-CN" sz="1600" kern="0" dirty="0">
                  <a:solidFill>
                    <a:srgbClr val="FFFFFF"/>
                  </a:solidFill>
                  <a:latin typeface="Arial" panose="020B0604020202020204" pitchFamily="34" charset="0"/>
                  <a:cs typeface="Arial" panose="020B0604020202020204" pitchFamily="34" charset="0"/>
                </a:rPr>
                <a:t>PD / death / toxicity</a:t>
              </a:r>
            </a:p>
          </p:txBody>
        </p:sp>
        <p:cxnSp>
          <p:nvCxnSpPr>
            <p:cNvPr id="15" name="Straight Connector 14"/>
            <p:cNvCxnSpPr>
              <a:stCxn id="10" idx="3"/>
            </p:cNvCxnSpPr>
            <p:nvPr/>
          </p:nvCxnSpPr>
          <p:spPr>
            <a:xfrm>
              <a:off x="3372262" y="4334214"/>
              <a:ext cx="286253" cy="0"/>
            </a:xfrm>
            <a:prstGeom prst="line">
              <a:avLst/>
            </a:prstGeom>
            <a:ln w="38100">
              <a:solidFill>
                <a:schemeClr val="bg2"/>
              </a:solidFill>
            </a:ln>
            <a:effectLst/>
          </p:spPr>
          <p:style>
            <a:lnRef idx="2">
              <a:schemeClr val="accent1"/>
            </a:lnRef>
            <a:fillRef idx="0">
              <a:schemeClr val="accent1"/>
            </a:fillRef>
            <a:effectRef idx="1">
              <a:schemeClr val="accent1"/>
            </a:effectRef>
            <a:fontRef idx="minor">
              <a:schemeClr val="tx1"/>
            </a:fontRef>
          </p:style>
        </p:cxnSp>
      </p:grpSp>
      <p:sp>
        <p:nvSpPr>
          <p:cNvPr id="18" name="Rectangle 9"/>
          <p:cNvSpPr txBox="1">
            <a:spLocks noChangeArrowheads="1"/>
          </p:cNvSpPr>
          <p:nvPr/>
        </p:nvSpPr>
        <p:spPr bwMode="auto">
          <a:xfrm>
            <a:off x="225425" y="5216187"/>
            <a:ext cx="4267200" cy="97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b="1" dirty="0">
                <a:solidFill>
                  <a:srgbClr val="23246D"/>
                </a:solidFill>
              </a:rPr>
              <a:t>Primary endpoint</a:t>
            </a:r>
          </a:p>
          <a:p>
            <a:pPr>
              <a:buClr>
                <a:srgbClr val="23246D"/>
              </a:buClr>
            </a:pPr>
            <a:r>
              <a:rPr lang="en-GB" sz="1600" dirty="0" smtClean="0">
                <a:solidFill>
                  <a:srgbClr val="363636"/>
                </a:solidFill>
              </a:rPr>
              <a:t>PFS, OS </a:t>
            </a:r>
            <a:endParaRPr lang="en-GB" sz="1600" dirty="0">
              <a:solidFill>
                <a:srgbClr val="363636"/>
              </a:solidFill>
            </a:endParaRPr>
          </a:p>
        </p:txBody>
      </p:sp>
      <p:sp>
        <p:nvSpPr>
          <p:cNvPr id="19" name="Content Placeholder 26"/>
          <p:cNvSpPr txBox="1">
            <a:spLocks/>
          </p:cNvSpPr>
          <p:nvPr/>
        </p:nvSpPr>
        <p:spPr>
          <a:xfrm>
            <a:off x="4648200" y="5226284"/>
            <a:ext cx="4267200" cy="965198"/>
          </a:xfrm>
          <a:prstGeom prst="rect">
            <a:avLst/>
          </a:prstGeom>
        </p:spPr>
        <p:txBody>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b="1" dirty="0">
                <a:solidFill>
                  <a:srgbClr val="23246D"/>
                </a:solidFill>
              </a:rPr>
              <a:t>Secondary endpoints</a:t>
            </a:r>
          </a:p>
          <a:p>
            <a:pPr>
              <a:buClr>
                <a:srgbClr val="23246D"/>
              </a:buClr>
            </a:pPr>
            <a:r>
              <a:rPr lang="en-GB" sz="1600" dirty="0" smtClean="0">
                <a:solidFill>
                  <a:srgbClr val="363636"/>
                </a:solidFill>
              </a:rPr>
              <a:t>Safety, immune response, response rate</a:t>
            </a:r>
            <a:endParaRPr lang="en-GB" sz="2000" dirty="0">
              <a:solidFill>
                <a:srgbClr val="363636"/>
              </a:solidFill>
            </a:endParaRPr>
          </a:p>
        </p:txBody>
      </p:sp>
    </p:spTree>
    <p:custDataLst>
      <p:tags r:id="rId1"/>
    </p:custDataLst>
    <p:extLst>
      <p:ext uri="{BB962C8B-B14F-4D97-AF65-F5344CB8AC3E}">
        <p14:creationId xmlns:p14="http://schemas.microsoft.com/office/powerpoint/2010/main" val="2073728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a:t>
            </a:r>
          </a:p>
        </p:txBody>
      </p:sp>
      <p:sp>
        <p:nvSpPr>
          <p:cNvPr id="9" name="Rectangle 2"/>
          <p:cNvSpPr>
            <a:spLocks noGrp="1" noChangeArrowheads="1"/>
          </p:cNvSpPr>
          <p:nvPr>
            <p:ph type="title"/>
          </p:nvPr>
        </p:nvSpPr>
        <p:spPr>
          <a:xfrm>
            <a:off x="228600" y="228600"/>
            <a:ext cx="7130143" cy="939801"/>
          </a:xfrm>
        </p:spPr>
        <p:txBody>
          <a:bodyPr/>
          <a:lstStyle/>
          <a:p>
            <a:r>
              <a:rPr lang="en-GB" sz="1800" dirty="0" smtClean="0">
                <a:solidFill>
                  <a:schemeClr val="bg1"/>
                </a:solidFill>
              </a:rPr>
              <a:t>1480PD</a:t>
            </a:r>
            <a:r>
              <a:rPr lang="en-GB" sz="1800" dirty="0">
                <a:solidFill>
                  <a:schemeClr val="bg1"/>
                </a:solidFill>
              </a:rPr>
              <a:t>: A phase 2 study of CMB305 and </a:t>
            </a:r>
            <a:r>
              <a:rPr lang="en-GB" sz="1800" dirty="0" err="1">
                <a:solidFill>
                  <a:schemeClr val="bg1"/>
                </a:solidFill>
              </a:rPr>
              <a:t>atezolizumab</a:t>
            </a:r>
            <a:r>
              <a:rPr lang="en-GB" sz="1800" dirty="0">
                <a:solidFill>
                  <a:schemeClr val="bg1"/>
                </a:solidFill>
              </a:rPr>
              <a:t> in NY-ESO-11 soft tissue sarcoma: Interim analysis of immunogenicity, </a:t>
            </a:r>
            <a:r>
              <a:rPr lang="en-GB" sz="1800" dirty="0" err="1">
                <a:solidFill>
                  <a:schemeClr val="bg1"/>
                </a:solidFill>
              </a:rPr>
              <a:t>tumor</a:t>
            </a:r>
            <a:r>
              <a:rPr lang="en-GB" sz="1800" dirty="0">
                <a:solidFill>
                  <a:schemeClr val="bg1"/>
                </a:solidFill>
              </a:rPr>
              <a:t> control and survival – </a:t>
            </a:r>
            <a:r>
              <a:rPr lang="en-GB" sz="1800" dirty="0" err="1">
                <a:solidFill>
                  <a:schemeClr val="bg1"/>
                </a:solidFill>
              </a:rPr>
              <a:t>Chawla</a:t>
            </a:r>
            <a:r>
              <a:rPr lang="en-GB" sz="1800" dirty="0">
                <a:solidFill>
                  <a:schemeClr val="bg1"/>
                </a:solidFill>
              </a:rPr>
              <a:t> S, et al</a:t>
            </a:r>
          </a:p>
        </p:txBody>
      </p:sp>
      <p:sp>
        <p:nvSpPr>
          <p:cNvPr id="11" name="Text Box 4"/>
          <p:cNvSpPr txBox="1">
            <a:spLocks noChangeArrowheads="1"/>
          </p:cNvSpPr>
          <p:nvPr/>
        </p:nvSpPr>
        <p:spPr bwMode="auto">
          <a:xfrm>
            <a:off x="4783679" y="6474897"/>
            <a:ext cx="413965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Chawla</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1480PD</a:t>
            </a:r>
          </a:p>
        </p:txBody>
      </p:sp>
      <p:graphicFrame>
        <p:nvGraphicFramePr>
          <p:cNvPr id="15" name="Content Placeholder 1"/>
          <p:cNvGraphicFramePr>
            <a:graphicFrameLocks/>
          </p:cNvGraphicFramePr>
          <p:nvPr>
            <p:extLst>
              <p:ext uri="{D42A27DB-BD31-4B8C-83A1-F6EECF244321}">
                <p14:modId xmlns:p14="http://schemas.microsoft.com/office/powerpoint/2010/main" val="3600982878"/>
              </p:ext>
            </p:extLst>
          </p:nvPr>
        </p:nvGraphicFramePr>
        <p:xfrm>
          <a:off x="369277" y="1754900"/>
          <a:ext cx="8402582" cy="3525520"/>
        </p:xfrm>
        <a:graphic>
          <a:graphicData uri="http://schemas.openxmlformats.org/drawingml/2006/table">
            <a:tbl>
              <a:tblPr firstRow="1" bandRow="1">
                <a:tableStyleId>{69012ECD-51FC-41F1-AA8D-1B2483CD663E}</a:tableStyleId>
              </a:tblPr>
              <a:tblGrid>
                <a:gridCol w="2248562"/>
                <a:gridCol w="1538505"/>
                <a:gridCol w="1538505"/>
                <a:gridCol w="1538505"/>
                <a:gridCol w="1538505"/>
              </a:tblGrid>
              <a:tr h="370840">
                <a:tc rowSpan="2">
                  <a:txBody>
                    <a:bodyPr/>
                    <a:lstStyle/>
                    <a:p>
                      <a:endParaRPr lang="en-GB" sz="1500" dirty="0">
                        <a:latin typeface="Arial" panose="020B0604020202020204" pitchFamily="34" charset="0"/>
                        <a:cs typeface="Arial" panose="020B0604020202020204" pitchFamily="34" charset="0"/>
                      </a:endParaRPr>
                    </a:p>
                  </a:txBody>
                  <a:tcPr/>
                </a:tc>
                <a:tc gridSpan="2">
                  <a:txBody>
                    <a:bodyPr/>
                    <a:lstStyle/>
                    <a:p>
                      <a:pPr algn="ctr"/>
                      <a:r>
                        <a:rPr lang="en-GB" sz="1500" dirty="0" smtClean="0">
                          <a:solidFill>
                            <a:schemeClr val="tx2"/>
                          </a:solidFill>
                        </a:rPr>
                        <a:t>Interim analysis (n=36)</a:t>
                      </a:r>
                      <a:endParaRPr lang="en-GB" sz="15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dirty="0">
                        <a:latin typeface="Arial" panose="020B0604020202020204" pitchFamily="34" charset="0"/>
                        <a:cs typeface="Arial" panose="020B0604020202020204" pitchFamily="34" charset="0"/>
                      </a:endParaRPr>
                    </a:p>
                  </a:txBody>
                  <a:tcPr/>
                </a:tc>
                <a:tc gridSpan="2">
                  <a:txBody>
                    <a:bodyPr/>
                    <a:lstStyle/>
                    <a:p>
                      <a:pPr algn="ctr"/>
                      <a:r>
                        <a:rPr lang="en-GB" sz="1500" dirty="0" smtClean="0">
                          <a:solidFill>
                            <a:schemeClr val="tx2"/>
                          </a:solidFill>
                        </a:rPr>
                        <a:t>Safety</a:t>
                      </a:r>
                      <a:r>
                        <a:rPr lang="en-GB" sz="1500" baseline="0" dirty="0" smtClean="0">
                          <a:solidFill>
                            <a:schemeClr val="tx2"/>
                          </a:solidFill>
                        </a:rPr>
                        <a:t> population (n=88)</a:t>
                      </a:r>
                      <a:endParaRPr lang="en-GB" sz="15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dirty="0">
                        <a:latin typeface="Arial" panose="020B0604020202020204" pitchFamily="34" charset="0"/>
                        <a:cs typeface="Arial" panose="020B0604020202020204" pitchFamily="34" charset="0"/>
                      </a:endParaRPr>
                    </a:p>
                  </a:txBody>
                  <a:tcPr/>
                </a:tc>
              </a:tr>
              <a:tr h="370840">
                <a:tc vMerge="1">
                  <a:txBody>
                    <a:bodyPr/>
                    <a:lstStyle/>
                    <a:p>
                      <a:endParaRPr lang="en-GB"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b="1" dirty="0" smtClean="0">
                          <a:solidFill>
                            <a:schemeClr val="tx2"/>
                          </a:solidFill>
                        </a:rPr>
                        <a:t>CMB305 + atezolizumab </a:t>
                      </a:r>
                      <a:br>
                        <a:rPr lang="en-GB" sz="1500" b="1" dirty="0" smtClean="0">
                          <a:solidFill>
                            <a:schemeClr val="tx2"/>
                          </a:solidFill>
                        </a:rPr>
                      </a:br>
                      <a:r>
                        <a:rPr lang="en-GB" sz="1500" b="1" dirty="0" smtClean="0">
                          <a:solidFill>
                            <a:schemeClr val="tx2"/>
                          </a:solidFill>
                        </a:rPr>
                        <a:t>(n=18)</a:t>
                      </a:r>
                      <a:endParaRPr lang="en-GB" sz="1500" b="1" dirty="0">
                        <a:solidFill>
                          <a:schemeClr val="tx2"/>
                        </a:solidFill>
                        <a:latin typeface="Arial" panose="020B0604020202020204" pitchFamily="34" charset="0"/>
                        <a:cs typeface="Arial" panose="020B0604020202020204" pitchFamily="34" charset="0"/>
                      </a:endParaRPr>
                    </a:p>
                  </a:txBody>
                  <a:tcPr anchor="b">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500" b="1" dirty="0" smtClean="0">
                          <a:solidFill>
                            <a:schemeClr val="tx2"/>
                          </a:solidFill>
                        </a:rPr>
                        <a:t>Atezolizumab</a:t>
                      </a:r>
                      <a:br>
                        <a:rPr lang="en-GB" sz="1500" b="1" dirty="0" smtClean="0">
                          <a:solidFill>
                            <a:schemeClr val="tx2"/>
                          </a:solidFill>
                        </a:rPr>
                      </a:br>
                      <a:r>
                        <a:rPr lang="en-GB" sz="1500" b="1" dirty="0" smtClean="0">
                          <a:solidFill>
                            <a:schemeClr val="tx2"/>
                          </a:solidFill>
                        </a:rPr>
                        <a:t>(n=18)</a:t>
                      </a:r>
                      <a:endParaRPr lang="en-GB" sz="1500" b="1" dirty="0" smtClean="0">
                        <a:solidFill>
                          <a:schemeClr val="tx2"/>
                        </a:solidFill>
                        <a:latin typeface="Arial" panose="020B0604020202020204" pitchFamily="34" charset="0"/>
                        <a:cs typeface="Arial" panose="020B0604020202020204" pitchFamily="34" charset="0"/>
                      </a:endParaRPr>
                    </a:p>
                  </a:txBody>
                  <a:tcPr anchor="b">
                    <a:solidFill>
                      <a:schemeClr val="accent1"/>
                    </a:solidFill>
                  </a:tcPr>
                </a:tc>
                <a:tc>
                  <a:txBody>
                    <a:bodyPr/>
                    <a:lstStyle/>
                    <a:p>
                      <a:pPr algn="ctr"/>
                      <a:r>
                        <a:rPr lang="en-GB" sz="1500" b="1" dirty="0" smtClean="0">
                          <a:solidFill>
                            <a:schemeClr val="tx2"/>
                          </a:solidFill>
                        </a:rPr>
                        <a:t>CMB305 + </a:t>
                      </a:r>
                      <a:br>
                        <a:rPr lang="en-GB" sz="1500" b="1" dirty="0" smtClean="0">
                          <a:solidFill>
                            <a:schemeClr val="tx2"/>
                          </a:solidFill>
                        </a:rPr>
                      </a:br>
                      <a:r>
                        <a:rPr lang="en-GB" sz="1500" b="1" dirty="0" smtClean="0">
                          <a:solidFill>
                            <a:schemeClr val="tx2"/>
                          </a:solidFill>
                        </a:rPr>
                        <a:t>atezolizumab </a:t>
                      </a:r>
                      <a:br>
                        <a:rPr lang="en-GB" sz="1500" b="1" dirty="0" smtClean="0">
                          <a:solidFill>
                            <a:schemeClr val="tx2"/>
                          </a:solidFill>
                        </a:rPr>
                      </a:br>
                      <a:r>
                        <a:rPr lang="en-GB" sz="1500" b="1" dirty="0" smtClean="0">
                          <a:solidFill>
                            <a:schemeClr val="tx2"/>
                          </a:solidFill>
                        </a:rPr>
                        <a:t>(n=45*)</a:t>
                      </a:r>
                      <a:endParaRPr lang="en-GB" sz="1500" b="1" dirty="0">
                        <a:solidFill>
                          <a:schemeClr val="tx2"/>
                        </a:solidFill>
                        <a:latin typeface="Arial" panose="020B0604020202020204" pitchFamily="34" charset="0"/>
                        <a:cs typeface="Arial" panose="020B0604020202020204" pitchFamily="34" charset="0"/>
                      </a:endParaRPr>
                    </a:p>
                  </a:txBody>
                  <a:tcPr anchor="b">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500" b="1" dirty="0" smtClean="0">
                          <a:solidFill>
                            <a:schemeClr val="tx2"/>
                          </a:solidFill>
                        </a:rPr>
                        <a:t>Atezolizumab</a:t>
                      </a:r>
                      <a:br>
                        <a:rPr lang="en-GB" sz="1500" b="1" dirty="0" smtClean="0">
                          <a:solidFill>
                            <a:schemeClr val="tx2"/>
                          </a:solidFill>
                        </a:rPr>
                      </a:br>
                      <a:r>
                        <a:rPr lang="en-GB" sz="1500" b="1" dirty="0" smtClean="0">
                          <a:solidFill>
                            <a:schemeClr val="tx2"/>
                          </a:solidFill>
                        </a:rPr>
                        <a:t>(n=43*)</a:t>
                      </a:r>
                      <a:endParaRPr lang="en-GB" sz="1500" b="1" dirty="0" smtClean="0">
                        <a:solidFill>
                          <a:schemeClr val="tx2"/>
                        </a:solidFill>
                        <a:latin typeface="Arial" panose="020B0604020202020204" pitchFamily="34" charset="0"/>
                        <a:cs typeface="Arial" panose="020B0604020202020204" pitchFamily="34" charset="0"/>
                      </a:endParaRPr>
                    </a:p>
                  </a:txBody>
                  <a:tcPr anchor="b">
                    <a:solidFill>
                      <a:schemeClr val="accent1"/>
                    </a:solidFill>
                  </a:tcPr>
                </a:tc>
              </a:tr>
              <a:tr h="282165">
                <a:tc>
                  <a:txBody>
                    <a:bodyPr/>
                    <a:lstStyle/>
                    <a:p>
                      <a:r>
                        <a:rPr lang="en-GB" sz="1500" dirty="0" smtClean="0"/>
                        <a:t>Median duration of observation, months</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7.7</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8.9</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5.3</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5.1</a:t>
                      </a:r>
                      <a:endParaRPr lang="en-GB" sz="1500" dirty="0">
                        <a:solidFill>
                          <a:srgbClr val="000000"/>
                        </a:solidFill>
                        <a:latin typeface="Arial" panose="020B0604020202020204" pitchFamily="34" charset="0"/>
                        <a:cs typeface="Arial" panose="020B0604020202020204" pitchFamily="34" charset="0"/>
                      </a:endParaRPr>
                    </a:p>
                  </a:txBody>
                  <a:tcPr/>
                </a:tc>
              </a:tr>
              <a:tr h="282165">
                <a:tc>
                  <a:txBody>
                    <a:bodyPr/>
                    <a:lstStyle/>
                    <a:p>
                      <a:r>
                        <a:rPr lang="en-GB" sz="1500" dirty="0" err="1" smtClean="0"/>
                        <a:t>mPFS</a:t>
                      </a:r>
                      <a:r>
                        <a:rPr lang="en-GB" sz="1500" dirty="0" smtClean="0"/>
                        <a:t>, months</a:t>
                      </a:r>
                      <a:r>
                        <a:rPr lang="en-GB" sz="1500" baseline="0" dirty="0" smtClean="0"/>
                        <a:t> (95%CI)</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2.6 (1.4, 2.8)</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1.4 (1.3, 1.9)</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r>
              <a:tr h="282165">
                <a:tc>
                  <a:txBody>
                    <a:bodyPr/>
                    <a:lstStyle/>
                    <a:p>
                      <a:r>
                        <a:rPr lang="en-GB" sz="1500" dirty="0" smtClean="0"/>
                        <a:t>6-month PFS rate, %</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16.7</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16.7</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r>
              <a:tr h="282165">
                <a:tc>
                  <a:txBody>
                    <a:bodyPr/>
                    <a:lstStyle/>
                    <a:p>
                      <a:r>
                        <a:rPr lang="en-GB" sz="1500" dirty="0" smtClean="0"/>
                        <a:t>PR, %</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 (5.6)</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0</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3** (6.8)</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0</a:t>
                      </a:r>
                      <a:endParaRPr lang="en-GB" sz="1500" dirty="0">
                        <a:solidFill>
                          <a:srgbClr val="000000"/>
                        </a:solidFill>
                        <a:latin typeface="Arial" panose="020B0604020202020204" pitchFamily="34" charset="0"/>
                        <a:cs typeface="Arial" panose="020B0604020202020204" pitchFamily="34" charset="0"/>
                      </a:endParaRPr>
                    </a:p>
                  </a:txBody>
                  <a:tcPr/>
                </a:tc>
              </a:tr>
              <a:tr h="282165">
                <a:tc>
                  <a:txBody>
                    <a:bodyPr/>
                    <a:lstStyle/>
                    <a:p>
                      <a:r>
                        <a:rPr lang="en-GB" sz="1500" dirty="0" smtClean="0"/>
                        <a:t>DCR, %</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11 (61.1)</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5 (27.8)</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25 (56.8)</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16 (38.1)</a:t>
                      </a:r>
                      <a:endParaRPr lang="en-GB" sz="1500" dirty="0">
                        <a:solidFill>
                          <a:srgbClr val="000000"/>
                        </a:solidFill>
                        <a:latin typeface="Arial" panose="020B0604020202020204" pitchFamily="34" charset="0"/>
                        <a:cs typeface="Arial" panose="020B0604020202020204" pitchFamily="34" charset="0"/>
                      </a:endParaRPr>
                    </a:p>
                  </a:txBody>
                  <a:tcPr/>
                </a:tc>
              </a:tr>
              <a:tr h="370840">
                <a:tc>
                  <a:txBody>
                    <a:bodyPr/>
                    <a:lstStyle/>
                    <a:p>
                      <a:r>
                        <a:rPr lang="en-GB" sz="1500" dirty="0" smtClean="0"/>
                        <a:t>Time to next treatment,</a:t>
                      </a:r>
                      <a:r>
                        <a:rPr lang="en-GB" sz="1500" baseline="0" dirty="0" smtClean="0"/>
                        <a:t> months***</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9.0</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6.3</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500" dirty="0" smtClean="0"/>
                        <a:t>Not reported</a:t>
                      </a:r>
                      <a:endParaRPr lang="en-GB" sz="1500" dirty="0">
                        <a:solidFill>
                          <a:srgbClr val="000000"/>
                        </a:solidFill>
                        <a:latin typeface="Arial" panose="020B0604020202020204" pitchFamily="34" charset="0"/>
                        <a:cs typeface="Arial" panose="020B0604020202020204" pitchFamily="34" charset="0"/>
                      </a:endParaRPr>
                    </a:p>
                  </a:txBody>
                  <a:tcPr/>
                </a:tc>
              </a:tr>
            </a:tbl>
          </a:graphicData>
        </a:graphic>
      </p:graphicFrame>
      <p:sp>
        <p:nvSpPr>
          <p:cNvPr id="16" name="Text Box 4"/>
          <p:cNvSpPr txBox="1">
            <a:spLocks noChangeArrowheads="1"/>
          </p:cNvSpPr>
          <p:nvPr/>
        </p:nvSpPr>
        <p:spPr bwMode="auto">
          <a:xfrm>
            <a:off x="1489453" y="6021478"/>
            <a:ext cx="841390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457200"/>
            <a:r>
              <a:rPr lang="en-GB" sz="1100" dirty="0">
                <a:solidFill>
                  <a:srgbClr val="000000"/>
                </a:solidFill>
                <a:latin typeface="Arial" panose="020B0604020202020204" pitchFamily="34" charset="0"/>
                <a:cs typeface="Arial" panose="020B0604020202020204" pitchFamily="34" charset="0"/>
              </a:rPr>
              <a:t>*1 patient in each arm did not have post-baseline tumour </a:t>
            </a:r>
            <a:r>
              <a:rPr lang="en-GB" sz="1100" dirty="0" smtClean="0">
                <a:solidFill>
                  <a:srgbClr val="000000"/>
                </a:solidFill>
                <a:latin typeface="Arial" panose="020B0604020202020204" pitchFamily="34" charset="0"/>
                <a:cs typeface="Arial" panose="020B0604020202020204" pitchFamily="34" charset="0"/>
              </a:rPr>
              <a:t>assessment; **</a:t>
            </a:r>
            <a:r>
              <a:rPr lang="en-GB" sz="1100" dirty="0">
                <a:solidFill>
                  <a:srgbClr val="000000"/>
                </a:solidFill>
                <a:latin typeface="Arial" panose="020B0604020202020204" pitchFamily="34" charset="0"/>
                <a:cs typeface="Arial" panose="020B0604020202020204" pitchFamily="34" charset="0"/>
              </a:rPr>
              <a:t>1 patient with unconfirmed </a:t>
            </a:r>
            <a:r>
              <a:rPr lang="en-GB" sz="1100" dirty="0" smtClean="0">
                <a:solidFill>
                  <a:srgbClr val="000000"/>
                </a:solidFill>
                <a:latin typeface="Arial" panose="020B0604020202020204" pitchFamily="34" charset="0"/>
                <a:cs typeface="Arial" panose="020B0604020202020204" pitchFamily="34" charset="0"/>
              </a:rPr>
              <a:t>PR; </a:t>
            </a:r>
          </a:p>
          <a:p>
            <a:pPr defTabSz="457200">
              <a:tabLst>
                <a:tab pos="176213" algn="l"/>
              </a:tabLst>
            </a:pPr>
            <a:r>
              <a:rPr lang="en-GB" sz="1100" dirty="0">
                <a:solidFill>
                  <a:srgbClr val="000000"/>
                </a:solidFill>
                <a:latin typeface="Arial" panose="020B0604020202020204" pitchFamily="34" charset="0"/>
                <a:cs typeface="Arial" panose="020B0604020202020204" pitchFamily="34" charset="0"/>
              </a:rPr>
              <a:t>	</a:t>
            </a:r>
            <a:r>
              <a:rPr lang="en-GB" sz="1100" dirty="0" smtClean="0">
                <a:solidFill>
                  <a:srgbClr val="000000"/>
                </a:solidFill>
                <a:latin typeface="Arial" panose="020B0604020202020204" pitchFamily="34" charset="0"/>
                <a:cs typeface="Arial" panose="020B0604020202020204" pitchFamily="34" charset="0"/>
              </a:rPr>
              <a:t>***For </a:t>
            </a:r>
            <a:r>
              <a:rPr lang="en-GB" sz="1100" dirty="0">
                <a:solidFill>
                  <a:srgbClr val="000000"/>
                </a:solidFill>
                <a:latin typeface="Arial" panose="020B0604020202020204" pitchFamily="34" charset="0"/>
                <a:cs typeface="Arial" panose="020B0604020202020204" pitchFamily="34" charset="0"/>
              </a:rPr>
              <a:t>TTNT 8 patients in CMB305 + atezolizumab group and 10 patients in the atezolizumab </a:t>
            </a:r>
            <a:r>
              <a:rPr lang="en-GB" sz="1100" dirty="0" smtClean="0">
                <a:solidFill>
                  <a:srgbClr val="000000"/>
                </a:solidFill>
                <a:latin typeface="Arial" panose="020B0604020202020204" pitchFamily="34" charset="0"/>
                <a:cs typeface="Arial" panose="020B0604020202020204" pitchFamily="34" charset="0"/>
              </a:rPr>
              <a:t>group received </a:t>
            </a:r>
          </a:p>
          <a:p>
            <a:pPr defTabSz="457200">
              <a:tabLst>
                <a:tab pos="361950" algn="l"/>
              </a:tabLst>
            </a:pPr>
            <a:r>
              <a:rPr lang="en-GB" sz="1100" dirty="0">
                <a:solidFill>
                  <a:srgbClr val="000000"/>
                </a:solidFill>
                <a:latin typeface="Arial" panose="020B0604020202020204" pitchFamily="34" charset="0"/>
                <a:cs typeface="Arial" panose="020B0604020202020204" pitchFamily="34" charset="0"/>
              </a:rPr>
              <a:t>	</a:t>
            </a:r>
            <a:r>
              <a:rPr lang="en-GB" sz="1100" dirty="0" smtClean="0">
                <a:solidFill>
                  <a:srgbClr val="000000"/>
                </a:solidFill>
                <a:latin typeface="Arial" panose="020B0604020202020204" pitchFamily="34" charset="0"/>
                <a:cs typeface="Arial" panose="020B0604020202020204" pitchFamily="34" charset="0"/>
              </a:rPr>
              <a:t>subsequent </a:t>
            </a:r>
            <a:r>
              <a:rPr lang="en-GB" sz="1100" dirty="0">
                <a:solidFill>
                  <a:srgbClr val="000000"/>
                </a:solidFill>
                <a:latin typeface="Arial" panose="020B0604020202020204" pitchFamily="34" charset="0"/>
                <a:cs typeface="Arial" panose="020B0604020202020204" pitchFamily="34" charset="0"/>
              </a:rPr>
              <a:t>therapy after </a:t>
            </a:r>
            <a:r>
              <a:rPr lang="en-GB" sz="1100" dirty="0" smtClean="0">
                <a:solidFill>
                  <a:srgbClr val="000000"/>
                </a:solidFill>
                <a:latin typeface="Arial" panose="020B0604020202020204" pitchFamily="34" charset="0"/>
                <a:cs typeface="Arial" panose="020B0604020202020204" pitchFamily="34" charset="0"/>
              </a:rPr>
              <a:t>progression</a:t>
            </a:r>
            <a:endParaRPr lang="en-GB" sz="1100" dirty="0">
              <a:solidFill>
                <a:srgbClr val="000000"/>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3660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 (CONT.)</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smtClean="0"/>
              <a:t>Interim results suggest that CMB305 + atezolizumab </a:t>
            </a:r>
            <a:r>
              <a:rPr lang="en-GB" dirty="0"/>
              <a:t>may result in </a:t>
            </a:r>
            <a:r>
              <a:rPr lang="en-GB" dirty="0" smtClean="0"/>
              <a:t>improved clinical </a:t>
            </a:r>
            <a:r>
              <a:rPr lang="en-GB" dirty="0"/>
              <a:t>efficacy </a:t>
            </a:r>
            <a:r>
              <a:rPr lang="en-GB" dirty="0" smtClean="0"/>
              <a:t>over </a:t>
            </a:r>
            <a:r>
              <a:rPr lang="en-GB" dirty="0"/>
              <a:t>atezolizumab alone in patients </a:t>
            </a:r>
            <a:r>
              <a:rPr lang="en-GB" dirty="0" smtClean="0"/>
              <a:t>with NY-ESO-1</a:t>
            </a:r>
            <a:r>
              <a:rPr lang="en-GB" dirty="0"/>
              <a:t>+ STS </a:t>
            </a:r>
            <a:r>
              <a:rPr lang="en-GB" dirty="0" smtClean="0"/>
              <a:t>with </a:t>
            </a:r>
            <a:r>
              <a:rPr lang="en-GB" dirty="0"/>
              <a:t>low/absent PD-L1</a:t>
            </a:r>
          </a:p>
          <a:p>
            <a:r>
              <a:rPr lang="en-GB" dirty="0" smtClean="0"/>
              <a:t>CMB305 + </a:t>
            </a:r>
            <a:r>
              <a:rPr lang="en-GB" dirty="0"/>
              <a:t>atezolizumab is well </a:t>
            </a:r>
            <a:r>
              <a:rPr lang="en-GB" dirty="0" smtClean="0"/>
              <a:t>tolerated; no </a:t>
            </a:r>
            <a:r>
              <a:rPr lang="en-GB" dirty="0"/>
              <a:t>new safety </a:t>
            </a:r>
            <a:r>
              <a:rPr lang="en-GB" dirty="0" smtClean="0"/>
              <a:t>signals were detected </a:t>
            </a:r>
            <a:endParaRPr lang="en-GB" dirty="0"/>
          </a:p>
          <a:p>
            <a:pPr marL="0" indent="0">
              <a:buNone/>
            </a:pPr>
            <a:endParaRPr lang="en-GB" b="1" dirty="0" smtClean="0">
              <a:solidFill>
                <a:schemeClr val="bg1"/>
              </a:solidFill>
            </a:endParaRPr>
          </a:p>
        </p:txBody>
      </p:sp>
      <p:sp>
        <p:nvSpPr>
          <p:cNvPr id="137" name="Rectangle 2"/>
          <p:cNvSpPr>
            <a:spLocks noGrp="1" noChangeArrowheads="1"/>
          </p:cNvSpPr>
          <p:nvPr>
            <p:ph type="title"/>
          </p:nvPr>
        </p:nvSpPr>
        <p:spPr>
          <a:xfrm>
            <a:off x="228600" y="228600"/>
            <a:ext cx="7130143" cy="939801"/>
          </a:xfrm>
        </p:spPr>
        <p:txBody>
          <a:bodyPr/>
          <a:lstStyle/>
          <a:p>
            <a:r>
              <a:rPr lang="en-GB" sz="1800" dirty="0" smtClean="0">
                <a:solidFill>
                  <a:schemeClr val="bg1"/>
                </a:solidFill>
              </a:rPr>
              <a:t>1480PD</a:t>
            </a:r>
            <a:r>
              <a:rPr lang="en-GB" sz="1800" dirty="0">
                <a:solidFill>
                  <a:schemeClr val="bg1"/>
                </a:solidFill>
              </a:rPr>
              <a:t>: A phase 2 study of CMB305 and </a:t>
            </a:r>
            <a:r>
              <a:rPr lang="en-GB" sz="1800" dirty="0" err="1">
                <a:solidFill>
                  <a:schemeClr val="bg1"/>
                </a:solidFill>
              </a:rPr>
              <a:t>atezolizumab</a:t>
            </a:r>
            <a:r>
              <a:rPr lang="en-GB" sz="1800" dirty="0">
                <a:solidFill>
                  <a:schemeClr val="bg1"/>
                </a:solidFill>
              </a:rPr>
              <a:t> in NY-ESO-11 soft tissue sarcoma: Interim analysis of immunogenicity, </a:t>
            </a:r>
            <a:r>
              <a:rPr lang="en-GB" sz="1800" dirty="0" err="1">
                <a:solidFill>
                  <a:schemeClr val="bg1"/>
                </a:solidFill>
              </a:rPr>
              <a:t>tumor</a:t>
            </a:r>
            <a:r>
              <a:rPr lang="en-GB" sz="1800" dirty="0">
                <a:solidFill>
                  <a:schemeClr val="bg1"/>
                </a:solidFill>
              </a:rPr>
              <a:t> control and </a:t>
            </a:r>
            <a:r>
              <a:rPr lang="en-GB" sz="1800" dirty="0" smtClean="0">
                <a:solidFill>
                  <a:schemeClr val="bg1"/>
                </a:solidFill>
              </a:rPr>
              <a:t>survival – </a:t>
            </a:r>
            <a:r>
              <a:rPr lang="en-GB" sz="1800" dirty="0" err="1" smtClean="0">
                <a:solidFill>
                  <a:schemeClr val="bg1"/>
                </a:solidFill>
              </a:rPr>
              <a:t>Chawla</a:t>
            </a:r>
            <a:r>
              <a:rPr lang="en-GB" sz="1800" dirty="0" smtClean="0">
                <a:solidFill>
                  <a:schemeClr val="bg1"/>
                </a:solidFill>
              </a:rPr>
              <a:t> S, et al </a:t>
            </a:r>
            <a:endParaRPr lang="en-GB" sz="1800" dirty="0">
              <a:solidFill>
                <a:schemeClr val="bg1"/>
              </a:solidFill>
            </a:endParaRPr>
          </a:p>
        </p:txBody>
      </p:sp>
      <p:sp>
        <p:nvSpPr>
          <p:cNvPr id="138" name="Text Box 4"/>
          <p:cNvSpPr txBox="1">
            <a:spLocks noChangeArrowheads="1"/>
          </p:cNvSpPr>
          <p:nvPr/>
        </p:nvSpPr>
        <p:spPr bwMode="auto">
          <a:xfrm>
            <a:off x="4783679" y="6474897"/>
            <a:ext cx="413965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Chawla</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1480PD</a:t>
            </a:r>
          </a:p>
        </p:txBody>
      </p:sp>
      <p:graphicFrame>
        <p:nvGraphicFramePr>
          <p:cNvPr id="139" name="Content Placeholder 2"/>
          <p:cNvGraphicFramePr>
            <a:graphicFrameLocks/>
          </p:cNvGraphicFramePr>
          <p:nvPr>
            <p:extLst>
              <p:ext uri="{D42A27DB-BD31-4B8C-83A1-F6EECF244321}">
                <p14:modId xmlns:p14="http://schemas.microsoft.com/office/powerpoint/2010/main" val="2694322053"/>
              </p:ext>
            </p:extLst>
          </p:nvPr>
        </p:nvGraphicFramePr>
        <p:xfrm>
          <a:off x="457200" y="1775460"/>
          <a:ext cx="8229600" cy="2026920"/>
        </p:xfrm>
        <a:graphic>
          <a:graphicData uri="http://schemas.openxmlformats.org/drawingml/2006/table">
            <a:tbl>
              <a:tblPr firstRow="1" bandRow="1">
                <a:tableStyleId>{69012ECD-51FC-41F1-AA8D-1B2483CD663E}</a:tableStyleId>
              </a:tblPr>
              <a:tblGrid>
                <a:gridCol w="3228975"/>
                <a:gridCol w="2647950"/>
                <a:gridCol w="2352675"/>
              </a:tblGrid>
              <a:tr h="215265">
                <a:tc rowSpan="2">
                  <a:txBody>
                    <a:bodyPr/>
                    <a:lstStyle/>
                    <a:p>
                      <a:r>
                        <a:rPr lang="en-GB" sz="1300" dirty="0" smtClean="0">
                          <a:solidFill>
                            <a:schemeClr val="tx2"/>
                          </a:solidFill>
                        </a:rPr>
                        <a:t>Patients with at least 1 treatment-related</a:t>
                      </a:r>
                      <a:r>
                        <a:rPr lang="en-GB" sz="1300" baseline="0" dirty="0" smtClean="0">
                          <a:solidFill>
                            <a:schemeClr val="tx2"/>
                          </a:solidFill>
                        </a:rPr>
                        <a:t> treatment-emergent AEs, n (%)</a:t>
                      </a:r>
                      <a:endParaRPr lang="en-GB" sz="1300" dirty="0">
                        <a:solidFill>
                          <a:schemeClr val="tx2"/>
                        </a:solidFill>
                        <a:latin typeface="Arial" panose="020B0604020202020204" pitchFamily="34" charset="0"/>
                        <a:cs typeface="Arial" panose="020B0604020202020204" pitchFamily="34" charset="0"/>
                      </a:endParaRPr>
                    </a:p>
                  </a:txBody>
                  <a:tcPr anchor="b"/>
                </a:tc>
                <a:tc gridSpan="2">
                  <a:txBody>
                    <a:bodyPr/>
                    <a:lstStyle/>
                    <a:p>
                      <a:pPr algn="ctr"/>
                      <a:r>
                        <a:rPr lang="en-GB" sz="1300" dirty="0" smtClean="0">
                          <a:solidFill>
                            <a:schemeClr val="tx2"/>
                          </a:solidFill>
                        </a:rPr>
                        <a:t>Safety population (n=88)</a:t>
                      </a:r>
                      <a:endParaRPr lang="en-GB" sz="1300" dirty="0">
                        <a:solidFill>
                          <a:schemeClr val="tx2"/>
                        </a:solidFill>
                        <a:latin typeface="Arial" panose="020B0604020202020204" pitchFamily="34" charset="0"/>
                        <a:cs typeface="Arial" panose="020B0604020202020204" pitchFamily="34" charset="0"/>
                      </a:endParaRPr>
                    </a:p>
                  </a:txBody>
                  <a:tcPr anchor="b"/>
                </a:tc>
                <a:tc hMerge="1">
                  <a:txBody>
                    <a:bodyPr/>
                    <a:lstStyle/>
                    <a:p>
                      <a:pPr algn="ctr"/>
                      <a:endParaRPr lang="en-GB" dirty="0">
                        <a:latin typeface="Arial" panose="020B0604020202020204" pitchFamily="34" charset="0"/>
                        <a:cs typeface="Arial" panose="020B0604020202020204" pitchFamily="34" charset="0"/>
                      </a:endParaRPr>
                    </a:p>
                  </a:txBody>
                  <a:tcPr/>
                </a:tc>
              </a:tr>
              <a:tr h="135255">
                <a:tc vMerge="1">
                  <a:txBody>
                    <a:bodyPr/>
                    <a:lstStyle/>
                    <a:p>
                      <a:endParaRPr lang="en-GB"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b="1" dirty="0" smtClean="0">
                          <a:solidFill>
                            <a:schemeClr val="tx2"/>
                          </a:solidFill>
                        </a:rPr>
                        <a:t>CMB305 + atezolizumab (n=45)</a:t>
                      </a:r>
                      <a:endParaRPr lang="en-GB" sz="1300" b="1" dirty="0">
                        <a:solidFill>
                          <a:schemeClr val="tx2"/>
                        </a:solidFill>
                        <a:latin typeface="Arial" panose="020B0604020202020204" pitchFamily="34" charset="0"/>
                        <a:cs typeface="Arial" panose="020B0604020202020204" pitchFamily="34" charset="0"/>
                      </a:endParaRPr>
                    </a:p>
                  </a:txBody>
                  <a:tcPr anchor="b">
                    <a:solidFill>
                      <a:schemeClr val="accent1"/>
                    </a:solidFill>
                  </a:tcPr>
                </a:tc>
                <a:tc>
                  <a:txBody>
                    <a:bodyPr/>
                    <a:lstStyle/>
                    <a:p>
                      <a:pPr algn="ctr"/>
                      <a:r>
                        <a:rPr lang="en-GB" sz="1300" b="1" dirty="0" err="1" smtClean="0">
                          <a:solidFill>
                            <a:schemeClr val="tx2"/>
                          </a:solidFill>
                        </a:rPr>
                        <a:t>Atezolizumab</a:t>
                      </a:r>
                      <a:r>
                        <a:rPr lang="en-GB" sz="1300" b="1" dirty="0" smtClean="0">
                          <a:solidFill>
                            <a:schemeClr val="tx2"/>
                          </a:solidFill>
                        </a:rPr>
                        <a:t> (n=43)</a:t>
                      </a:r>
                      <a:endParaRPr lang="en-GB" sz="1300" b="1" dirty="0">
                        <a:solidFill>
                          <a:schemeClr val="tx2"/>
                        </a:solidFill>
                        <a:latin typeface="Arial" panose="020B0604020202020204" pitchFamily="34" charset="0"/>
                        <a:cs typeface="Arial" panose="020B0604020202020204" pitchFamily="34" charset="0"/>
                      </a:endParaRPr>
                    </a:p>
                  </a:txBody>
                  <a:tcPr anchor="b">
                    <a:solidFill>
                      <a:schemeClr val="accent1"/>
                    </a:solidFill>
                  </a:tcPr>
                </a:tc>
              </a:tr>
              <a:tr h="180340">
                <a:tc>
                  <a:txBody>
                    <a:bodyPr/>
                    <a:lstStyle/>
                    <a:p>
                      <a:r>
                        <a:rPr lang="en-GB" sz="1300" dirty="0" smtClean="0"/>
                        <a:t>Grade 1</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18</a:t>
                      </a:r>
                      <a:r>
                        <a:rPr lang="en-GB" sz="1300" baseline="0" dirty="0" smtClean="0"/>
                        <a:t> (40)</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13 (30.2)</a:t>
                      </a:r>
                      <a:endParaRPr lang="en-GB" sz="1300" dirty="0">
                        <a:solidFill>
                          <a:srgbClr val="000000"/>
                        </a:solidFill>
                        <a:latin typeface="Arial" panose="020B0604020202020204" pitchFamily="34" charset="0"/>
                        <a:cs typeface="Arial" panose="020B0604020202020204" pitchFamily="34" charset="0"/>
                      </a:endParaRPr>
                    </a:p>
                  </a:txBody>
                  <a:tcPr/>
                </a:tc>
              </a:tr>
              <a:tr h="140335">
                <a:tc>
                  <a:txBody>
                    <a:bodyPr/>
                    <a:lstStyle/>
                    <a:p>
                      <a:r>
                        <a:rPr lang="en-GB" sz="1300" dirty="0" smtClean="0"/>
                        <a:t>Grade 2</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10 (22)</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5 (11.6)</a:t>
                      </a:r>
                      <a:endParaRPr lang="en-GB" sz="1300" dirty="0">
                        <a:solidFill>
                          <a:srgbClr val="000000"/>
                        </a:solidFill>
                        <a:latin typeface="Arial" panose="020B0604020202020204" pitchFamily="34" charset="0"/>
                        <a:cs typeface="Arial" panose="020B0604020202020204" pitchFamily="34" charset="0"/>
                      </a:endParaRPr>
                    </a:p>
                  </a:txBody>
                  <a:tcPr/>
                </a:tc>
              </a:tr>
              <a:tr h="205105">
                <a:tc>
                  <a:txBody>
                    <a:bodyPr/>
                    <a:lstStyle/>
                    <a:p>
                      <a:r>
                        <a:rPr lang="en-GB" sz="1300" dirty="0" smtClean="0"/>
                        <a:t>Grade</a:t>
                      </a:r>
                      <a:r>
                        <a:rPr lang="en-GB" sz="1300" baseline="0" dirty="0" smtClean="0"/>
                        <a:t> 3</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3 (6.7)</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3 (7.0)</a:t>
                      </a:r>
                      <a:endParaRPr lang="en-GB" sz="1300" dirty="0">
                        <a:solidFill>
                          <a:srgbClr val="000000"/>
                        </a:solidFill>
                        <a:latin typeface="Arial" panose="020B0604020202020204" pitchFamily="34" charset="0"/>
                        <a:cs typeface="Arial" panose="020B0604020202020204" pitchFamily="34" charset="0"/>
                      </a:endParaRPr>
                    </a:p>
                  </a:txBody>
                  <a:tcPr/>
                </a:tc>
              </a:tr>
              <a:tr h="117475">
                <a:tc>
                  <a:txBody>
                    <a:bodyPr/>
                    <a:lstStyle/>
                    <a:p>
                      <a:r>
                        <a:rPr lang="en-GB" sz="1300" dirty="0" smtClean="0"/>
                        <a:t>Grade 4</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 (2.2)</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1 (2.3)</a:t>
                      </a:r>
                      <a:endParaRPr lang="en-GB" sz="1300" dirty="0">
                        <a:solidFill>
                          <a:srgbClr val="000000"/>
                        </a:solidFill>
                        <a:latin typeface="Arial" panose="020B0604020202020204" pitchFamily="34" charset="0"/>
                        <a:cs typeface="Arial" panose="020B0604020202020204" pitchFamily="34" charset="0"/>
                      </a:endParaRPr>
                    </a:p>
                  </a:txBody>
                  <a:tcPr/>
                </a:tc>
              </a:tr>
              <a:tr h="0">
                <a:tc>
                  <a:txBody>
                    <a:bodyPr/>
                    <a:lstStyle/>
                    <a:p>
                      <a:r>
                        <a:rPr lang="en-GB" sz="1300" dirty="0" smtClean="0"/>
                        <a:t>Grade 5</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0</a:t>
                      </a:r>
                      <a:endParaRPr lang="en-GB" sz="1300" dirty="0">
                        <a:solidFill>
                          <a:srgbClr val="000000"/>
                        </a:solidFill>
                        <a:latin typeface="Arial" panose="020B0604020202020204" pitchFamily="34" charset="0"/>
                        <a:cs typeface="Arial" panose="020B0604020202020204" pitchFamily="34" charset="0"/>
                      </a:endParaRPr>
                    </a:p>
                  </a:txBody>
                  <a:tcPr/>
                </a:tc>
                <a:tc>
                  <a:txBody>
                    <a:bodyPr/>
                    <a:lstStyle/>
                    <a:p>
                      <a:pPr algn="ctr"/>
                      <a:r>
                        <a:rPr lang="en-GB" sz="1300" dirty="0" smtClean="0"/>
                        <a:t>0</a:t>
                      </a:r>
                      <a:endParaRPr lang="en-GB" sz="1300" dirty="0">
                        <a:solidFill>
                          <a:srgbClr val="000000"/>
                        </a:solidFill>
                        <a:latin typeface="Arial" panose="020B0604020202020204" pitchFamily="34" charset="0"/>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4022770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1483PD</a:t>
            </a:r>
            <a:r>
              <a:rPr lang="en-GB" sz="1800" dirty="0">
                <a:solidFill>
                  <a:schemeClr val="bg1"/>
                </a:solidFill>
              </a:rPr>
              <a:t>: </a:t>
            </a:r>
            <a:r>
              <a:rPr lang="en-GB" sz="1800" dirty="0" err="1">
                <a:solidFill>
                  <a:schemeClr val="bg1"/>
                </a:solidFill>
              </a:rPr>
              <a:t>Imatinib</a:t>
            </a:r>
            <a:r>
              <a:rPr lang="en-GB" sz="1800" dirty="0">
                <a:solidFill>
                  <a:schemeClr val="bg1"/>
                </a:solidFill>
              </a:rPr>
              <a:t> in combination with everolimus in patients with </a:t>
            </a:r>
            <a:r>
              <a:rPr lang="en-GB" sz="1800" dirty="0" smtClean="0">
                <a:solidFill>
                  <a:schemeClr val="bg1"/>
                </a:solidFill>
              </a:rPr>
              <a:t>progressive advanced </a:t>
            </a:r>
            <a:r>
              <a:rPr lang="en-GB" sz="1800" dirty="0" err="1">
                <a:solidFill>
                  <a:schemeClr val="bg1"/>
                </a:solidFill>
              </a:rPr>
              <a:t>chordoma</a:t>
            </a:r>
            <a:r>
              <a:rPr lang="en-GB" sz="1800" dirty="0">
                <a:solidFill>
                  <a:schemeClr val="bg1"/>
                </a:solidFill>
              </a:rPr>
              <a:t>: results form an Italian phase 2 clinical </a:t>
            </a:r>
            <a:r>
              <a:rPr lang="en-GB" sz="1800" dirty="0" smtClean="0">
                <a:solidFill>
                  <a:schemeClr val="bg1"/>
                </a:solidFill>
              </a:rPr>
              <a:t>trial – </a:t>
            </a:r>
            <a:r>
              <a:rPr lang="en-GB" sz="1800" dirty="0" err="1" smtClean="0">
                <a:solidFill>
                  <a:schemeClr val="bg1"/>
                </a:solidFill>
              </a:rPr>
              <a:t>Stacchiotti</a:t>
            </a:r>
            <a:r>
              <a:rPr lang="en-GB" sz="1800" dirty="0" smtClean="0">
                <a:solidFill>
                  <a:schemeClr val="bg1"/>
                </a:solidFill>
              </a:rPr>
              <a:t> S, et al </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a:t>To evaluate the anti-tumour activity of </a:t>
            </a:r>
            <a:r>
              <a:rPr lang="en-GB" dirty="0" smtClean="0"/>
              <a:t>imatinib </a:t>
            </a:r>
            <a:r>
              <a:rPr lang="en-GB" dirty="0"/>
              <a:t>+ everolimus in patients with advanced </a:t>
            </a:r>
            <a:r>
              <a:rPr lang="en-GB" dirty="0" smtClean="0"/>
              <a:t>PDGFB and/or PDGFRB+ </a:t>
            </a:r>
            <a:r>
              <a:rPr lang="en-GB" dirty="0" err="1" smtClean="0"/>
              <a:t>chordomas</a:t>
            </a:r>
            <a:r>
              <a:rPr lang="en-GB" dirty="0" smtClean="0"/>
              <a:t> </a:t>
            </a:r>
            <a:r>
              <a:rPr lang="en-GB" dirty="0"/>
              <a:t>with evidence of </a:t>
            </a:r>
            <a:r>
              <a:rPr lang="en-GB" dirty="0" err="1" smtClean="0"/>
              <a:t>mTOR</a:t>
            </a:r>
            <a:r>
              <a:rPr lang="en-GB" dirty="0" smtClean="0"/>
              <a:t> and/or </a:t>
            </a:r>
            <a:r>
              <a:rPr lang="en-GB" dirty="0"/>
              <a:t>of its effectors </a:t>
            </a:r>
            <a:r>
              <a:rPr lang="en-GB" dirty="0" smtClean="0"/>
              <a:t>(S6, 4EBP1) activation</a:t>
            </a:r>
            <a:endParaRPr lang="en-GB" dirty="0"/>
          </a:p>
          <a:p>
            <a:pPr marL="0" indent="0">
              <a:buNone/>
            </a:pPr>
            <a:endParaRPr lang="en-GB" b="1" dirty="0" smtClean="0">
              <a:solidFill>
                <a:schemeClr val="bg1"/>
              </a:solidFill>
            </a:endParaRPr>
          </a:p>
          <a:p>
            <a:pPr marL="0" indent="0">
              <a:buNone/>
            </a:pPr>
            <a:endParaRPr lang="en-GB" dirty="0" smtClean="0"/>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414988" y="6474897"/>
            <a:ext cx="45083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Stacchiotti</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1483PD</a:t>
            </a:r>
            <a:endParaRPr lang="en-GB" sz="1200" dirty="0">
              <a:solidFill>
                <a:srgbClr val="363636"/>
              </a:solidFill>
            </a:endParaRPr>
          </a:p>
        </p:txBody>
      </p:sp>
      <p:sp>
        <p:nvSpPr>
          <p:cNvPr id="6" name="Rectangle 9"/>
          <p:cNvSpPr txBox="1">
            <a:spLocks noChangeArrowheads="1"/>
          </p:cNvSpPr>
          <p:nvPr/>
        </p:nvSpPr>
        <p:spPr bwMode="auto">
          <a:xfrm>
            <a:off x="228600" y="5198561"/>
            <a:ext cx="4267200" cy="786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FontTx/>
              <a:buNone/>
            </a:pPr>
            <a:r>
              <a:rPr lang="en-GB" sz="1600" b="1" dirty="0" smtClean="0">
                <a:solidFill>
                  <a:schemeClr val="bg1"/>
                </a:solidFill>
              </a:rPr>
              <a:t>Primary endpoint</a:t>
            </a:r>
          </a:p>
          <a:p>
            <a:r>
              <a:rPr lang="en-GB" sz="1600" dirty="0" smtClean="0"/>
              <a:t>ORR </a:t>
            </a:r>
            <a:endParaRPr lang="en-GB" sz="1600" dirty="0"/>
          </a:p>
        </p:txBody>
      </p:sp>
      <p:sp>
        <p:nvSpPr>
          <p:cNvPr id="7" name="Content Placeholder 26"/>
          <p:cNvSpPr txBox="1">
            <a:spLocks/>
          </p:cNvSpPr>
          <p:nvPr/>
        </p:nvSpPr>
        <p:spPr>
          <a:xfrm>
            <a:off x="4648200" y="5198561"/>
            <a:ext cx="4267200" cy="1016000"/>
          </a:xfrm>
          <a:prstGeom prst="rect">
            <a:avLst/>
          </a:prstGeom>
        </p:spPr>
        <p:txBody>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FontTx/>
              <a:buNone/>
            </a:pPr>
            <a:r>
              <a:rPr lang="en-GB" sz="1600" b="1" dirty="0" smtClean="0">
                <a:solidFill>
                  <a:schemeClr val="bg1"/>
                </a:solidFill>
              </a:rPr>
              <a:t>Secondary endpoints</a:t>
            </a:r>
          </a:p>
          <a:p>
            <a:r>
              <a:rPr lang="en-GB" sz="1600" dirty="0" smtClean="0"/>
              <a:t>RECIST response, PFS, OS</a:t>
            </a:r>
          </a:p>
        </p:txBody>
      </p:sp>
      <p:sp>
        <p:nvSpPr>
          <p:cNvPr id="9" name="AutoShape 12"/>
          <p:cNvSpPr>
            <a:spLocks noChangeArrowheads="1"/>
          </p:cNvSpPr>
          <p:nvPr/>
        </p:nvSpPr>
        <p:spPr bwMode="auto">
          <a:xfrm>
            <a:off x="4469961" y="3305158"/>
            <a:ext cx="2624013" cy="1168400"/>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dirty="0" smtClean="0">
                <a:solidFill>
                  <a:srgbClr val="FFFFFF"/>
                </a:solidFill>
                <a:ea typeface="SimSun" pitchFamily="2" charset="-122"/>
              </a:rPr>
              <a:t>Imatinib 400 mg/day</a:t>
            </a:r>
            <a:r>
              <a:rPr lang="en-GB" altLang="zh-CN" dirty="0">
                <a:solidFill>
                  <a:srgbClr val="FFFFFF"/>
                </a:solidFill>
                <a:ea typeface="SimSun" pitchFamily="2" charset="-122"/>
              </a:rPr>
              <a:t> </a:t>
            </a:r>
            <a:r>
              <a:rPr lang="en-GB" altLang="zh-CN" dirty="0" smtClean="0">
                <a:solidFill>
                  <a:srgbClr val="FFFFFF"/>
                </a:solidFill>
                <a:ea typeface="SimSun" pitchFamily="2" charset="-122"/>
              </a:rPr>
              <a:t>+ everolimus 2.5 mg/day</a:t>
            </a:r>
            <a:endParaRPr lang="en-GB" altLang="zh-CN" dirty="0">
              <a:solidFill>
                <a:srgbClr val="FFFFFF"/>
              </a:solidFill>
              <a:ea typeface="SimSun" pitchFamily="2" charset="-122"/>
            </a:endParaRPr>
          </a:p>
        </p:txBody>
      </p:sp>
      <p:cxnSp>
        <p:nvCxnSpPr>
          <p:cNvPr id="10" name="AutoShape 19"/>
          <p:cNvCxnSpPr>
            <a:cxnSpLocks noChangeShapeType="1"/>
            <a:stCxn id="13" idx="3"/>
            <a:endCxn id="9" idx="1"/>
          </p:cNvCxnSpPr>
          <p:nvPr/>
        </p:nvCxnSpPr>
        <p:spPr bwMode="auto">
          <a:xfrm flipV="1">
            <a:off x="4051738" y="3889358"/>
            <a:ext cx="418223" cy="1"/>
          </a:xfrm>
          <a:prstGeom prst="straightConnector1">
            <a:avLst/>
          </a:prstGeom>
          <a:noFill/>
          <a:ln w="38100">
            <a:solidFill>
              <a:schemeClr val="bg2"/>
            </a:solidFill>
            <a:round/>
            <a:headEnd/>
            <a:tailEnd type="triangle" w="med" len="med"/>
          </a:ln>
        </p:spPr>
      </p:cxnSp>
      <p:cxnSp>
        <p:nvCxnSpPr>
          <p:cNvPr id="11" name="AutoShape 21"/>
          <p:cNvCxnSpPr>
            <a:cxnSpLocks noChangeShapeType="1"/>
            <a:stCxn id="9" idx="3"/>
            <a:endCxn id="12" idx="1"/>
          </p:cNvCxnSpPr>
          <p:nvPr/>
        </p:nvCxnSpPr>
        <p:spPr bwMode="auto">
          <a:xfrm>
            <a:off x="7093974" y="3889358"/>
            <a:ext cx="339324" cy="1"/>
          </a:xfrm>
          <a:prstGeom prst="straightConnector1">
            <a:avLst/>
          </a:prstGeom>
          <a:noFill/>
          <a:ln w="38100">
            <a:solidFill>
              <a:schemeClr val="bg2"/>
            </a:solidFill>
            <a:round/>
            <a:headEnd/>
            <a:tailEnd type="triangle" w="med" len="med"/>
          </a:ln>
        </p:spPr>
      </p:cxnSp>
      <p:sp>
        <p:nvSpPr>
          <p:cNvPr id="12" name="AutoShape 12"/>
          <p:cNvSpPr>
            <a:spLocks noChangeArrowheads="1"/>
          </p:cNvSpPr>
          <p:nvPr/>
        </p:nvSpPr>
        <p:spPr bwMode="auto">
          <a:xfrm>
            <a:off x="7433298" y="3613616"/>
            <a:ext cx="1491627" cy="551485"/>
          </a:xfrm>
          <a:prstGeom prst="roundRect">
            <a:avLst>
              <a:gd name="adj" fmla="val 16667"/>
            </a:avLst>
          </a:prstGeom>
          <a:solidFill>
            <a:schemeClr val="bg2"/>
          </a:solidFill>
          <a:ln w="9525" algn="ctr">
            <a:noFill/>
            <a:round/>
            <a:headEnd/>
            <a:tailEnd/>
          </a:ln>
        </p:spPr>
        <p:txBody>
          <a:bodyPr lIns="90488" tIns="0" rIns="90488" bIns="0" anchor="ctr"/>
          <a:lstStyle/>
          <a:p>
            <a:pPr algn="ctr" defTabSz="892175" eaLnBrk="0" hangingPunct="0"/>
            <a:r>
              <a:rPr lang="en-GB" altLang="zh-CN" dirty="0" smtClean="0">
                <a:solidFill>
                  <a:srgbClr val="FFFFFF"/>
                </a:solidFill>
                <a:ea typeface="SimSun" pitchFamily="2" charset="-122"/>
              </a:rPr>
              <a:t>PD / toxicity</a:t>
            </a:r>
            <a:endParaRPr lang="en-GB" altLang="zh-CN" dirty="0">
              <a:solidFill>
                <a:srgbClr val="FFFFFF"/>
              </a:solidFill>
              <a:ea typeface="SimSun" pitchFamily="2" charset="-122"/>
            </a:endParaRPr>
          </a:p>
        </p:txBody>
      </p:sp>
      <p:sp>
        <p:nvSpPr>
          <p:cNvPr id="13" name="AutoShape 9"/>
          <p:cNvSpPr>
            <a:spLocks noChangeArrowheads="1"/>
          </p:cNvSpPr>
          <p:nvPr/>
        </p:nvSpPr>
        <p:spPr bwMode="auto">
          <a:xfrm>
            <a:off x="228600" y="2951764"/>
            <a:ext cx="3823138" cy="1875189"/>
          </a:xfrm>
          <a:prstGeom prst="roundRect">
            <a:avLst>
              <a:gd name="adj" fmla="val 8208"/>
            </a:avLst>
          </a:prstGeom>
          <a:solidFill>
            <a:schemeClr val="bg1"/>
          </a:solidFill>
          <a:ln w="9525" algn="ctr">
            <a:noFill/>
            <a:round/>
            <a:headEnd/>
            <a:tailEnd/>
          </a:ln>
        </p:spPr>
        <p:txBody>
          <a:bodyPr wrap="square" lIns="90488" tIns="44450" rIns="90488" bIns="44450">
            <a:spAutoFit/>
          </a:bodyPr>
          <a:lstStyle/>
          <a:p>
            <a:pPr defTabSz="892175" eaLnBrk="0" hangingPunct="0">
              <a:spcAft>
                <a:spcPct val="30000"/>
              </a:spcAft>
            </a:pPr>
            <a:r>
              <a:rPr lang="en-US" altLang="zh-CN" sz="1600" dirty="0">
                <a:solidFill>
                  <a:srgbClr val="FFFFFF"/>
                </a:solidFill>
                <a:ea typeface="SimSun" pitchFamily="2" charset="-122"/>
              </a:rPr>
              <a:t>Key patient inclusion criteria</a:t>
            </a:r>
            <a:endParaRPr lang="en-GB" altLang="zh-CN" sz="16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600" dirty="0" smtClean="0">
                <a:solidFill>
                  <a:srgbClr val="FFFFFF"/>
                </a:solidFill>
                <a:ea typeface="SimSun" pitchFamily="2" charset="-122"/>
              </a:rPr>
              <a:t>Advanced PDGFB and/or PDGFRB and </a:t>
            </a:r>
            <a:r>
              <a:rPr lang="en-GB" altLang="zh-CN" sz="1600" dirty="0" err="1" smtClean="0">
                <a:solidFill>
                  <a:srgbClr val="FFFFFF"/>
                </a:solidFill>
                <a:ea typeface="SimSun" pitchFamily="2" charset="-122"/>
              </a:rPr>
              <a:t>mTOR</a:t>
            </a:r>
            <a:r>
              <a:rPr lang="en-GB" altLang="zh-CN" sz="1600" dirty="0" smtClean="0">
                <a:solidFill>
                  <a:srgbClr val="FFFFFF"/>
                </a:solidFill>
                <a:ea typeface="SimSun" pitchFamily="2" charset="-122"/>
              </a:rPr>
              <a:t>/S6/4EBP1+ </a:t>
            </a:r>
            <a:r>
              <a:rPr lang="en-GB" altLang="zh-CN" sz="1600" dirty="0" err="1" smtClean="0">
                <a:solidFill>
                  <a:srgbClr val="FFFFFF"/>
                </a:solidFill>
                <a:ea typeface="SimSun" pitchFamily="2" charset="-122"/>
              </a:rPr>
              <a:t>chordoma</a:t>
            </a:r>
            <a:r>
              <a:rPr lang="en-GB" altLang="zh-CN" sz="1600" dirty="0" smtClean="0">
                <a:solidFill>
                  <a:srgbClr val="FFFFFF"/>
                </a:solidFill>
                <a:ea typeface="SimSun" pitchFamily="2" charset="-122"/>
              </a:rPr>
              <a:t> </a:t>
            </a:r>
          </a:p>
          <a:p>
            <a:pPr marL="228600" indent="-228600" defTabSz="892175" eaLnBrk="0" hangingPunct="0">
              <a:spcAft>
                <a:spcPct val="30000"/>
              </a:spcAft>
              <a:buFont typeface="Arial" pitchFamily="34" charset="0"/>
              <a:buChar char="•"/>
            </a:pPr>
            <a:r>
              <a:rPr lang="en-GB" altLang="zh-CN" sz="1600" dirty="0" smtClean="0">
                <a:solidFill>
                  <a:srgbClr val="FFFFFF"/>
                </a:solidFill>
                <a:ea typeface="SimSun" pitchFamily="2" charset="-122"/>
              </a:rPr>
              <a:t>Disease progression 6 months prior to study entry</a:t>
            </a:r>
          </a:p>
          <a:p>
            <a:pPr marL="292100" indent="-292100" defTabSz="892175" eaLnBrk="0" hangingPunct="0">
              <a:spcAft>
                <a:spcPct val="30000"/>
              </a:spcAft>
              <a:buFont typeface="Wingdings" pitchFamily="2" charset="2"/>
              <a:buNone/>
            </a:pPr>
            <a:r>
              <a:rPr lang="en-GB" altLang="zh-CN" sz="1600" dirty="0" smtClean="0">
                <a:solidFill>
                  <a:srgbClr val="FFFFFF"/>
                </a:solidFill>
                <a:ea typeface="SimSun" pitchFamily="2" charset="-122"/>
              </a:rPr>
              <a:t>(n=43)</a:t>
            </a:r>
            <a:endParaRPr lang="en-GB" altLang="zh-CN" sz="1600" dirty="0">
              <a:solidFill>
                <a:srgbClr val="FFFFFF"/>
              </a:solidFill>
              <a:ea typeface="SimSun" pitchFamily="2" charset="-122"/>
            </a:endParaRPr>
          </a:p>
        </p:txBody>
      </p:sp>
    </p:spTree>
    <p:custDataLst>
      <p:tags r:id="rId1"/>
    </p:custDataLst>
    <p:extLst>
      <p:ext uri="{BB962C8B-B14F-4D97-AF65-F5344CB8AC3E}">
        <p14:creationId xmlns:p14="http://schemas.microsoft.com/office/powerpoint/2010/main" val="3392286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a:t>
            </a:r>
          </a:p>
        </p:txBody>
      </p:sp>
      <p:sp>
        <p:nvSpPr>
          <p:cNvPr id="19" name="Rectangle 2"/>
          <p:cNvSpPr>
            <a:spLocks noGrp="1" noChangeArrowheads="1"/>
          </p:cNvSpPr>
          <p:nvPr>
            <p:ph type="title"/>
          </p:nvPr>
        </p:nvSpPr>
        <p:spPr>
          <a:xfrm>
            <a:off x="228600" y="228600"/>
            <a:ext cx="7130143" cy="939801"/>
          </a:xfrm>
        </p:spPr>
        <p:txBody>
          <a:bodyPr/>
          <a:lstStyle/>
          <a:p>
            <a:r>
              <a:rPr lang="en-GB" sz="1800" dirty="0" smtClean="0">
                <a:solidFill>
                  <a:schemeClr val="bg1"/>
                </a:solidFill>
              </a:rPr>
              <a:t>1483PD</a:t>
            </a:r>
            <a:r>
              <a:rPr lang="en-GB" sz="1800" dirty="0">
                <a:solidFill>
                  <a:schemeClr val="bg1"/>
                </a:solidFill>
              </a:rPr>
              <a:t>: </a:t>
            </a:r>
            <a:r>
              <a:rPr lang="en-GB" sz="1800" dirty="0" err="1">
                <a:solidFill>
                  <a:schemeClr val="bg1"/>
                </a:solidFill>
              </a:rPr>
              <a:t>Imatinib</a:t>
            </a:r>
            <a:r>
              <a:rPr lang="en-GB" sz="1800" dirty="0">
                <a:solidFill>
                  <a:schemeClr val="bg1"/>
                </a:solidFill>
              </a:rPr>
              <a:t> in combination with everolimus in patients with </a:t>
            </a:r>
            <a:r>
              <a:rPr lang="en-GB" sz="1800" dirty="0" smtClean="0">
                <a:solidFill>
                  <a:schemeClr val="bg1"/>
                </a:solidFill>
              </a:rPr>
              <a:t>progressive advanced </a:t>
            </a:r>
            <a:r>
              <a:rPr lang="en-GB" sz="1800" dirty="0" err="1">
                <a:solidFill>
                  <a:schemeClr val="bg1"/>
                </a:solidFill>
              </a:rPr>
              <a:t>chordoma</a:t>
            </a:r>
            <a:r>
              <a:rPr lang="en-GB" sz="1800" dirty="0">
                <a:solidFill>
                  <a:schemeClr val="bg1"/>
                </a:solidFill>
              </a:rPr>
              <a:t>: results form an Italian phase 2 clinical </a:t>
            </a:r>
            <a:r>
              <a:rPr lang="en-GB" sz="1800" dirty="0" smtClean="0">
                <a:solidFill>
                  <a:schemeClr val="bg1"/>
                </a:solidFill>
              </a:rPr>
              <a:t>trial – </a:t>
            </a:r>
            <a:r>
              <a:rPr lang="en-GB" sz="1800" dirty="0" err="1" smtClean="0">
                <a:solidFill>
                  <a:schemeClr val="bg1"/>
                </a:solidFill>
              </a:rPr>
              <a:t>Stacchiotti</a:t>
            </a:r>
            <a:r>
              <a:rPr lang="en-GB" sz="1800" dirty="0" smtClean="0">
                <a:solidFill>
                  <a:schemeClr val="bg1"/>
                </a:solidFill>
              </a:rPr>
              <a:t> S, et al </a:t>
            </a:r>
            <a:endParaRPr lang="en-GB" sz="1800" dirty="0">
              <a:solidFill>
                <a:schemeClr val="bg1"/>
              </a:solidFill>
            </a:endParaRPr>
          </a:p>
        </p:txBody>
      </p:sp>
      <p:sp>
        <p:nvSpPr>
          <p:cNvPr id="20" name="Text Box 4"/>
          <p:cNvSpPr txBox="1">
            <a:spLocks noChangeArrowheads="1"/>
          </p:cNvSpPr>
          <p:nvPr/>
        </p:nvSpPr>
        <p:spPr bwMode="auto">
          <a:xfrm>
            <a:off x="4414988" y="6474897"/>
            <a:ext cx="45083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Stacchiotti</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1483PD</a:t>
            </a:r>
            <a:endParaRPr lang="en-GB" sz="1200" dirty="0">
              <a:solidFill>
                <a:srgbClr val="363636"/>
              </a:solidFill>
            </a:endParaRPr>
          </a:p>
        </p:txBody>
      </p:sp>
      <p:graphicFrame>
        <p:nvGraphicFramePr>
          <p:cNvPr id="21" name="Content Placeholder 2"/>
          <p:cNvGraphicFramePr>
            <a:graphicFrameLocks/>
          </p:cNvGraphicFramePr>
          <p:nvPr>
            <p:extLst>
              <p:ext uri="{D42A27DB-BD31-4B8C-83A1-F6EECF244321}">
                <p14:modId xmlns:p14="http://schemas.microsoft.com/office/powerpoint/2010/main" val="105773631"/>
              </p:ext>
            </p:extLst>
          </p:nvPr>
        </p:nvGraphicFramePr>
        <p:xfrm>
          <a:off x="4337783" y="1701492"/>
          <a:ext cx="4689258" cy="2575786"/>
        </p:xfrm>
        <a:graphic>
          <a:graphicData uri="http://schemas.openxmlformats.org/drawingml/2006/table">
            <a:tbl>
              <a:tblPr firstRow="1" bandRow="1">
                <a:tableStyleId>{69012ECD-51FC-41F1-AA8D-1B2483CD663E}</a:tableStyleId>
              </a:tblPr>
              <a:tblGrid>
                <a:gridCol w="3136905"/>
                <a:gridCol w="1552353"/>
              </a:tblGrid>
              <a:tr h="370840">
                <a:tc>
                  <a:txBody>
                    <a:bodyPr/>
                    <a:lstStyle/>
                    <a:p>
                      <a:r>
                        <a:rPr lang="en-GB" sz="1400" dirty="0" smtClean="0">
                          <a:solidFill>
                            <a:schemeClr val="tx2"/>
                          </a:solidFill>
                          <a:latin typeface="+mn-lt"/>
                        </a:rPr>
                        <a:t>Survival analysis </a:t>
                      </a:r>
                      <a:endParaRPr lang="en-GB" sz="1400" dirty="0">
                        <a:solidFill>
                          <a:schemeClr val="tx2"/>
                        </a:solidFill>
                        <a:latin typeface="+mn-lt"/>
                        <a:cs typeface="Arial" panose="020B0604020202020204" pitchFamily="34" charset="0"/>
                      </a:endParaRPr>
                    </a:p>
                  </a:txBody>
                  <a:tcPr anchor="b"/>
                </a:tc>
                <a:tc>
                  <a:txBody>
                    <a:bodyPr/>
                    <a:lstStyle/>
                    <a:p>
                      <a:pPr algn="ctr"/>
                      <a:endParaRPr lang="en-GB" sz="1400" dirty="0">
                        <a:solidFill>
                          <a:schemeClr val="tx2"/>
                        </a:solidFill>
                        <a:latin typeface="+mn-lt"/>
                        <a:cs typeface="Arial" panose="020B0604020202020204" pitchFamily="34" charset="0"/>
                      </a:endParaRPr>
                    </a:p>
                  </a:txBody>
                  <a:tcPr anchor="b"/>
                </a:tc>
              </a:tr>
              <a:tr h="367491">
                <a:tc>
                  <a:txBody>
                    <a:bodyPr/>
                    <a:lstStyle/>
                    <a:p>
                      <a:r>
                        <a:rPr lang="en-GB" sz="1400" b="0" dirty="0" smtClean="0">
                          <a:solidFill>
                            <a:schemeClr val="tx1"/>
                          </a:solidFill>
                          <a:latin typeface="+mn-lt"/>
                          <a:cs typeface="+mn-cs"/>
                        </a:rPr>
                        <a:t>Median follow-up, months (IQ range)</a:t>
                      </a:r>
                      <a:endParaRPr lang="en-GB" sz="1400" b="0" baseline="0" dirty="0" smtClean="0">
                        <a:solidFill>
                          <a:schemeClr val="tx1"/>
                        </a:solidFill>
                        <a:latin typeface="+mn-lt"/>
                        <a:cs typeface="+mn-cs"/>
                      </a:endParaRPr>
                    </a:p>
                  </a:txBody>
                  <a:tcPr/>
                </a:tc>
                <a:tc>
                  <a:txBody>
                    <a:bodyPr/>
                    <a:lstStyle/>
                    <a:p>
                      <a:pPr algn="ctr"/>
                      <a:r>
                        <a:rPr lang="en-GB" sz="1400" dirty="0" smtClean="0">
                          <a:solidFill>
                            <a:srgbClr val="000000"/>
                          </a:solidFill>
                          <a:latin typeface="+mn-lt"/>
                          <a:cs typeface="Arial" panose="020B0604020202020204" pitchFamily="34" charset="0"/>
                        </a:rPr>
                        <a:t>31</a:t>
                      </a:r>
                      <a:r>
                        <a:rPr lang="en-GB" sz="1400" baseline="0" dirty="0" smtClean="0">
                          <a:solidFill>
                            <a:srgbClr val="000000"/>
                          </a:solidFill>
                          <a:latin typeface="+mn-lt"/>
                          <a:cs typeface="Arial" panose="020B0604020202020204" pitchFamily="34" charset="0"/>
                        </a:rPr>
                        <a:t> (18.0–49.2)</a:t>
                      </a:r>
                    </a:p>
                  </a:txBody>
                  <a:tcPr/>
                </a:tc>
              </a:tr>
              <a:tr h="367491">
                <a:tc>
                  <a:txBody>
                    <a:bodyPr/>
                    <a:lstStyle/>
                    <a:p>
                      <a:r>
                        <a:rPr lang="en-GB" sz="1400" b="0" baseline="0" dirty="0" err="1" smtClean="0">
                          <a:solidFill>
                            <a:schemeClr val="tx1"/>
                          </a:solidFill>
                          <a:latin typeface="+mn-lt"/>
                          <a:cs typeface="+mn-cs"/>
                        </a:rPr>
                        <a:t>mPFS</a:t>
                      </a:r>
                      <a:r>
                        <a:rPr lang="en-GB" sz="1400" b="0" baseline="0" dirty="0" smtClean="0">
                          <a:solidFill>
                            <a:schemeClr val="tx1"/>
                          </a:solidFill>
                          <a:latin typeface="+mn-lt"/>
                          <a:cs typeface="+mn-cs"/>
                        </a:rPr>
                        <a:t> by CHOI, months (IQ range)</a:t>
                      </a:r>
                    </a:p>
                  </a:txBody>
                  <a:tcPr/>
                </a:tc>
                <a:tc>
                  <a:txBody>
                    <a:bodyPr/>
                    <a:lstStyle/>
                    <a:p>
                      <a:pPr algn="ctr"/>
                      <a:r>
                        <a:rPr lang="en-GB" sz="1400" dirty="0" smtClean="0">
                          <a:solidFill>
                            <a:srgbClr val="000000"/>
                          </a:solidFill>
                          <a:latin typeface="+mn-lt"/>
                          <a:cs typeface="Arial" panose="020B0604020202020204" pitchFamily="34" charset="0"/>
                        </a:rPr>
                        <a:t>11.5 (4.6</a:t>
                      </a:r>
                      <a:r>
                        <a:rPr lang="en-GB" sz="1400" baseline="0" dirty="0" smtClean="0">
                          <a:solidFill>
                            <a:srgbClr val="000000"/>
                          </a:solidFill>
                          <a:latin typeface="+mn-lt"/>
                          <a:cs typeface="Arial" panose="020B0604020202020204" pitchFamily="34" charset="0"/>
                        </a:rPr>
                        <a:t>–</a:t>
                      </a:r>
                      <a:r>
                        <a:rPr lang="en-GB" sz="1400" dirty="0" smtClean="0">
                          <a:solidFill>
                            <a:srgbClr val="000000"/>
                          </a:solidFill>
                          <a:latin typeface="+mn-lt"/>
                          <a:cs typeface="Arial" panose="020B0604020202020204" pitchFamily="34" charset="0"/>
                        </a:rPr>
                        <a:t>17.6)</a:t>
                      </a:r>
                      <a:endParaRPr lang="en-GB" sz="1400" dirty="0">
                        <a:solidFill>
                          <a:srgbClr val="000000"/>
                        </a:solidFill>
                        <a:latin typeface="+mn-lt"/>
                        <a:cs typeface="Arial" panose="020B0604020202020204" pitchFamily="34" charset="0"/>
                      </a:endParaRPr>
                    </a:p>
                  </a:txBody>
                  <a:tcPr/>
                </a:tc>
              </a:tr>
              <a:tr h="367491">
                <a:tc>
                  <a:txBody>
                    <a:bodyPr/>
                    <a:lstStyle/>
                    <a:p>
                      <a:r>
                        <a:rPr lang="en-GB" sz="1400" b="0" baseline="0" dirty="0" smtClean="0">
                          <a:solidFill>
                            <a:schemeClr val="tx1"/>
                          </a:solidFill>
                          <a:latin typeface="+mn-lt"/>
                          <a:cs typeface="+mn-cs"/>
                        </a:rPr>
                        <a:t>9-month PFS rate, % (95%CI)</a:t>
                      </a:r>
                    </a:p>
                  </a:txBody>
                  <a:tcPr/>
                </a:tc>
                <a:tc>
                  <a:txBody>
                    <a:bodyPr/>
                    <a:lstStyle/>
                    <a:p>
                      <a:pPr algn="ctr"/>
                      <a:r>
                        <a:rPr lang="en-GB" sz="1400" dirty="0" smtClean="0">
                          <a:solidFill>
                            <a:srgbClr val="000000"/>
                          </a:solidFill>
                          <a:latin typeface="+mn-lt"/>
                          <a:cs typeface="Arial" panose="020B0604020202020204" pitchFamily="34" charset="0"/>
                        </a:rPr>
                        <a:t>58.8 (45.5, 76.0)</a:t>
                      </a:r>
                      <a:endParaRPr lang="en-GB" sz="1400" dirty="0">
                        <a:solidFill>
                          <a:srgbClr val="000000"/>
                        </a:solidFill>
                        <a:latin typeface="+mn-lt"/>
                        <a:cs typeface="Arial" panose="020B0604020202020204" pitchFamily="34" charset="0"/>
                      </a:endParaRPr>
                    </a:p>
                  </a:txBody>
                  <a:tcPr/>
                </a:tc>
              </a:tr>
              <a:tr h="367491">
                <a:tc>
                  <a:txBody>
                    <a:bodyPr/>
                    <a:lstStyle/>
                    <a:p>
                      <a:r>
                        <a:rPr lang="en-GB" sz="1400" b="0" baseline="0" dirty="0" err="1" smtClean="0">
                          <a:solidFill>
                            <a:schemeClr val="tx1"/>
                          </a:solidFill>
                          <a:latin typeface="+mn-lt"/>
                          <a:cs typeface="+mn-cs"/>
                        </a:rPr>
                        <a:t>mPFS</a:t>
                      </a:r>
                      <a:r>
                        <a:rPr lang="en-GB" sz="1400" b="0" baseline="0" dirty="0" smtClean="0">
                          <a:solidFill>
                            <a:schemeClr val="tx1"/>
                          </a:solidFill>
                          <a:latin typeface="+mn-lt"/>
                          <a:cs typeface="+mn-cs"/>
                        </a:rPr>
                        <a:t> by RECIST, months (IQ range)</a:t>
                      </a:r>
                    </a:p>
                  </a:txBody>
                  <a:tcPr/>
                </a:tc>
                <a:tc>
                  <a:txBody>
                    <a:bodyPr/>
                    <a:lstStyle/>
                    <a:p>
                      <a:pPr algn="ctr"/>
                      <a:r>
                        <a:rPr lang="en-GB" sz="1400" dirty="0" smtClean="0">
                          <a:solidFill>
                            <a:srgbClr val="000000"/>
                          </a:solidFill>
                          <a:latin typeface="+mn-lt"/>
                          <a:cs typeface="Arial" panose="020B0604020202020204" pitchFamily="34" charset="0"/>
                        </a:rPr>
                        <a:t>14.0 (10.3</a:t>
                      </a:r>
                      <a:r>
                        <a:rPr lang="en-GB" sz="1400" baseline="0" dirty="0" smtClean="0">
                          <a:solidFill>
                            <a:srgbClr val="000000"/>
                          </a:solidFill>
                          <a:latin typeface="+mn-lt"/>
                          <a:cs typeface="Arial" panose="020B0604020202020204" pitchFamily="34" charset="0"/>
                        </a:rPr>
                        <a:t>–</a:t>
                      </a:r>
                      <a:r>
                        <a:rPr lang="en-GB" sz="1400" dirty="0" smtClean="0">
                          <a:solidFill>
                            <a:srgbClr val="000000"/>
                          </a:solidFill>
                          <a:latin typeface="+mn-lt"/>
                          <a:cs typeface="Arial" panose="020B0604020202020204" pitchFamily="34" charset="0"/>
                        </a:rPr>
                        <a:t>50.0)</a:t>
                      </a:r>
                      <a:endParaRPr lang="en-GB" sz="1400" dirty="0">
                        <a:solidFill>
                          <a:srgbClr val="000000"/>
                        </a:solidFill>
                        <a:latin typeface="+mn-lt"/>
                        <a:cs typeface="Arial" panose="020B0604020202020204" pitchFamily="34" charset="0"/>
                      </a:endParaRPr>
                    </a:p>
                  </a:txBody>
                  <a:tcPr/>
                </a:tc>
              </a:tr>
              <a:tr h="367491">
                <a:tc>
                  <a:txBody>
                    <a:bodyPr/>
                    <a:lstStyle/>
                    <a:p>
                      <a:r>
                        <a:rPr lang="en-GB" sz="1400" b="0" baseline="0" dirty="0" smtClean="0">
                          <a:solidFill>
                            <a:schemeClr val="tx1"/>
                          </a:solidFill>
                          <a:latin typeface="+mn-lt"/>
                          <a:cs typeface="+mn-cs"/>
                        </a:rPr>
                        <a:t>9-month PFS rate, % (95%CI)</a:t>
                      </a:r>
                    </a:p>
                  </a:txBody>
                  <a:tcPr/>
                </a:tc>
                <a:tc>
                  <a:txBody>
                    <a:bodyPr/>
                    <a:lstStyle/>
                    <a:p>
                      <a:pPr algn="ctr"/>
                      <a:r>
                        <a:rPr lang="en-GB" sz="1400" dirty="0" smtClean="0">
                          <a:solidFill>
                            <a:srgbClr val="000000"/>
                          </a:solidFill>
                          <a:latin typeface="+mn-lt"/>
                          <a:cs typeface="Arial" panose="020B0604020202020204" pitchFamily="34" charset="0"/>
                        </a:rPr>
                        <a:t>80.2 (68.8,</a:t>
                      </a:r>
                      <a:r>
                        <a:rPr lang="en-GB" sz="1400" baseline="0" dirty="0" smtClean="0">
                          <a:solidFill>
                            <a:srgbClr val="000000"/>
                          </a:solidFill>
                          <a:latin typeface="+mn-lt"/>
                          <a:cs typeface="Arial" panose="020B0604020202020204" pitchFamily="34" charset="0"/>
                        </a:rPr>
                        <a:t> </a:t>
                      </a:r>
                      <a:r>
                        <a:rPr lang="en-GB" sz="1400" dirty="0" smtClean="0">
                          <a:solidFill>
                            <a:srgbClr val="000000"/>
                          </a:solidFill>
                          <a:latin typeface="+mn-lt"/>
                          <a:cs typeface="Arial" panose="020B0604020202020204" pitchFamily="34" charset="0"/>
                        </a:rPr>
                        <a:t>93.5)</a:t>
                      </a:r>
                      <a:endParaRPr lang="en-GB" sz="1400" dirty="0">
                        <a:solidFill>
                          <a:srgbClr val="000000"/>
                        </a:solidFill>
                        <a:latin typeface="+mn-lt"/>
                        <a:cs typeface="Arial" panose="020B0604020202020204" pitchFamily="34" charset="0"/>
                      </a:endParaRPr>
                    </a:p>
                  </a:txBody>
                  <a:tcPr/>
                </a:tc>
              </a:tr>
              <a:tr h="367491">
                <a:tc>
                  <a:txBody>
                    <a:bodyPr/>
                    <a:lstStyle/>
                    <a:p>
                      <a:r>
                        <a:rPr lang="pt-BR" sz="1400" b="0" baseline="0" dirty="0" smtClean="0">
                          <a:solidFill>
                            <a:schemeClr val="tx1"/>
                          </a:solidFill>
                          <a:latin typeface="+mn-lt"/>
                          <a:cs typeface="+mn-cs"/>
                        </a:rPr>
                        <a:t>mOS, months (IQ range)</a:t>
                      </a:r>
                      <a:endParaRPr lang="en-GB" sz="1400" b="0" baseline="0" dirty="0" smtClean="0">
                        <a:solidFill>
                          <a:schemeClr val="tx1"/>
                        </a:solidFill>
                        <a:latin typeface="+mn-lt"/>
                        <a:cs typeface="+mn-cs"/>
                      </a:endParaRPr>
                    </a:p>
                  </a:txBody>
                  <a:tcPr/>
                </a:tc>
                <a:tc>
                  <a:txBody>
                    <a:bodyPr/>
                    <a:lstStyle/>
                    <a:p>
                      <a:pPr algn="ctr"/>
                      <a:r>
                        <a:rPr lang="en-GB" sz="1400" dirty="0" smtClean="0">
                          <a:solidFill>
                            <a:srgbClr val="000000"/>
                          </a:solidFill>
                          <a:latin typeface="+mn-lt"/>
                          <a:cs typeface="Arial" panose="020B0604020202020204" pitchFamily="34" charset="0"/>
                        </a:rPr>
                        <a:t>47.1 (17.8–54.8)</a:t>
                      </a:r>
                      <a:endParaRPr lang="en-GB" sz="1400" dirty="0">
                        <a:solidFill>
                          <a:srgbClr val="000000"/>
                        </a:solidFill>
                        <a:latin typeface="+mn-lt"/>
                        <a:cs typeface="Arial" panose="020B0604020202020204" pitchFamily="34" charset="0"/>
                      </a:endParaRPr>
                    </a:p>
                  </a:txBody>
                  <a:tcPr/>
                </a:tc>
              </a:tr>
            </a:tbl>
          </a:graphicData>
        </a:graphic>
      </p:graphicFrame>
      <p:graphicFrame>
        <p:nvGraphicFramePr>
          <p:cNvPr id="22" name="Content Placeholder 2"/>
          <p:cNvGraphicFramePr>
            <a:graphicFrameLocks/>
          </p:cNvGraphicFramePr>
          <p:nvPr>
            <p:extLst>
              <p:ext uri="{D42A27DB-BD31-4B8C-83A1-F6EECF244321}">
                <p14:modId xmlns:p14="http://schemas.microsoft.com/office/powerpoint/2010/main" val="4178144287"/>
              </p:ext>
            </p:extLst>
          </p:nvPr>
        </p:nvGraphicFramePr>
        <p:xfrm>
          <a:off x="215883" y="4393237"/>
          <a:ext cx="8776993" cy="1590040"/>
        </p:xfrm>
        <a:graphic>
          <a:graphicData uri="http://schemas.openxmlformats.org/drawingml/2006/table">
            <a:tbl>
              <a:tblPr firstRow="1" bandRow="1">
                <a:tableStyleId>{69012ECD-51FC-41F1-AA8D-1B2483CD663E}</a:tableStyleId>
              </a:tblPr>
              <a:tblGrid>
                <a:gridCol w="1442796"/>
                <a:gridCol w="1679944"/>
                <a:gridCol w="850605"/>
                <a:gridCol w="1850237"/>
                <a:gridCol w="1996483"/>
                <a:gridCol w="956928"/>
              </a:tblGrid>
              <a:tr h="370840">
                <a:tc gridSpan="6">
                  <a:txBody>
                    <a:bodyPr/>
                    <a:lstStyle/>
                    <a:p>
                      <a:r>
                        <a:rPr lang="en-GB" sz="1400" dirty="0" smtClean="0">
                          <a:solidFill>
                            <a:schemeClr val="tx2"/>
                          </a:solidFill>
                          <a:latin typeface="+mn-lt"/>
                        </a:rPr>
                        <a:t>Grade</a:t>
                      </a:r>
                      <a:r>
                        <a:rPr lang="en-GB" sz="1400" baseline="0" dirty="0" smtClean="0">
                          <a:solidFill>
                            <a:schemeClr val="tx2"/>
                          </a:solidFill>
                          <a:latin typeface="+mn-lt"/>
                        </a:rPr>
                        <a:t> 3/4 AEs, n (%)</a:t>
                      </a: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r>
              <a:tr h="189245">
                <a:tc rowSpan="4">
                  <a:txBody>
                    <a:bodyPr/>
                    <a:lstStyle/>
                    <a:p>
                      <a:pPr algn="l"/>
                      <a:r>
                        <a:rPr lang="en-GB" sz="1400" baseline="0" dirty="0" smtClean="0">
                          <a:solidFill>
                            <a:srgbClr val="000000"/>
                          </a:solidFill>
                          <a:latin typeface="+mn-lt"/>
                          <a:cs typeface="Arial" panose="020B0604020202020204" pitchFamily="34" charset="0"/>
                        </a:rPr>
                        <a:t>Haematological toxicity</a:t>
                      </a:r>
                    </a:p>
                  </a:txBody>
                  <a:tcPr>
                    <a:lnR w="12700" cap="flat" cmpd="sng" algn="ctr">
                      <a:solidFill>
                        <a:srgbClr val="62C4EE"/>
                      </a:solidFill>
                      <a:prstDash val="solid"/>
                      <a:round/>
                      <a:headEnd type="none" w="med" len="med"/>
                      <a:tailEnd type="none" w="med" len="med"/>
                    </a:lnR>
                  </a:tcPr>
                </a:tc>
                <a:tc>
                  <a:txBody>
                    <a:bodyPr/>
                    <a:lstStyle/>
                    <a:p>
                      <a:pPr algn="l"/>
                      <a:r>
                        <a:rPr lang="en-GB" sz="1400" baseline="0" dirty="0" err="1" smtClean="0">
                          <a:solidFill>
                            <a:srgbClr val="000000"/>
                          </a:solidFill>
                          <a:latin typeface="+mn-lt"/>
                          <a:cs typeface="Arial" panose="020B0604020202020204" pitchFamily="34" charset="0"/>
                        </a:rPr>
                        <a:t>Lymphocytopenia</a:t>
                      </a:r>
                      <a:endParaRPr lang="en-GB" sz="1400" baseline="0" dirty="0" smtClean="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baseline="0" dirty="0" smtClean="0">
                          <a:solidFill>
                            <a:srgbClr val="000000"/>
                          </a:solidFill>
                          <a:latin typeface="+mn-lt"/>
                          <a:cs typeface="Arial" panose="020B0604020202020204" pitchFamily="34" charset="0"/>
                        </a:rPr>
                        <a:t>2 (4.7)</a:t>
                      </a: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rowSpan="2">
                  <a:txBody>
                    <a:bodyPr/>
                    <a:lstStyle/>
                    <a:p>
                      <a:pPr algn="l"/>
                      <a:r>
                        <a:rPr lang="en-GB" sz="1400" baseline="0" dirty="0" smtClean="0">
                          <a:solidFill>
                            <a:srgbClr val="000000"/>
                          </a:solidFill>
                          <a:latin typeface="+mn-lt"/>
                          <a:cs typeface="Arial" panose="020B0604020202020204" pitchFamily="34" charset="0"/>
                        </a:rPr>
                        <a:t>Non-haematological </a:t>
                      </a:r>
                      <a:br>
                        <a:rPr lang="en-GB" sz="1400" baseline="0" dirty="0" smtClean="0">
                          <a:solidFill>
                            <a:srgbClr val="000000"/>
                          </a:solidFill>
                          <a:latin typeface="+mn-lt"/>
                          <a:cs typeface="Arial" panose="020B0604020202020204" pitchFamily="34" charset="0"/>
                        </a:rPr>
                      </a:br>
                      <a:r>
                        <a:rPr lang="en-GB" sz="1400" baseline="0" dirty="0" smtClean="0">
                          <a:solidFill>
                            <a:srgbClr val="000000"/>
                          </a:solidFill>
                          <a:latin typeface="+mn-lt"/>
                          <a:cs typeface="Arial" panose="020B0604020202020204" pitchFamily="34" charset="0"/>
                        </a:rPr>
                        <a:t>toxicity</a:t>
                      </a: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lnB w="12700" cap="flat" cmpd="sng" algn="ctr">
                      <a:solidFill>
                        <a:srgbClr val="62C4EE"/>
                      </a:solidFill>
                      <a:prstDash val="solid"/>
                      <a:round/>
                      <a:headEnd type="none" w="med" len="med"/>
                      <a:tailEnd type="none" w="med" len="med"/>
                    </a:lnB>
                  </a:tcPr>
                </a:tc>
                <a:tc>
                  <a:txBody>
                    <a:bodyPr/>
                    <a:lstStyle/>
                    <a:p>
                      <a:pPr algn="l"/>
                      <a:r>
                        <a:rPr lang="en-GB" sz="1400" baseline="0" dirty="0" smtClean="0">
                          <a:solidFill>
                            <a:srgbClr val="000000"/>
                          </a:solidFill>
                          <a:latin typeface="+mn-lt"/>
                          <a:cs typeface="Arial" panose="020B0604020202020204" pitchFamily="34" charset="0"/>
                        </a:rPr>
                        <a:t>Infection </a:t>
                      </a: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baseline="0" dirty="0" smtClean="0">
                          <a:solidFill>
                            <a:srgbClr val="000000"/>
                          </a:solidFill>
                          <a:latin typeface="+mn-lt"/>
                          <a:cs typeface="Arial" panose="020B0604020202020204" pitchFamily="34" charset="0"/>
                        </a:rPr>
                        <a:t>7 (16.3)</a:t>
                      </a:r>
                    </a:p>
                  </a:txBody>
                  <a:tcPr>
                    <a:lnL w="12700" cap="flat" cmpd="sng" algn="ctr">
                      <a:solidFill>
                        <a:srgbClr val="62C4EE"/>
                      </a:solidFill>
                      <a:prstDash val="solid"/>
                      <a:round/>
                      <a:headEnd type="none" w="med" len="med"/>
                      <a:tailEnd type="none" w="med" len="med"/>
                    </a:lnL>
                  </a:tcPr>
                </a:tc>
              </a:tr>
              <a:tr h="253646">
                <a:tc vMerge="1">
                  <a:txBody>
                    <a:bodyPr/>
                    <a:lstStyle/>
                    <a:p>
                      <a:endParaRPr lang="en-GB" sz="1400" b="0" baseline="0" dirty="0" smtClean="0">
                        <a:solidFill>
                          <a:schemeClr val="tx1"/>
                        </a:solidFill>
                        <a:latin typeface="+mn-lt"/>
                        <a:cs typeface="+mn-cs"/>
                      </a:endParaRPr>
                    </a:p>
                  </a:txBody>
                  <a:tcPr/>
                </a:tc>
                <a:tc>
                  <a:txBody>
                    <a:bodyPr/>
                    <a:lstStyle/>
                    <a:p>
                      <a:pPr algn="l"/>
                      <a:r>
                        <a:rPr lang="en-GB" sz="1400" dirty="0" smtClean="0">
                          <a:solidFill>
                            <a:srgbClr val="000000"/>
                          </a:solidFill>
                          <a:latin typeface="+mn-lt"/>
                          <a:cs typeface="Arial" panose="020B0604020202020204" pitchFamily="34" charset="0"/>
                        </a:rPr>
                        <a:t>Neutropenia</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dirty="0" smtClean="0">
                          <a:solidFill>
                            <a:srgbClr val="000000"/>
                          </a:solidFill>
                          <a:latin typeface="+mn-lt"/>
                          <a:cs typeface="Arial" panose="020B0604020202020204" pitchFamily="34" charset="0"/>
                        </a:rPr>
                        <a:t>2 (4.7)</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vMerge="1">
                  <a:txBody>
                    <a:bodyPr/>
                    <a:lstStyle/>
                    <a:p>
                      <a:pPr algn="ctr"/>
                      <a:endParaRPr lang="en-GB" sz="1400" dirty="0">
                        <a:solidFill>
                          <a:srgbClr val="000000"/>
                        </a:solidFill>
                        <a:latin typeface="+mn-lt"/>
                        <a:cs typeface="Arial" panose="020B0604020202020204" pitchFamily="34" charset="0"/>
                      </a:endParaRPr>
                    </a:p>
                  </a:txBody>
                  <a:tcPr/>
                </a:tc>
                <a:tc>
                  <a:txBody>
                    <a:bodyPr/>
                    <a:lstStyle/>
                    <a:p>
                      <a:pPr algn="l"/>
                      <a:r>
                        <a:rPr lang="en-GB" sz="1400" dirty="0" smtClean="0">
                          <a:solidFill>
                            <a:srgbClr val="000000"/>
                          </a:solidFill>
                          <a:latin typeface="+mn-lt"/>
                          <a:cs typeface="Arial" panose="020B0604020202020204" pitchFamily="34" charset="0"/>
                        </a:rPr>
                        <a:t>Other </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dirty="0" smtClean="0">
                          <a:solidFill>
                            <a:srgbClr val="000000"/>
                          </a:solidFill>
                          <a:latin typeface="+mn-lt"/>
                          <a:cs typeface="Arial" panose="020B0604020202020204" pitchFamily="34" charset="0"/>
                        </a:rPr>
                        <a:t>1 (2.3)</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tcPr>
                </a:tc>
              </a:tr>
              <a:tr h="294092">
                <a:tc vMerge="1">
                  <a:txBody>
                    <a:bodyPr/>
                    <a:lstStyle/>
                    <a:p>
                      <a:endParaRPr lang="en-GB" sz="1400" b="0" baseline="0" dirty="0" smtClean="0">
                        <a:solidFill>
                          <a:schemeClr val="tx1"/>
                        </a:solidFill>
                        <a:latin typeface="+mn-lt"/>
                        <a:cs typeface="+mn-cs"/>
                      </a:endParaRPr>
                    </a:p>
                  </a:txBody>
                  <a:tcPr/>
                </a:tc>
                <a:tc>
                  <a:txBody>
                    <a:bodyPr/>
                    <a:lstStyle/>
                    <a:p>
                      <a:pPr algn="l"/>
                      <a:r>
                        <a:rPr lang="en-GB" sz="1400" dirty="0" smtClean="0">
                          <a:solidFill>
                            <a:srgbClr val="000000"/>
                          </a:solidFill>
                          <a:latin typeface="+mn-lt"/>
                          <a:cs typeface="Arial" panose="020B0604020202020204" pitchFamily="34" charset="0"/>
                        </a:rPr>
                        <a:t>Thrombocytopenia</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dirty="0" smtClean="0">
                          <a:solidFill>
                            <a:srgbClr val="000000"/>
                          </a:solidFill>
                          <a:latin typeface="+mn-lt"/>
                          <a:cs typeface="Arial" panose="020B0604020202020204" pitchFamily="34" charset="0"/>
                        </a:rPr>
                        <a:t>0 (0)</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rowSpan="2" gridSpan="2">
                  <a:txBody>
                    <a:bodyPr/>
                    <a:lstStyle/>
                    <a:p>
                      <a:pPr algn="l"/>
                      <a:r>
                        <a:rPr lang="en-GB" sz="1400" dirty="0" smtClean="0">
                          <a:solidFill>
                            <a:srgbClr val="000000"/>
                          </a:solidFill>
                          <a:latin typeface="+mn-lt"/>
                          <a:cs typeface="Arial" panose="020B0604020202020204" pitchFamily="34" charset="0"/>
                        </a:rPr>
                        <a:t>Definitive discontinuation due to toxicity</a:t>
                      </a:r>
                      <a:endParaRPr lang="en-GB" sz="1400" dirty="0">
                        <a:solidFill>
                          <a:srgbClr val="000000"/>
                        </a:solidFill>
                        <a:latin typeface="+mn-lt"/>
                        <a:cs typeface="Arial" panose="020B0604020202020204" pitchFamily="34" charset="0"/>
                      </a:endParaRPr>
                    </a:p>
                  </a:txBody>
                  <a:tcPr anchor="b">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lnT w="12700" cap="flat" cmpd="sng" algn="ctr">
                      <a:solidFill>
                        <a:srgbClr val="62C4EE"/>
                      </a:solidFill>
                      <a:prstDash val="solid"/>
                      <a:round/>
                      <a:headEnd type="none" w="med" len="med"/>
                      <a:tailEnd type="none" w="med" len="med"/>
                    </a:lnT>
                  </a:tcPr>
                </a:tc>
                <a:tc rowSpan="2" hMerge="1">
                  <a:txBody>
                    <a:bodyPr/>
                    <a:lstStyle/>
                    <a:p>
                      <a:pPr algn="ctr"/>
                      <a:endParaRPr lang="en-GB" sz="1400" dirty="0">
                        <a:solidFill>
                          <a:srgbClr val="000000"/>
                        </a:solidFill>
                        <a:latin typeface="+mn-lt"/>
                        <a:cs typeface="Arial" panose="020B0604020202020204" pitchFamily="34" charset="0"/>
                      </a:endParaRPr>
                    </a:p>
                  </a:txBody>
                  <a:tcPr/>
                </a:tc>
                <a:tc rowSpan="2">
                  <a:txBody>
                    <a:bodyPr/>
                    <a:lstStyle/>
                    <a:p>
                      <a:pPr algn="ctr"/>
                      <a:r>
                        <a:rPr lang="en-GB" sz="1400" dirty="0" smtClean="0">
                          <a:solidFill>
                            <a:srgbClr val="000000"/>
                          </a:solidFill>
                          <a:latin typeface="+mn-lt"/>
                          <a:cs typeface="Arial" panose="020B0604020202020204" pitchFamily="34" charset="0"/>
                        </a:rPr>
                        <a:t>13 (30.2)</a:t>
                      </a:r>
                      <a:endParaRPr lang="en-GB" sz="1400" dirty="0">
                        <a:solidFill>
                          <a:srgbClr val="000000"/>
                        </a:solidFill>
                        <a:latin typeface="+mn-lt"/>
                        <a:cs typeface="Arial" panose="020B0604020202020204" pitchFamily="34" charset="0"/>
                      </a:endParaRPr>
                    </a:p>
                  </a:txBody>
                  <a:tcPr anchor="b">
                    <a:lnL w="12700" cap="flat" cmpd="sng" algn="ctr">
                      <a:solidFill>
                        <a:srgbClr val="62C4EE"/>
                      </a:solidFill>
                      <a:prstDash val="solid"/>
                      <a:round/>
                      <a:headEnd type="none" w="med" len="med"/>
                      <a:tailEnd type="none" w="med" len="med"/>
                    </a:lnL>
                  </a:tcPr>
                </a:tc>
              </a:tr>
              <a:tr h="176368">
                <a:tc vMerge="1">
                  <a:txBody>
                    <a:bodyPr/>
                    <a:lstStyle/>
                    <a:p>
                      <a:endParaRPr lang="en-GB" sz="1400" b="0" baseline="0" dirty="0" smtClean="0">
                        <a:solidFill>
                          <a:schemeClr val="tx1"/>
                        </a:solidFill>
                        <a:latin typeface="+mn-lt"/>
                        <a:cs typeface="+mn-cs"/>
                      </a:endParaRPr>
                    </a:p>
                  </a:txBody>
                  <a:tcPr/>
                </a:tc>
                <a:tc>
                  <a:txBody>
                    <a:bodyPr/>
                    <a:lstStyle/>
                    <a:p>
                      <a:pPr algn="l"/>
                      <a:r>
                        <a:rPr lang="en-GB" sz="1400" dirty="0" smtClean="0">
                          <a:solidFill>
                            <a:srgbClr val="000000"/>
                          </a:solidFill>
                          <a:latin typeface="+mn-lt"/>
                          <a:cs typeface="Arial" panose="020B0604020202020204" pitchFamily="34" charset="0"/>
                        </a:rPr>
                        <a:t>Anaemia</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a:txBody>
                    <a:bodyPr/>
                    <a:lstStyle/>
                    <a:p>
                      <a:pPr algn="ctr"/>
                      <a:r>
                        <a:rPr lang="en-GB" sz="1400" dirty="0" smtClean="0">
                          <a:solidFill>
                            <a:srgbClr val="000000"/>
                          </a:solidFill>
                          <a:latin typeface="+mn-lt"/>
                          <a:cs typeface="Arial" panose="020B0604020202020204" pitchFamily="34" charset="0"/>
                        </a:rPr>
                        <a:t>2</a:t>
                      </a:r>
                      <a:r>
                        <a:rPr lang="en-GB" sz="1400" baseline="0" dirty="0" smtClean="0">
                          <a:solidFill>
                            <a:srgbClr val="000000"/>
                          </a:solidFill>
                          <a:latin typeface="+mn-lt"/>
                          <a:cs typeface="Arial" panose="020B0604020202020204" pitchFamily="34" charset="0"/>
                        </a:rPr>
                        <a:t> (4.7)</a:t>
                      </a:r>
                      <a:endParaRPr lang="en-GB" sz="1400" dirty="0">
                        <a:solidFill>
                          <a:srgbClr val="000000"/>
                        </a:solidFill>
                        <a:latin typeface="+mn-lt"/>
                        <a:cs typeface="Arial" panose="020B0604020202020204" pitchFamily="34" charset="0"/>
                      </a:endParaRPr>
                    </a:p>
                  </a:txBody>
                  <a:tcPr>
                    <a:lnL w="12700" cap="flat" cmpd="sng" algn="ctr">
                      <a:solidFill>
                        <a:srgbClr val="62C4EE"/>
                      </a:solidFill>
                      <a:prstDash val="solid"/>
                      <a:round/>
                      <a:headEnd type="none" w="med" len="med"/>
                      <a:tailEnd type="none" w="med" len="med"/>
                    </a:lnL>
                    <a:lnR w="12700" cap="flat" cmpd="sng" algn="ctr">
                      <a:solidFill>
                        <a:srgbClr val="62C4EE"/>
                      </a:solidFill>
                      <a:prstDash val="solid"/>
                      <a:round/>
                      <a:headEnd type="none" w="med" len="med"/>
                      <a:tailEnd type="none" w="med" len="med"/>
                    </a:lnR>
                  </a:tcPr>
                </a:tc>
                <a:tc gridSpan="2" vMerge="1">
                  <a:txBody>
                    <a:bodyPr/>
                    <a:lstStyle/>
                    <a:p>
                      <a:pPr algn="ctr"/>
                      <a:endParaRPr lang="en-GB" sz="1400" dirty="0">
                        <a:solidFill>
                          <a:srgbClr val="000000"/>
                        </a:solidFill>
                        <a:latin typeface="+mn-lt"/>
                        <a:cs typeface="Arial" panose="020B0604020202020204" pitchFamily="34" charset="0"/>
                      </a:endParaRPr>
                    </a:p>
                  </a:txBody>
                  <a:tcPr/>
                </a:tc>
                <a:tc hMerge="1" vMerge="1">
                  <a:txBody>
                    <a:bodyPr/>
                    <a:lstStyle/>
                    <a:p>
                      <a:pPr algn="ctr"/>
                      <a:endParaRPr lang="en-GB" sz="1400" dirty="0">
                        <a:solidFill>
                          <a:srgbClr val="000000"/>
                        </a:solidFill>
                        <a:latin typeface="+mn-lt"/>
                        <a:cs typeface="Arial" panose="020B0604020202020204" pitchFamily="34" charset="0"/>
                      </a:endParaRPr>
                    </a:p>
                  </a:txBody>
                  <a:tcPr/>
                </a:tc>
                <a:tc vMerge="1">
                  <a:txBody>
                    <a:bodyPr/>
                    <a:lstStyle/>
                    <a:p>
                      <a:pPr algn="ctr"/>
                      <a:endParaRPr lang="en-GB" sz="1400" dirty="0">
                        <a:solidFill>
                          <a:srgbClr val="000000"/>
                        </a:solidFill>
                        <a:latin typeface="+mn-lt"/>
                        <a:cs typeface="Arial" panose="020B0604020202020204" pitchFamily="34" charset="0"/>
                      </a:endParaRPr>
                    </a:p>
                  </a:txBody>
                  <a:tcPr/>
                </a:tc>
              </a:tr>
            </a:tbl>
          </a:graphicData>
        </a:graphic>
      </p:graphicFrame>
      <p:graphicFrame>
        <p:nvGraphicFramePr>
          <p:cNvPr id="13" name="Content Placeholder 2"/>
          <p:cNvGraphicFramePr>
            <a:graphicFrameLocks/>
          </p:cNvGraphicFramePr>
          <p:nvPr>
            <p:extLst>
              <p:ext uri="{D42A27DB-BD31-4B8C-83A1-F6EECF244321}">
                <p14:modId xmlns:p14="http://schemas.microsoft.com/office/powerpoint/2010/main" val="572618928"/>
              </p:ext>
            </p:extLst>
          </p:nvPr>
        </p:nvGraphicFramePr>
        <p:xfrm>
          <a:off x="181830" y="1703550"/>
          <a:ext cx="4032676" cy="2580037"/>
        </p:xfrm>
        <a:graphic>
          <a:graphicData uri="http://schemas.openxmlformats.org/drawingml/2006/table">
            <a:tbl>
              <a:tblPr firstRow="1" bandRow="1">
                <a:tableStyleId>{69012ECD-51FC-41F1-AA8D-1B2483CD663E}</a:tableStyleId>
              </a:tblPr>
              <a:tblGrid>
                <a:gridCol w="1216220"/>
                <a:gridCol w="1518962"/>
                <a:gridCol w="1297494"/>
              </a:tblGrid>
              <a:tr h="291505">
                <a:tc gridSpan="3">
                  <a:txBody>
                    <a:bodyPr/>
                    <a:lstStyle/>
                    <a:p>
                      <a:pPr algn="l"/>
                      <a:r>
                        <a:rPr lang="en-GB" sz="1400" dirty="0" smtClean="0">
                          <a:solidFill>
                            <a:schemeClr val="tx2"/>
                          </a:solidFill>
                          <a:latin typeface="+mn-lt"/>
                        </a:rPr>
                        <a:t>Overall response rate, % (95%CI)</a:t>
                      </a: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r>
              <a:tr h="220972">
                <a:tc>
                  <a:txBody>
                    <a:bodyPr/>
                    <a:lstStyle/>
                    <a:p>
                      <a:endParaRPr lang="en-GB" sz="1400" b="1" dirty="0" smtClean="0">
                        <a:solidFill>
                          <a:schemeClr val="tx1"/>
                        </a:solidFill>
                        <a:latin typeface="+mn-lt"/>
                        <a:cs typeface="+mn-cs"/>
                      </a:endParaRP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solidFill>
                          <a:latin typeface="+mn-lt"/>
                          <a:cs typeface="Arial" panose="020B0604020202020204" pitchFamily="34" charset="0"/>
                        </a:rPr>
                        <a:t>CHOI</a:t>
                      </a: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solidFill>
                          <a:latin typeface="+mn-lt"/>
                          <a:cs typeface="Arial" panose="020B0604020202020204" pitchFamily="34" charset="0"/>
                        </a:rPr>
                        <a:t>RECIST</a:t>
                      </a:r>
                    </a:p>
                  </a:txBody>
                  <a:tcPr>
                    <a:solidFill>
                      <a:schemeClr val="accent1"/>
                    </a:solidFill>
                  </a:tcPr>
                </a:tc>
              </a:tr>
              <a:tr h="339366">
                <a:tc>
                  <a:txBody>
                    <a:bodyPr/>
                    <a:lstStyle/>
                    <a:p>
                      <a:endParaRPr lang="en-GB" sz="1400" b="0" dirty="0" smtClean="0">
                        <a:solidFill>
                          <a:schemeClr val="tx1"/>
                        </a:solidFill>
                        <a:latin typeface="+mn-lt"/>
                        <a:cs typeface="+mn-cs"/>
                      </a:endParaRPr>
                    </a:p>
                  </a:txBody>
                  <a:tcPr/>
                </a:tc>
                <a:tc>
                  <a:txBody>
                    <a:bodyPr/>
                    <a:lstStyle/>
                    <a:p>
                      <a:pPr algn="ctr"/>
                      <a:r>
                        <a:rPr lang="en-GB" sz="1400" dirty="0" smtClean="0">
                          <a:solidFill>
                            <a:srgbClr val="000000"/>
                          </a:solidFill>
                          <a:latin typeface="+mn-lt"/>
                          <a:cs typeface="Arial" panose="020B0604020202020204" pitchFamily="34" charset="0"/>
                        </a:rPr>
                        <a:t>22.5</a:t>
                      </a:r>
                      <a:r>
                        <a:rPr lang="en-GB" sz="1400" baseline="0" dirty="0" smtClean="0">
                          <a:solidFill>
                            <a:srgbClr val="000000"/>
                          </a:solidFill>
                          <a:latin typeface="+mn-lt"/>
                          <a:cs typeface="Arial" panose="020B0604020202020204" pitchFamily="34" charset="0"/>
                        </a:rPr>
                        <a:t> (10.8, 38.5)</a:t>
                      </a:r>
                      <a:endParaRPr lang="en-GB" sz="1400" dirty="0">
                        <a:solidFill>
                          <a:srgbClr val="000000"/>
                        </a:solidFill>
                        <a:latin typeface="+mn-lt"/>
                        <a:cs typeface="Arial" panose="020B0604020202020204" pitchFamily="34" charset="0"/>
                      </a:endParaRPr>
                    </a:p>
                  </a:txBody>
                  <a:tcPr/>
                </a:tc>
                <a:tc>
                  <a:txBody>
                    <a:bodyPr/>
                    <a:lstStyle/>
                    <a:p>
                      <a:pPr algn="ctr"/>
                      <a:r>
                        <a:rPr lang="en-GB" sz="1400" baseline="0" dirty="0" smtClean="0">
                          <a:solidFill>
                            <a:srgbClr val="000000"/>
                          </a:solidFill>
                          <a:latin typeface="+mn-lt"/>
                          <a:cs typeface="Arial" panose="020B0604020202020204" pitchFamily="34" charset="0"/>
                        </a:rPr>
                        <a:t>2.4 (0.1, 12.6)</a:t>
                      </a:r>
                      <a:endParaRPr lang="en-GB" sz="1400" dirty="0" smtClean="0">
                        <a:solidFill>
                          <a:srgbClr val="000000"/>
                        </a:solidFill>
                        <a:latin typeface="+mn-lt"/>
                        <a:cs typeface="Arial" panose="020B0604020202020204" pitchFamily="34" charset="0"/>
                      </a:endParaRPr>
                    </a:p>
                  </a:txBody>
                  <a:tcPr/>
                </a:tc>
              </a:tr>
              <a:tr h="370840">
                <a:tc gridSpan="3">
                  <a:txBody>
                    <a:bodyPr/>
                    <a:lstStyle/>
                    <a:p>
                      <a:pPr algn="l"/>
                      <a:r>
                        <a:rPr lang="en-GB" sz="1400" b="1" baseline="0" dirty="0" smtClean="0">
                          <a:solidFill>
                            <a:schemeClr val="tx2"/>
                          </a:solidFill>
                          <a:latin typeface="+mn-lt"/>
                        </a:rPr>
                        <a:t>Best response (</a:t>
                      </a:r>
                      <a:r>
                        <a:rPr lang="en-GB" sz="1400" b="1" dirty="0" smtClean="0">
                          <a:solidFill>
                            <a:schemeClr val="tx2"/>
                          </a:solidFill>
                          <a:latin typeface="+mn-lt"/>
                        </a:rPr>
                        <a:t>n=40), n (%)</a:t>
                      </a:r>
                      <a:endParaRPr lang="en-GB" sz="1400" b="1" dirty="0">
                        <a:solidFill>
                          <a:schemeClr val="tx2"/>
                        </a:solidFill>
                        <a:latin typeface="+mn-lt"/>
                        <a:cs typeface="Arial" panose="020B0604020202020204" pitchFamily="34" charset="0"/>
                      </a:endParaRPr>
                    </a:p>
                  </a:txBody>
                  <a:tcPr>
                    <a:solidFill>
                      <a:schemeClr val="accent1"/>
                    </a:solidFill>
                  </a:tcPr>
                </a:tc>
                <a:tc hMerge="1">
                  <a:txBody>
                    <a:bodyPr/>
                    <a:lstStyle/>
                    <a:p>
                      <a:pPr algn="ctr"/>
                      <a:endParaRPr lang="en-GB" sz="1400" dirty="0">
                        <a:solidFill>
                          <a:srgbClr val="000000"/>
                        </a:solidFill>
                        <a:latin typeface="+mn-lt"/>
                        <a:cs typeface="Arial" panose="020B0604020202020204" pitchFamily="34" charset="0"/>
                      </a:endParaRPr>
                    </a:p>
                  </a:txBody>
                  <a:tcPr/>
                </a:tc>
                <a:tc hMerge="1">
                  <a:txBody>
                    <a:bodyPr/>
                    <a:lstStyle/>
                    <a:p>
                      <a:pPr algn="ctr"/>
                      <a:endParaRPr lang="en-GB" sz="1400" dirty="0" smtClean="0">
                        <a:solidFill>
                          <a:srgbClr val="000000"/>
                        </a:solidFill>
                        <a:latin typeface="+mn-lt"/>
                        <a:cs typeface="Arial" panose="020B0604020202020204" pitchFamily="34" charset="0"/>
                      </a:endParaRPr>
                    </a:p>
                  </a:txBody>
                  <a:tcPr/>
                </a:tc>
              </a:tr>
              <a:tr h="300489">
                <a:tc>
                  <a:txBody>
                    <a:bodyPr/>
                    <a:lstStyle/>
                    <a:p>
                      <a:r>
                        <a:rPr lang="en-GB" sz="1400" b="0" dirty="0" smtClean="0">
                          <a:solidFill>
                            <a:schemeClr val="tx1"/>
                          </a:solidFill>
                          <a:latin typeface="+mn-lt"/>
                          <a:cs typeface="+mn-cs"/>
                        </a:rPr>
                        <a:t>CR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mn-lt"/>
                          <a:cs typeface="+mn-cs"/>
                        </a:rPr>
                        <a:t>0 (0)</a:t>
                      </a:r>
                    </a:p>
                  </a:txBody>
                  <a:tcPr/>
                </a:tc>
                <a:tc>
                  <a:txBody>
                    <a:bodyPr/>
                    <a:lstStyle/>
                    <a:p>
                      <a:pPr algn="ctr"/>
                      <a:r>
                        <a:rPr lang="en-GB" sz="1400" b="0" dirty="0" smtClean="0">
                          <a:solidFill>
                            <a:schemeClr val="tx1"/>
                          </a:solidFill>
                          <a:latin typeface="+mn-lt"/>
                          <a:cs typeface="+mn-cs"/>
                        </a:rPr>
                        <a:t>0 (0)</a:t>
                      </a:r>
                      <a:endParaRPr lang="en-GB" sz="1400" baseline="0" dirty="0" smtClean="0">
                        <a:solidFill>
                          <a:srgbClr val="000000"/>
                        </a:solidFill>
                        <a:latin typeface="+mn-lt"/>
                        <a:cs typeface="Arial" panose="020B0604020202020204" pitchFamily="34" charset="0"/>
                      </a:endParaRPr>
                    </a:p>
                  </a:txBody>
                  <a:tcPr/>
                </a:tc>
              </a:tr>
              <a:tr h="305527">
                <a:tc>
                  <a:txBody>
                    <a:bodyPr/>
                    <a:lstStyle/>
                    <a:p>
                      <a:r>
                        <a:rPr lang="en-GB" sz="1400" b="0" dirty="0" smtClean="0">
                          <a:solidFill>
                            <a:schemeClr val="tx1"/>
                          </a:solidFill>
                          <a:latin typeface="+mn-lt"/>
                          <a:cs typeface="+mn-cs"/>
                        </a:rPr>
                        <a:t>PR</a:t>
                      </a:r>
                    </a:p>
                  </a:txBody>
                  <a:tcPr/>
                </a:tc>
                <a:tc>
                  <a:txBody>
                    <a:bodyPr/>
                    <a:lstStyle/>
                    <a:p>
                      <a:pPr algn="ctr"/>
                      <a:r>
                        <a:rPr lang="en-GB" sz="1400" b="0" dirty="0" smtClean="0">
                          <a:solidFill>
                            <a:schemeClr val="tx1"/>
                          </a:solidFill>
                          <a:latin typeface="+mn-lt"/>
                          <a:cs typeface="+mn-cs"/>
                        </a:rPr>
                        <a:t>9 (22.5)</a:t>
                      </a:r>
                      <a:endParaRPr lang="en-GB" sz="1400" dirty="0">
                        <a:solidFill>
                          <a:srgbClr val="000000"/>
                        </a:solidFill>
                        <a:latin typeface="+mn-lt"/>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mn-lt"/>
                          <a:cs typeface="+mn-cs"/>
                        </a:rPr>
                        <a:t>1 (2.4)</a:t>
                      </a:r>
                      <a:endParaRPr lang="en-GB" sz="1400" b="0" baseline="0" dirty="0" smtClean="0">
                        <a:solidFill>
                          <a:schemeClr val="tx1"/>
                        </a:solidFill>
                        <a:latin typeface="+mn-lt"/>
                        <a:cs typeface="+mn-cs"/>
                      </a:endParaRPr>
                    </a:p>
                  </a:txBody>
                  <a:tcPr/>
                </a:tc>
              </a:tr>
              <a:tr h="332509">
                <a:tc>
                  <a:txBody>
                    <a:bodyPr/>
                    <a:lstStyle/>
                    <a:p>
                      <a:r>
                        <a:rPr lang="en-GB" sz="1400" b="0" dirty="0" smtClean="0">
                          <a:solidFill>
                            <a:schemeClr val="tx1"/>
                          </a:solidFill>
                          <a:latin typeface="+mn-lt"/>
                          <a:cs typeface="+mn-cs"/>
                        </a:rPr>
                        <a:t>SD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000000"/>
                          </a:solidFill>
                          <a:latin typeface="+mn-lt"/>
                          <a:cs typeface="Arial" panose="020B0604020202020204" pitchFamily="34" charset="0"/>
                        </a:rPr>
                        <a:t>24 (60.0)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000000"/>
                          </a:solidFill>
                          <a:latin typeface="+mn-lt"/>
                          <a:cs typeface="Arial" panose="020B0604020202020204" pitchFamily="34" charset="0"/>
                        </a:rPr>
                        <a:t>37 (88.1)</a:t>
                      </a:r>
                    </a:p>
                  </a:txBody>
                  <a:tcPr/>
                </a:tc>
              </a:tr>
              <a:tr h="317395">
                <a:tc>
                  <a:txBody>
                    <a:bodyPr/>
                    <a:lstStyle/>
                    <a:p>
                      <a:r>
                        <a:rPr lang="en-GB" sz="1400" b="0" dirty="0" smtClean="0">
                          <a:solidFill>
                            <a:schemeClr val="tx1"/>
                          </a:solidFill>
                          <a:latin typeface="+mn-lt"/>
                          <a:cs typeface="+mn-cs"/>
                        </a:rPr>
                        <a:t>PD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000000"/>
                          </a:solidFill>
                          <a:latin typeface="+mn-lt"/>
                          <a:cs typeface="Arial" panose="020B0604020202020204" pitchFamily="34" charset="0"/>
                        </a:rPr>
                        <a:t>7 (17.5)</a:t>
                      </a:r>
                      <a:endParaRPr lang="en-GB" sz="1400" dirty="0" smtClean="0">
                        <a:solidFill>
                          <a:srgbClr val="000000"/>
                        </a:solidFill>
                        <a:latin typeface="+mn-lt"/>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aseline="0" dirty="0" smtClean="0">
                          <a:solidFill>
                            <a:srgbClr val="000000"/>
                          </a:solidFill>
                          <a:latin typeface="+mn-lt"/>
                          <a:cs typeface="Arial" panose="020B0604020202020204" pitchFamily="34" charset="0"/>
                        </a:rPr>
                        <a:t>4 (9.5)</a:t>
                      </a:r>
                      <a:endParaRPr lang="en-GB" sz="1400" dirty="0" smtClean="0">
                        <a:solidFill>
                          <a:srgbClr val="000000"/>
                        </a:solidFill>
                        <a:latin typeface="+mn-lt"/>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270164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solidFill>
                  <a:schemeClr val="bg1"/>
                </a:solidFill>
              </a:rPr>
              <a:t>Contents</a:t>
            </a:r>
            <a:endParaRPr lang="en-US" dirty="0">
              <a:solidFill>
                <a:schemeClr val="bg1"/>
              </a:solidFill>
            </a:endParaRPr>
          </a:p>
        </p:txBody>
      </p:sp>
      <p:sp>
        <p:nvSpPr>
          <p:cNvPr id="2" name="Content Placeholder 1"/>
          <p:cNvSpPr>
            <a:spLocks noGrp="1"/>
          </p:cNvSpPr>
          <p:nvPr>
            <p:ph idx="1"/>
          </p:nvPr>
        </p:nvSpPr>
        <p:spPr/>
        <p:txBody>
          <a:bodyPr/>
          <a:lstStyle/>
          <a:p>
            <a:pPr>
              <a:spcBef>
                <a:spcPts val="1200"/>
              </a:spcBef>
              <a:tabLst>
                <a:tab pos="8610600" algn="r"/>
              </a:tabLst>
            </a:pPr>
            <a:r>
              <a:rPr lang="en-GB" dirty="0"/>
              <a:t>Gastrointestinal stromal tumours</a:t>
            </a:r>
            <a:r>
              <a:rPr lang="en-GB" u="dotted" dirty="0"/>
              <a:t>	</a:t>
            </a:r>
            <a:r>
              <a:rPr lang="en-GB" u="dotted" dirty="0" smtClean="0">
                <a:hlinkClick r:id="rId3" action="ppaction://hlinksldjump"/>
              </a:rPr>
              <a:t>5</a:t>
            </a:r>
            <a:endParaRPr lang="en-GB" dirty="0"/>
          </a:p>
          <a:p>
            <a:pPr>
              <a:spcBef>
                <a:spcPts val="1200"/>
              </a:spcBef>
              <a:tabLst>
                <a:tab pos="8610600" algn="r"/>
              </a:tabLst>
            </a:pPr>
            <a:r>
              <a:rPr lang="en-GB" dirty="0" smtClean="0"/>
              <a:t>Locally </a:t>
            </a:r>
            <a:r>
              <a:rPr lang="en-GB" dirty="0"/>
              <a:t>advanced sarcoma</a:t>
            </a:r>
            <a:r>
              <a:rPr lang="en-GB" u="dotted" dirty="0"/>
              <a:t>	</a:t>
            </a:r>
            <a:r>
              <a:rPr lang="en-GB" u="dotted" dirty="0" smtClean="0">
                <a:hlinkClick r:id="rId4" action="ppaction://hlinksldjump"/>
              </a:rPr>
              <a:t>17</a:t>
            </a:r>
            <a:endParaRPr lang="en-GB" dirty="0"/>
          </a:p>
          <a:p>
            <a:pPr>
              <a:spcBef>
                <a:spcPts val="1200"/>
              </a:spcBef>
              <a:tabLst>
                <a:tab pos="8610600" algn="r"/>
              </a:tabLst>
            </a:pPr>
            <a:r>
              <a:rPr lang="en-GB" dirty="0"/>
              <a:t>Advanced/metastatic sarcoma: chemotherapy, targeted therapy </a:t>
            </a:r>
            <a:r>
              <a:rPr lang="en-GB" dirty="0" smtClean="0"/>
              <a:t/>
            </a:r>
            <a:br>
              <a:rPr lang="en-GB" dirty="0" smtClean="0"/>
            </a:br>
            <a:r>
              <a:rPr lang="en-GB" dirty="0" smtClean="0"/>
              <a:t>and </a:t>
            </a:r>
            <a:r>
              <a:rPr lang="en-GB" dirty="0"/>
              <a:t>immunotherapy</a:t>
            </a:r>
            <a:r>
              <a:rPr lang="en-GB" u="dotted" dirty="0"/>
              <a:t>	</a:t>
            </a:r>
            <a:r>
              <a:rPr lang="en-GB" u="dotted" dirty="0" smtClean="0">
                <a:hlinkClick r:id="rId5" action="ppaction://hlinksldjump"/>
              </a:rPr>
              <a:t>34</a:t>
            </a:r>
            <a:endParaRPr lang="en-GB" u="dotted" dirty="0" smtClean="0"/>
          </a:p>
        </p:txBody>
      </p:sp>
    </p:spTree>
    <p:custDataLst>
      <p:tags r:id="rId1"/>
    </p:custDataLst>
    <p:extLst>
      <p:ext uri="{BB962C8B-B14F-4D97-AF65-F5344CB8AC3E}">
        <p14:creationId xmlns:p14="http://schemas.microsoft.com/office/powerpoint/2010/main" val="553627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 (CONT.)</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smtClean="0"/>
              <a:t>This study did not meet its primary endpoint, although imatinib </a:t>
            </a:r>
            <a:r>
              <a:rPr lang="en-GB" dirty="0"/>
              <a:t>+ everolimus </a:t>
            </a:r>
            <a:r>
              <a:rPr lang="en-GB" dirty="0" smtClean="0"/>
              <a:t>was </a:t>
            </a:r>
            <a:r>
              <a:rPr lang="en-GB" dirty="0"/>
              <a:t>active (CHOI </a:t>
            </a:r>
            <a:r>
              <a:rPr lang="en-GB" dirty="0" smtClean="0"/>
              <a:t>RR </a:t>
            </a:r>
            <a:r>
              <a:rPr lang="en-GB" dirty="0"/>
              <a:t>22.5%) in a proportion of </a:t>
            </a:r>
            <a:r>
              <a:rPr lang="en-GB" dirty="0" smtClean="0"/>
              <a:t>patients with progressive </a:t>
            </a:r>
            <a:r>
              <a:rPr lang="en-GB" dirty="0"/>
              <a:t>advanced </a:t>
            </a:r>
            <a:r>
              <a:rPr lang="en-GB" dirty="0" err="1" smtClean="0"/>
              <a:t>chordoma</a:t>
            </a:r>
            <a:r>
              <a:rPr lang="en-GB" dirty="0" smtClean="0"/>
              <a:t>, </a:t>
            </a:r>
            <a:r>
              <a:rPr lang="en-GB" dirty="0"/>
              <a:t>30% of </a:t>
            </a:r>
            <a:r>
              <a:rPr lang="en-GB" dirty="0" smtClean="0"/>
              <a:t>whom were pre-treated </a:t>
            </a:r>
            <a:r>
              <a:rPr lang="en-GB" dirty="0"/>
              <a:t>with imatinib </a:t>
            </a:r>
          </a:p>
          <a:p>
            <a:r>
              <a:rPr lang="en-GB" dirty="0" smtClean="0"/>
              <a:t>Disease </a:t>
            </a:r>
            <a:r>
              <a:rPr lang="en-GB" dirty="0"/>
              <a:t>stabilization was longer than observed with imatinib </a:t>
            </a:r>
            <a:r>
              <a:rPr lang="en-GB" dirty="0" smtClean="0"/>
              <a:t>monotherapy (</a:t>
            </a:r>
            <a:r>
              <a:rPr lang="en-GB" dirty="0" err="1" smtClean="0"/>
              <a:t>mPFS</a:t>
            </a:r>
            <a:r>
              <a:rPr lang="en-GB" dirty="0" smtClean="0"/>
              <a:t> </a:t>
            </a:r>
            <a:r>
              <a:rPr lang="en-GB" dirty="0"/>
              <a:t>by </a:t>
            </a:r>
            <a:r>
              <a:rPr lang="en-GB" dirty="0" smtClean="0"/>
              <a:t>RECIST </a:t>
            </a:r>
            <a:r>
              <a:rPr lang="en-GB" dirty="0"/>
              <a:t>14.0 </a:t>
            </a:r>
            <a:r>
              <a:rPr lang="en-GB" dirty="0" smtClean="0"/>
              <a:t>vs. </a:t>
            </a:r>
            <a:r>
              <a:rPr lang="en-GB" dirty="0"/>
              <a:t>9.2 months) and </a:t>
            </a:r>
            <a:r>
              <a:rPr lang="en-GB" dirty="0" smtClean="0"/>
              <a:t>sorafenib </a:t>
            </a:r>
            <a:r>
              <a:rPr lang="en-GB" dirty="0"/>
              <a:t>(9-month PFS rate 80.2% </a:t>
            </a:r>
            <a:r>
              <a:rPr lang="en-GB" dirty="0" smtClean="0"/>
              <a:t>vs. 73</a:t>
            </a:r>
            <a:r>
              <a:rPr lang="en-GB" dirty="0"/>
              <a:t>%) </a:t>
            </a:r>
          </a:p>
          <a:p>
            <a:pPr marL="0" indent="0">
              <a:buNone/>
            </a:pPr>
            <a:endParaRPr lang="en-GB" b="1" dirty="0" smtClean="0">
              <a:solidFill>
                <a:schemeClr val="bg1"/>
              </a:solidFill>
            </a:endParaRPr>
          </a:p>
        </p:txBody>
      </p:sp>
      <p:sp>
        <p:nvSpPr>
          <p:cNvPr id="8" name="Rectangle 2"/>
          <p:cNvSpPr>
            <a:spLocks noGrp="1" noChangeArrowheads="1"/>
          </p:cNvSpPr>
          <p:nvPr>
            <p:ph type="title"/>
          </p:nvPr>
        </p:nvSpPr>
        <p:spPr>
          <a:xfrm>
            <a:off x="228600" y="228600"/>
            <a:ext cx="7130143" cy="939801"/>
          </a:xfrm>
        </p:spPr>
        <p:txBody>
          <a:bodyPr/>
          <a:lstStyle/>
          <a:p>
            <a:r>
              <a:rPr lang="en-GB" sz="1800" dirty="0" smtClean="0">
                <a:solidFill>
                  <a:schemeClr val="bg1"/>
                </a:solidFill>
              </a:rPr>
              <a:t>1483PD</a:t>
            </a:r>
            <a:r>
              <a:rPr lang="en-GB" sz="1800" dirty="0">
                <a:solidFill>
                  <a:schemeClr val="bg1"/>
                </a:solidFill>
              </a:rPr>
              <a:t>: </a:t>
            </a:r>
            <a:r>
              <a:rPr lang="en-GB" sz="1800" dirty="0" err="1">
                <a:solidFill>
                  <a:schemeClr val="bg1"/>
                </a:solidFill>
              </a:rPr>
              <a:t>Imatinib</a:t>
            </a:r>
            <a:r>
              <a:rPr lang="en-GB" sz="1800" dirty="0">
                <a:solidFill>
                  <a:schemeClr val="bg1"/>
                </a:solidFill>
              </a:rPr>
              <a:t> in combination with everolimus in patients with </a:t>
            </a:r>
            <a:r>
              <a:rPr lang="en-GB" sz="1800" dirty="0" smtClean="0">
                <a:solidFill>
                  <a:schemeClr val="bg1"/>
                </a:solidFill>
              </a:rPr>
              <a:t>progressive advanced </a:t>
            </a:r>
            <a:r>
              <a:rPr lang="en-GB" sz="1800" dirty="0" err="1">
                <a:solidFill>
                  <a:schemeClr val="bg1"/>
                </a:solidFill>
              </a:rPr>
              <a:t>chordoma</a:t>
            </a:r>
            <a:r>
              <a:rPr lang="en-GB" sz="1800" dirty="0">
                <a:solidFill>
                  <a:schemeClr val="bg1"/>
                </a:solidFill>
              </a:rPr>
              <a:t>: results form an Italian phase 2 clinical </a:t>
            </a:r>
            <a:r>
              <a:rPr lang="en-GB" sz="1800" dirty="0" smtClean="0">
                <a:solidFill>
                  <a:schemeClr val="bg1"/>
                </a:solidFill>
              </a:rPr>
              <a:t>trial – </a:t>
            </a:r>
            <a:r>
              <a:rPr lang="en-GB" sz="1800" dirty="0" err="1" smtClean="0">
                <a:solidFill>
                  <a:schemeClr val="bg1"/>
                </a:solidFill>
              </a:rPr>
              <a:t>Stacchiotti</a:t>
            </a:r>
            <a:r>
              <a:rPr lang="en-GB" sz="1800" dirty="0" smtClean="0">
                <a:solidFill>
                  <a:schemeClr val="bg1"/>
                </a:solidFill>
              </a:rPr>
              <a:t> S, et al </a:t>
            </a:r>
            <a:endParaRPr lang="en-GB" sz="1800" dirty="0">
              <a:solidFill>
                <a:schemeClr val="bg1"/>
              </a:solidFill>
            </a:endParaRPr>
          </a:p>
        </p:txBody>
      </p:sp>
      <p:sp>
        <p:nvSpPr>
          <p:cNvPr id="9" name="Text Box 4"/>
          <p:cNvSpPr txBox="1">
            <a:spLocks noChangeArrowheads="1"/>
          </p:cNvSpPr>
          <p:nvPr/>
        </p:nvSpPr>
        <p:spPr bwMode="auto">
          <a:xfrm>
            <a:off x="4414988" y="6474897"/>
            <a:ext cx="45083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Stacchiotti</a:t>
            </a:r>
            <a:r>
              <a:rPr lang="en-GB" sz="1200" dirty="0" smtClean="0">
                <a:solidFill>
                  <a:srgbClr val="363636"/>
                </a:solidFill>
              </a:rPr>
              <a:t> S,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1483PD</a:t>
            </a:r>
            <a:endParaRPr lang="en-GB" sz="1200" dirty="0">
              <a:solidFill>
                <a:srgbClr val="363636"/>
              </a:solidFill>
            </a:endParaRPr>
          </a:p>
        </p:txBody>
      </p:sp>
      <p:grpSp>
        <p:nvGrpSpPr>
          <p:cNvPr id="7" name="Group 6"/>
          <p:cNvGrpSpPr/>
          <p:nvPr/>
        </p:nvGrpSpPr>
        <p:grpSpPr>
          <a:xfrm>
            <a:off x="198471" y="1833637"/>
            <a:ext cx="8764559" cy="2060027"/>
            <a:chOff x="285555" y="1638767"/>
            <a:chExt cx="8764559" cy="2060027"/>
          </a:xfrm>
        </p:grpSpPr>
        <p:grpSp>
          <p:nvGrpSpPr>
            <p:cNvPr id="10" name="Group 9"/>
            <p:cNvGrpSpPr/>
            <p:nvPr/>
          </p:nvGrpSpPr>
          <p:grpSpPr>
            <a:xfrm>
              <a:off x="285555" y="1638767"/>
              <a:ext cx="4289148" cy="2003126"/>
              <a:chOff x="285555" y="1863617"/>
              <a:chExt cx="4289148" cy="2003126"/>
            </a:xfrm>
          </p:grpSpPr>
          <p:sp>
            <p:nvSpPr>
              <p:cNvPr id="134" name="Rectangle 133"/>
              <p:cNvSpPr/>
              <p:nvPr/>
            </p:nvSpPr>
            <p:spPr>
              <a:xfrm>
                <a:off x="4147328" y="3018078"/>
                <a:ext cx="45719" cy="12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Rectangle 134"/>
              <p:cNvSpPr/>
              <p:nvPr/>
            </p:nvSpPr>
            <p:spPr>
              <a:xfrm>
                <a:off x="4228282" y="3018078"/>
                <a:ext cx="45719" cy="14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Rectangle 135"/>
              <p:cNvSpPr/>
              <p:nvPr/>
            </p:nvSpPr>
            <p:spPr>
              <a:xfrm>
                <a:off x="4312215" y="3018078"/>
                <a:ext cx="45719" cy="36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TextBox 136"/>
              <p:cNvSpPr txBox="1"/>
              <p:nvPr/>
            </p:nvSpPr>
            <p:spPr>
              <a:xfrm>
                <a:off x="2213806" y="1865107"/>
                <a:ext cx="2055371" cy="338554"/>
              </a:xfrm>
              <a:prstGeom prst="rect">
                <a:avLst/>
              </a:prstGeom>
              <a:noFill/>
            </p:spPr>
            <p:txBody>
              <a:bodyPr wrap="none" rtlCol="0">
                <a:spAutoFit/>
              </a:bodyPr>
              <a:lstStyle/>
              <a:p>
                <a:r>
                  <a:rPr lang="en-GB" sz="800" dirty="0" smtClean="0"/>
                  <a:t>Tumour size variation (sum of diameters)</a:t>
                </a:r>
              </a:p>
              <a:p>
                <a:r>
                  <a:rPr lang="en-GB" sz="800" dirty="0" smtClean="0"/>
                  <a:t>Variation in density / s. Intensity ≤ –15%</a:t>
                </a:r>
                <a:endParaRPr lang="en-GB" sz="800" dirty="0"/>
              </a:p>
            </p:txBody>
          </p:sp>
          <p:sp>
            <p:nvSpPr>
              <p:cNvPr id="138" name="TextBox 137"/>
              <p:cNvSpPr txBox="1"/>
              <p:nvPr/>
            </p:nvSpPr>
            <p:spPr>
              <a:xfrm>
                <a:off x="2397038" y="3651299"/>
                <a:ext cx="638316" cy="215444"/>
              </a:xfrm>
              <a:prstGeom prst="rect">
                <a:avLst/>
              </a:prstGeom>
              <a:noFill/>
            </p:spPr>
            <p:txBody>
              <a:bodyPr wrap="none" rtlCol="0">
                <a:spAutoFit/>
              </a:bodyPr>
              <a:lstStyle/>
              <a:p>
                <a:r>
                  <a:rPr lang="en-GB" sz="800" dirty="0" smtClean="0"/>
                  <a:t>Patient ID</a:t>
                </a:r>
                <a:endParaRPr lang="en-GB" sz="800" dirty="0"/>
              </a:p>
            </p:txBody>
          </p:sp>
          <p:sp>
            <p:nvSpPr>
              <p:cNvPr id="139" name="TextBox 138"/>
              <p:cNvSpPr txBox="1"/>
              <p:nvPr/>
            </p:nvSpPr>
            <p:spPr>
              <a:xfrm rot="16200000">
                <a:off x="2638596" y="1777816"/>
                <a:ext cx="271228" cy="3600986"/>
              </a:xfrm>
              <a:prstGeom prst="rect">
                <a:avLst/>
              </a:prstGeom>
              <a:noFill/>
            </p:spPr>
            <p:txBody>
              <a:bodyPr wrap="none" rtlCol="0">
                <a:spAutoFit/>
              </a:bodyPr>
              <a:lstStyle/>
              <a:p>
                <a:pPr algn="r">
                  <a:lnSpc>
                    <a:spcPct val="92000"/>
                  </a:lnSpc>
                </a:pPr>
                <a:r>
                  <a:rPr lang="en-GB" sz="600" dirty="0" smtClean="0"/>
                  <a:t>27</a:t>
                </a:r>
              </a:p>
              <a:p>
                <a:pPr algn="r">
                  <a:lnSpc>
                    <a:spcPct val="92000"/>
                  </a:lnSpc>
                </a:pPr>
                <a:r>
                  <a:rPr lang="en-GB" sz="600" dirty="0" smtClean="0"/>
                  <a:t>12</a:t>
                </a:r>
              </a:p>
              <a:p>
                <a:pPr algn="r">
                  <a:lnSpc>
                    <a:spcPct val="92000"/>
                  </a:lnSpc>
                </a:pPr>
                <a:r>
                  <a:rPr lang="en-GB" sz="600" dirty="0" smtClean="0"/>
                  <a:t>32</a:t>
                </a:r>
              </a:p>
              <a:p>
                <a:pPr algn="r">
                  <a:lnSpc>
                    <a:spcPct val="92000"/>
                  </a:lnSpc>
                </a:pPr>
                <a:r>
                  <a:rPr lang="en-GB" sz="600" dirty="0" smtClean="0"/>
                  <a:t>37</a:t>
                </a:r>
              </a:p>
              <a:p>
                <a:pPr algn="r">
                  <a:lnSpc>
                    <a:spcPct val="92000"/>
                  </a:lnSpc>
                </a:pPr>
                <a:r>
                  <a:rPr lang="en-GB" sz="600" dirty="0" smtClean="0"/>
                  <a:t>20</a:t>
                </a:r>
              </a:p>
              <a:p>
                <a:pPr algn="r">
                  <a:lnSpc>
                    <a:spcPct val="92000"/>
                  </a:lnSpc>
                </a:pPr>
                <a:r>
                  <a:rPr lang="en-GB" sz="600" dirty="0" smtClean="0"/>
                  <a:t>34</a:t>
                </a:r>
              </a:p>
              <a:p>
                <a:pPr algn="r">
                  <a:lnSpc>
                    <a:spcPct val="92000"/>
                  </a:lnSpc>
                </a:pPr>
                <a:r>
                  <a:rPr lang="en-GB" sz="600" dirty="0" smtClean="0"/>
                  <a:t>28</a:t>
                </a:r>
              </a:p>
              <a:p>
                <a:pPr algn="r">
                  <a:lnSpc>
                    <a:spcPct val="92000"/>
                  </a:lnSpc>
                </a:pPr>
                <a:r>
                  <a:rPr lang="en-GB" sz="600" dirty="0" smtClean="0"/>
                  <a:t>16</a:t>
                </a:r>
              </a:p>
              <a:p>
                <a:pPr algn="r">
                  <a:lnSpc>
                    <a:spcPct val="92000"/>
                  </a:lnSpc>
                </a:pPr>
                <a:r>
                  <a:rPr lang="en-GB" sz="600" dirty="0" smtClean="0"/>
                  <a:t>44</a:t>
                </a:r>
              </a:p>
              <a:p>
                <a:pPr algn="r">
                  <a:lnSpc>
                    <a:spcPct val="92000"/>
                  </a:lnSpc>
                </a:pPr>
                <a:r>
                  <a:rPr lang="en-GB" sz="600" dirty="0" smtClean="0"/>
                  <a:t>14</a:t>
                </a:r>
              </a:p>
              <a:p>
                <a:pPr algn="r">
                  <a:lnSpc>
                    <a:spcPct val="92000"/>
                  </a:lnSpc>
                </a:pPr>
                <a:r>
                  <a:rPr lang="en-GB" sz="600" dirty="0" smtClean="0"/>
                  <a:t>29</a:t>
                </a:r>
              </a:p>
              <a:p>
                <a:pPr algn="r">
                  <a:lnSpc>
                    <a:spcPct val="92000"/>
                  </a:lnSpc>
                </a:pPr>
                <a:r>
                  <a:rPr lang="en-GB" sz="600" dirty="0" smtClean="0"/>
                  <a:t>13</a:t>
                </a:r>
              </a:p>
              <a:p>
                <a:pPr algn="r">
                  <a:lnSpc>
                    <a:spcPct val="92000"/>
                  </a:lnSpc>
                </a:pPr>
                <a:r>
                  <a:rPr lang="en-GB" sz="600" dirty="0" smtClean="0"/>
                  <a:t>18</a:t>
                </a:r>
              </a:p>
              <a:p>
                <a:pPr algn="r">
                  <a:lnSpc>
                    <a:spcPct val="92000"/>
                  </a:lnSpc>
                </a:pPr>
                <a:r>
                  <a:rPr lang="en-GB" sz="600" dirty="0" smtClean="0"/>
                  <a:t>3</a:t>
                </a:r>
              </a:p>
              <a:p>
                <a:pPr algn="r">
                  <a:lnSpc>
                    <a:spcPct val="92000"/>
                  </a:lnSpc>
                </a:pPr>
                <a:r>
                  <a:rPr lang="en-GB" sz="600" dirty="0" smtClean="0"/>
                  <a:t>43</a:t>
                </a:r>
              </a:p>
              <a:p>
                <a:pPr algn="r">
                  <a:lnSpc>
                    <a:spcPct val="92000"/>
                  </a:lnSpc>
                </a:pPr>
                <a:r>
                  <a:rPr lang="en-GB" sz="600" dirty="0" smtClean="0"/>
                  <a:t>11</a:t>
                </a:r>
              </a:p>
              <a:p>
                <a:pPr algn="r">
                  <a:lnSpc>
                    <a:spcPct val="92000"/>
                  </a:lnSpc>
                </a:pPr>
                <a:r>
                  <a:rPr lang="en-GB" sz="600" dirty="0" smtClean="0"/>
                  <a:t>38</a:t>
                </a:r>
              </a:p>
              <a:p>
                <a:pPr algn="r">
                  <a:lnSpc>
                    <a:spcPct val="92000"/>
                  </a:lnSpc>
                </a:pPr>
                <a:r>
                  <a:rPr lang="en-GB" sz="600" dirty="0" smtClean="0"/>
                  <a:t>41</a:t>
                </a:r>
              </a:p>
              <a:p>
                <a:pPr algn="r">
                  <a:lnSpc>
                    <a:spcPct val="92000"/>
                  </a:lnSpc>
                </a:pPr>
                <a:r>
                  <a:rPr lang="en-GB" sz="600" dirty="0" smtClean="0"/>
                  <a:t>1</a:t>
                </a:r>
              </a:p>
              <a:p>
                <a:pPr algn="r">
                  <a:lnSpc>
                    <a:spcPct val="92000"/>
                  </a:lnSpc>
                </a:pPr>
                <a:r>
                  <a:rPr lang="en-GB" sz="600" dirty="0" smtClean="0"/>
                  <a:t>25</a:t>
                </a:r>
              </a:p>
              <a:p>
                <a:pPr algn="r">
                  <a:lnSpc>
                    <a:spcPct val="92000"/>
                  </a:lnSpc>
                </a:pPr>
                <a:r>
                  <a:rPr lang="en-GB" sz="600" dirty="0" smtClean="0"/>
                  <a:t>15</a:t>
                </a:r>
              </a:p>
              <a:p>
                <a:pPr algn="r">
                  <a:lnSpc>
                    <a:spcPct val="92000"/>
                  </a:lnSpc>
                </a:pPr>
                <a:r>
                  <a:rPr lang="en-GB" sz="600" dirty="0" smtClean="0"/>
                  <a:t>22</a:t>
                </a:r>
              </a:p>
              <a:p>
                <a:pPr algn="r">
                  <a:lnSpc>
                    <a:spcPct val="92000"/>
                  </a:lnSpc>
                </a:pPr>
                <a:r>
                  <a:rPr lang="en-GB" sz="600" dirty="0" smtClean="0"/>
                  <a:t>23</a:t>
                </a:r>
              </a:p>
              <a:p>
                <a:pPr algn="r">
                  <a:lnSpc>
                    <a:spcPct val="92000"/>
                  </a:lnSpc>
                </a:pPr>
                <a:r>
                  <a:rPr lang="en-GB" sz="600" dirty="0" smtClean="0"/>
                  <a:t>24</a:t>
                </a:r>
              </a:p>
              <a:p>
                <a:pPr algn="r">
                  <a:lnSpc>
                    <a:spcPct val="92000"/>
                  </a:lnSpc>
                </a:pPr>
                <a:r>
                  <a:rPr lang="en-GB" sz="600" dirty="0" smtClean="0"/>
                  <a:t>26</a:t>
                </a:r>
              </a:p>
              <a:p>
                <a:pPr algn="r">
                  <a:lnSpc>
                    <a:spcPct val="92000"/>
                  </a:lnSpc>
                </a:pPr>
                <a:r>
                  <a:rPr lang="en-GB" sz="600" dirty="0" smtClean="0"/>
                  <a:t>31</a:t>
                </a:r>
              </a:p>
              <a:p>
                <a:pPr algn="r">
                  <a:lnSpc>
                    <a:spcPct val="92000"/>
                  </a:lnSpc>
                </a:pPr>
                <a:r>
                  <a:rPr lang="en-GB" sz="600" dirty="0" smtClean="0"/>
                  <a:t>35</a:t>
                </a:r>
              </a:p>
              <a:p>
                <a:pPr algn="r">
                  <a:lnSpc>
                    <a:spcPct val="92000"/>
                  </a:lnSpc>
                </a:pPr>
                <a:r>
                  <a:rPr lang="en-GB" sz="600" dirty="0" smtClean="0"/>
                  <a:t>36</a:t>
                </a:r>
              </a:p>
              <a:p>
                <a:pPr algn="r">
                  <a:lnSpc>
                    <a:spcPct val="92000"/>
                  </a:lnSpc>
                </a:pPr>
                <a:r>
                  <a:rPr lang="en-GB" sz="600" dirty="0" smtClean="0"/>
                  <a:t>39</a:t>
                </a:r>
              </a:p>
              <a:p>
                <a:pPr algn="r">
                  <a:lnSpc>
                    <a:spcPct val="92000"/>
                  </a:lnSpc>
                </a:pPr>
                <a:r>
                  <a:rPr lang="en-GB" sz="600" dirty="0" smtClean="0"/>
                  <a:t>42</a:t>
                </a:r>
              </a:p>
              <a:p>
                <a:pPr algn="r">
                  <a:lnSpc>
                    <a:spcPct val="92000"/>
                  </a:lnSpc>
                </a:pPr>
                <a:r>
                  <a:rPr lang="en-GB" sz="600" dirty="0" smtClean="0"/>
                  <a:t>19</a:t>
                </a:r>
              </a:p>
              <a:p>
                <a:pPr algn="r">
                  <a:lnSpc>
                    <a:spcPct val="92000"/>
                  </a:lnSpc>
                </a:pPr>
                <a:r>
                  <a:rPr lang="en-GB" sz="600" dirty="0" smtClean="0"/>
                  <a:t>9</a:t>
                </a:r>
              </a:p>
              <a:p>
                <a:pPr algn="r">
                  <a:lnSpc>
                    <a:spcPct val="92000"/>
                  </a:lnSpc>
                </a:pPr>
                <a:r>
                  <a:rPr lang="en-GB" sz="600" dirty="0" smtClean="0"/>
                  <a:t>7</a:t>
                </a:r>
              </a:p>
              <a:p>
                <a:pPr algn="r">
                  <a:lnSpc>
                    <a:spcPct val="92000"/>
                  </a:lnSpc>
                </a:pPr>
                <a:r>
                  <a:rPr lang="en-GB" sz="600" dirty="0" smtClean="0"/>
                  <a:t>2</a:t>
                </a:r>
              </a:p>
              <a:p>
                <a:pPr algn="r">
                  <a:lnSpc>
                    <a:spcPct val="92000"/>
                  </a:lnSpc>
                </a:pPr>
                <a:r>
                  <a:rPr lang="en-GB" sz="600" dirty="0" smtClean="0"/>
                  <a:t>33</a:t>
                </a:r>
              </a:p>
              <a:p>
                <a:pPr algn="r">
                  <a:lnSpc>
                    <a:spcPct val="92000"/>
                  </a:lnSpc>
                </a:pPr>
                <a:r>
                  <a:rPr lang="en-GB" sz="600" dirty="0" smtClean="0"/>
                  <a:t>10</a:t>
                </a:r>
              </a:p>
              <a:p>
                <a:pPr algn="r">
                  <a:lnSpc>
                    <a:spcPct val="92000"/>
                  </a:lnSpc>
                </a:pPr>
                <a:r>
                  <a:rPr lang="en-GB" sz="600" dirty="0" smtClean="0"/>
                  <a:t>5</a:t>
                </a:r>
              </a:p>
              <a:p>
                <a:pPr algn="r">
                  <a:lnSpc>
                    <a:spcPct val="92000"/>
                  </a:lnSpc>
                </a:pPr>
                <a:r>
                  <a:rPr lang="en-GB" sz="600" dirty="0" smtClean="0"/>
                  <a:t>30</a:t>
                </a:r>
              </a:p>
              <a:p>
                <a:pPr algn="r">
                  <a:lnSpc>
                    <a:spcPct val="92000"/>
                  </a:lnSpc>
                </a:pPr>
                <a:r>
                  <a:rPr lang="en-GB" sz="600" dirty="0" smtClean="0"/>
                  <a:t>40</a:t>
                </a:r>
              </a:p>
              <a:p>
                <a:pPr algn="r">
                  <a:lnSpc>
                    <a:spcPct val="92000"/>
                  </a:lnSpc>
                </a:pPr>
                <a:r>
                  <a:rPr lang="en-GB" sz="600" dirty="0"/>
                  <a:t>4</a:t>
                </a:r>
              </a:p>
            </p:txBody>
          </p:sp>
          <p:cxnSp>
            <p:nvCxnSpPr>
              <p:cNvPr id="140" name="Straight Connector 139"/>
              <p:cNvCxnSpPr/>
              <p:nvPr/>
            </p:nvCxnSpPr>
            <p:spPr>
              <a:xfrm>
                <a:off x="1061499"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1147231"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230566"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1316298"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1397252"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482984"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566319"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1652051"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733005"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1818737"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902072"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1987804"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068758"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2154490"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2237825"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323557"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2404511"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2490243"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573578"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659310"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740264"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2825996"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2909331"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995063"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3076017"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3161749"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3245084"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3330816"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3411770"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3497502"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580837"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666569"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747523"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3833255"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3916590"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4002322"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4083276"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4169008"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4252343"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338075" y="3436911"/>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80" name="Rectangle 179"/>
              <p:cNvSpPr/>
              <p:nvPr/>
            </p:nvSpPr>
            <p:spPr>
              <a:xfrm rot="10800000">
                <a:off x="2148774" y="2985373"/>
                <a:ext cx="45719"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Rectangle 180"/>
              <p:cNvSpPr/>
              <p:nvPr/>
            </p:nvSpPr>
            <p:spPr>
              <a:xfrm rot="10800000">
                <a:off x="2056785" y="2985373"/>
                <a:ext cx="45719"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Rectangle 181"/>
              <p:cNvSpPr/>
              <p:nvPr/>
            </p:nvSpPr>
            <p:spPr>
              <a:xfrm rot="10800000">
                <a:off x="1964796" y="2985373"/>
                <a:ext cx="45719"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p:cNvSpPr/>
              <p:nvPr/>
            </p:nvSpPr>
            <p:spPr>
              <a:xfrm rot="10800000">
                <a:off x="1879950" y="2967373"/>
                <a:ext cx="45719" cy="5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Rectangle 183"/>
              <p:cNvSpPr/>
              <p:nvPr/>
            </p:nvSpPr>
            <p:spPr>
              <a:xfrm rot="10800000">
                <a:off x="1795104" y="2967374"/>
                <a:ext cx="45719" cy="5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Rectangle 184"/>
              <p:cNvSpPr/>
              <p:nvPr/>
            </p:nvSpPr>
            <p:spPr>
              <a:xfrm rot="10800000">
                <a:off x="1710258" y="2949374"/>
                <a:ext cx="45719" cy="72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Rectangle 185"/>
              <p:cNvSpPr/>
              <p:nvPr/>
            </p:nvSpPr>
            <p:spPr>
              <a:xfrm rot="10800000">
                <a:off x="1630174" y="2913374"/>
                <a:ext cx="45719" cy="108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Rectangle 186"/>
              <p:cNvSpPr/>
              <p:nvPr/>
            </p:nvSpPr>
            <p:spPr>
              <a:xfrm rot="10800000">
                <a:off x="1542947" y="2895374"/>
                <a:ext cx="45719" cy="12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Rectangle 187"/>
              <p:cNvSpPr/>
              <p:nvPr/>
            </p:nvSpPr>
            <p:spPr>
              <a:xfrm rot="10800000">
                <a:off x="1460482" y="2877374"/>
                <a:ext cx="45719" cy="14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Rectangle 188"/>
              <p:cNvSpPr/>
              <p:nvPr/>
            </p:nvSpPr>
            <p:spPr>
              <a:xfrm rot="10800000">
                <a:off x="1378017" y="2877374"/>
                <a:ext cx="45719" cy="14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Rectangle 189"/>
              <p:cNvSpPr/>
              <p:nvPr/>
            </p:nvSpPr>
            <p:spPr>
              <a:xfrm rot="10800000">
                <a:off x="1295552" y="2841374"/>
                <a:ext cx="45719" cy="18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Rectangle 190"/>
              <p:cNvSpPr/>
              <p:nvPr/>
            </p:nvSpPr>
            <p:spPr>
              <a:xfrm rot="10800000">
                <a:off x="1213087" y="2697374"/>
                <a:ext cx="45719" cy="324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Rectangle 191"/>
              <p:cNvSpPr/>
              <p:nvPr/>
            </p:nvSpPr>
            <p:spPr>
              <a:xfrm rot="10800000">
                <a:off x="1128241" y="2661374"/>
                <a:ext cx="45719" cy="36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Rectangle 192"/>
              <p:cNvSpPr/>
              <p:nvPr/>
            </p:nvSpPr>
            <p:spPr>
              <a:xfrm rot="10800000">
                <a:off x="1041014" y="2049374"/>
                <a:ext cx="45719" cy="972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Rectangle 193"/>
              <p:cNvSpPr/>
              <p:nvPr/>
            </p:nvSpPr>
            <p:spPr>
              <a:xfrm rot="10800000">
                <a:off x="2215644" y="3006098"/>
                <a:ext cx="45719" cy="18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5-Point Star 194"/>
              <p:cNvSpPr>
                <a:spLocks noChangeAspect="1"/>
              </p:cNvSpPr>
              <p:nvPr/>
            </p:nvSpPr>
            <p:spPr>
              <a:xfrm>
                <a:off x="4047276" y="2895374"/>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5-Point Star 195"/>
              <p:cNvSpPr>
                <a:spLocks noChangeAspect="1"/>
              </p:cNvSpPr>
              <p:nvPr/>
            </p:nvSpPr>
            <p:spPr>
              <a:xfrm>
                <a:off x="2377023" y="2870060"/>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5-Point Star 196"/>
              <p:cNvSpPr>
                <a:spLocks noChangeAspect="1"/>
              </p:cNvSpPr>
              <p:nvPr/>
            </p:nvSpPr>
            <p:spPr>
              <a:xfrm>
                <a:off x="2291426" y="2870060"/>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5-Point Star 197"/>
              <p:cNvSpPr>
                <a:spLocks noChangeAspect="1"/>
              </p:cNvSpPr>
              <p:nvPr/>
            </p:nvSpPr>
            <p:spPr>
              <a:xfrm>
                <a:off x="2205829" y="2870060"/>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5-Point Star 198"/>
              <p:cNvSpPr>
                <a:spLocks noChangeAspect="1"/>
              </p:cNvSpPr>
              <p:nvPr/>
            </p:nvSpPr>
            <p:spPr>
              <a:xfrm>
                <a:off x="1866809" y="2888891"/>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5-Point Star 199"/>
              <p:cNvSpPr>
                <a:spLocks noChangeAspect="1"/>
              </p:cNvSpPr>
              <p:nvPr/>
            </p:nvSpPr>
            <p:spPr>
              <a:xfrm>
                <a:off x="1623031" y="2821228"/>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Rectangle 200"/>
              <p:cNvSpPr/>
              <p:nvPr/>
            </p:nvSpPr>
            <p:spPr>
              <a:xfrm>
                <a:off x="3979462" y="3018078"/>
                <a:ext cx="45719"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Rectangle 201"/>
              <p:cNvSpPr/>
              <p:nvPr/>
            </p:nvSpPr>
            <p:spPr>
              <a:xfrm>
                <a:off x="4060416" y="3018078"/>
                <a:ext cx="45719"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Rectangle 202"/>
              <p:cNvSpPr/>
              <p:nvPr/>
            </p:nvSpPr>
            <p:spPr>
              <a:xfrm rot="10800000">
                <a:off x="3893730" y="3018078"/>
                <a:ext cx="45719" cy="18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p:cNvSpPr/>
              <p:nvPr/>
            </p:nvSpPr>
            <p:spPr>
              <a:xfrm rot="10800000">
                <a:off x="3810395" y="3018078"/>
                <a:ext cx="45719" cy="18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5" name="Group 204"/>
              <p:cNvGrpSpPr/>
              <p:nvPr/>
            </p:nvGrpSpPr>
            <p:grpSpPr>
              <a:xfrm>
                <a:off x="285555" y="1863617"/>
                <a:ext cx="4077798" cy="1672210"/>
                <a:chOff x="2271128" y="2183255"/>
                <a:chExt cx="4702133" cy="2364688"/>
              </a:xfrm>
            </p:grpSpPr>
            <p:grpSp>
              <p:nvGrpSpPr>
                <p:cNvPr id="209" name="Group 208"/>
                <p:cNvGrpSpPr/>
                <p:nvPr/>
              </p:nvGrpSpPr>
              <p:grpSpPr>
                <a:xfrm>
                  <a:off x="2972561" y="2333162"/>
                  <a:ext cx="4000700" cy="2072210"/>
                  <a:chOff x="2291341" y="1973094"/>
                  <a:chExt cx="5075065" cy="3926658"/>
                </a:xfrm>
              </p:grpSpPr>
              <p:cxnSp>
                <p:nvCxnSpPr>
                  <p:cNvPr id="220" name="Straight Connector 219"/>
                  <p:cNvCxnSpPr/>
                  <p:nvPr/>
                </p:nvCxnSpPr>
                <p:spPr>
                  <a:xfrm>
                    <a:off x="2401643" y="1973094"/>
                    <a:ext cx="0" cy="3906804"/>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2291341" y="2533514"/>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2291341" y="3097989"/>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2291341" y="3643325"/>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2291341" y="4217200"/>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2291341" y="4781674"/>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2291341" y="5333388"/>
                    <a:ext cx="11030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2291341" y="5899752"/>
                    <a:ext cx="110302"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2291341" y="1982370"/>
                    <a:ext cx="110302"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2401642" y="4782015"/>
                    <a:ext cx="4964764"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2401642" y="5005363"/>
                    <a:ext cx="4964764" cy="0"/>
                  </a:xfrm>
                  <a:prstGeom prst="line">
                    <a:avLst/>
                  </a:prstGeom>
                  <a:ln w="12700">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sp>
              <p:nvSpPr>
                <p:cNvPr id="210" name="TextBox 209"/>
                <p:cNvSpPr txBox="1"/>
                <p:nvPr/>
              </p:nvSpPr>
              <p:spPr>
                <a:xfrm rot="16200000">
                  <a:off x="1566168" y="3143455"/>
                  <a:ext cx="1800310" cy="390389"/>
                </a:xfrm>
                <a:prstGeom prst="rect">
                  <a:avLst/>
                </a:prstGeom>
                <a:noFill/>
              </p:spPr>
              <p:txBody>
                <a:bodyPr wrap="none" rtlCol="0">
                  <a:spAutoFit/>
                </a:bodyPr>
                <a:lstStyle/>
                <a:p>
                  <a:pPr algn="ctr"/>
                  <a:r>
                    <a:rPr lang="en-GB" sz="800" dirty="0" smtClean="0">
                      <a:solidFill>
                        <a:srgbClr val="000000"/>
                      </a:solidFill>
                      <a:latin typeface="Arial" panose="020B0604020202020204" pitchFamily="34" charset="0"/>
                      <a:cs typeface="Arial" panose="020B0604020202020204" pitchFamily="34" charset="0"/>
                    </a:rPr>
                    <a:t>Change from baseline </a:t>
                  </a:r>
                  <a:br>
                    <a:rPr lang="en-GB" sz="800" dirty="0" smtClean="0">
                      <a:solidFill>
                        <a:srgbClr val="000000"/>
                      </a:solidFill>
                      <a:latin typeface="Arial" panose="020B0604020202020204" pitchFamily="34" charset="0"/>
                      <a:cs typeface="Arial" panose="020B0604020202020204" pitchFamily="34" charset="0"/>
                    </a:rPr>
                  </a:br>
                  <a:r>
                    <a:rPr lang="en-GB" sz="800" dirty="0" smtClean="0">
                      <a:solidFill>
                        <a:srgbClr val="000000"/>
                      </a:solidFill>
                      <a:latin typeface="Arial" panose="020B0604020202020204" pitchFamily="34" charset="0"/>
                      <a:cs typeface="Arial" panose="020B0604020202020204" pitchFamily="34" charset="0"/>
                    </a:rPr>
                    <a:t>for sum of diameters, %</a:t>
                  </a:r>
                </a:p>
              </p:txBody>
            </p:sp>
            <p:sp>
              <p:nvSpPr>
                <p:cNvPr id="211" name="TextBox 210"/>
                <p:cNvSpPr txBox="1"/>
                <p:nvPr/>
              </p:nvSpPr>
              <p:spPr>
                <a:xfrm>
                  <a:off x="2594385" y="2183255"/>
                  <a:ext cx="412570"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125</a:t>
                  </a:r>
                  <a:endParaRPr lang="en-GB" sz="800" dirty="0">
                    <a:solidFill>
                      <a:srgbClr val="000000"/>
                    </a:solidFill>
                    <a:latin typeface="Arial" panose="020B0604020202020204" pitchFamily="34" charset="0"/>
                    <a:cs typeface="Arial" panose="020B0604020202020204" pitchFamily="34" charset="0"/>
                  </a:endParaRPr>
                </a:p>
              </p:txBody>
            </p:sp>
            <p:sp>
              <p:nvSpPr>
                <p:cNvPr id="212" name="TextBox 211"/>
                <p:cNvSpPr txBox="1"/>
                <p:nvPr/>
              </p:nvSpPr>
              <p:spPr>
                <a:xfrm>
                  <a:off x="2594384" y="2484382"/>
                  <a:ext cx="412570"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100</a:t>
                  </a:r>
                  <a:endParaRPr lang="en-GB" sz="800" dirty="0">
                    <a:solidFill>
                      <a:srgbClr val="000000"/>
                    </a:solidFill>
                    <a:latin typeface="Arial" panose="020B0604020202020204" pitchFamily="34" charset="0"/>
                    <a:cs typeface="Arial" panose="020B0604020202020204" pitchFamily="34" charset="0"/>
                  </a:endParaRPr>
                </a:p>
              </p:txBody>
            </p:sp>
            <p:sp>
              <p:nvSpPr>
                <p:cNvPr id="213" name="TextBox 212"/>
                <p:cNvSpPr txBox="1"/>
                <p:nvPr/>
              </p:nvSpPr>
              <p:spPr>
                <a:xfrm>
                  <a:off x="2660927" y="2769303"/>
                  <a:ext cx="346026"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75</a:t>
                  </a:r>
                  <a:endParaRPr lang="en-GB" sz="800" dirty="0">
                    <a:solidFill>
                      <a:srgbClr val="000000"/>
                    </a:solidFill>
                    <a:latin typeface="Arial" panose="020B0604020202020204" pitchFamily="34" charset="0"/>
                    <a:cs typeface="Arial" panose="020B0604020202020204" pitchFamily="34" charset="0"/>
                  </a:endParaRPr>
                </a:p>
              </p:txBody>
            </p:sp>
            <p:sp>
              <p:nvSpPr>
                <p:cNvPr id="214" name="TextBox 213"/>
                <p:cNvSpPr txBox="1"/>
                <p:nvPr/>
              </p:nvSpPr>
              <p:spPr>
                <a:xfrm>
                  <a:off x="2660927" y="3054199"/>
                  <a:ext cx="346026"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215" name="TextBox 214"/>
                <p:cNvSpPr txBox="1"/>
                <p:nvPr/>
              </p:nvSpPr>
              <p:spPr>
                <a:xfrm>
                  <a:off x="2660928" y="3356508"/>
                  <a:ext cx="346026"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25</a:t>
                  </a:r>
                  <a:endParaRPr lang="en-GB" sz="800" dirty="0">
                    <a:solidFill>
                      <a:srgbClr val="000000"/>
                    </a:solidFill>
                    <a:latin typeface="Arial" panose="020B0604020202020204" pitchFamily="34" charset="0"/>
                    <a:cs typeface="Arial" panose="020B0604020202020204" pitchFamily="34" charset="0"/>
                  </a:endParaRPr>
                </a:p>
              </p:txBody>
            </p:sp>
            <p:sp>
              <p:nvSpPr>
                <p:cNvPr id="216" name="TextBox 215"/>
                <p:cNvSpPr txBox="1"/>
                <p:nvPr/>
              </p:nvSpPr>
              <p:spPr>
                <a:xfrm>
                  <a:off x="2727472" y="3657384"/>
                  <a:ext cx="279483"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0</a:t>
                  </a:r>
                  <a:endParaRPr lang="en-GB" sz="800" dirty="0">
                    <a:solidFill>
                      <a:srgbClr val="000000"/>
                    </a:solidFill>
                    <a:latin typeface="Arial" panose="020B0604020202020204" pitchFamily="34" charset="0"/>
                    <a:cs typeface="Arial" panose="020B0604020202020204" pitchFamily="34" charset="0"/>
                  </a:endParaRPr>
                </a:p>
              </p:txBody>
            </p:sp>
            <p:sp>
              <p:nvSpPr>
                <p:cNvPr id="217" name="TextBox 216"/>
                <p:cNvSpPr txBox="1"/>
                <p:nvPr/>
              </p:nvSpPr>
              <p:spPr>
                <a:xfrm>
                  <a:off x="2594385" y="3953296"/>
                  <a:ext cx="412570"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–25</a:t>
                  </a:r>
                  <a:endParaRPr lang="en-GB" sz="800" dirty="0">
                    <a:solidFill>
                      <a:srgbClr val="000000"/>
                    </a:solidFill>
                    <a:latin typeface="Arial" panose="020B0604020202020204" pitchFamily="34" charset="0"/>
                    <a:cs typeface="Arial" panose="020B0604020202020204" pitchFamily="34" charset="0"/>
                  </a:endParaRPr>
                </a:p>
              </p:txBody>
            </p:sp>
            <p:sp>
              <p:nvSpPr>
                <p:cNvPr id="218" name="TextBox 217"/>
                <p:cNvSpPr txBox="1"/>
                <p:nvPr/>
              </p:nvSpPr>
              <p:spPr>
                <a:xfrm>
                  <a:off x="2594385" y="4243282"/>
                  <a:ext cx="412570" cy="304661"/>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219" name="TextBox 218"/>
                <p:cNvSpPr txBox="1"/>
                <p:nvPr/>
              </p:nvSpPr>
              <p:spPr>
                <a:xfrm>
                  <a:off x="2656169" y="3809733"/>
                  <a:ext cx="401479" cy="239376"/>
                </a:xfrm>
                <a:prstGeom prst="rect">
                  <a:avLst/>
                </a:prstGeom>
                <a:noFill/>
              </p:spPr>
              <p:txBody>
                <a:bodyPr wrap="none" rtlCol="0" anchor="ctr" anchorCtr="0">
                  <a:spAutoFit/>
                </a:bodyPr>
                <a:lstStyle/>
                <a:p>
                  <a:pPr algn="r"/>
                  <a:r>
                    <a:rPr lang="en-GB" sz="500" dirty="0" smtClean="0">
                      <a:solidFill>
                        <a:srgbClr val="000000"/>
                      </a:solidFill>
                      <a:latin typeface="Arial" panose="020B0604020202020204" pitchFamily="34" charset="0"/>
                      <a:cs typeface="Arial" panose="020B0604020202020204" pitchFamily="34" charset="0"/>
                    </a:rPr>
                    <a:t>–10%</a:t>
                  </a:r>
                  <a:endParaRPr lang="en-GB" sz="500" dirty="0">
                    <a:solidFill>
                      <a:srgbClr val="000000"/>
                    </a:solidFill>
                    <a:latin typeface="Arial" panose="020B0604020202020204" pitchFamily="34" charset="0"/>
                    <a:cs typeface="Arial" panose="020B0604020202020204" pitchFamily="34" charset="0"/>
                  </a:endParaRPr>
                </a:p>
              </p:txBody>
            </p:sp>
          </p:grpSp>
          <p:cxnSp>
            <p:nvCxnSpPr>
              <p:cNvPr id="206" name="Straight Connector 205"/>
              <p:cNvCxnSpPr/>
              <p:nvPr/>
            </p:nvCxnSpPr>
            <p:spPr>
              <a:xfrm>
                <a:off x="973717" y="3436911"/>
                <a:ext cx="3361357"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207" name="Rectangle 206"/>
              <p:cNvSpPr/>
              <p:nvPr/>
            </p:nvSpPr>
            <p:spPr>
              <a:xfrm rot="10800000">
                <a:off x="2182495" y="1949802"/>
                <a:ext cx="72000" cy="72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5-Point Star 207"/>
              <p:cNvSpPr>
                <a:spLocks noChangeAspect="1"/>
              </p:cNvSpPr>
              <p:nvPr/>
            </p:nvSpPr>
            <p:spPr>
              <a:xfrm>
                <a:off x="2194371" y="2058638"/>
                <a:ext cx="72000" cy="7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p:cNvGrpSpPr/>
            <p:nvPr/>
          </p:nvGrpSpPr>
          <p:grpSpPr>
            <a:xfrm>
              <a:off x="4478565" y="1638767"/>
              <a:ext cx="4571549" cy="2060027"/>
              <a:chOff x="9035324" y="2377491"/>
              <a:chExt cx="4571549" cy="2060027"/>
            </a:xfrm>
          </p:grpSpPr>
          <p:cxnSp>
            <p:nvCxnSpPr>
              <p:cNvPr id="12" name="Straight Connector 11"/>
              <p:cNvCxnSpPr/>
              <p:nvPr/>
            </p:nvCxnSpPr>
            <p:spPr>
              <a:xfrm>
                <a:off x="13142948" y="2508552"/>
                <a:ext cx="0" cy="1489821"/>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2873423" y="2929175"/>
                <a:ext cx="45719" cy="57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14" name="Rectangle 13"/>
              <p:cNvSpPr/>
              <p:nvPr/>
            </p:nvSpPr>
            <p:spPr>
              <a:xfrm>
                <a:off x="12954377" y="2929175"/>
                <a:ext cx="45719" cy="684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15" name="Rectangle 14"/>
              <p:cNvSpPr/>
              <p:nvPr/>
            </p:nvSpPr>
            <p:spPr>
              <a:xfrm>
                <a:off x="13038310" y="2929175"/>
                <a:ext cx="45719" cy="10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16" name="TextBox 15"/>
              <p:cNvSpPr txBox="1"/>
              <p:nvPr/>
            </p:nvSpPr>
            <p:spPr>
              <a:xfrm>
                <a:off x="10465085" y="2377491"/>
                <a:ext cx="1911101" cy="215444"/>
              </a:xfrm>
              <a:prstGeom prst="rect">
                <a:avLst/>
              </a:prstGeom>
              <a:noFill/>
            </p:spPr>
            <p:txBody>
              <a:bodyPr wrap="none" rtlCol="0">
                <a:spAutoFit/>
              </a:bodyPr>
              <a:lstStyle/>
              <a:p>
                <a:r>
                  <a:rPr lang="en-GB" sz="800" dirty="0" smtClean="0"/>
                  <a:t>Variation in T density / signal intensity</a:t>
                </a:r>
                <a:endParaRPr lang="en-GB" sz="800" dirty="0"/>
              </a:p>
            </p:txBody>
          </p:sp>
          <p:sp>
            <p:nvSpPr>
              <p:cNvPr id="17" name="TextBox 16"/>
              <p:cNvSpPr txBox="1"/>
              <p:nvPr/>
            </p:nvSpPr>
            <p:spPr>
              <a:xfrm>
                <a:off x="11123133" y="4222074"/>
                <a:ext cx="638316" cy="215444"/>
              </a:xfrm>
              <a:prstGeom prst="rect">
                <a:avLst/>
              </a:prstGeom>
              <a:noFill/>
            </p:spPr>
            <p:txBody>
              <a:bodyPr wrap="none" rtlCol="0">
                <a:spAutoFit/>
              </a:bodyPr>
              <a:lstStyle/>
              <a:p>
                <a:r>
                  <a:rPr lang="en-GB" sz="800" dirty="0" smtClean="0"/>
                  <a:t>Patient ID</a:t>
                </a:r>
                <a:endParaRPr lang="en-GB" sz="800" dirty="0"/>
              </a:p>
            </p:txBody>
          </p:sp>
          <p:sp>
            <p:nvSpPr>
              <p:cNvPr id="18" name="Rectangle 17"/>
              <p:cNvSpPr/>
              <p:nvPr/>
            </p:nvSpPr>
            <p:spPr>
              <a:xfrm rot="10800000">
                <a:off x="10104768" y="2912368"/>
                <a:ext cx="45719" cy="1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rot="10800000">
                <a:off x="10022303" y="2912368"/>
                <a:ext cx="45719" cy="1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rot="10800000">
                <a:off x="9939838" y="2894368"/>
                <a:ext cx="45719"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rot="10800000">
                <a:off x="9854992" y="2894368"/>
                <a:ext cx="45719"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rot="10800000">
                <a:off x="9767765" y="2642368"/>
                <a:ext cx="45719" cy="28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12705557" y="2929175"/>
                <a:ext cx="45719" cy="43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24" name="Rectangle 23"/>
              <p:cNvSpPr/>
              <p:nvPr/>
            </p:nvSpPr>
            <p:spPr>
              <a:xfrm>
                <a:off x="12786511" y="2929175"/>
                <a:ext cx="45719" cy="45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cxnSp>
            <p:nvCxnSpPr>
              <p:cNvPr id="25" name="Straight Connector 24"/>
              <p:cNvCxnSpPr/>
              <p:nvPr/>
            </p:nvCxnSpPr>
            <p:spPr>
              <a:xfrm>
                <a:off x="9695355" y="2506804"/>
                <a:ext cx="0" cy="1491569"/>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695355" y="3014713"/>
                <a:ext cx="3394093" cy="0"/>
              </a:xfrm>
              <a:prstGeom prst="line">
                <a:avLst/>
              </a:prstGeom>
              <a:ln w="127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8358055" y="3105084"/>
                <a:ext cx="1693092" cy="338554"/>
              </a:xfrm>
              <a:prstGeom prst="rect">
                <a:avLst/>
              </a:prstGeom>
              <a:noFill/>
            </p:spPr>
            <p:txBody>
              <a:bodyPr wrap="none" rtlCol="0">
                <a:spAutoFit/>
              </a:bodyPr>
              <a:lstStyle/>
              <a:p>
                <a:pPr algn="ctr"/>
                <a:r>
                  <a:rPr lang="en-GB" sz="800" dirty="0" smtClean="0">
                    <a:solidFill>
                      <a:srgbClr val="000000"/>
                    </a:solidFill>
                    <a:latin typeface="Arial" panose="020B0604020202020204" pitchFamily="34" charset="0"/>
                    <a:cs typeface="Arial" panose="020B0604020202020204" pitchFamily="34" charset="0"/>
                  </a:rPr>
                  <a:t>Change from baseline</a:t>
                </a:r>
                <a:br>
                  <a:rPr lang="en-GB" sz="800" dirty="0" smtClean="0">
                    <a:solidFill>
                      <a:srgbClr val="000000"/>
                    </a:solidFill>
                    <a:latin typeface="Arial" panose="020B0604020202020204" pitchFamily="34" charset="0"/>
                    <a:cs typeface="Arial" panose="020B0604020202020204" pitchFamily="34" charset="0"/>
                  </a:rPr>
                </a:br>
                <a:r>
                  <a:rPr lang="en-GB" sz="800" dirty="0" smtClean="0">
                    <a:solidFill>
                      <a:srgbClr val="000000"/>
                    </a:solidFill>
                    <a:latin typeface="Arial" panose="020B0604020202020204" pitchFamily="34" charset="0"/>
                    <a:cs typeface="Arial" panose="020B0604020202020204" pitchFamily="34" charset="0"/>
                  </a:rPr>
                  <a:t>for T. density / signal intensity, %</a:t>
                </a:r>
              </a:p>
            </p:txBody>
          </p:sp>
          <p:grpSp>
            <p:nvGrpSpPr>
              <p:cNvPr id="28" name="Group 27"/>
              <p:cNvGrpSpPr/>
              <p:nvPr/>
            </p:nvGrpSpPr>
            <p:grpSpPr>
              <a:xfrm>
                <a:off x="9285290" y="2399082"/>
                <a:ext cx="415498" cy="1707520"/>
                <a:chOff x="9242423" y="2399082"/>
                <a:chExt cx="415498" cy="1707520"/>
              </a:xfrm>
            </p:grpSpPr>
            <p:sp>
              <p:nvSpPr>
                <p:cNvPr id="123" name="TextBox 122"/>
                <p:cNvSpPr txBox="1"/>
                <p:nvPr/>
              </p:nvSpPr>
              <p:spPr>
                <a:xfrm>
                  <a:off x="9349694" y="2399082"/>
                  <a:ext cx="300082"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75</a:t>
                  </a:r>
                  <a:endParaRPr lang="en-GB" sz="800" dirty="0">
                    <a:solidFill>
                      <a:srgbClr val="000000"/>
                    </a:solidFill>
                    <a:latin typeface="Arial" panose="020B0604020202020204" pitchFamily="34" charset="0"/>
                    <a:cs typeface="Arial" panose="020B0604020202020204" pitchFamily="34" charset="0"/>
                  </a:endParaRPr>
                </a:p>
              </p:txBody>
            </p:sp>
            <p:sp>
              <p:nvSpPr>
                <p:cNvPr id="124" name="TextBox 123"/>
                <p:cNvSpPr txBox="1"/>
                <p:nvPr/>
              </p:nvSpPr>
              <p:spPr>
                <a:xfrm>
                  <a:off x="9349693" y="2533049"/>
                  <a:ext cx="300082"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125" name="TextBox 124"/>
                <p:cNvSpPr txBox="1"/>
                <p:nvPr/>
              </p:nvSpPr>
              <p:spPr>
                <a:xfrm>
                  <a:off x="9349693" y="2670246"/>
                  <a:ext cx="300082"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25</a:t>
                  </a:r>
                  <a:endParaRPr lang="en-GB" sz="800" dirty="0">
                    <a:solidFill>
                      <a:srgbClr val="000000"/>
                    </a:solidFill>
                    <a:latin typeface="Arial" panose="020B0604020202020204" pitchFamily="34" charset="0"/>
                    <a:cs typeface="Arial" panose="020B0604020202020204" pitchFamily="34" charset="0"/>
                  </a:endParaRPr>
                </a:p>
              </p:txBody>
            </p:sp>
            <p:sp>
              <p:nvSpPr>
                <p:cNvPr id="126" name="TextBox 125"/>
                <p:cNvSpPr txBox="1"/>
                <p:nvPr/>
              </p:nvSpPr>
              <p:spPr>
                <a:xfrm>
                  <a:off x="9300131" y="2955028"/>
                  <a:ext cx="357790" cy="215444"/>
                </a:xfrm>
                <a:prstGeom prst="rect">
                  <a:avLst/>
                </a:prstGeom>
                <a:noFill/>
              </p:spPr>
              <p:txBody>
                <a:bodyPr wrap="none" rtlCol="0" anchor="ctr" anchorCtr="0">
                  <a:spAutoFit/>
                </a:bodyPr>
                <a:lstStyle/>
                <a:p>
                  <a:pPr algn="r"/>
                  <a:r>
                    <a:rPr lang="en-GB" sz="800" dirty="0" smtClean="0">
                      <a:solidFill>
                        <a:srgbClr val="000000"/>
                      </a:solidFill>
                      <a:cs typeface="Arial" panose="020B0604020202020204" pitchFamily="34" charset="0"/>
                    </a:rPr>
                    <a:t>–25</a:t>
                  </a:r>
                  <a:endParaRPr lang="en-GB" sz="800" dirty="0">
                    <a:solidFill>
                      <a:srgbClr val="000000"/>
                    </a:solidFill>
                    <a:cs typeface="Arial" panose="020B0604020202020204" pitchFamily="34" charset="0"/>
                  </a:endParaRPr>
                </a:p>
              </p:txBody>
            </p:sp>
            <p:sp>
              <p:nvSpPr>
                <p:cNvPr id="127" name="TextBox 126"/>
                <p:cNvSpPr txBox="1"/>
                <p:nvPr/>
              </p:nvSpPr>
              <p:spPr>
                <a:xfrm>
                  <a:off x="9242423" y="3376590"/>
                  <a:ext cx="415498"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–100</a:t>
                  </a:r>
                  <a:endParaRPr lang="en-GB" sz="800" dirty="0">
                    <a:solidFill>
                      <a:srgbClr val="000000"/>
                    </a:solidFill>
                    <a:latin typeface="Arial" panose="020B0604020202020204" pitchFamily="34" charset="0"/>
                    <a:cs typeface="Arial" panose="020B0604020202020204" pitchFamily="34" charset="0"/>
                  </a:endParaRPr>
                </a:p>
              </p:txBody>
            </p:sp>
            <p:sp>
              <p:nvSpPr>
                <p:cNvPr id="128" name="TextBox 127"/>
                <p:cNvSpPr txBox="1"/>
                <p:nvPr/>
              </p:nvSpPr>
              <p:spPr>
                <a:xfrm>
                  <a:off x="9242423" y="3686092"/>
                  <a:ext cx="415498"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–275</a:t>
                  </a:r>
                  <a:endParaRPr lang="en-GB" sz="800" dirty="0">
                    <a:solidFill>
                      <a:srgbClr val="000000"/>
                    </a:solidFill>
                    <a:latin typeface="Arial" panose="020B0604020202020204" pitchFamily="34" charset="0"/>
                    <a:cs typeface="Arial" panose="020B0604020202020204" pitchFamily="34" charset="0"/>
                  </a:endParaRPr>
                </a:p>
              </p:txBody>
            </p:sp>
            <p:sp>
              <p:nvSpPr>
                <p:cNvPr id="129" name="TextBox 128"/>
                <p:cNvSpPr txBox="1"/>
                <p:nvPr/>
              </p:nvSpPr>
              <p:spPr>
                <a:xfrm>
                  <a:off x="9242423" y="3891158"/>
                  <a:ext cx="415498"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–300</a:t>
                  </a:r>
                  <a:endParaRPr lang="en-GB" sz="800" dirty="0">
                    <a:solidFill>
                      <a:srgbClr val="000000"/>
                    </a:solidFill>
                    <a:latin typeface="Arial" panose="020B0604020202020204" pitchFamily="34" charset="0"/>
                    <a:cs typeface="Arial" panose="020B0604020202020204" pitchFamily="34" charset="0"/>
                  </a:endParaRPr>
                </a:p>
              </p:txBody>
            </p:sp>
            <p:sp>
              <p:nvSpPr>
                <p:cNvPr id="130" name="TextBox 129"/>
                <p:cNvSpPr txBox="1"/>
                <p:nvPr/>
              </p:nvSpPr>
              <p:spPr>
                <a:xfrm>
                  <a:off x="9409798" y="2822646"/>
                  <a:ext cx="242374"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0</a:t>
                  </a:r>
                  <a:endParaRPr lang="en-GB" sz="800" dirty="0">
                    <a:solidFill>
                      <a:srgbClr val="000000"/>
                    </a:solidFill>
                    <a:latin typeface="Arial" panose="020B0604020202020204" pitchFamily="34" charset="0"/>
                    <a:cs typeface="Arial" panose="020B0604020202020204" pitchFamily="34" charset="0"/>
                  </a:endParaRPr>
                </a:p>
              </p:txBody>
            </p:sp>
            <p:sp>
              <p:nvSpPr>
                <p:cNvPr id="131" name="TextBox 130"/>
                <p:cNvSpPr txBox="1"/>
                <p:nvPr/>
              </p:nvSpPr>
              <p:spPr>
                <a:xfrm>
                  <a:off x="9300131" y="3094609"/>
                  <a:ext cx="357790"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132" name="TextBox 131"/>
                <p:cNvSpPr txBox="1"/>
                <p:nvPr/>
              </p:nvSpPr>
              <p:spPr>
                <a:xfrm>
                  <a:off x="9300131" y="3250796"/>
                  <a:ext cx="357790"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–75</a:t>
                  </a:r>
                  <a:endParaRPr lang="en-GB" sz="800" dirty="0">
                    <a:solidFill>
                      <a:srgbClr val="000000"/>
                    </a:solidFill>
                    <a:latin typeface="Arial" panose="020B0604020202020204" pitchFamily="34" charset="0"/>
                    <a:cs typeface="Arial" panose="020B0604020202020204" pitchFamily="34" charset="0"/>
                  </a:endParaRPr>
                </a:p>
              </p:txBody>
            </p:sp>
            <p:sp>
              <p:nvSpPr>
                <p:cNvPr id="133" name="TextBox 132"/>
                <p:cNvSpPr txBox="1"/>
                <p:nvPr/>
              </p:nvSpPr>
              <p:spPr>
                <a:xfrm>
                  <a:off x="9242423" y="3519210"/>
                  <a:ext cx="415498" cy="215444"/>
                </a:xfrm>
                <a:prstGeom prst="rect">
                  <a:avLst/>
                </a:prstGeom>
                <a:noFill/>
              </p:spPr>
              <p:txBody>
                <a:bodyPr wrap="none" rtlCol="0" anchor="ctr" anchorCtr="0">
                  <a:spAutoFit/>
                </a:bodyPr>
                <a:lstStyle/>
                <a:p>
                  <a:pPr algn="r"/>
                  <a:r>
                    <a:rPr lang="en-GB" sz="800" dirty="0" smtClean="0">
                      <a:solidFill>
                        <a:srgbClr val="000000"/>
                      </a:solidFill>
                      <a:latin typeface="Arial" panose="020B0604020202020204" pitchFamily="34" charset="0"/>
                      <a:cs typeface="Arial" panose="020B0604020202020204" pitchFamily="34" charset="0"/>
                    </a:rPr>
                    <a:t>–125</a:t>
                  </a:r>
                  <a:endParaRPr lang="en-GB" sz="800" dirty="0">
                    <a:solidFill>
                      <a:srgbClr val="000000"/>
                    </a:solidFill>
                    <a:latin typeface="Arial" panose="020B0604020202020204" pitchFamily="34" charset="0"/>
                    <a:cs typeface="Arial" panose="020B0604020202020204" pitchFamily="34" charset="0"/>
                  </a:endParaRPr>
                </a:p>
              </p:txBody>
            </p:sp>
          </p:grpSp>
          <p:cxnSp>
            <p:nvCxnSpPr>
              <p:cNvPr id="29" name="Straight Connector 28"/>
              <p:cNvCxnSpPr/>
              <p:nvPr/>
            </p:nvCxnSpPr>
            <p:spPr>
              <a:xfrm>
                <a:off x="9619949" y="3998880"/>
                <a:ext cx="360953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459026" y="2929175"/>
                <a:ext cx="45719"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1" name="Rectangle 30"/>
              <p:cNvSpPr/>
              <p:nvPr/>
            </p:nvSpPr>
            <p:spPr>
              <a:xfrm>
                <a:off x="12539980" y="2929175"/>
                <a:ext cx="45719" cy="9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2" name="Rectangle 31"/>
              <p:cNvSpPr/>
              <p:nvPr/>
            </p:nvSpPr>
            <p:spPr>
              <a:xfrm>
                <a:off x="12623913" y="2929175"/>
                <a:ext cx="45719" cy="9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3" name="Rectangle 32"/>
              <p:cNvSpPr/>
              <p:nvPr/>
            </p:nvSpPr>
            <p:spPr>
              <a:xfrm>
                <a:off x="12291160" y="2929175"/>
                <a:ext cx="45719" cy="54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4" name="Rectangle 33"/>
              <p:cNvSpPr/>
              <p:nvPr/>
            </p:nvSpPr>
            <p:spPr>
              <a:xfrm>
                <a:off x="12372114" y="2929175"/>
                <a:ext cx="45719" cy="54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5" name="Rectangle 34"/>
              <p:cNvSpPr/>
              <p:nvPr/>
            </p:nvSpPr>
            <p:spPr>
              <a:xfrm>
                <a:off x="12133965" y="2929175"/>
                <a:ext cx="45719" cy="1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36" name="Rectangle 35"/>
              <p:cNvSpPr/>
              <p:nvPr/>
            </p:nvSpPr>
            <p:spPr>
              <a:xfrm>
                <a:off x="12214919" y="2929175"/>
                <a:ext cx="45719" cy="3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nvGrpSpPr>
              <p:cNvPr id="37" name="Group 36"/>
              <p:cNvGrpSpPr/>
              <p:nvPr/>
            </p:nvGrpSpPr>
            <p:grpSpPr>
              <a:xfrm>
                <a:off x="9613600" y="2508552"/>
                <a:ext cx="141494" cy="1285870"/>
                <a:chOff x="9613600" y="2508552"/>
                <a:chExt cx="141494" cy="1285870"/>
              </a:xfrm>
            </p:grpSpPr>
            <p:cxnSp>
              <p:nvCxnSpPr>
                <p:cNvPr id="109" name="Straight Connector 108"/>
                <p:cNvCxnSpPr/>
                <p:nvPr/>
              </p:nvCxnSpPr>
              <p:spPr>
                <a:xfrm>
                  <a:off x="9619949" y="263525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9619949" y="27816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9619949" y="3068450"/>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9619949" y="33588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9619949" y="348828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9619949" y="37944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9619949" y="250855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9622346" y="29340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9613600" y="3205093"/>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9628094" y="363090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119" name="Group 118"/>
                <p:cNvGrpSpPr/>
                <p:nvPr/>
              </p:nvGrpSpPr>
              <p:grpSpPr>
                <a:xfrm>
                  <a:off x="9660302" y="3694044"/>
                  <a:ext cx="94792" cy="90487"/>
                  <a:chOff x="9660302" y="3694044"/>
                  <a:chExt cx="94792" cy="90487"/>
                </a:xfrm>
              </p:grpSpPr>
              <p:sp>
                <p:nvSpPr>
                  <p:cNvPr id="120" name="Freeform 2"/>
                  <p:cNvSpPr>
                    <a:spLocks/>
                  </p:cNvSpPr>
                  <p:nvPr/>
                </p:nvSpPr>
                <p:spPr bwMode="auto">
                  <a:xfrm>
                    <a:off x="9667782" y="3694044"/>
                    <a:ext cx="87312" cy="90487"/>
                  </a:xfrm>
                  <a:custGeom>
                    <a:avLst/>
                    <a:gdLst>
                      <a:gd name="T0" fmla="*/ 51 w 55"/>
                      <a:gd name="T1" fmla="*/ 0 h 57"/>
                      <a:gd name="T2" fmla="*/ 55 w 55"/>
                      <a:gd name="T3" fmla="*/ 34 h 57"/>
                      <a:gd name="T4" fmla="*/ 2 w 55"/>
                      <a:gd name="T5" fmla="*/ 57 h 57"/>
                      <a:gd name="T6" fmla="*/ 0 w 55"/>
                      <a:gd name="T7" fmla="*/ 28 h 57"/>
                      <a:gd name="T8" fmla="*/ 51 w 55"/>
                      <a:gd name="T9" fmla="*/ 0 h 57"/>
                    </a:gdLst>
                    <a:ahLst/>
                    <a:cxnLst>
                      <a:cxn ang="0">
                        <a:pos x="T0" y="T1"/>
                      </a:cxn>
                      <a:cxn ang="0">
                        <a:pos x="T2" y="T3"/>
                      </a:cxn>
                      <a:cxn ang="0">
                        <a:pos x="T4" y="T5"/>
                      </a:cxn>
                      <a:cxn ang="0">
                        <a:pos x="T6" y="T7"/>
                      </a:cxn>
                      <a:cxn ang="0">
                        <a:pos x="T8" y="T9"/>
                      </a:cxn>
                    </a:cxnLst>
                    <a:rect l="0" t="0" r="r" b="b"/>
                    <a:pathLst>
                      <a:path w="55" h="57">
                        <a:moveTo>
                          <a:pt x="51" y="0"/>
                        </a:moveTo>
                        <a:lnTo>
                          <a:pt x="55" y="34"/>
                        </a:lnTo>
                        <a:lnTo>
                          <a:pt x="2" y="57"/>
                        </a:lnTo>
                        <a:lnTo>
                          <a:pt x="0" y="28"/>
                        </a:lnTo>
                        <a:lnTo>
                          <a:pt x="51" y="0"/>
                        </a:lnTo>
                        <a:close/>
                      </a:path>
                    </a:pathLst>
                  </a:custGeom>
                  <a:solidFill>
                    <a:schemeClr val="tx2"/>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n-GB"/>
                  </a:p>
                </p:txBody>
              </p:sp>
              <p:cxnSp>
                <p:nvCxnSpPr>
                  <p:cNvPr id="121" name="Straight Connector 120"/>
                  <p:cNvCxnSpPr/>
                  <p:nvPr/>
                </p:nvCxnSpPr>
                <p:spPr>
                  <a:xfrm flipV="1">
                    <a:off x="9660302" y="3699295"/>
                    <a:ext cx="66512" cy="39867"/>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9678688" y="3742525"/>
                    <a:ext cx="66512" cy="39867"/>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grpSp>
          <p:grpSp>
            <p:nvGrpSpPr>
              <p:cNvPr id="38" name="Group 37"/>
              <p:cNvGrpSpPr/>
              <p:nvPr/>
            </p:nvGrpSpPr>
            <p:grpSpPr>
              <a:xfrm>
                <a:off x="13101345" y="2519143"/>
                <a:ext cx="117009" cy="1285870"/>
                <a:chOff x="9586491" y="2508552"/>
                <a:chExt cx="117009" cy="1285870"/>
              </a:xfrm>
            </p:grpSpPr>
            <p:cxnSp>
              <p:nvCxnSpPr>
                <p:cNvPr id="95" name="Straight Connector 94"/>
                <p:cNvCxnSpPr/>
                <p:nvPr/>
              </p:nvCxnSpPr>
              <p:spPr>
                <a:xfrm>
                  <a:off x="9619949" y="263525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9619949" y="27816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9619949" y="3068450"/>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9619949" y="33588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9619949" y="348828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9619949" y="37944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9619949" y="250855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9622346" y="2934022"/>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9613600" y="3205093"/>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9628094" y="3630904"/>
                  <a:ext cx="75406"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105" name="Group 104"/>
                <p:cNvGrpSpPr/>
                <p:nvPr/>
              </p:nvGrpSpPr>
              <p:grpSpPr>
                <a:xfrm>
                  <a:off x="9586491" y="3694044"/>
                  <a:ext cx="90030" cy="90487"/>
                  <a:chOff x="9586491" y="3694044"/>
                  <a:chExt cx="90030" cy="90487"/>
                </a:xfrm>
              </p:grpSpPr>
              <p:sp>
                <p:nvSpPr>
                  <p:cNvPr id="106" name="Freeform 2"/>
                  <p:cNvSpPr>
                    <a:spLocks/>
                  </p:cNvSpPr>
                  <p:nvPr/>
                </p:nvSpPr>
                <p:spPr bwMode="auto">
                  <a:xfrm>
                    <a:off x="9589209" y="3694044"/>
                    <a:ext cx="87312" cy="90487"/>
                  </a:xfrm>
                  <a:custGeom>
                    <a:avLst/>
                    <a:gdLst>
                      <a:gd name="T0" fmla="*/ 51 w 55"/>
                      <a:gd name="T1" fmla="*/ 0 h 57"/>
                      <a:gd name="T2" fmla="*/ 55 w 55"/>
                      <a:gd name="T3" fmla="*/ 34 h 57"/>
                      <a:gd name="T4" fmla="*/ 2 w 55"/>
                      <a:gd name="T5" fmla="*/ 57 h 57"/>
                      <a:gd name="T6" fmla="*/ 0 w 55"/>
                      <a:gd name="T7" fmla="*/ 28 h 57"/>
                      <a:gd name="T8" fmla="*/ 51 w 55"/>
                      <a:gd name="T9" fmla="*/ 0 h 57"/>
                    </a:gdLst>
                    <a:ahLst/>
                    <a:cxnLst>
                      <a:cxn ang="0">
                        <a:pos x="T0" y="T1"/>
                      </a:cxn>
                      <a:cxn ang="0">
                        <a:pos x="T2" y="T3"/>
                      </a:cxn>
                      <a:cxn ang="0">
                        <a:pos x="T4" y="T5"/>
                      </a:cxn>
                      <a:cxn ang="0">
                        <a:pos x="T6" y="T7"/>
                      </a:cxn>
                      <a:cxn ang="0">
                        <a:pos x="T8" y="T9"/>
                      </a:cxn>
                    </a:cxnLst>
                    <a:rect l="0" t="0" r="r" b="b"/>
                    <a:pathLst>
                      <a:path w="55" h="57">
                        <a:moveTo>
                          <a:pt x="51" y="0"/>
                        </a:moveTo>
                        <a:lnTo>
                          <a:pt x="55" y="34"/>
                        </a:lnTo>
                        <a:lnTo>
                          <a:pt x="2" y="57"/>
                        </a:lnTo>
                        <a:lnTo>
                          <a:pt x="0" y="28"/>
                        </a:lnTo>
                        <a:lnTo>
                          <a:pt x="51" y="0"/>
                        </a:lnTo>
                        <a:close/>
                      </a:path>
                    </a:pathLst>
                  </a:custGeom>
                  <a:solidFill>
                    <a:schemeClr val="tx2"/>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n-GB"/>
                  </a:p>
                </p:txBody>
              </p:sp>
              <p:cxnSp>
                <p:nvCxnSpPr>
                  <p:cNvPr id="107" name="Straight Connector 106"/>
                  <p:cNvCxnSpPr/>
                  <p:nvPr/>
                </p:nvCxnSpPr>
                <p:spPr>
                  <a:xfrm flipV="1">
                    <a:off x="9586491" y="3699295"/>
                    <a:ext cx="66512" cy="39867"/>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9604877" y="3742525"/>
                    <a:ext cx="66512" cy="39867"/>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grpSp>
          <p:grpSp>
            <p:nvGrpSpPr>
              <p:cNvPr id="39" name="Group 38"/>
              <p:cNvGrpSpPr/>
              <p:nvPr/>
            </p:nvGrpSpPr>
            <p:grpSpPr>
              <a:xfrm>
                <a:off x="13191375" y="2399082"/>
                <a:ext cx="415498" cy="1707520"/>
                <a:chOff x="13407839" y="2302090"/>
                <a:chExt cx="415498" cy="1707520"/>
              </a:xfrm>
            </p:grpSpPr>
            <p:sp>
              <p:nvSpPr>
                <p:cNvPr id="84" name="TextBox 83"/>
                <p:cNvSpPr txBox="1"/>
                <p:nvPr/>
              </p:nvSpPr>
              <p:spPr>
                <a:xfrm>
                  <a:off x="13407839" y="2302090"/>
                  <a:ext cx="300082"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75</a:t>
                  </a:r>
                  <a:endParaRPr lang="en-GB" sz="800" dirty="0">
                    <a:solidFill>
                      <a:srgbClr val="000000"/>
                    </a:solidFill>
                    <a:latin typeface="Arial" panose="020B0604020202020204" pitchFamily="34" charset="0"/>
                    <a:cs typeface="Arial" panose="020B0604020202020204" pitchFamily="34" charset="0"/>
                  </a:endParaRPr>
                </a:p>
              </p:txBody>
            </p:sp>
            <p:sp>
              <p:nvSpPr>
                <p:cNvPr id="85" name="TextBox 84"/>
                <p:cNvSpPr txBox="1"/>
                <p:nvPr/>
              </p:nvSpPr>
              <p:spPr>
                <a:xfrm>
                  <a:off x="13407839" y="2436057"/>
                  <a:ext cx="300082"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86" name="TextBox 85"/>
                <p:cNvSpPr txBox="1"/>
                <p:nvPr/>
              </p:nvSpPr>
              <p:spPr>
                <a:xfrm>
                  <a:off x="13407839" y="2573254"/>
                  <a:ext cx="300082"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25</a:t>
                  </a:r>
                  <a:endParaRPr lang="en-GB" sz="800" dirty="0">
                    <a:solidFill>
                      <a:srgbClr val="000000"/>
                    </a:solidFill>
                    <a:latin typeface="Arial" panose="020B0604020202020204" pitchFamily="34" charset="0"/>
                    <a:cs typeface="Arial" panose="020B0604020202020204" pitchFamily="34" charset="0"/>
                  </a:endParaRPr>
                </a:p>
              </p:txBody>
            </p:sp>
            <p:sp>
              <p:nvSpPr>
                <p:cNvPr id="87" name="TextBox 86"/>
                <p:cNvSpPr txBox="1"/>
                <p:nvPr/>
              </p:nvSpPr>
              <p:spPr>
                <a:xfrm>
                  <a:off x="13407839" y="2858036"/>
                  <a:ext cx="357790" cy="215444"/>
                </a:xfrm>
                <a:prstGeom prst="rect">
                  <a:avLst/>
                </a:prstGeom>
                <a:noFill/>
              </p:spPr>
              <p:txBody>
                <a:bodyPr wrap="none" rtlCol="0" anchor="ctr" anchorCtr="0">
                  <a:spAutoFit/>
                </a:bodyPr>
                <a:lstStyle/>
                <a:p>
                  <a:r>
                    <a:rPr lang="en-GB" sz="800" dirty="0" smtClean="0">
                      <a:solidFill>
                        <a:srgbClr val="000000"/>
                      </a:solidFill>
                      <a:cs typeface="Arial" panose="020B0604020202020204" pitchFamily="34" charset="0"/>
                    </a:rPr>
                    <a:t>–25</a:t>
                  </a:r>
                  <a:endParaRPr lang="en-GB" sz="800" dirty="0">
                    <a:solidFill>
                      <a:srgbClr val="000000"/>
                    </a:solidFill>
                    <a:cs typeface="Arial" panose="020B0604020202020204" pitchFamily="34" charset="0"/>
                  </a:endParaRPr>
                </a:p>
              </p:txBody>
            </p:sp>
            <p:sp>
              <p:nvSpPr>
                <p:cNvPr id="88" name="TextBox 87"/>
                <p:cNvSpPr txBox="1"/>
                <p:nvPr/>
              </p:nvSpPr>
              <p:spPr>
                <a:xfrm>
                  <a:off x="13407839" y="3279598"/>
                  <a:ext cx="415498"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–100</a:t>
                  </a:r>
                  <a:endParaRPr lang="en-GB" sz="800" dirty="0">
                    <a:solidFill>
                      <a:srgbClr val="000000"/>
                    </a:solidFill>
                    <a:latin typeface="Arial" panose="020B0604020202020204" pitchFamily="34" charset="0"/>
                    <a:cs typeface="Arial" panose="020B0604020202020204" pitchFamily="34" charset="0"/>
                  </a:endParaRPr>
                </a:p>
              </p:txBody>
            </p:sp>
            <p:sp>
              <p:nvSpPr>
                <p:cNvPr id="89" name="TextBox 88"/>
                <p:cNvSpPr txBox="1"/>
                <p:nvPr/>
              </p:nvSpPr>
              <p:spPr>
                <a:xfrm>
                  <a:off x="13407839" y="3589100"/>
                  <a:ext cx="415498"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–275</a:t>
                  </a:r>
                  <a:endParaRPr lang="en-GB" sz="800" dirty="0">
                    <a:solidFill>
                      <a:srgbClr val="000000"/>
                    </a:solidFill>
                    <a:latin typeface="Arial" panose="020B0604020202020204" pitchFamily="34" charset="0"/>
                    <a:cs typeface="Arial" panose="020B0604020202020204" pitchFamily="34" charset="0"/>
                  </a:endParaRPr>
                </a:p>
              </p:txBody>
            </p:sp>
            <p:sp>
              <p:nvSpPr>
                <p:cNvPr id="90" name="TextBox 89"/>
                <p:cNvSpPr txBox="1"/>
                <p:nvPr/>
              </p:nvSpPr>
              <p:spPr>
                <a:xfrm>
                  <a:off x="13407839" y="3794166"/>
                  <a:ext cx="415498"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–300</a:t>
                  </a:r>
                  <a:endParaRPr lang="en-GB" sz="800" dirty="0">
                    <a:solidFill>
                      <a:srgbClr val="000000"/>
                    </a:solidFill>
                    <a:latin typeface="Arial" panose="020B0604020202020204" pitchFamily="34" charset="0"/>
                    <a:cs typeface="Arial" panose="020B0604020202020204" pitchFamily="34" charset="0"/>
                  </a:endParaRPr>
                </a:p>
              </p:txBody>
            </p:sp>
            <p:sp>
              <p:nvSpPr>
                <p:cNvPr id="91" name="TextBox 90"/>
                <p:cNvSpPr txBox="1"/>
                <p:nvPr/>
              </p:nvSpPr>
              <p:spPr>
                <a:xfrm>
                  <a:off x="13407839" y="2725654"/>
                  <a:ext cx="242374"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0</a:t>
                  </a:r>
                  <a:endParaRPr lang="en-GB" sz="800" dirty="0">
                    <a:solidFill>
                      <a:srgbClr val="000000"/>
                    </a:solidFill>
                    <a:latin typeface="Arial" panose="020B0604020202020204" pitchFamily="34" charset="0"/>
                    <a:cs typeface="Arial" panose="020B0604020202020204" pitchFamily="34" charset="0"/>
                  </a:endParaRPr>
                </a:p>
              </p:txBody>
            </p:sp>
            <p:sp>
              <p:nvSpPr>
                <p:cNvPr id="92" name="TextBox 91"/>
                <p:cNvSpPr txBox="1"/>
                <p:nvPr/>
              </p:nvSpPr>
              <p:spPr>
                <a:xfrm>
                  <a:off x="13407839" y="2997617"/>
                  <a:ext cx="357790"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–50</a:t>
                  </a:r>
                  <a:endParaRPr lang="en-GB" sz="800" dirty="0">
                    <a:solidFill>
                      <a:srgbClr val="000000"/>
                    </a:solidFill>
                    <a:latin typeface="Arial" panose="020B0604020202020204" pitchFamily="34" charset="0"/>
                    <a:cs typeface="Arial" panose="020B0604020202020204" pitchFamily="34" charset="0"/>
                  </a:endParaRPr>
                </a:p>
              </p:txBody>
            </p:sp>
            <p:sp>
              <p:nvSpPr>
                <p:cNvPr id="93" name="TextBox 92"/>
                <p:cNvSpPr txBox="1"/>
                <p:nvPr/>
              </p:nvSpPr>
              <p:spPr>
                <a:xfrm>
                  <a:off x="13407839" y="3153804"/>
                  <a:ext cx="357790"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–75</a:t>
                  </a:r>
                  <a:endParaRPr lang="en-GB" sz="800" dirty="0">
                    <a:solidFill>
                      <a:srgbClr val="000000"/>
                    </a:solidFill>
                    <a:latin typeface="Arial" panose="020B0604020202020204" pitchFamily="34" charset="0"/>
                    <a:cs typeface="Arial" panose="020B0604020202020204" pitchFamily="34" charset="0"/>
                  </a:endParaRPr>
                </a:p>
              </p:txBody>
            </p:sp>
            <p:sp>
              <p:nvSpPr>
                <p:cNvPr id="94" name="TextBox 93"/>
                <p:cNvSpPr txBox="1"/>
                <p:nvPr/>
              </p:nvSpPr>
              <p:spPr>
                <a:xfrm>
                  <a:off x="13407839" y="3422218"/>
                  <a:ext cx="415498" cy="215444"/>
                </a:xfrm>
                <a:prstGeom prst="rect">
                  <a:avLst/>
                </a:prstGeom>
                <a:noFill/>
              </p:spPr>
              <p:txBody>
                <a:bodyPr wrap="none" rtlCol="0" anchor="ctr" anchorCtr="0">
                  <a:spAutoFit/>
                </a:bodyPr>
                <a:lstStyle/>
                <a:p>
                  <a:r>
                    <a:rPr lang="en-GB" sz="800" dirty="0" smtClean="0">
                      <a:solidFill>
                        <a:srgbClr val="000000"/>
                      </a:solidFill>
                      <a:latin typeface="Arial" panose="020B0604020202020204" pitchFamily="34" charset="0"/>
                      <a:cs typeface="Arial" panose="020B0604020202020204" pitchFamily="34" charset="0"/>
                    </a:rPr>
                    <a:t>–120</a:t>
                  </a:r>
                  <a:endParaRPr lang="en-GB" sz="800" dirty="0">
                    <a:solidFill>
                      <a:srgbClr val="000000"/>
                    </a:solidFill>
                    <a:latin typeface="Arial" panose="020B0604020202020204" pitchFamily="34" charset="0"/>
                    <a:cs typeface="Arial" panose="020B0604020202020204" pitchFamily="34" charset="0"/>
                  </a:endParaRPr>
                </a:p>
              </p:txBody>
            </p:sp>
          </p:grpSp>
          <p:grpSp>
            <p:nvGrpSpPr>
              <p:cNvPr id="40" name="Group 39"/>
              <p:cNvGrpSpPr/>
              <p:nvPr/>
            </p:nvGrpSpPr>
            <p:grpSpPr>
              <a:xfrm>
                <a:off x="9703809" y="4007686"/>
                <a:ext cx="3583566" cy="297478"/>
                <a:chOff x="9703809" y="4007686"/>
                <a:chExt cx="3490699" cy="297478"/>
              </a:xfrm>
            </p:grpSpPr>
            <p:cxnSp>
              <p:nvCxnSpPr>
                <p:cNvPr id="44" name="Straight Connector 43"/>
                <p:cNvCxnSpPr/>
                <p:nvPr/>
              </p:nvCxnSpPr>
              <p:spPr>
                <a:xfrm>
                  <a:off x="9787594"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873326"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56661"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0042393"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0123347"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209079"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0292414"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0378146"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0459100"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0544832"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628167"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713899"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794853"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880585"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963920"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049652"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1130606"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1216338"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1299673"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1385405"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1466359"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1552091"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1635426"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1721158"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1802112"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1887844"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1971179"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2056911"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2137865"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2223597"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2306932"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2392664"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2473618"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2559350"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2642685"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728417"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809371"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2895103"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2978438" y="4007686"/>
                  <a:ext cx="0" cy="62329"/>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rot="16200000">
                  <a:off x="11313512" y="2424168"/>
                  <a:ext cx="271293" cy="3490699"/>
                </a:xfrm>
                <a:prstGeom prst="rect">
                  <a:avLst/>
                </a:prstGeom>
                <a:noFill/>
              </p:spPr>
              <p:txBody>
                <a:bodyPr wrap="none" rtlCol="0">
                  <a:spAutoFit/>
                </a:bodyPr>
                <a:lstStyle/>
                <a:p>
                  <a:pPr algn="r">
                    <a:lnSpc>
                      <a:spcPct val="92000"/>
                    </a:lnSpc>
                  </a:pPr>
                  <a:r>
                    <a:rPr lang="en-GB" sz="600" dirty="0" smtClean="0"/>
                    <a:t>7</a:t>
                  </a:r>
                </a:p>
                <a:p>
                  <a:pPr algn="r">
                    <a:lnSpc>
                      <a:spcPct val="92000"/>
                    </a:lnSpc>
                  </a:pPr>
                  <a:r>
                    <a:rPr lang="en-GB" sz="600" dirty="0" smtClean="0"/>
                    <a:t>9</a:t>
                  </a:r>
                </a:p>
                <a:p>
                  <a:pPr algn="r">
                    <a:lnSpc>
                      <a:spcPct val="92000"/>
                    </a:lnSpc>
                  </a:pPr>
                  <a:r>
                    <a:rPr lang="en-GB" sz="600" dirty="0" smtClean="0"/>
                    <a:t>19</a:t>
                  </a:r>
                </a:p>
                <a:p>
                  <a:pPr algn="r">
                    <a:lnSpc>
                      <a:spcPct val="92000"/>
                    </a:lnSpc>
                  </a:pPr>
                  <a:r>
                    <a:rPr lang="en-GB" sz="600" dirty="0" smtClean="0"/>
                    <a:t>40</a:t>
                  </a:r>
                </a:p>
                <a:p>
                  <a:pPr algn="r">
                    <a:lnSpc>
                      <a:spcPct val="92000"/>
                    </a:lnSpc>
                  </a:pPr>
                  <a:r>
                    <a:rPr lang="en-GB" sz="600" dirty="0" smtClean="0"/>
                    <a:t>42</a:t>
                  </a:r>
                </a:p>
                <a:p>
                  <a:pPr algn="r">
                    <a:lnSpc>
                      <a:spcPct val="92000"/>
                    </a:lnSpc>
                  </a:pPr>
                  <a:r>
                    <a:rPr lang="en-GB" sz="600" dirty="0" smtClean="0"/>
                    <a:t>2</a:t>
                  </a:r>
                </a:p>
                <a:p>
                  <a:pPr algn="r">
                    <a:lnSpc>
                      <a:spcPct val="92000"/>
                    </a:lnSpc>
                  </a:pPr>
                  <a:r>
                    <a:rPr lang="en-GB" sz="600" dirty="0" smtClean="0"/>
                    <a:t>4</a:t>
                  </a:r>
                </a:p>
                <a:p>
                  <a:pPr algn="r">
                    <a:lnSpc>
                      <a:spcPct val="92000"/>
                    </a:lnSpc>
                  </a:pPr>
                  <a:r>
                    <a:rPr lang="en-GB" sz="600" dirty="0" smtClean="0"/>
                    <a:t>12</a:t>
                  </a:r>
                </a:p>
                <a:p>
                  <a:pPr algn="r">
                    <a:lnSpc>
                      <a:spcPct val="92000"/>
                    </a:lnSpc>
                  </a:pPr>
                  <a:r>
                    <a:rPr lang="en-GB" sz="600" dirty="0" smtClean="0"/>
                    <a:t>13</a:t>
                  </a:r>
                </a:p>
                <a:p>
                  <a:pPr algn="r">
                    <a:lnSpc>
                      <a:spcPct val="92000"/>
                    </a:lnSpc>
                  </a:pPr>
                  <a:r>
                    <a:rPr lang="en-GB" sz="600" dirty="0" smtClean="0"/>
                    <a:t>14</a:t>
                  </a:r>
                </a:p>
                <a:p>
                  <a:pPr algn="r">
                    <a:lnSpc>
                      <a:spcPct val="92000"/>
                    </a:lnSpc>
                  </a:pPr>
                  <a:r>
                    <a:rPr lang="en-GB" sz="600" dirty="0" smtClean="0"/>
                    <a:t>18</a:t>
                  </a:r>
                </a:p>
                <a:p>
                  <a:pPr algn="r">
                    <a:lnSpc>
                      <a:spcPct val="92000"/>
                    </a:lnSpc>
                  </a:pPr>
                  <a:r>
                    <a:rPr lang="en-GB" sz="600" dirty="0" smtClean="0"/>
                    <a:t>20</a:t>
                  </a:r>
                </a:p>
                <a:p>
                  <a:pPr algn="r">
                    <a:lnSpc>
                      <a:spcPct val="92000"/>
                    </a:lnSpc>
                  </a:pPr>
                  <a:r>
                    <a:rPr lang="en-GB" sz="600" dirty="0" smtClean="0"/>
                    <a:t>22</a:t>
                  </a:r>
                </a:p>
                <a:p>
                  <a:pPr algn="r">
                    <a:lnSpc>
                      <a:spcPct val="92000"/>
                    </a:lnSpc>
                  </a:pPr>
                  <a:r>
                    <a:rPr lang="en-GB" sz="600" dirty="0" smtClean="0"/>
                    <a:t>23</a:t>
                  </a:r>
                </a:p>
                <a:p>
                  <a:pPr algn="r">
                    <a:lnSpc>
                      <a:spcPct val="92000"/>
                    </a:lnSpc>
                  </a:pPr>
                  <a:r>
                    <a:rPr lang="en-GB" sz="600" dirty="0" smtClean="0"/>
                    <a:t>24</a:t>
                  </a:r>
                </a:p>
                <a:p>
                  <a:pPr algn="r">
                    <a:lnSpc>
                      <a:spcPct val="92000"/>
                    </a:lnSpc>
                  </a:pPr>
                  <a:r>
                    <a:rPr lang="en-GB" sz="600" dirty="0" smtClean="0"/>
                    <a:t>26</a:t>
                  </a:r>
                </a:p>
                <a:p>
                  <a:pPr algn="r">
                    <a:lnSpc>
                      <a:spcPct val="92000"/>
                    </a:lnSpc>
                  </a:pPr>
                  <a:r>
                    <a:rPr lang="en-GB" sz="600" dirty="0" smtClean="0"/>
                    <a:t>27</a:t>
                  </a:r>
                </a:p>
                <a:p>
                  <a:pPr algn="r">
                    <a:lnSpc>
                      <a:spcPct val="92000"/>
                    </a:lnSpc>
                  </a:pPr>
                  <a:r>
                    <a:rPr lang="en-GB" sz="600" dirty="0" smtClean="0"/>
                    <a:t>28</a:t>
                  </a:r>
                </a:p>
                <a:p>
                  <a:pPr algn="r">
                    <a:lnSpc>
                      <a:spcPct val="92000"/>
                    </a:lnSpc>
                  </a:pPr>
                  <a:r>
                    <a:rPr lang="en-GB" sz="600" dirty="0" smtClean="0"/>
                    <a:t>30</a:t>
                  </a:r>
                </a:p>
                <a:p>
                  <a:pPr algn="r">
                    <a:lnSpc>
                      <a:spcPct val="92000"/>
                    </a:lnSpc>
                  </a:pPr>
                  <a:r>
                    <a:rPr lang="en-GB" sz="600" dirty="0" smtClean="0"/>
                    <a:t>31</a:t>
                  </a:r>
                </a:p>
                <a:p>
                  <a:pPr algn="r">
                    <a:lnSpc>
                      <a:spcPct val="92000"/>
                    </a:lnSpc>
                  </a:pPr>
                  <a:r>
                    <a:rPr lang="en-GB" sz="600" dirty="0" smtClean="0"/>
                    <a:t>32</a:t>
                  </a:r>
                </a:p>
                <a:p>
                  <a:pPr algn="r">
                    <a:lnSpc>
                      <a:spcPct val="92000"/>
                    </a:lnSpc>
                  </a:pPr>
                  <a:r>
                    <a:rPr lang="en-GB" sz="600" dirty="0" smtClean="0"/>
                    <a:t>33</a:t>
                  </a:r>
                </a:p>
                <a:p>
                  <a:pPr algn="r">
                    <a:lnSpc>
                      <a:spcPct val="92000"/>
                    </a:lnSpc>
                  </a:pPr>
                  <a:r>
                    <a:rPr lang="en-GB" sz="600" dirty="0" smtClean="0"/>
                    <a:t>34</a:t>
                  </a:r>
                </a:p>
                <a:p>
                  <a:pPr algn="r">
                    <a:lnSpc>
                      <a:spcPct val="92000"/>
                    </a:lnSpc>
                  </a:pPr>
                  <a:r>
                    <a:rPr lang="en-GB" sz="600" dirty="0" smtClean="0"/>
                    <a:t>35</a:t>
                  </a:r>
                </a:p>
                <a:p>
                  <a:pPr algn="r">
                    <a:lnSpc>
                      <a:spcPct val="92000"/>
                    </a:lnSpc>
                  </a:pPr>
                  <a:r>
                    <a:rPr lang="en-GB" sz="600" dirty="0" smtClean="0"/>
                    <a:t>36</a:t>
                  </a:r>
                </a:p>
                <a:p>
                  <a:pPr algn="r">
                    <a:lnSpc>
                      <a:spcPct val="92000"/>
                    </a:lnSpc>
                  </a:pPr>
                  <a:r>
                    <a:rPr lang="en-GB" sz="600" dirty="0" smtClean="0"/>
                    <a:t>37</a:t>
                  </a:r>
                </a:p>
                <a:p>
                  <a:pPr algn="r">
                    <a:lnSpc>
                      <a:spcPct val="92000"/>
                    </a:lnSpc>
                  </a:pPr>
                  <a:r>
                    <a:rPr lang="en-GB" sz="600" dirty="0" smtClean="0"/>
                    <a:t>39</a:t>
                  </a:r>
                </a:p>
                <a:p>
                  <a:pPr algn="r">
                    <a:lnSpc>
                      <a:spcPct val="92000"/>
                    </a:lnSpc>
                  </a:pPr>
                  <a:r>
                    <a:rPr lang="en-GB" sz="600" dirty="0" smtClean="0"/>
                    <a:t>44</a:t>
                  </a:r>
                </a:p>
                <a:p>
                  <a:pPr algn="r">
                    <a:lnSpc>
                      <a:spcPct val="92000"/>
                    </a:lnSpc>
                  </a:pPr>
                  <a:r>
                    <a:rPr lang="en-GB" sz="600" dirty="0" smtClean="0"/>
                    <a:t>15</a:t>
                  </a:r>
                </a:p>
                <a:p>
                  <a:pPr algn="r">
                    <a:lnSpc>
                      <a:spcPct val="92000"/>
                    </a:lnSpc>
                  </a:pPr>
                  <a:r>
                    <a:rPr lang="en-GB" sz="600" dirty="0" smtClean="0"/>
                    <a:t>25</a:t>
                  </a:r>
                </a:p>
                <a:p>
                  <a:pPr algn="r">
                    <a:lnSpc>
                      <a:spcPct val="92000"/>
                    </a:lnSpc>
                  </a:pPr>
                  <a:r>
                    <a:rPr lang="en-GB" sz="600" dirty="0" smtClean="0"/>
                    <a:t>10</a:t>
                  </a:r>
                </a:p>
                <a:p>
                  <a:pPr algn="r">
                    <a:lnSpc>
                      <a:spcPct val="92000"/>
                    </a:lnSpc>
                  </a:pPr>
                  <a:r>
                    <a:rPr lang="en-GB" sz="600" dirty="0" smtClean="0"/>
                    <a:t>1</a:t>
                  </a:r>
                </a:p>
                <a:p>
                  <a:pPr algn="r">
                    <a:lnSpc>
                      <a:spcPct val="92000"/>
                    </a:lnSpc>
                  </a:pPr>
                  <a:r>
                    <a:rPr lang="en-GB" sz="600" dirty="0" smtClean="0"/>
                    <a:t>3</a:t>
                  </a:r>
                </a:p>
                <a:p>
                  <a:pPr algn="r">
                    <a:lnSpc>
                      <a:spcPct val="92000"/>
                    </a:lnSpc>
                  </a:pPr>
                  <a:r>
                    <a:rPr lang="en-GB" sz="600" dirty="0" smtClean="0"/>
                    <a:t>41</a:t>
                  </a:r>
                </a:p>
                <a:p>
                  <a:pPr algn="r">
                    <a:lnSpc>
                      <a:spcPct val="92000"/>
                    </a:lnSpc>
                  </a:pPr>
                  <a:r>
                    <a:rPr lang="en-GB" sz="600" dirty="0" smtClean="0"/>
                    <a:t>38</a:t>
                  </a:r>
                </a:p>
                <a:p>
                  <a:pPr algn="r">
                    <a:lnSpc>
                      <a:spcPct val="92000"/>
                    </a:lnSpc>
                  </a:pPr>
                  <a:r>
                    <a:rPr lang="en-GB" sz="600" dirty="0" smtClean="0"/>
                    <a:t>11</a:t>
                  </a:r>
                </a:p>
                <a:p>
                  <a:pPr algn="r">
                    <a:lnSpc>
                      <a:spcPct val="92000"/>
                    </a:lnSpc>
                  </a:pPr>
                  <a:r>
                    <a:rPr lang="en-GB" sz="600" dirty="0" smtClean="0"/>
                    <a:t>43</a:t>
                  </a:r>
                </a:p>
                <a:p>
                  <a:pPr algn="r">
                    <a:lnSpc>
                      <a:spcPct val="92000"/>
                    </a:lnSpc>
                  </a:pPr>
                  <a:r>
                    <a:rPr lang="en-GB" sz="600" dirty="0" smtClean="0"/>
                    <a:t>16</a:t>
                  </a:r>
                </a:p>
                <a:p>
                  <a:pPr algn="r">
                    <a:lnSpc>
                      <a:spcPct val="92000"/>
                    </a:lnSpc>
                  </a:pPr>
                  <a:r>
                    <a:rPr lang="en-GB" sz="600" dirty="0" smtClean="0"/>
                    <a:t>29</a:t>
                  </a:r>
                </a:p>
                <a:p>
                  <a:pPr algn="r">
                    <a:lnSpc>
                      <a:spcPct val="92000"/>
                    </a:lnSpc>
                  </a:pPr>
                  <a:r>
                    <a:rPr lang="en-GB" sz="600" dirty="0"/>
                    <a:t>5</a:t>
                  </a:r>
                </a:p>
              </p:txBody>
            </p:sp>
          </p:grpSp>
          <p:cxnSp>
            <p:nvCxnSpPr>
              <p:cNvPr id="41" name="Straight Connector 40"/>
              <p:cNvCxnSpPr/>
              <p:nvPr/>
            </p:nvCxnSpPr>
            <p:spPr>
              <a:xfrm>
                <a:off x="9695355" y="2930368"/>
                <a:ext cx="3394093"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3027818" y="3729819"/>
                <a:ext cx="71154"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10465084" y="2452147"/>
                <a:ext cx="72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spTree>
    <p:custDataLst>
      <p:tags r:id="rId1"/>
    </p:custDataLst>
    <p:extLst>
      <p:ext uri="{BB962C8B-B14F-4D97-AF65-F5344CB8AC3E}">
        <p14:creationId xmlns:p14="http://schemas.microsoft.com/office/powerpoint/2010/main" val="1287527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1484PD</a:t>
            </a:r>
            <a:r>
              <a:rPr lang="en-GB" sz="1800" dirty="0">
                <a:solidFill>
                  <a:schemeClr val="bg1"/>
                </a:solidFill>
              </a:rPr>
              <a:t>: A </a:t>
            </a:r>
            <a:r>
              <a:rPr lang="en-GB" sz="1800" dirty="0" smtClean="0">
                <a:solidFill>
                  <a:schemeClr val="bg1"/>
                </a:solidFill>
              </a:rPr>
              <a:t>matching-adjusted indirect comparison of trabectedin </a:t>
            </a:r>
            <a:r>
              <a:rPr lang="en-GB" sz="1800" dirty="0">
                <a:solidFill>
                  <a:schemeClr val="bg1"/>
                </a:solidFill>
              </a:rPr>
              <a:t>and </a:t>
            </a:r>
            <a:r>
              <a:rPr lang="en-GB" sz="1800" dirty="0" smtClean="0">
                <a:solidFill>
                  <a:schemeClr val="bg1"/>
                </a:solidFill>
              </a:rPr>
              <a:t>pazopanib for </a:t>
            </a:r>
            <a:r>
              <a:rPr lang="en-GB" sz="1800" dirty="0">
                <a:solidFill>
                  <a:schemeClr val="bg1"/>
                </a:solidFill>
              </a:rPr>
              <a:t>the </a:t>
            </a:r>
            <a:r>
              <a:rPr lang="en-GB" sz="1800" dirty="0" smtClean="0">
                <a:solidFill>
                  <a:schemeClr val="bg1"/>
                </a:solidFill>
              </a:rPr>
              <a:t>treatment </a:t>
            </a:r>
            <a:r>
              <a:rPr lang="en-GB" sz="1800" dirty="0">
                <a:solidFill>
                  <a:schemeClr val="bg1"/>
                </a:solidFill>
              </a:rPr>
              <a:t>of </a:t>
            </a:r>
            <a:r>
              <a:rPr lang="en-GB" sz="1800" dirty="0" smtClean="0">
                <a:solidFill>
                  <a:schemeClr val="bg1"/>
                </a:solidFill>
              </a:rPr>
              <a:t>advanced</a:t>
            </a:r>
            <a:r>
              <a:rPr lang="en-GB" sz="1800" dirty="0">
                <a:solidFill>
                  <a:schemeClr val="bg1"/>
                </a:solidFill>
              </a:rPr>
              <a:t>, </a:t>
            </a:r>
            <a:r>
              <a:rPr lang="en-GB" sz="1800" dirty="0" smtClean="0">
                <a:solidFill>
                  <a:schemeClr val="bg1"/>
                </a:solidFill>
              </a:rPr>
              <a:t>metastatic</a:t>
            </a:r>
            <a:r>
              <a:rPr lang="en-GB" sz="1800" dirty="0">
                <a:solidFill>
                  <a:schemeClr val="bg1"/>
                </a:solidFill>
              </a:rPr>
              <a:t>, </a:t>
            </a:r>
            <a:r>
              <a:rPr lang="en-GB" sz="1800" dirty="0" err="1" smtClean="0">
                <a:solidFill>
                  <a:schemeClr val="bg1"/>
                </a:solidFill>
              </a:rPr>
              <a:t>leiomyosarcomas</a:t>
            </a:r>
            <a:r>
              <a:rPr lang="en-GB" sz="1800" dirty="0" smtClean="0">
                <a:solidFill>
                  <a:schemeClr val="bg1"/>
                </a:solidFill>
              </a:rPr>
              <a:t> – Jones RL, et al </a:t>
            </a:r>
            <a:endParaRPr lang="en-GB" sz="1800" dirty="0">
              <a:solidFill>
                <a:schemeClr val="bg1"/>
              </a:solidFill>
            </a:endParaRPr>
          </a:p>
        </p:txBody>
      </p:sp>
      <p:sp>
        <p:nvSpPr>
          <p:cNvPr id="5123" name="Rectangle 3"/>
          <p:cNvSpPr>
            <a:spLocks noGrp="1" noChangeArrowheads="1"/>
          </p:cNvSpPr>
          <p:nvPr>
            <p:ph type="body" idx="1"/>
          </p:nvPr>
        </p:nvSpPr>
        <p:spPr/>
        <p:txBody>
          <a:bodyPr/>
          <a:lstStyle/>
          <a:p>
            <a:pPr marL="0" indent="0">
              <a:spcAft>
                <a:spcPts val="100"/>
              </a:spcAft>
              <a:buNone/>
            </a:pPr>
            <a:r>
              <a:rPr lang="en-GB" b="1" dirty="0" smtClean="0">
                <a:solidFill>
                  <a:schemeClr val="bg1"/>
                </a:solidFill>
              </a:rPr>
              <a:t>STUDY OBJECTIVE </a:t>
            </a:r>
            <a:endParaRPr lang="en-GB" b="1" dirty="0">
              <a:solidFill>
                <a:schemeClr val="bg1"/>
              </a:solidFill>
            </a:endParaRPr>
          </a:p>
          <a:p>
            <a:pPr>
              <a:spcAft>
                <a:spcPts val="100"/>
              </a:spcAft>
            </a:pPr>
            <a:r>
              <a:rPr lang="en-GB" dirty="0"/>
              <a:t>To </a:t>
            </a:r>
            <a:r>
              <a:rPr lang="en-GB" dirty="0" smtClean="0"/>
              <a:t>explore the clinically relevant differences in efficacy and safety between trabectedin and pazopanib in the treatment of </a:t>
            </a:r>
            <a:r>
              <a:rPr lang="en-GB" dirty="0"/>
              <a:t>advanced metastatic, </a:t>
            </a:r>
            <a:r>
              <a:rPr lang="en-GB" dirty="0" err="1"/>
              <a:t>leiomyosarcomas</a:t>
            </a:r>
            <a:r>
              <a:rPr lang="en-GB" dirty="0"/>
              <a:t> </a:t>
            </a:r>
            <a:r>
              <a:rPr lang="en-GB" dirty="0" smtClean="0"/>
              <a:t>after failure of anthracycline or ifosfamide-based regimens </a:t>
            </a:r>
          </a:p>
          <a:p>
            <a:pPr marL="0" indent="0">
              <a:spcAft>
                <a:spcPts val="100"/>
              </a:spcAft>
              <a:buNone/>
            </a:pPr>
            <a:endParaRPr lang="en-GB" b="1" dirty="0" smtClean="0">
              <a:solidFill>
                <a:schemeClr val="bg1"/>
              </a:solidFill>
            </a:endParaRPr>
          </a:p>
          <a:p>
            <a:pPr marL="0" indent="0">
              <a:spcAft>
                <a:spcPts val="100"/>
              </a:spcAft>
              <a:buNone/>
            </a:pPr>
            <a:r>
              <a:rPr lang="en-GB" b="1" dirty="0" smtClean="0">
                <a:solidFill>
                  <a:schemeClr val="bg1"/>
                </a:solidFill>
              </a:rPr>
              <a:t>METHODS</a:t>
            </a:r>
            <a:endParaRPr lang="en-GB" b="1" dirty="0">
              <a:solidFill>
                <a:schemeClr val="bg1"/>
              </a:solidFill>
            </a:endParaRPr>
          </a:p>
          <a:p>
            <a:pPr>
              <a:spcAft>
                <a:spcPts val="100"/>
              </a:spcAft>
            </a:pPr>
            <a:r>
              <a:rPr lang="en-GB" dirty="0"/>
              <a:t>MAIC </a:t>
            </a:r>
            <a:r>
              <a:rPr lang="en-GB" dirty="0" smtClean="0"/>
              <a:t>(matching-adjusted indirect comparison) was </a:t>
            </a:r>
            <a:r>
              <a:rPr lang="en-GB" dirty="0"/>
              <a:t>performed </a:t>
            </a:r>
            <a:r>
              <a:rPr lang="en-GB" dirty="0" smtClean="0"/>
              <a:t>using baseline </a:t>
            </a:r>
            <a:r>
              <a:rPr lang="en-GB" dirty="0"/>
              <a:t>characteristics from two </a:t>
            </a:r>
            <a:r>
              <a:rPr lang="en-GB" dirty="0" smtClean="0"/>
              <a:t>phase 3 trials: </a:t>
            </a:r>
            <a:r>
              <a:rPr lang="en-GB" dirty="0"/>
              <a:t>SAR 3007 </a:t>
            </a:r>
            <a:r>
              <a:rPr lang="en-GB" dirty="0" smtClean="0"/>
              <a:t>for trabectedin and PALETTE for pazopanib </a:t>
            </a:r>
          </a:p>
          <a:p>
            <a:pPr>
              <a:spcAft>
                <a:spcPts val="100"/>
              </a:spcAft>
            </a:pPr>
            <a:r>
              <a:rPr lang="en-GB" dirty="0" smtClean="0"/>
              <a:t>Patients </a:t>
            </a:r>
            <a:r>
              <a:rPr lang="en-GB" dirty="0"/>
              <a:t>receiving </a:t>
            </a:r>
            <a:r>
              <a:rPr lang="en-GB" dirty="0" smtClean="0"/>
              <a:t>trabectedin who did not meet the inclusion </a:t>
            </a:r>
            <a:r>
              <a:rPr lang="en-GB" dirty="0"/>
              <a:t>criteria for </a:t>
            </a:r>
            <a:r>
              <a:rPr lang="en-GB" dirty="0" smtClean="0"/>
              <a:t>PALETTE were excluded, generating a sample </a:t>
            </a:r>
            <a:r>
              <a:rPr lang="en-GB" dirty="0"/>
              <a:t>size of 372 </a:t>
            </a:r>
            <a:r>
              <a:rPr lang="en-GB" dirty="0" smtClean="0"/>
              <a:t>patients (trabectedin, n=263; pazopanib, n=109)</a:t>
            </a:r>
          </a:p>
          <a:p>
            <a:pPr>
              <a:spcAft>
                <a:spcPts val="100"/>
              </a:spcAft>
            </a:pPr>
            <a:r>
              <a:rPr lang="en-GB" dirty="0" smtClean="0"/>
              <a:t>Using a generalized method </a:t>
            </a:r>
            <a:r>
              <a:rPr lang="en-GB" dirty="0"/>
              <a:t>of moments (GMM</a:t>
            </a:r>
            <a:r>
              <a:rPr lang="en-GB" dirty="0" smtClean="0"/>
              <a:t>), cohorts were matched optimally to evaluate differences </a:t>
            </a:r>
            <a:r>
              <a:rPr lang="en-GB" dirty="0"/>
              <a:t>in </a:t>
            </a:r>
            <a:r>
              <a:rPr lang="en-GB" dirty="0" smtClean="0"/>
              <a:t>OS, PFS and safety </a:t>
            </a:r>
            <a:endParaRPr lang="en-GB" dirty="0"/>
          </a:p>
        </p:txBody>
      </p:sp>
      <p:sp>
        <p:nvSpPr>
          <p:cNvPr id="5124" name="Text Box 4"/>
          <p:cNvSpPr txBox="1">
            <a:spLocks noChangeArrowheads="1"/>
          </p:cNvSpPr>
          <p:nvPr/>
        </p:nvSpPr>
        <p:spPr bwMode="auto">
          <a:xfrm>
            <a:off x="4706734" y="6474897"/>
            <a:ext cx="42166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Jones RL,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1484PD</a:t>
            </a:r>
            <a:endParaRPr lang="en-GB" sz="1200" dirty="0">
              <a:solidFill>
                <a:srgbClr val="363636"/>
              </a:solidFill>
            </a:endParaRPr>
          </a:p>
        </p:txBody>
      </p:sp>
    </p:spTree>
    <p:custDataLst>
      <p:tags r:id="rId1"/>
    </p:custDataLst>
    <p:extLst>
      <p:ext uri="{BB962C8B-B14F-4D97-AF65-F5344CB8AC3E}">
        <p14:creationId xmlns:p14="http://schemas.microsoft.com/office/powerpoint/2010/main" val="664117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marL="0" indent="0">
              <a:buNone/>
            </a:pPr>
            <a:r>
              <a:rPr lang="en-GB" b="1" dirty="0">
                <a:solidFill>
                  <a:schemeClr val="bg1"/>
                </a:solidFill>
              </a:rPr>
              <a:t>KEY </a:t>
            </a:r>
            <a:r>
              <a:rPr lang="en-GB" b="1" dirty="0" smtClean="0">
                <a:solidFill>
                  <a:schemeClr val="bg1"/>
                </a:solidFill>
              </a:rPr>
              <a:t>RESULTS</a:t>
            </a:r>
            <a:endParaRPr lang="en-GB" b="1" dirty="0">
              <a:solidFill>
                <a:schemeClr val="bg1"/>
              </a:solidFill>
            </a:endParaRPr>
          </a:p>
          <a:p>
            <a:pPr marL="0" indent="0">
              <a:buNone/>
            </a:pPr>
            <a:r>
              <a:rPr lang="en-GB" dirty="0"/>
              <a:t> </a:t>
            </a: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p:txBody>
      </p:sp>
      <p:sp>
        <p:nvSpPr>
          <p:cNvPr id="11" name="Text Box 4"/>
          <p:cNvSpPr txBox="1">
            <a:spLocks noChangeArrowheads="1"/>
          </p:cNvSpPr>
          <p:nvPr/>
        </p:nvSpPr>
        <p:spPr bwMode="auto">
          <a:xfrm>
            <a:off x="4706734" y="6474897"/>
            <a:ext cx="42166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fontAlgn="base">
              <a:spcBef>
                <a:spcPct val="0"/>
              </a:spcBef>
              <a:spcAft>
                <a:spcPct val="0"/>
              </a:spcAft>
            </a:pPr>
            <a:r>
              <a:rPr lang="en-GB" sz="1200" dirty="0">
                <a:solidFill>
                  <a:srgbClr val="363636"/>
                </a:solidFill>
              </a:rPr>
              <a:t>Jones RL,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1484PD</a:t>
            </a:r>
          </a:p>
        </p:txBody>
      </p:sp>
      <p:sp>
        <p:nvSpPr>
          <p:cNvPr id="14" name="Rectangle 2"/>
          <p:cNvSpPr>
            <a:spLocks noGrp="1" noChangeArrowheads="1"/>
          </p:cNvSpPr>
          <p:nvPr>
            <p:ph type="title"/>
          </p:nvPr>
        </p:nvSpPr>
        <p:spPr>
          <a:xfrm>
            <a:off x="228600" y="228600"/>
            <a:ext cx="7130143" cy="939801"/>
          </a:xfrm>
        </p:spPr>
        <p:txBody>
          <a:bodyPr/>
          <a:lstStyle/>
          <a:p>
            <a:r>
              <a:rPr lang="en-GB" sz="1800" dirty="0">
                <a:solidFill>
                  <a:schemeClr val="bg1"/>
                </a:solidFill>
              </a:rPr>
              <a:t>1484PD: A matching-adjusted indirect comparison </a:t>
            </a:r>
            <a:r>
              <a:rPr lang="en-GB" sz="1800" dirty="0" smtClean="0">
                <a:solidFill>
                  <a:schemeClr val="bg1"/>
                </a:solidFill>
              </a:rPr>
              <a:t>of </a:t>
            </a:r>
            <a:r>
              <a:rPr lang="en-GB" sz="1800" dirty="0">
                <a:solidFill>
                  <a:schemeClr val="bg1"/>
                </a:solidFill>
              </a:rPr>
              <a:t>trabectedin and pazopanib for the treatment of advanced, metastatic, </a:t>
            </a:r>
            <a:r>
              <a:rPr lang="en-GB" sz="1800" dirty="0" err="1">
                <a:solidFill>
                  <a:schemeClr val="bg1"/>
                </a:solidFill>
              </a:rPr>
              <a:t>leiomyosarcomas</a:t>
            </a:r>
            <a:r>
              <a:rPr lang="en-GB" sz="1800" dirty="0">
                <a:solidFill>
                  <a:schemeClr val="bg1"/>
                </a:solidFill>
              </a:rPr>
              <a:t> – Jones RL, et al </a:t>
            </a:r>
          </a:p>
        </p:txBody>
      </p:sp>
      <p:sp>
        <p:nvSpPr>
          <p:cNvPr id="7" name="TextBox 6"/>
          <p:cNvSpPr txBox="1"/>
          <p:nvPr/>
        </p:nvSpPr>
        <p:spPr>
          <a:xfrm>
            <a:off x="5389988" y="4176666"/>
            <a:ext cx="3564590" cy="292388"/>
          </a:xfrm>
          <a:prstGeom prst="rect">
            <a:avLst/>
          </a:prstGeom>
          <a:noFill/>
        </p:spPr>
        <p:txBody>
          <a:bodyPr wrap="square" rtlCol="0">
            <a:spAutoFit/>
          </a:bodyPr>
          <a:lstStyle/>
          <a:p>
            <a:pPr algn="ctr" fontAlgn="base">
              <a:spcBef>
                <a:spcPct val="0"/>
              </a:spcBef>
              <a:spcAft>
                <a:spcPct val="0"/>
              </a:spcAft>
            </a:pPr>
            <a:r>
              <a:rPr lang="en-GB" sz="1300" b="1" dirty="0">
                <a:solidFill>
                  <a:srgbClr val="363636"/>
                </a:solidFill>
              </a:rPr>
              <a:t>Match-adjusted </a:t>
            </a:r>
            <a:r>
              <a:rPr lang="en-GB" sz="1300" b="1" dirty="0" smtClean="0">
                <a:solidFill>
                  <a:srgbClr val="363636"/>
                </a:solidFill>
              </a:rPr>
              <a:t>Kaplan-Meier curve for OS</a:t>
            </a:r>
            <a:endParaRPr lang="en-GB" sz="1300" b="1" dirty="0">
              <a:solidFill>
                <a:srgbClr val="363636"/>
              </a:solidFill>
            </a:endParaRPr>
          </a:p>
        </p:txBody>
      </p:sp>
      <p:graphicFrame>
        <p:nvGraphicFramePr>
          <p:cNvPr id="12" name="Content Placeholder 2"/>
          <p:cNvGraphicFramePr>
            <a:graphicFrameLocks/>
          </p:cNvGraphicFramePr>
          <p:nvPr>
            <p:extLst>
              <p:ext uri="{D42A27DB-BD31-4B8C-83A1-F6EECF244321}">
                <p14:modId xmlns:p14="http://schemas.microsoft.com/office/powerpoint/2010/main" val="3234332490"/>
              </p:ext>
            </p:extLst>
          </p:nvPr>
        </p:nvGraphicFramePr>
        <p:xfrm>
          <a:off x="225425" y="1763954"/>
          <a:ext cx="4865190" cy="2302668"/>
        </p:xfrm>
        <a:graphic>
          <a:graphicData uri="http://schemas.openxmlformats.org/drawingml/2006/table">
            <a:tbl>
              <a:tblPr firstRow="1" bandRow="1">
                <a:tableStyleId>{69012ECD-51FC-41F1-AA8D-1B2483CD663E}</a:tableStyleId>
              </a:tblPr>
              <a:tblGrid>
                <a:gridCol w="1685262">
                  <a:extLst>
                    <a:ext uri="{9D8B030D-6E8A-4147-A177-3AD203B41FA5}">
                      <a16:colId xmlns="" xmlns:a16="http://schemas.microsoft.com/office/drawing/2014/main" val="20000"/>
                    </a:ext>
                  </a:extLst>
                </a:gridCol>
                <a:gridCol w="1637731">
                  <a:extLst>
                    <a:ext uri="{9D8B030D-6E8A-4147-A177-3AD203B41FA5}">
                      <a16:colId xmlns="" xmlns:a16="http://schemas.microsoft.com/office/drawing/2014/main" val="20001"/>
                    </a:ext>
                  </a:extLst>
                </a:gridCol>
                <a:gridCol w="1542197">
                  <a:extLst>
                    <a:ext uri="{9D8B030D-6E8A-4147-A177-3AD203B41FA5}">
                      <a16:colId xmlns="" xmlns:a16="http://schemas.microsoft.com/office/drawing/2014/main" val="20002"/>
                    </a:ext>
                  </a:extLst>
                </a:gridCol>
              </a:tblGrid>
              <a:tr h="36718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latin typeface="+mn-lt"/>
                        </a:rPr>
                        <a:t>Outcomes of MAIC survival analysis, months</a:t>
                      </a:r>
                      <a:r>
                        <a:rPr lang="en-GB" sz="1400" baseline="0" dirty="0" smtClean="0">
                          <a:solidFill>
                            <a:schemeClr val="tx2"/>
                          </a:solidFill>
                          <a:latin typeface="+mn-lt"/>
                        </a:rPr>
                        <a:t> (95%CI)</a:t>
                      </a: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c hMerge="1">
                  <a:txBody>
                    <a:bodyPr/>
                    <a:lstStyle/>
                    <a:p>
                      <a:pPr algn="ctr"/>
                      <a:endParaRPr lang="en-GB" sz="1400" dirty="0">
                        <a:solidFill>
                          <a:schemeClr val="tx2"/>
                        </a:solidFill>
                        <a:latin typeface="+mn-lt"/>
                        <a:cs typeface="Arial" panose="020B0604020202020204" pitchFamily="34" charset="0"/>
                      </a:endParaRPr>
                    </a:p>
                  </a:txBody>
                  <a:tcPr anchor="b"/>
                </a:tc>
              </a:tr>
              <a:tr h="265471">
                <a:tc>
                  <a:txBody>
                    <a:bodyPr/>
                    <a:lstStyle/>
                    <a:p>
                      <a:endParaRPr lang="en-GB" sz="1400" b="1" dirty="0">
                        <a:solidFill>
                          <a:schemeClr val="tx2"/>
                        </a:solidFill>
                        <a:latin typeface="+mn-lt"/>
                        <a:cs typeface="Arial" panose="020B0604020202020204" pitchFamily="34" charset="0"/>
                      </a:endParaRPr>
                    </a:p>
                  </a:txBody>
                  <a:tcPr anchor="b">
                    <a:solidFill>
                      <a:schemeClr val="accent1"/>
                    </a:solidFill>
                  </a:tcPr>
                </a:tc>
                <a:tc>
                  <a:txBody>
                    <a:bodyPr/>
                    <a:lstStyle/>
                    <a:p>
                      <a:pPr algn="ctr"/>
                      <a:r>
                        <a:rPr lang="en-GB" sz="1400" b="1" baseline="0" dirty="0" smtClean="0">
                          <a:solidFill>
                            <a:schemeClr val="tx2"/>
                          </a:solidFill>
                          <a:latin typeface="+mn-lt"/>
                        </a:rPr>
                        <a:t>Trabectedin</a:t>
                      </a:r>
                      <a:endParaRPr lang="en-GB" sz="1400" b="1" dirty="0">
                        <a:solidFill>
                          <a:schemeClr val="tx2"/>
                        </a:solidFill>
                        <a:latin typeface="+mn-lt"/>
                        <a:cs typeface="Arial" panose="020B0604020202020204" pitchFamily="34" charset="0"/>
                      </a:endParaRPr>
                    </a:p>
                  </a:txBody>
                  <a:tcPr anchor="b">
                    <a:solidFill>
                      <a:schemeClr val="accent1"/>
                    </a:solidFill>
                  </a:tcPr>
                </a:tc>
                <a:tc>
                  <a:txBody>
                    <a:bodyPr/>
                    <a:lstStyle/>
                    <a:p>
                      <a:pPr algn="ctr"/>
                      <a:r>
                        <a:rPr lang="en-GB" sz="1400" b="1" baseline="0" dirty="0" smtClean="0">
                          <a:solidFill>
                            <a:schemeClr val="tx2"/>
                          </a:solidFill>
                          <a:latin typeface="+mn-lt"/>
                        </a:rPr>
                        <a:t>Pazopanib</a:t>
                      </a:r>
                      <a:endParaRPr lang="en-GB" sz="1400" b="1" dirty="0">
                        <a:solidFill>
                          <a:schemeClr val="tx2"/>
                        </a:solidFill>
                        <a:latin typeface="+mn-lt"/>
                        <a:cs typeface="Arial" panose="020B0604020202020204" pitchFamily="34" charset="0"/>
                      </a:endParaRPr>
                    </a:p>
                  </a:txBody>
                  <a:tcPr anchor="b">
                    <a:solidFill>
                      <a:schemeClr val="accent1"/>
                    </a:solidFill>
                  </a:tcPr>
                </a:tc>
                <a:extLst>
                  <a:ext uri="{0D108BD9-81ED-4DB2-BD59-A6C34878D82A}">
                    <a16:rowId xmlns="" xmlns:a16="http://schemas.microsoft.com/office/drawing/2014/main" val="10000"/>
                  </a:ext>
                </a:extLst>
              </a:tr>
              <a:tr h="370840">
                <a:tc>
                  <a:txBody>
                    <a:bodyPr/>
                    <a:lstStyle/>
                    <a:p>
                      <a:r>
                        <a:rPr lang="en-GB" sz="1400" b="0" dirty="0" err="1" smtClean="0">
                          <a:solidFill>
                            <a:schemeClr val="tx1"/>
                          </a:solidFill>
                          <a:latin typeface="+mn-lt"/>
                          <a:cs typeface="+mn-cs"/>
                        </a:rPr>
                        <a:t>mOS</a:t>
                      </a:r>
                      <a:endParaRPr lang="en-GB" sz="1400" b="0" baseline="0" dirty="0">
                        <a:solidFill>
                          <a:schemeClr val="tx1"/>
                        </a:solidFill>
                        <a:latin typeface="+mn-lt"/>
                        <a:cs typeface="+mn-cs"/>
                      </a:endParaRPr>
                    </a:p>
                  </a:txBody>
                  <a:tcPr/>
                </a:tc>
                <a:tc>
                  <a:txBody>
                    <a:bodyPr/>
                    <a:lstStyle/>
                    <a:p>
                      <a:pPr algn="ctr"/>
                      <a:r>
                        <a:rPr lang="en-GB" sz="1400" dirty="0">
                          <a:solidFill>
                            <a:srgbClr val="000000"/>
                          </a:solidFill>
                          <a:latin typeface="+mn-lt"/>
                          <a:cs typeface="Arial" panose="020B0604020202020204" pitchFamily="34" charset="0"/>
                        </a:rPr>
                        <a:t>16.8 (14.5, 19.0)</a:t>
                      </a:r>
                      <a:endParaRPr lang="en-GB" sz="1400" baseline="0" dirty="0">
                        <a:solidFill>
                          <a:srgbClr val="000000"/>
                        </a:solidFill>
                        <a:latin typeface="+mn-lt"/>
                        <a:cs typeface="Arial" panose="020B0604020202020204" pitchFamily="34" charset="0"/>
                      </a:endParaRPr>
                    </a:p>
                  </a:txBody>
                  <a:tcPr/>
                </a:tc>
                <a:tc>
                  <a:txBody>
                    <a:bodyPr/>
                    <a:lstStyle/>
                    <a:p>
                      <a:pPr algn="ctr"/>
                      <a:r>
                        <a:rPr lang="en-GB" sz="1400" baseline="0" dirty="0">
                          <a:solidFill>
                            <a:srgbClr val="000000"/>
                          </a:solidFill>
                          <a:latin typeface="+mn-lt"/>
                          <a:cs typeface="Arial" panose="020B0604020202020204" pitchFamily="34" charset="0"/>
                        </a:rPr>
                        <a:t>16.4 (12.6, 20.2)</a:t>
                      </a:r>
                    </a:p>
                  </a:txBody>
                  <a:tcPr/>
                </a:tc>
                <a:extLst>
                  <a:ext uri="{0D108BD9-81ED-4DB2-BD59-A6C34878D82A}">
                    <a16:rowId xmlns="" xmlns:a16="http://schemas.microsoft.com/office/drawing/2014/main" val="10001"/>
                  </a:ext>
                </a:extLst>
              </a:tr>
              <a:tr h="370840">
                <a:tc>
                  <a:txBody>
                    <a:bodyPr/>
                    <a:lstStyle/>
                    <a:p>
                      <a:r>
                        <a:rPr lang="en-GB" sz="1400" b="0" baseline="0" dirty="0" err="1" smtClean="0">
                          <a:solidFill>
                            <a:schemeClr val="tx1"/>
                          </a:solidFill>
                          <a:latin typeface="+mn-lt"/>
                          <a:cs typeface="+mn-cs"/>
                        </a:rPr>
                        <a:t>mPFS</a:t>
                      </a:r>
                      <a:r>
                        <a:rPr lang="en-GB" sz="1400" b="0" baseline="0" dirty="0" smtClean="0">
                          <a:solidFill>
                            <a:schemeClr val="tx1"/>
                          </a:solidFill>
                          <a:latin typeface="+mn-lt"/>
                          <a:cs typeface="+mn-cs"/>
                        </a:rPr>
                        <a:t> </a:t>
                      </a:r>
                      <a:endParaRPr lang="en-GB" sz="1400" b="0" baseline="0" dirty="0">
                        <a:solidFill>
                          <a:schemeClr val="tx1"/>
                        </a:solidFill>
                        <a:latin typeface="+mn-lt"/>
                        <a:cs typeface="+mn-cs"/>
                      </a:endParaRPr>
                    </a:p>
                  </a:txBody>
                  <a:tcPr/>
                </a:tc>
                <a:tc>
                  <a:txBody>
                    <a:bodyPr/>
                    <a:lstStyle/>
                    <a:p>
                      <a:pPr algn="ctr"/>
                      <a:r>
                        <a:rPr lang="en-GB" sz="1400" dirty="0">
                          <a:solidFill>
                            <a:srgbClr val="000000"/>
                          </a:solidFill>
                          <a:latin typeface="+mn-lt"/>
                          <a:cs typeface="Arial" panose="020B0604020202020204" pitchFamily="34" charset="0"/>
                        </a:rPr>
                        <a:t>4.5</a:t>
                      </a:r>
                      <a:r>
                        <a:rPr lang="en-GB" sz="1400" baseline="0" dirty="0">
                          <a:solidFill>
                            <a:srgbClr val="000000"/>
                          </a:solidFill>
                          <a:latin typeface="+mn-lt"/>
                          <a:cs typeface="Arial" panose="020B0604020202020204" pitchFamily="34" charset="0"/>
                        </a:rPr>
                        <a:t> </a:t>
                      </a:r>
                      <a:r>
                        <a:rPr lang="en-GB" sz="1400" dirty="0">
                          <a:solidFill>
                            <a:srgbClr val="000000"/>
                          </a:solidFill>
                          <a:latin typeface="+mn-lt"/>
                          <a:cs typeface="Arial" panose="020B0604020202020204" pitchFamily="34" charset="0"/>
                        </a:rPr>
                        <a:t>(4.1,</a:t>
                      </a:r>
                      <a:r>
                        <a:rPr lang="en-GB" sz="1400" baseline="0" dirty="0">
                          <a:solidFill>
                            <a:srgbClr val="000000"/>
                          </a:solidFill>
                          <a:latin typeface="+mn-lt"/>
                          <a:cs typeface="Arial" panose="020B0604020202020204" pitchFamily="34" charset="0"/>
                        </a:rPr>
                        <a:t> 5.3</a:t>
                      </a:r>
                      <a:r>
                        <a:rPr lang="en-GB" sz="1400" dirty="0">
                          <a:solidFill>
                            <a:srgbClr val="000000"/>
                          </a:solidFill>
                          <a:latin typeface="+mn-lt"/>
                          <a:cs typeface="Arial" panose="020B0604020202020204" pitchFamily="34" charset="0"/>
                        </a:rPr>
                        <a:t>)</a:t>
                      </a:r>
                    </a:p>
                  </a:txBody>
                  <a:tcPr/>
                </a:tc>
                <a:tc>
                  <a:txBody>
                    <a:bodyPr/>
                    <a:lstStyle/>
                    <a:p>
                      <a:pPr algn="ctr"/>
                      <a:r>
                        <a:rPr lang="en-GB" sz="1400" dirty="0">
                          <a:solidFill>
                            <a:srgbClr val="000000"/>
                          </a:solidFill>
                          <a:latin typeface="+mn-lt"/>
                          <a:cs typeface="Arial" panose="020B0604020202020204" pitchFamily="34" charset="0"/>
                        </a:rPr>
                        <a:t>4.5 (2.8, 6.3)</a:t>
                      </a:r>
                    </a:p>
                  </a:txBody>
                  <a:tcPr/>
                </a:tc>
                <a:extLst>
                  <a:ext uri="{0D108BD9-81ED-4DB2-BD59-A6C34878D82A}">
                    <a16:rowId xmlns="" xmlns:a16="http://schemas.microsoft.com/office/drawing/2014/main" val="10002"/>
                  </a:ext>
                </a:extLst>
              </a:tr>
              <a:tr h="370840">
                <a:tc>
                  <a:txBody>
                    <a:bodyPr/>
                    <a:lstStyle/>
                    <a:p>
                      <a:r>
                        <a:rPr lang="en-GB" sz="1400" b="0" baseline="0" dirty="0" err="1" smtClean="0">
                          <a:solidFill>
                            <a:schemeClr val="tx1"/>
                          </a:solidFill>
                          <a:latin typeface="+mn-lt"/>
                          <a:cs typeface="+mn-cs"/>
                        </a:rPr>
                        <a:t>mPFS</a:t>
                      </a:r>
                      <a:r>
                        <a:rPr lang="en-GB" sz="1400" b="0" baseline="0" dirty="0" smtClean="0">
                          <a:solidFill>
                            <a:schemeClr val="tx1"/>
                          </a:solidFill>
                          <a:latin typeface="+mn-lt"/>
                          <a:cs typeface="+mn-cs"/>
                        </a:rPr>
                        <a:t> </a:t>
                      </a:r>
                      <a:r>
                        <a:rPr lang="en-GB" sz="1400" b="0" baseline="0" dirty="0">
                          <a:solidFill>
                            <a:schemeClr val="tx1"/>
                          </a:solidFill>
                          <a:latin typeface="+mn-lt"/>
                          <a:cs typeface="+mn-cs"/>
                        </a:rPr>
                        <a:t>(≥6 months)</a:t>
                      </a:r>
                    </a:p>
                  </a:txBody>
                  <a:tcPr/>
                </a:tc>
                <a:tc>
                  <a:txBody>
                    <a:bodyPr/>
                    <a:lstStyle/>
                    <a:p>
                      <a:pPr algn="ctr"/>
                      <a:r>
                        <a:rPr lang="en-GB" sz="1400" dirty="0">
                          <a:solidFill>
                            <a:srgbClr val="000000"/>
                          </a:solidFill>
                          <a:latin typeface="+mn-lt"/>
                          <a:cs typeface="Arial" panose="020B0604020202020204" pitchFamily="34" charset="0"/>
                        </a:rPr>
                        <a:t>11.2</a:t>
                      </a:r>
                      <a:r>
                        <a:rPr lang="en-GB" sz="1400" baseline="0" dirty="0">
                          <a:solidFill>
                            <a:srgbClr val="000000"/>
                          </a:solidFill>
                          <a:latin typeface="+mn-lt"/>
                          <a:cs typeface="Arial" panose="020B0604020202020204" pitchFamily="34" charset="0"/>
                        </a:rPr>
                        <a:t> (10.3, 11.8)*</a:t>
                      </a:r>
                      <a:endParaRPr lang="en-GB" sz="1400" dirty="0">
                        <a:solidFill>
                          <a:srgbClr val="000000"/>
                        </a:solidFill>
                        <a:latin typeface="+mn-lt"/>
                        <a:cs typeface="Arial" panose="020B0604020202020204" pitchFamily="34" charset="0"/>
                      </a:endParaRPr>
                    </a:p>
                  </a:txBody>
                  <a:tcPr/>
                </a:tc>
                <a:tc>
                  <a:txBody>
                    <a:bodyPr/>
                    <a:lstStyle/>
                    <a:p>
                      <a:pPr algn="ctr"/>
                      <a:r>
                        <a:rPr lang="en-GB" sz="1400" dirty="0">
                          <a:solidFill>
                            <a:srgbClr val="000000"/>
                          </a:solidFill>
                          <a:latin typeface="+mn-lt"/>
                          <a:cs typeface="Arial" panose="020B0604020202020204" pitchFamily="34" charset="0"/>
                        </a:rPr>
                        <a:t>8.4</a:t>
                      </a:r>
                      <a:r>
                        <a:rPr lang="en-GB" sz="1400" baseline="0" dirty="0">
                          <a:solidFill>
                            <a:srgbClr val="000000"/>
                          </a:solidFill>
                          <a:latin typeface="+mn-lt"/>
                          <a:cs typeface="Arial" panose="020B0604020202020204" pitchFamily="34" charset="0"/>
                        </a:rPr>
                        <a:t> (8.2, 10.6)</a:t>
                      </a:r>
                      <a:endParaRPr lang="en-GB" sz="140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3"/>
                  </a:ext>
                </a:extLst>
              </a:tr>
              <a:tr h="370840">
                <a:tc>
                  <a:txBody>
                    <a:bodyPr/>
                    <a:lstStyle/>
                    <a:p>
                      <a:r>
                        <a:rPr lang="en-GB" sz="1400" b="0" baseline="0" dirty="0">
                          <a:solidFill>
                            <a:schemeClr val="tx1"/>
                          </a:solidFill>
                          <a:latin typeface="+mn-lt"/>
                          <a:cs typeface="+mn-cs"/>
                        </a:rPr>
                        <a:t>Patients living </a:t>
                      </a:r>
                      <a:r>
                        <a:rPr lang="en-GB" sz="1400" b="0" baseline="0" dirty="0" smtClean="0">
                          <a:solidFill>
                            <a:schemeClr val="tx1"/>
                          </a:solidFill>
                          <a:latin typeface="+mn-lt"/>
                          <a:cs typeface="+mn-cs"/>
                        </a:rPr>
                        <a:t/>
                      </a:r>
                      <a:br>
                        <a:rPr lang="en-GB" sz="1400" b="0" baseline="0" dirty="0" smtClean="0">
                          <a:solidFill>
                            <a:schemeClr val="tx1"/>
                          </a:solidFill>
                          <a:latin typeface="+mn-lt"/>
                          <a:cs typeface="+mn-cs"/>
                        </a:rPr>
                      </a:br>
                      <a:r>
                        <a:rPr lang="en-GB" sz="1400" b="0" baseline="0" dirty="0" smtClean="0">
                          <a:solidFill>
                            <a:schemeClr val="tx1"/>
                          </a:solidFill>
                          <a:latin typeface="+mn-lt"/>
                          <a:cs typeface="+mn-cs"/>
                        </a:rPr>
                        <a:t>&gt;</a:t>
                      </a:r>
                      <a:r>
                        <a:rPr lang="en-GB" sz="1400" b="0" baseline="0" dirty="0">
                          <a:solidFill>
                            <a:schemeClr val="tx1"/>
                          </a:solidFill>
                          <a:latin typeface="+mn-lt"/>
                          <a:cs typeface="+mn-cs"/>
                        </a:rPr>
                        <a:t>18 </a:t>
                      </a:r>
                      <a:r>
                        <a:rPr lang="en-GB" sz="1400" b="0" baseline="0" dirty="0" smtClean="0">
                          <a:solidFill>
                            <a:schemeClr val="tx1"/>
                          </a:solidFill>
                          <a:latin typeface="+mn-lt"/>
                          <a:cs typeface="+mn-cs"/>
                        </a:rPr>
                        <a:t>months, % </a:t>
                      </a:r>
                      <a:endParaRPr lang="en-GB" sz="1400" b="0" baseline="0" dirty="0">
                        <a:solidFill>
                          <a:schemeClr val="tx1"/>
                        </a:solidFill>
                        <a:latin typeface="+mn-lt"/>
                        <a:cs typeface="+mn-cs"/>
                      </a:endParaRPr>
                    </a:p>
                  </a:txBody>
                  <a:tcPr/>
                </a:tc>
                <a:tc>
                  <a:txBody>
                    <a:bodyPr/>
                    <a:lstStyle/>
                    <a:p>
                      <a:pPr algn="ctr"/>
                      <a:r>
                        <a:rPr lang="en-GB" sz="1400" dirty="0">
                          <a:solidFill>
                            <a:srgbClr val="000000"/>
                          </a:solidFill>
                          <a:latin typeface="+mn-lt"/>
                          <a:cs typeface="Arial" panose="020B0604020202020204" pitchFamily="34" charset="0"/>
                        </a:rPr>
                        <a:t>45.8</a:t>
                      </a:r>
                      <a:r>
                        <a:rPr lang="en-GB" sz="1400" baseline="30000" dirty="0">
                          <a:solidFill>
                            <a:srgbClr val="000000"/>
                          </a:solidFill>
                          <a:latin typeface="High Tower Text"/>
                          <a:cs typeface="Arial" panose="020B0604020202020204" pitchFamily="34" charset="0"/>
                        </a:rPr>
                        <a:t>†</a:t>
                      </a:r>
                      <a:endParaRPr lang="en-GB" sz="1400" baseline="30000" dirty="0">
                        <a:solidFill>
                          <a:srgbClr val="000000"/>
                        </a:solidFill>
                        <a:latin typeface="+mn-lt"/>
                        <a:cs typeface="Arial" panose="020B0604020202020204" pitchFamily="34" charset="0"/>
                      </a:endParaRPr>
                    </a:p>
                  </a:txBody>
                  <a:tcPr/>
                </a:tc>
                <a:tc>
                  <a:txBody>
                    <a:bodyPr/>
                    <a:lstStyle/>
                    <a:p>
                      <a:pPr algn="ctr"/>
                      <a:r>
                        <a:rPr lang="en-GB" sz="1400" dirty="0">
                          <a:solidFill>
                            <a:srgbClr val="000000"/>
                          </a:solidFill>
                          <a:latin typeface="+mn-lt"/>
                          <a:cs typeface="Arial" panose="020B0604020202020204" pitchFamily="34" charset="0"/>
                        </a:rPr>
                        <a:t>33.7</a:t>
                      </a:r>
                    </a:p>
                  </a:txBody>
                  <a:tcPr/>
                </a:tc>
                <a:extLst>
                  <a:ext uri="{0D108BD9-81ED-4DB2-BD59-A6C34878D82A}">
                    <a16:rowId xmlns="" xmlns:a16="http://schemas.microsoft.com/office/drawing/2014/main" val="10004"/>
                  </a:ext>
                </a:extLst>
              </a:tr>
            </a:tbl>
          </a:graphicData>
        </a:graphic>
      </p:graphicFrame>
      <p:graphicFrame>
        <p:nvGraphicFramePr>
          <p:cNvPr id="13" name="Content Placeholder 2"/>
          <p:cNvGraphicFramePr>
            <a:graphicFrameLocks/>
          </p:cNvGraphicFramePr>
          <p:nvPr>
            <p:extLst>
              <p:ext uri="{D42A27DB-BD31-4B8C-83A1-F6EECF244321}">
                <p14:modId xmlns:p14="http://schemas.microsoft.com/office/powerpoint/2010/main" val="2068607419"/>
              </p:ext>
            </p:extLst>
          </p:nvPr>
        </p:nvGraphicFramePr>
        <p:xfrm>
          <a:off x="225425" y="4505475"/>
          <a:ext cx="4197148" cy="1112520"/>
        </p:xfrm>
        <a:graphic>
          <a:graphicData uri="http://schemas.openxmlformats.org/drawingml/2006/table">
            <a:tbl>
              <a:tblPr firstRow="1" bandRow="1">
                <a:tableStyleId>{69012ECD-51FC-41F1-AA8D-1B2483CD663E}</a:tableStyleId>
              </a:tblPr>
              <a:tblGrid>
                <a:gridCol w="1844780">
                  <a:extLst>
                    <a:ext uri="{9D8B030D-6E8A-4147-A177-3AD203B41FA5}">
                      <a16:colId xmlns="" xmlns:a16="http://schemas.microsoft.com/office/drawing/2014/main" val="20000"/>
                    </a:ext>
                  </a:extLst>
                </a:gridCol>
                <a:gridCol w="1533832">
                  <a:extLst>
                    <a:ext uri="{9D8B030D-6E8A-4147-A177-3AD203B41FA5}">
                      <a16:colId xmlns="" xmlns:a16="http://schemas.microsoft.com/office/drawing/2014/main" val="20001"/>
                    </a:ext>
                  </a:extLst>
                </a:gridCol>
                <a:gridCol w="818536">
                  <a:extLst>
                    <a:ext uri="{9D8B030D-6E8A-4147-A177-3AD203B41FA5}">
                      <a16:colId xmlns="" xmlns:a16="http://schemas.microsoft.com/office/drawing/2014/main" val="20002"/>
                    </a:ext>
                  </a:extLst>
                </a:gridCol>
              </a:tblGrid>
              <a:tr h="370840">
                <a:tc>
                  <a:txBody>
                    <a:bodyPr/>
                    <a:lstStyle/>
                    <a:p>
                      <a:endParaRPr lang="en-GB" sz="1400" dirty="0">
                        <a:solidFill>
                          <a:schemeClr val="tx2"/>
                        </a:solidFill>
                        <a:latin typeface="+mn-lt"/>
                        <a:cs typeface="Arial" panose="020B0604020202020204" pitchFamily="34" charset="0"/>
                      </a:endParaRPr>
                    </a:p>
                  </a:txBody>
                  <a:tcPr anchor="b"/>
                </a:tc>
                <a:tc>
                  <a:txBody>
                    <a:bodyPr/>
                    <a:lstStyle/>
                    <a:p>
                      <a:pPr algn="ctr"/>
                      <a:r>
                        <a:rPr lang="en-GB" sz="1400" baseline="0" dirty="0" smtClean="0">
                          <a:solidFill>
                            <a:schemeClr val="tx2"/>
                          </a:solidFill>
                          <a:latin typeface="+mn-lt"/>
                        </a:rPr>
                        <a:t>HR (95%CI)</a:t>
                      </a:r>
                      <a:endParaRPr lang="en-GB" sz="1400" dirty="0">
                        <a:solidFill>
                          <a:schemeClr val="tx2"/>
                        </a:solidFill>
                        <a:latin typeface="+mn-lt"/>
                        <a:cs typeface="Arial" panose="020B0604020202020204" pitchFamily="34" charset="0"/>
                      </a:endParaRPr>
                    </a:p>
                  </a:txBody>
                  <a:tcPr anchor="b"/>
                </a:tc>
                <a:tc>
                  <a:txBody>
                    <a:bodyPr/>
                    <a:lstStyle/>
                    <a:p>
                      <a:pPr algn="ctr"/>
                      <a:r>
                        <a:rPr lang="en-GB" sz="1400" dirty="0" smtClean="0">
                          <a:solidFill>
                            <a:schemeClr val="tx2"/>
                          </a:solidFill>
                          <a:latin typeface="+mn-lt"/>
                          <a:cs typeface="Arial" panose="020B0604020202020204" pitchFamily="34" charset="0"/>
                        </a:rPr>
                        <a:t>p-value</a:t>
                      </a:r>
                      <a:endParaRPr lang="en-GB" sz="1400" dirty="0">
                        <a:solidFill>
                          <a:schemeClr val="tx2"/>
                        </a:solidFill>
                        <a:latin typeface="+mn-lt"/>
                        <a:cs typeface="Arial" panose="020B0604020202020204" pitchFamily="34" charset="0"/>
                      </a:endParaRPr>
                    </a:p>
                  </a:txBody>
                  <a:tcPr anchor="b"/>
                </a:tc>
                <a:extLst>
                  <a:ext uri="{0D108BD9-81ED-4DB2-BD59-A6C34878D82A}">
                    <a16:rowId xmlns="" xmlns:a16="http://schemas.microsoft.com/office/drawing/2014/main" val="10000"/>
                  </a:ext>
                </a:extLst>
              </a:tr>
              <a:tr h="370840">
                <a:tc>
                  <a:txBody>
                    <a:bodyPr/>
                    <a:lstStyle/>
                    <a:p>
                      <a:r>
                        <a:rPr lang="en-GB" sz="1400" b="0" dirty="0">
                          <a:solidFill>
                            <a:schemeClr val="tx1"/>
                          </a:solidFill>
                          <a:latin typeface="+mn-lt"/>
                          <a:cs typeface="+mn-cs"/>
                        </a:rPr>
                        <a:t>OS </a:t>
                      </a:r>
                      <a:endParaRPr lang="en-GB" sz="1400" b="0" baseline="0" dirty="0">
                        <a:solidFill>
                          <a:schemeClr val="tx1"/>
                        </a:solidFill>
                        <a:latin typeface="+mn-lt"/>
                        <a:cs typeface="+mn-cs"/>
                      </a:endParaRPr>
                    </a:p>
                  </a:txBody>
                  <a:tcPr/>
                </a:tc>
                <a:tc>
                  <a:txBody>
                    <a:bodyPr/>
                    <a:lstStyle/>
                    <a:p>
                      <a:pPr algn="ctr"/>
                      <a:r>
                        <a:rPr lang="en-GB" sz="1400" dirty="0">
                          <a:solidFill>
                            <a:srgbClr val="000000"/>
                          </a:solidFill>
                          <a:latin typeface="+mn-lt"/>
                          <a:cs typeface="Arial" panose="020B0604020202020204" pitchFamily="34" charset="0"/>
                        </a:rPr>
                        <a:t>0.86 </a:t>
                      </a:r>
                      <a:r>
                        <a:rPr lang="en-GB" sz="1400" dirty="0" smtClean="0">
                          <a:solidFill>
                            <a:srgbClr val="000000"/>
                          </a:solidFill>
                          <a:latin typeface="+mn-lt"/>
                          <a:cs typeface="Arial" panose="020B0604020202020204" pitchFamily="34" charset="0"/>
                        </a:rPr>
                        <a:t>(0.64, 1.18)</a:t>
                      </a:r>
                      <a:endParaRPr lang="en-GB" sz="1400" baseline="0" dirty="0">
                        <a:solidFill>
                          <a:srgbClr val="000000"/>
                        </a:solidFill>
                        <a:latin typeface="+mn-lt"/>
                        <a:cs typeface="Arial" panose="020B0604020202020204" pitchFamily="34" charset="0"/>
                      </a:endParaRPr>
                    </a:p>
                  </a:txBody>
                  <a:tcPr/>
                </a:tc>
                <a:tc>
                  <a:txBody>
                    <a:bodyPr/>
                    <a:lstStyle/>
                    <a:p>
                      <a:pPr algn="ctr"/>
                      <a:r>
                        <a:rPr lang="en-GB" sz="1400" baseline="0" dirty="0" smtClean="0">
                          <a:solidFill>
                            <a:srgbClr val="000000"/>
                          </a:solidFill>
                          <a:latin typeface="+mn-lt"/>
                          <a:cs typeface="Arial" panose="020B0604020202020204" pitchFamily="34" charset="0"/>
                        </a:rPr>
                        <a:t>0.36</a:t>
                      </a:r>
                      <a:endParaRPr lang="en-GB" sz="1400" baseline="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1"/>
                  </a:ext>
                </a:extLst>
              </a:tr>
              <a:tr h="370840">
                <a:tc>
                  <a:txBody>
                    <a:bodyPr/>
                    <a:lstStyle/>
                    <a:p>
                      <a:r>
                        <a:rPr lang="en-GB" sz="1400" b="0" baseline="0" dirty="0">
                          <a:solidFill>
                            <a:schemeClr val="tx1"/>
                          </a:solidFill>
                          <a:latin typeface="+mn-lt"/>
                          <a:cs typeface="+mn-cs"/>
                        </a:rPr>
                        <a:t>PFS </a:t>
                      </a:r>
                      <a:r>
                        <a:rPr lang="en-GB" sz="1400" b="0" baseline="0" dirty="0" smtClean="0">
                          <a:solidFill>
                            <a:schemeClr val="tx1"/>
                          </a:solidFill>
                          <a:latin typeface="+mn-lt"/>
                          <a:cs typeface="+mn-cs"/>
                        </a:rPr>
                        <a:t>(IRC </a:t>
                      </a:r>
                      <a:r>
                        <a:rPr lang="en-GB" sz="1400" b="0" baseline="0" dirty="0">
                          <a:solidFill>
                            <a:schemeClr val="tx1"/>
                          </a:solidFill>
                          <a:latin typeface="+mn-lt"/>
                          <a:cs typeface="+mn-cs"/>
                        </a:rPr>
                        <a:t>assessed)</a:t>
                      </a:r>
                    </a:p>
                  </a:txBody>
                  <a:tcPr/>
                </a:tc>
                <a:tc>
                  <a:txBody>
                    <a:bodyPr/>
                    <a:lstStyle/>
                    <a:p>
                      <a:pPr algn="ctr"/>
                      <a:r>
                        <a:rPr lang="en-GB" sz="1400" dirty="0" smtClean="0">
                          <a:solidFill>
                            <a:srgbClr val="000000"/>
                          </a:solidFill>
                          <a:latin typeface="+mn-lt"/>
                          <a:cs typeface="Arial" panose="020B0604020202020204" pitchFamily="34" charset="0"/>
                        </a:rPr>
                        <a:t>0.82 (0.63, 1.06)</a:t>
                      </a:r>
                      <a:endParaRPr lang="en-GB" sz="1400" dirty="0">
                        <a:solidFill>
                          <a:srgbClr val="000000"/>
                        </a:solidFill>
                        <a:latin typeface="+mn-lt"/>
                        <a:cs typeface="Arial" panose="020B0604020202020204" pitchFamily="34" charset="0"/>
                      </a:endParaRPr>
                    </a:p>
                  </a:txBody>
                  <a:tcPr/>
                </a:tc>
                <a:tc>
                  <a:txBody>
                    <a:bodyPr/>
                    <a:lstStyle/>
                    <a:p>
                      <a:pPr algn="ctr"/>
                      <a:r>
                        <a:rPr lang="en-GB" sz="1400" dirty="0" smtClean="0">
                          <a:solidFill>
                            <a:srgbClr val="000000"/>
                          </a:solidFill>
                          <a:latin typeface="+mn-lt"/>
                          <a:cs typeface="Arial" panose="020B0604020202020204" pitchFamily="34" charset="0"/>
                        </a:rPr>
                        <a:t>0.13</a:t>
                      </a:r>
                      <a:endParaRPr lang="en-GB" sz="1400" dirty="0">
                        <a:solidFill>
                          <a:srgbClr val="000000"/>
                        </a:solidFill>
                        <a:latin typeface="+mn-lt"/>
                        <a:cs typeface="Arial" panose="020B0604020202020204" pitchFamily="34" charset="0"/>
                      </a:endParaRPr>
                    </a:p>
                  </a:txBody>
                  <a:tcPr/>
                </a:tc>
                <a:extLst>
                  <a:ext uri="{0D108BD9-81ED-4DB2-BD59-A6C34878D82A}">
                    <a16:rowId xmlns="" xmlns:a16="http://schemas.microsoft.com/office/drawing/2014/main" val="10002"/>
                  </a:ext>
                </a:extLst>
              </a:tr>
            </a:tbl>
          </a:graphicData>
        </a:graphic>
      </p:graphicFrame>
      <p:sp>
        <p:nvSpPr>
          <p:cNvPr id="15" name="Text Box 4"/>
          <p:cNvSpPr txBox="1">
            <a:spLocks noChangeArrowheads="1"/>
          </p:cNvSpPr>
          <p:nvPr/>
        </p:nvSpPr>
        <p:spPr bwMode="auto">
          <a:xfrm>
            <a:off x="225425" y="4117988"/>
            <a:ext cx="2531423"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457200" fontAlgn="base">
              <a:spcBef>
                <a:spcPct val="0"/>
              </a:spcBef>
              <a:spcAft>
                <a:spcPct val="0"/>
              </a:spcAft>
            </a:pPr>
            <a:r>
              <a:rPr lang="en-GB" sz="1100" dirty="0">
                <a:solidFill>
                  <a:srgbClr val="000000"/>
                </a:solidFill>
              </a:rPr>
              <a:t>*Log-rank test p&lt;0.0001; </a:t>
            </a:r>
            <a:r>
              <a:rPr lang="en-GB" sz="1100" baseline="30000" dirty="0">
                <a:solidFill>
                  <a:srgbClr val="000000"/>
                </a:solidFill>
                <a:latin typeface="High Tower Text"/>
              </a:rPr>
              <a:t>†</a:t>
            </a:r>
            <a:r>
              <a:rPr lang="en-GB" sz="1100" dirty="0">
                <a:solidFill>
                  <a:srgbClr val="000000"/>
                </a:solidFill>
              </a:rPr>
              <a:t>p=0.025</a:t>
            </a:r>
          </a:p>
        </p:txBody>
      </p:sp>
      <p:cxnSp>
        <p:nvCxnSpPr>
          <p:cNvPr id="198" name="Straight Connector 197">
            <a:extLst>
              <a:ext uri="{FF2B5EF4-FFF2-40B4-BE49-F238E27FC236}">
                <a16:creationId xmlns="" xmlns:a16="http://schemas.microsoft.com/office/drawing/2014/main" id="{CBE8D00B-E255-4BE8-B603-7F6142FA2DC5}"/>
              </a:ext>
            </a:extLst>
          </p:cNvPr>
          <p:cNvCxnSpPr>
            <a:cxnSpLocks/>
          </p:cNvCxnSpPr>
          <p:nvPr/>
        </p:nvCxnSpPr>
        <p:spPr>
          <a:xfrm rot="5400000">
            <a:off x="5031428"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9" name="Straight Connector 198">
            <a:extLst>
              <a:ext uri="{FF2B5EF4-FFF2-40B4-BE49-F238E27FC236}">
                <a16:creationId xmlns="" xmlns:a16="http://schemas.microsoft.com/office/drawing/2014/main" id="{D409F3D6-5564-4117-9F68-A2E282005C29}"/>
              </a:ext>
            </a:extLst>
          </p:cNvPr>
          <p:cNvCxnSpPr>
            <a:cxnSpLocks/>
          </p:cNvCxnSpPr>
          <p:nvPr/>
        </p:nvCxnSpPr>
        <p:spPr>
          <a:xfrm rot="5400000">
            <a:off x="5213504"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0" name="Straight Connector 199">
            <a:extLst>
              <a:ext uri="{FF2B5EF4-FFF2-40B4-BE49-F238E27FC236}">
                <a16:creationId xmlns="" xmlns:a16="http://schemas.microsoft.com/office/drawing/2014/main" id="{7B94A46F-1917-4272-9DD2-A660C6AA581C}"/>
              </a:ext>
            </a:extLst>
          </p:cNvPr>
          <p:cNvCxnSpPr>
            <a:cxnSpLocks/>
          </p:cNvCxnSpPr>
          <p:nvPr/>
        </p:nvCxnSpPr>
        <p:spPr>
          <a:xfrm rot="5400000">
            <a:off x="5577655"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1" name="Straight Connector 200">
            <a:extLst>
              <a:ext uri="{FF2B5EF4-FFF2-40B4-BE49-F238E27FC236}">
                <a16:creationId xmlns="" xmlns:a16="http://schemas.microsoft.com/office/drawing/2014/main" id="{F3AE39A7-6763-4C7F-9EDF-9313E4922C44}"/>
              </a:ext>
            </a:extLst>
          </p:cNvPr>
          <p:cNvCxnSpPr>
            <a:cxnSpLocks/>
          </p:cNvCxnSpPr>
          <p:nvPr/>
        </p:nvCxnSpPr>
        <p:spPr>
          <a:xfrm rot="5400000">
            <a:off x="5941806"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2" name="Straight Connector 201">
            <a:extLst>
              <a:ext uri="{FF2B5EF4-FFF2-40B4-BE49-F238E27FC236}">
                <a16:creationId xmlns="" xmlns:a16="http://schemas.microsoft.com/office/drawing/2014/main" id="{5D996C68-C8E4-4639-A919-153AD6BBF80A}"/>
              </a:ext>
            </a:extLst>
          </p:cNvPr>
          <p:cNvCxnSpPr>
            <a:cxnSpLocks/>
          </p:cNvCxnSpPr>
          <p:nvPr/>
        </p:nvCxnSpPr>
        <p:spPr>
          <a:xfrm rot="5400000">
            <a:off x="6123882"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3" name="Straight Connector 202">
            <a:extLst>
              <a:ext uri="{FF2B5EF4-FFF2-40B4-BE49-F238E27FC236}">
                <a16:creationId xmlns="" xmlns:a16="http://schemas.microsoft.com/office/drawing/2014/main" id="{0FDCE145-6551-4F10-85C7-14B057A5933F}"/>
              </a:ext>
            </a:extLst>
          </p:cNvPr>
          <p:cNvCxnSpPr>
            <a:cxnSpLocks/>
          </p:cNvCxnSpPr>
          <p:nvPr/>
        </p:nvCxnSpPr>
        <p:spPr>
          <a:xfrm rot="5400000">
            <a:off x="6305958"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4" name="Straight Connector 203">
            <a:extLst>
              <a:ext uri="{FF2B5EF4-FFF2-40B4-BE49-F238E27FC236}">
                <a16:creationId xmlns="" xmlns:a16="http://schemas.microsoft.com/office/drawing/2014/main" id="{EEDC7462-81E4-4A32-A761-F72D1764536D}"/>
              </a:ext>
            </a:extLst>
          </p:cNvPr>
          <p:cNvCxnSpPr>
            <a:cxnSpLocks/>
          </p:cNvCxnSpPr>
          <p:nvPr/>
        </p:nvCxnSpPr>
        <p:spPr>
          <a:xfrm rot="5400000">
            <a:off x="6488034"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5" name="Straight Connector 204">
            <a:extLst>
              <a:ext uri="{FF2B5EF4-FFF2-40B4-BE49-F238E27FC236}">
                <a16:creationId xmlns="" xmlns:a16="http://schemas.microsoft.com/office/drawing/2014/main" id="{259819A6-0926-438E-A0D9-4D6ACE498186}"/>
              </a:ext>
            </a:extLst>
          </p:cNvPr>
          <p:cNvCxnSpPr>
            <a:cxnSpLocks/>
          </p:cNvCxnSpPr>
          <p:nvPr/>
        </p:nvCxnSpPr>
        <p:spPr>
          <a:xfrm rot="5400000">
            <a:off x="6670109"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6" name="Straight Connector 205">
            <a:extLst>
              <a:ext uri="{FF2B5EF4-FFF2-40B4-BE49-F238E27FC236}">
                <a16:creationId xmlns="" xmlns:a16="http://schemas.microsoft.com/office/drawing/2014/main" id="{8545619A-1331-4516-82E3-FAAA9BFE5136}"/>
              </a:ext>
            </a:extLst>
          </p:cNvPr>
          <p:cNvCxnSpPr>
            <a:cxnSpLocks/>
          </p:cNvCxnSpPr>
          <p:nvPr/>
        </p:nvCxnSpPr>
        <p:spPr>
          <a:xfrm rot="5400000">
            <a:off x="6852185"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7" name="Straight Connector 206">
            <a:extLst>
              <a:ext uri="{FF2B5EF4-FFF2-40B4-BE49-F238E27FC236}">
                <a16:creationId xmlns="" xmlns:a16="http://schemas.microsoft.com/office/drawing/2014/main" id="{B11A79A9-FB57-46C2-BCB4-1F0D484CC553}"/>
              </a:ext>
            </a:extLst>
          </p:cNvPr>
          <p:cNvCxnSpPr>
            <a:cxnSpLocks/>
          </p:cNvCxnSpPr>
          <p:nvPr/>
        </p:nvCxnSpPr>
        <p:spPr>
          <a:xfrm rot="5400000">
            <a:off x="7216336"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8" name="Straight Connector 207">
            <a:extLst>
              <a:ext uri="{FF2B5EF4-FFF2-40B4-BE49-F238E27FC236}">
                <a16:creationId xmlns="" xmlns:a16="http://schemas.microsoft.com/office/drawing/2014/main" id="{1642B525-E74D-451F-BBB2-094C79F8FB19}"/>
              </a:ext>
            </a:extLst>
          </p:cNvPr>
          <p:cNvCxnSpPr>
            <a:cxnSpLocks/>
          </p:cNvCxnSpPr>
          <p:nvPr/>
        </p:nvCxnSpPr>
        <p:spPr>
          <a:xfrm rot="5400000">
            <a:off x="8126715"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1" name="Straight Connector 210">
            <a:extLst>
              <a:ext uri="{FF2B5EF4-FFF2-40B4-BE49-F238E27FC236}">
                <a16:creationId xmlns="" xmlns:a16="http://schemas.microsoft.com/office/drawing/2014/main" id="{F1529AC5-E371-4968-B3F9-FB15F6852872}"/>
              </a:ext>
            </a:extLst>
          </p:cNvPr>
          <p:cNvCxnSpPr>
            <a:cxnSpLocks/>
          </p:cNvCxnSpPr>
          <p:nvPr/>
        </p:nvCxnSpPr>
        <p:spPr>
          <a:xfrm rot="5400000">
            <a:off x="7580488"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2" name="Straight Connector 211">
            <a:extLst>
              <a:ext uri="{FF2B5EF4-FFF2-40B4-BE49-F238E27FC236}">
                <a16:creationId xmlns="" xmlns:a16="http://schemas.microsoft.com/office/drawing/2014/main" id="{AB61EAEA-086E-434C-B563-85F5BEC5EA8E}"/>
              </a:ext>
            </a:extLst>
          </p:cNvPr>
          <p:cNvCxnSpPr>
            <a:cxnSpLocks/>
          </p:cNvCxnSpPr>
          <p:nvPr/>
        </p:nvCxnSpPr>
        <p:spPr>
          <a:xfrm rot="5400000">
            <a:off x="8490866"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09" name="Straight Connector 208">
            <a:extLst>
              <a:ext uri="{FF2B5EF4-FFF2-40B4-BE49-F238E27FC236}">
                <a16:creationId xmlns="" xmlns:a16="http://schemas.microsoft.com/office/drawing/2014/main" id="{5CB16D48-65B8-4136-80D3-EE4F4CD5BD07}"/>
              </a:ext>
            </a:extLst>
          </p:cNvPr>
          <p:cNvCxnSpPr>
            <a:cxnSpLocks/>
          </p:cNvCxnSpPr>
          <p:nvPr/>
        </p:nvCxnSpPr>
        <p:spPr>
          <a:xfrm rot="5400000">
            <a:off x="8855011"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88" name="Straight Connector 187">
            <a:extLst>
              <a:ext uri="{FF2B5EF4-FFF2-40B4-BE49-F238E27FC236}">
                <a16:creationId xmlns="" xmlns:a16="http://schemas.microsoft.com/office/drawing/2014/main" id="{D00F09AA-9340-4ED9-AC73-DD55407E49F1}"/>
              </a:ext>
            </a:extLst>
          </p:cNvPr>
          <p:cNvCxnSpPr/>
          <p:nvPr/>
        </p:nvCxnSpPr>
        <p:spPr>
          <a:xfrm>
            <a:off x="4975982" y="4648559"/>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89" name="Straight Connector 188">
            <a:extLst>
              <a:ext uri="{FF2B5EF4-FFF2-40B4-BE49-F238E27FC236}">
                <a16:creationId xmlns="" xmlns:a16="http://schemas.microsoft.com/office/drawing/2014/main" id="{0B102C10-5394-4851-9070-6D7C85421E20}"/>
              </a:ext>
            </a:extLst>
          </p:cNvPr>
          <p:cNvCxnSpPr/>
          <p:nvPr/>
        </p:nvCxnSpPr>
        <p:spPr>
          <a:xfrm>
            <a:off x="4975982" y="480467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0" name="Straight Connector 189">
            <a:extLst>
              <a:ext uri="{FF2B5EF4-FFF2-40B4-BE49-F238E27FC236}">
                <a16:creationId xmlns="" xmlns:a16="http://schemas.microsoft.com/office/drawing/2014/main" id="{99CB07B8-3AB4-45B3-A3C0-E2C3275E87A2}"/>
              </a:ext>
            </a:extLst>
          </p:cNvPr>
          <p:cNvCxnSpPr/>
          <p:nvPr/>
        </p:nvCxnSpPr>
        <p:spPr>
          <a:xfrm>
            <a:off x="4975982" y="4960793"/>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1" name="Straight Connector 190">
            <a:extLst>
              <a:ext uri="{FF2B5EF4-FFF2-40B4-BE49-F238E27FC236}">
                <a16:creationId xmlns="" xmlns:a16="http://schemas.microsoft.com/office/drawing/2014/main" id="{B55CE759-EAA1-4FF9-86EB-D88F4BF5C062}"/>
              </a:ext>
            </a:extLst>
          </p:cNvPr>
          <p:cNvCxnSpPr/>
          <p:nvPr/>
        </p:nvCxnSpPr>
        <p:spPr>
          <a:xfrm>
            <a:off x="4975982" y="5116910"/>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2" name="Straight Connector 191">
            <a:extLst>
              <a:ext uri="{FF2B5EF4-FFF2-40B4-BE49-F238E27FC236}">
                <a16:creationId xmlns="" xmlns:a16="http://schemas.microsoft.com/office/drawing/2014/main" id="{D586F20E-400C-48DD-8C2B-9017D432622B}"/>
              </a:ext>
            </a:extLst>
          </p:cNvPr>
          <p:cNvCxnSpPr/>
          <p:nvPr/>
        </p:nvCxnSpPr>
        <p:spPr>
          <a:xfrm>
            <a:off x="4975982" y="527302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3" name="Straight Connector 192">
            <a:extLst>
              <a:ext uri="{FF2B5EF4-FFF2-40B4-BE49-F238E27FC236}">
                <a16:creationId xmlns="" xmlns:a16="http://schemas.microsoft.com/office/drawing/2014/main" id="{E0DD4A3E-75AC-400A-A61B-85EE0FA0B143}"/>
              </a:ext>
            </a:extLst>
          </p:cNvPr>
          <p:cNvCxnSpPr/>
          <p:nvPr/>
        </p:nvCxnSpPr>
        <p:spPr>
          <a:xfrm>
            <a:off x="4975982" y="542914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4" name="Straight Connector 193">
            <a:extLst>
              <a:ext uri="{FF2B5EF4-FFF2-40B4-BE49-F238E27FC236}">
                <a16:creationId xmlns="" xmlns:a16="http://schemas.microsoft.com/office/drawing/2014/main" id="{624FE93B-D7A2-44BC-A063-51C0962366DD}"/>
              </a:ext>
            </a:extLst>
          </p:cNvPr>
          <p:cNvCxnSpPr/>
          <p:nvPr/>
        </p:nvCxnSpPr>
        <p:spPr>
          <a:xfrm>
            <a:off x="4975982" y="5585259"/>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5" name="Straight Connector 194">
            <a:extLst>
              <a:ext uri="{FF2B5EF4-FFF2-40B4-BE49-F238E27FC236}">
                <a16:creationId xmlns="" xmlns:a16="http://schemas.microsoft.com/office/drawing/2014/main" id="{E545A226-132C-4270-9E6B-31C20E253EB3}"/>
              </a:ext>
            </a:extLst>
          </p:cNvPr>
          <p:cNvCxnSpPr/>
          <p:nvPr/>
        </p:nvCxnSpPr>
        <p:spPr>
          <a:xfrm>
            <a:off x="4975982" y="574137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6" name="Straight Connector 195">
            <a:extLst>
              <a:ext uri="{FF2B5EF4-FFF2-40B4-BE49-F238E27FC236}">
                <a16:creationId xmlns="" xmlns:a16="http://schemas.microsoft.com/office/drawing/2014/main" id="{E77141A7-71B2-4CE2-AD0A-AB34F41DD2D1}"/>
              </a:ext>
            </a:extLst>
          </p:cNvPr>
          <p:cNvCxnSpPr/>
          <p:nvPr/>
        </p:nvCxnSpPr>
        <p:spPr>
          <a:xfrm>
            <a:off x="4975982" y="58974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197" name="Straight Connector 196">
            <a:extLst>
              <a:ext uri="{FF2B5EF4-FFF2-40B4-BE49-F238E27FC236}">
                <a16:creationId xmlns="" xmlns:a16="http://schemas.microsoft.com/office/drawing/2014/main" id="{3944C5D4-5E16-43BF-81DF-CD275022AF19}"/>
              </a:ext>
            </a:extLst>
          </p:cNvPr>
          <p:cNvCxnSpPr/>
          <p:nvPr/>
        </p:nvCxnSpPr>
        <p:spPr>
          <a:xfrm>
            <a:off x="4975982" y="6053607"/>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4" name="Straight Connector 213">
            <a:extLst>
              <a:ext uri="{FF2B5EF4-FFF2-40B4-BE49-F238E27FC236}">
                <a16:creationId xmlns="" xmlns:a16="http://schemas.microsoft.com/office/drawing/2014/main" id="{EC7DB2D2-8F33-433B-AA79-80B7D4FD3CEB}"/>
              </a:ext>
            </a:extLst>
          </p:cNvPr>
          <p:cNvCxnSpPr/>
          <p:nvPr/>
        </p:nvCxnSpPr>
        <p:spPr>
          <a:xfrm>
            <a:off x="4975982" y="4492443"/>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5" name="Straight Connector 214">
            <a:extLst>
              <a:ext uri="{FF2B5EF4-FFF2-40B4-BE49-F238E27FC236}">
                <a16:creationId xmlns="" xmlns:a16="http://schemas.microsoft.com/office/drawing/2014/main" id="{F2DA06A1-10A9-40A6-8DD1-8BCFF8AC94A3}"/>
              </a:ext>
            </a:extLst>
          </p:cNvPr>
          <p:cNvCxnSpPr>
            <a:cxnSpLocks/>
          </p:cNvCxnSpPr>
          <p:nvPr/>
        </p:nvCxnSpPr>
        <p:spPr>
          <a:xfrm rot="5400000">
            <a:off x="5395579"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6" name="Straight Connector 215">
            <a:extLst>
              <a:ext uri="{FF2B5EF4-FFF2-40B4-BE49-F238E27FC236}">
                <a16:creationId xmlns="" xmlns:a16="http://schemas.microsoft.com/office/drawing/2014/main" id="{F4C1BEA1-1A1E-448C-BE65-EBBA1C001FF7}"/>
              </a:ext>
            </a:extLst>
          </p:cNvPr>
          <p:cNvCxnSpPr>
            <a:cxnSpLocks/>
          </p:cNvCxnSpPr>
          <p:nvPr/>
        </p:nvCxnSpPr>
        <p:spPr>
          <a:xfrm rot="5400000">
            <a:off x="5759731"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7" name="Straight Connector 216">
            <a:extLst>
              <a:ext uri="{FF2B5EF4-FFF2-40B4-BE49-F238E27FC236}">
                <a16:creationId xmlns="" xmlns:a16="http://schemas.microsoft.com/office/drawing/2014/main" id="{372CE39E-DCE2-4CD9-A18A-83710E8F15B0}"/>
              </a:ext>
            </a:extLst>
          </p:cNvPr>
          <p:cNvCxnSpPr>
            <a:cxnSpLocks/>
          </p:cNvCxnSpPr>
          <p:nvPr/>
        </p:nvCxnSpPr>
        <p:spPr>
          <a:xfrm rot="5400000">
            <a:off x="7034261"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8" name="Straight Connector 217">
            <a:extLst>
              <a:ext uri="{FF2B5EF4-FFF2-40B4-BE49-F238E27FC236}">
                <a16:creationId xmlns="" xmlns:a16="http://schemas.microsoft.com/office/drawing/2014/main" id="{1169D9A7-F8C3-428F-90F1-394D38CFC648}"/>
              </a:ext>
            </a:extLst>
          </p:cNvPr>
          <p:cNvCxnSpPr>
            <a:cxnSpLocks/>
          </p:cNvCxnSpPr>
          <p:nvPr/>
        </p:nvCxnSpPr>
        <p:spPr>
          <a:xfrm rot="5400000">
            <a:off x="7944639"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19" name="Straight Connector 218">
            <a:extLst>
              <a:ext uri="{FF2B5EF4-FFF2-40B4-BE49-F238E27FC236}">
                <a16:creationId xmlns="" xmlns:a16="http://schemas.microsoft.com/office/drawing/2014/main" id="{AC546AC4-2BC5-472A-BB99-5C0475E48259}"/>
              </a:ext>
            </a:extLst>
          </p:cNvPr>
          <p:cNvCxnSpPr>
            <a:cxnSpLocks/>
          </p:cNvCxnSpPr>
          <p:nvPr/>
        </p:nvCxnSpPr>
        <p:spPr>
          <a:xfrm rot="5400000">
            <a:off x="7398412"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20" name="Straight Connector 219">
            <a:extLst>
              <a:ext uri="{FF2B5EF4-FFF2-40B4-BE49-F238E27FC236}">
                <a16:creationId xmlns="" xmlns:a16="http://schemas.microsoft.com/office/drawing/2014/main" id="{E772A10E-7B83-4D71-A986-42EA93BFCCF9}"/>
              </a:ext>
            </a:extLst>
          </p:cNvPr>
          <p:cNvCxnSpPr>
            <a:cxnSpLocks/>
          </p:cNvCxnSpPr>
          <p:nvPr/>
        </p:nvCxnSpPr>
        <p:spPr>
          <a:xfrm rot="5400000">
            <a:off x="8308790"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21" name="Straight Connector 220">
            <a:extLst>
              <a:ext uri="{FF2B5EF4-FFF2-40B4-BE49-F238E27FC236}">
                <a16:creationId xmlns="" xmlns:a16="http://schemas.microsoft.com/office/drawing/2014/main" id="{C76ABEBC-79BA-4F9F-9875-7EBDE820F016}"/>
              </a:ext>
            </a:extLst>
          </p:cNvPr>
          <p:cNvCxnSpPr>
            <a:cxnSpLocks/>
          </p:cNvCxnSpPr>
          <p:nvPr/>
        </p:nvCxnSpPr>
        <p:spPr>
          <a:xfrm rot="5400000">
            <a:off x="8672942"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223" name="Straight Connector 222">
            <a:extLst>
              <a:ext uri="{FF2B5EF4-FFF2-40B4-BE49-F238E27FC236}">
                <a16:creationId xmlns="" xmlns:a16="http://schemas.microsoft.com/office/drawing/2014/main" id="{3E48D747-A400-475B-A069-C51F856A0EB1}"/>
              </a:ext>
            </a:extLst>
          </p:cNvPr>
          <p:cNvCxnSpPr>
            <a:cxnSpLocks/>
          </p:cNvCxnSpPr>
          <p:nvPr/>
        </p:nvCxnSpPr>
        <p:spPr>
          <a:xfrm rot="5400000">
            <a:off x="7762563" y="610289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224" name="Content Placeholder 4">
            <a:extLst>
              <a:ext uri="{FF2B5EF4-FFF2-40B4-BE49-F238E27FC236}">
                <a16:creationId xmlns="" xmlns:a16="http://schemas.microsoft.com/office/drawing/2014/main" id="{F01F8699-87B9-45D5-86D7-4E0D1EEE2714}"/>
              </a:ext>
            </a:extLst>
          </p:cNvPr>
          <p:cNvSpPr txBox="1">
            <a:spLocks/>
          </p:cNvSpPr>
          <p:nvPr/>
        </p:nvSpPr>
        <p:spPr bwMode="auto">
          <a:xfrm>
            <a:off x="4757811" y="4415499"/>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1.0</a:t>
            </a:r>
          </a:p>
        </p:txBody>
      </p:sp>
      <p:sp>
        <p:nvSpPr>
          <p:cNvPr id="226" name="Content Placeholder 4">
            <a:extLst>
              <a:ext uri="{FF2B5EF4-FFF2-40B4-BE49-F238E27FC236}">
                <a16:creationId xmlns="" xmlns:a16="http://schemas.microsoft.com/office/drawing/2014/main" id="{AF59127C-51D8-49E7-B76A-C7BCE82CD553}"/>
              </a:ext>
            </a:extLst>
          </p:cNvPr>
          <p:cNvSpPr txBox="1">
            <a:spLocks/>
          </p:cNvSpPr>
          <p:nvPr/>
        </p:nvSpPr>
        <p:spPr bwMode="auto">
          <a:xfrm>
            <a:off x="4757811" y="4727761"/>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0.8</a:t>
            </a:r>
          </a:p>
        </p:txBody>
      </p:sp>
      <p:sp>
        <p:nvSpPr>
          <p:cNvPr id="228" name="Content Placeholder 4">
            <a:extLst>
              <a:ext uri="{FF2B5EF4-FFF2-40B4-BE49-F238E27FC236}">
                <a16:creationId xmlns="" xmlns:a16="http://schemas.microsoft.com/office/drawing/2014/main" id="{D669D6FD-2FD5-483A-BCF3-64EAFC1652E3}"/>
              </a:ext>
            </a:extLst>
          </p:cNvPr>
          <p:cNvSpPr txBox="1">
            <a:spLocks/>
          </p:cNvSpPr>
          <p:nvPr/>
        </p:nvSpPr>
        <p:spPr bwMode="auto">
          <a:xfrm>
            <a:off x="4757811" y="5040023"/>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0.6</a:t>
            </a:r>
          </a:p>
        </p:txBody>
      </p:sp>
      <p:sp>
        <p:nvSpPr>
          <p:cNvPr id="230" name="Content Placeholder 4">
            <a:extLst>
              <a:ext uri="{FF2B5EF4-FFF2-40B4-BE49-F238E27FC236}">
                <a16:creationId xmlns="" xmlns:a16="http://schemas.microsoft.com/office/drawing/2014/main" id="{83A3B151-4704-4BA5-B6B8-A1858AA45A55}"/>
              </a:ext>
            </a:extLst>
          </p:cNvPr>
          <p:cNvSpPr txBox="1">
            <a:spLocks/>
          </p:cNvSpPr>
          <p:nvPr/>
        </p:nvSpPr>
        <p:spPr bwMode="auto">
          <a:xfrm>
            <a:off x="4757811" y="5352285"/>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0.4</a:t>
            </a:r>
          </a:p>
        </p:txBody>
      </p:sp>
      <p:sp>
        <p:nvSpPr>
          <p:cNvPr id="232" name="Content Placeholder 4">
            <a:extLst>
              <a:ext uri="{FF2B5EF4-FFF2-40B4-BE49-F238E27FC236}">
                <a16:creationId xmlns="" xmlns:a16="http://schemas.microsoft.com/office/drawing/2014/main" id="{F5A456FE-3164-4F85-9DB7-F426855F3B43}"/>
              </a:ext>
            </a:extLst>
          </p:cNvPr>
          <p:cNvSpPr txBox="1">
            <a:spLocks/>
          </p:cNvSpPr>
          <p:nvPr/>
        </p:nvSpPr>
        <p:spPr bwMode="auto">
          <a:xfrm>
            <a:off x="4757811" y="5664547"/>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0.2</a:t>
            </a:r>
          </a:p>
        </p:txBody>
      </p:sp>
      <p:sp>
        <p:nvSpPr>
          <p:cNvPr id="234" name="Content Placeholder 4">
            <a:extLst>
              <a:ext uri="{FF2B5EF4-FFF2-40B4-BE49-F238E27FC236}">
                <a16:creationId xmlns="" xmlns:a16="http://schemas.microsoft.com/office/drawing/2014/main" id="{8FD6E88B-330A-4368-AA0E-52757D47FC99}"/>
              </a:ext>
            </a:extLst>
          </p:cNvPr>
          <p:cNvSpPr txBox="1">
            <a:spLocks/>
          </p:cNvSpPr>
          <p:nvPr/>
        </p:nvSpPr>
        <p:spPr bwMode="auto">
          <a:xfrm>
            <a:off x="4863609" y="5976807"/>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a:t>
            </a:r>
          </a:p>
        </p:txBody>
      </p:sp>
      <p:sp>
        <p:nvSpPr>
          <p:cNvPr id="235" name="Content Placeholder 4">
            <a:extLst>
              <a:ext uri="{FF2B5EF4-FFF2-40B4-BE49-F238E27FC236}">
                <a16:creationId xmlns="" xmlns:a16="http://schemas.microsoft.com/office/drawing/2014/main" id="{BF49615A-55E0-45BC-890F-6F64751357F0}"/>
              </a:ext>
            </a:extLst>
          </p:cNvPr>
          <p:cNvSpPr txBox="1">
            <a:spLocks/>
          </p:cNvSpPr>
          <p:nvPr/>
        </p:nvSpPr>
        <p:spPr bwMode="auto">
          <a:xfrm>
            <a:off x="5031643" y="615974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0</a:t>
            </a:r>
          </a:p>
        </p:txBody>
      </p:sp>
      <p:sp>
        <p:nvSpPr>
          <p:cNvPr id="236" name="Content Placeholder 4">
            <a:extLst>
              <a:ext uri="{FF2B5EF4-FFF2-40B4-BE49-F238E27FC236}">
                <a16:creationId xmlns="" xmlns:a16="http://schemas.microsoft.com/office/drawing/2014/main" id="{8453DA2B-7E60-4006-BF71-51FEE731286C}"/>
              </a:ext>
            </a:extLst>
          </p:cNvPr>
          <p:cNvSpPr txBox="1">
            <a:spLocks/>
          </p:cNvSpPr>
          <p:nvPr/>
        </p:nvSpPr>
        <p:spPr bwMode="auto">
          <a:xfrm>
            <a:off x="5213776" y="615974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a:t>
            </a:r>
          </a:p>
        </p:txBody>
      </p:sp>
      <p:sp>
        <p:nvSpPr>
          <p:cNvPr id="237" name="Content Placeholder 4">
            <a:extLst>
              <a:ext uri="{FF2B5EF4-FFF2-40B4-BE49-F238E27FC236}">
                <a16:creationId xmlns="" xmlns:a16="http://schemas.microsoft.com/office/drawing/2014/main" id="{A8276F31-007E-4BA4-9486-D0EF930B209C}"/>
              </a:ext>
            </a:extLst>
          </p:cNvPr>
          <p:cNvSpPr txBox="1">
            <a:spLocks/>
          </p:cNvSpPr>
          <p:nvPr/>
        </p:nvSpPr>
        <p:spPr bwMode="auto">
          <a:xfrm>
            <a:off x="5395909" y="615974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4</a:t>
            </a:r>
          </a:p>
        </p:txBody>
      </p:sp>
      <p:sp>
        <p:nvSpPr>
          <p:cNvPr id="238" name="Content Placeholder 4">
            <a:extLst>
              <a:ext uri="{FF2B5EF4-FFF2-40B4-BE49-F238E27FC236}">
                <a16:creationId xmlns="" xmlns:a16="http://schemas.microsoft.com/office/drawing/2014/main" id="{1EBF987B-9A96-433A-B974-993B97C7CCF7}"/>
              </a:ext>
            </a:extLst>
          </p:cNvPr>
          <p:cNvSpPr txBox="1">
            <a:spLocks/>
          </p:cNvSpPr>
          <p:nvPr/>
        </p:nvSpPr>
        <p:spPr bwMode="auto">
          <a:xfrm>
            <a:off x="5578042" y="615974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6</a:t>
            </a:r>
          </a:p>
        </p:txBody>
      </p:sp>
      <p:sp>
        <p:nvSpPr>
          <p:cNvPr id="239" name="Content Placeholder 4">
            <a:extLst>
              <a:ext uri="{FF2B5EF4-FFF2-40B4-BE49-F238E27FC236}">
                <a16:creationId xmlns="" xmlns:a16="http://schemas.microsoft.com/office/drawing/2014/main" id="{0C3517A1-A7F2-4079-8799-5B8671627010}"/>
              </a:ext>
            </a:extLst>
          </p:cNvPr>
          <p:cNvSpPr txBox="1">
            <a:spLocks/>
          </p:cNvSpPr>
          <p:nvPr/>
        </p:nvSpPr>
        <p:spPr bwMode="auto">
          <a:xfrm>
            <a:off x="5760175" y="615974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8</a:t>
            </a:r>
          </a:p>
        </p:txBody>
      </p:sp>
      <p:sp>
        <p:nvSpPr>
          <p:cNvPr id="240" name="Content Placeholder 4">
            <a:extLst>
              <a:ext uri="{FF2B5EF4-FFF2-40B4-BE49-F238E27FC236}">
                <a16:creationId xmlns="" xmlns:a16="http://schemas.microsoft.com/office/drawing/2014/main" id="{54FFC85F-62DB-40F0-AA07-9EA595D31C8A}"/>
              </a:ext>
            </a:extLst>
          </p:cNvPr>
          <p:cNvSpPr txBox="1">
            <a:spLocks/>
          </p:cNvSpPr>
          <p:nvPr/>
        </p:nvSpPr>
        <p:spPr bwMode="auto">
          <a:xfrm>
            <a:off x="5907042"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10</a:t>
            </a:r>
          </a:p>
        </p:txBody>
      </p:sp>
      <p:sp>
        <p:nvSpPr>
          <p:cNvPr id="241" name="Content Placeholder 4">
            <a:extLst>
              <a:ext uri="{FF2B5EF4-FFF2-40B4-BE49-F238E27FC236}">
                <a16:creationId xmlns="" xmlns:a16="http://schemas.microsoft.com/office/drawing/2014/main" id="{AEDC3624-C7EE-41B4-953F-813E5BB7C7B0}"/>
              </a:ext>
            </a:extLst>
          </p:cNvPr>
          <p:cNvSpPr txBox="1">
            <a:spLocks/>
          </p:cNvSpPr>
          <p:nvPr/>
        </p:nvSpPr>
        <p:spPr bwMode="auto">
          <a:xfrm>
            <a:off x="6089175"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12</a:t>
            </a:r>
          </a:p>
        </p:txBody>
      </p:sp>
      <p:sp>
        <p:nvSpPr>
          <p:cNvPr id="242" name="Content Placeholder 4">
            <a:extLst>
              <a:ext uri="{FF2B5EF4-FFF2-40B4-BE49-F238E27FC236}">
                <a16:creationId xmlns="" xmlns:a16="http://schemas.microsoft.com/office/drawing/2014/main" id="{89A99EB4-9988-4F3B-8881-DEE22D58985F}"/>
              </a:ext>
            </a:extLst>
          </p:cNvPr>
          <p:cNvSpPr txBox="1">
            <a:spLocks/>
          </p:cNvSpPr>
          <p:nvPr/>
        </p:nvSpPr>
        <p:spPr bwMode="auto">
          <a:xfrm>
            <a:off x="6271308"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14</a:t>
            </a:r>
          </a:p>
        </p:txBody>
      </p:sp>
      <p:sp>
        <p:nvSpPr>
          <p:cNvPr id="243" name="Content Placeholder 4">
            <a:extLst>
              <a:ext uri="{FF2B5EF4-FFF2-40B4-BE49-F238E27FC236}">
                <a16:creationId xmlns="" xmlns:a16="http://schemas.microsoft.com/office/drawing/2014/main" id="{216CB263-397E-4AE8-BEFB-BB42C1526657}"/>
              </a:ext>
            </a:extLst>
          </p:cNvPr>
          <p:cNvSpPr txBox="1">
            <a:spLocks/>
          </p:cNvSpPr>
          <p:nvPr/>
        </p:nvSpPr>
        <p:spPr bwMode="auto">
          <a:xfrm>
            <a:off x="6453441"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16</a:t>
            </a:r>
          </a:p>
        </p:txBody>
      </p:sp>
      <p:sp>
        <p:nvSpPr>
          <p:cNvPr id="244" name="Content Placeholder 4">
            <a:extLst>
              <a:ext uri="{FF2B5EF4-FFF2-40B4-BE49-F238E27FC236}">
                <a16:creationId xmlns="" xmlns:a16="http://schemas.microsoft.com/office/drawing/2014/main" id="{5BC961EE-B5F7-4006-AF59-574D2D919627}"/>
              </a:ext>
            </a:extLst>
          </p:cNvPr>
          <p:cNvSpPr txBox="1">
            <a:spLocks/>
          </p:cNvSpPr>
          <p:nvPr/>
        </p:nvSpPr>
        <p:spPr bwMode="auto">
          <a:xfrm>
            <a:off x="6635574"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18</a:t>
            </a:r>
          </a:p>
        </p:txBody>
      </p:sp>
      <p:sp>
        <p:nvSpPr>
          <p:cNvPr id="245" name="Content Placeholder 4">
            <a:extLst>
              <a:ext uri="{FF2B5EF4-FFF2-40B4-BE49-F238E27FC236}">
                <a16:creationId xmlns="" xmlns:a16="http://schemas.microsoft.com/office/drawing/2014/main" id="{368B9A89-228A-4B49-B61D-91185F4C4046}"/>
              </a:ext>
            </a:extLst>
          </p:cNvPr>
          <p:cNvSpPr txBox="1">
            <a:spLocks/>
          </p:cNvSpPr>
          <p:nvPr/>
        </p:nvSpPr>
        <p:spPr bwMode="auto">
          <a:xfrm>
            <a:off x="6817707"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20</a:t>
            </a:r>
          </a:p>
        </p:txBody>
      </p:sp>
      <p:sp>
        <p:nvSpPr>
          <p:cNvPr id="246" name="Content Placeholder 4">
            <a:extLst>
              <a:ext uri="{FF2B5EF4-FFF2-40B4-BE49-F238E27FC236}">
                <a16:creationId xmlns="" xmlns:a16="http://schemas.microsoft.com/office/drawing/2014/main" id="{D8C683CF-9CB2-4731-8606-373389A8033E}"/>
              </a:ext>
            </a:extLst>
          </p:cNvPr>
          <p:cNvSpPr txBox="1">
            <a:spLocks/>
          </p:cNvSpPr>
          <p:nvPr/>
        </p:nvSpPr>
        <p:spPr bwMode="auto">
          <a:xfrm>
            <a:off x="6999840"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22</a:t>
            </a:r>
          </a:p>
        </p:txBody>
      </p:sp>
      <p:sp>
        <p:nvSpPr>
          <p:cNvPr id="247" name="Content Placeholder 4">
            <a:extLst>
              <a:ext uri="{FF2B5EF4-FFF2-40B4-BE49-F238E27FC236}">
                <a16:creationId xmlns="" xmlns:a16="http://schemas.microsoft.com/office/drawing/2014/main" id="{6B440F2D-E0AD-4C61-8468-B9C1DA262EA7}"/>
              </a:ext>
            </a:extLst>
          </p:cNvPr>
          <p:cNvSpPr txBox="1">
            <a:spLocks/>
          </p:cNvSpPr>
          <p:nvPr/>
        </p:nvSpPr>
        <p:spPr bwMode="auto">
          <a:xfrm>
            <a:off x="7181973"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24</a:t>
            </a:r>
          </a:p>
        </p:txBody>
      </p:sp>
      <p:sp>
        <p:nvSpPr>
          <p:cNvPr id="248" name="Content Placeholder 4">
            <a:extLst>
              <a:ext uri="{FF2B5EF4-FFF2-40B4-BE49-F238E27FC236}">
                <a16:creationId xmlns="" xmlns:a16="http://schemas.microsoft.com/office/drawing/2014/main" id="{A1C6813F-2D21-475F-B64F-C7A0B2EDFF43}"/>
              </a:ext>
            </a:extLst>
          </p:cNvPr>
          <p:cNvSpPr txBox="1">
            <a:spLocks/>
          </p:cNvSpPr>
          <p:nvPr/>
        </p:nvSpPr>
        <p:spPr bwMode="auto">
          <a:xfrm>
            <a:off x="7364106"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26</a:t>
            </a:r>
          </a:p>
        </p:txBody>
      </p:sp>
      <p:sp>
        <p:nvSpPr>
          <p:cNvPr id="249" name="Content Placeholder 4">
            <a:extLst>
              <a:ext uri="{FF2B5EF4-FFF2-40B4-BE49-F238E27FC236}">
                <a16:creationId xmlns="" xmlns:a16="http://schemas.microsoft.com/office/drawing/2014/main" id="{E3AA0231-7E0C-45F1-96DD-1786EE706802}"/>
              </a:ext>
            </a:extLst>
          </p:cNvPr>
          <p:cNvSpPr txBox="1">
            <a:spLocks/>
          </p:cNvSpPr>
          <p:nvPr/>
        </p:nvSpPr>
        <p:spPr bwMode="auto">
          <a:xfrm>
            <a:off x="7546239"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28</a:t>
            </a:r>
          </a:p>
        </p:txBody>
      </p:sp>
      <p:sp>
        <p:nvSpPr>
          <p:cNvPr id="250" name="Content Placeholder 4">
            <a:extLst>
              <a:ext uri="{FF2B5EF4-FFF2-40B4-BE49-F238E27FC236}">
                <a16:creationId xmlns="" xmlns:a16="http://schemas.microsoft.com/office/drawing/2014/main" id="{515CC41E-2705-4617-985B-7571FD85B191}"/>
              </a:ext>
            </a:extLst>
          </p:cNvPr>
          <p:cNvSpPr txBox="1">
            <a:spLocks/>
          </p:cNvSpPr>
          <p:nvPr/>
        </p:nvSpPr>
        <p:spPr bwMode="auto">
          <a:xfrm>
            <a:off x="7728372"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30</a:t>
            </a:r>
          </a:p>
        </p:txBody>
      </p:sp>
      <p:sp>
        <p:nvSpPr>
          <p:cNvPr id="251" name="Content Placeholder 4">
            <a:extLst>
              <a:ext uri="{FF2B5EF4-FFF2-40B4-BE49-F238E27FC236}">
                <a16:creationId xmlns="" xmlns:a16="http://schemas.microsoft.com/office/drawing/2014/main" id="{E88F58C7-9721-4C3E-B18E-0A48FAFB5A20}"/>
              </a:ext>
            </a:extLst>
          </p:cNvPr>
          <p:cNvSpPr txBox="1">
            <a:spLocks/>
          </p:cNvSpPr>
          <p:nvPr/>
        </p:nvSpPr>
        <p:spPr bwMode="auto">
          <a:xfrm>
            <a:off x="7910505"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32</a:t>
            </a:r>
          </a:p>
        </p:txBody>
      </p:sp>
      <p:sp>
        <p:nvSpPr>
          <p:cNvPr id="252" name="Content Placeholder 4">
            <a:extLst>
              <a:ext uri="{FF2B5EF4-FFF2-40B4-BE49-F238E27FC236}">
                <a16:creationId xmlns="" xmlns:a16="http://schemas.microsoft.com/office/drawing/2014/main" id="{EAE97079-9F7B-43B4-8800-26C24AD2140B}"/>
              </a:ext>
            </a:extLst>
          </p:cNvPr>
          <p:cNvSpPr txBox="1">
            <a:spLocks/>
          </p:cNvSpPr>
          <p:nvPr/>
        </p:nvSpPr>
        <p:spPr bwMode="auto">
          <a:xfrm>
            <a:off x="8092638"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34</a:t>
            </a:r>
          </a:p>
        </p:txBody>
      </p:sp>
      <p:sp>
        <p:nvSpPr>
          <p:cNvPr id="253" name="Content Placeholder 4">
            <a:extLst>
              <a:ext uri="{FF2B5EF4-FFF2-40B4-BE49-F238E27FC236}">
                <a16:creationId xmlns="" xmlns:a16="http://schemas.microsoft.com/office/drawing/2014/main" id="{1D45ACB3-4FE0-4FCC-BF2B-CCB47FA85BD8}"/>
              </a:ext>
            </a:extLst>
          </p:cNvPr>
          <p:cNvSpPr txBox="1">
            <a:spLocks/>
          </p:cNvSpPr>
          <p:nvPr/>
        </p:nvSpPr>
        <p:spPr bwMode="auto">
          <a:xfrm>
            <a:off x="8274771"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36</a:t>
            </a:r>
          </a:p>
        </p:txBody>
      </p:sp>
      <p:sp>
        <p:nvSpPr>
          <p:cNvPr id="254" name="Content Placeholder 4">
            <a:extLst>
              <a:ext uri="{FF2B5EF4-FFF2-40B4-BE49-F238E27FC236}">
                <a16:creationId xmlns="" xmlns:a16="http://schemas.microsoft.com/office/drawing/2014/main" id="{C4A8C129-CAE3-494B-9A32-931D95ED7ACA}"/>
              </a:ext>
            </a:extLst>
          </p:cNvPr>
          <p:cNvSpPr txBox="1">
            <a:spLocks/>
          </p:cNvSpPr>
          <p:nvPr/>
        </p:nvSpPr>
        <p:spPr bwMode="auto">
          <a:xfrm>
            <a:off x="8456904"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38</a:t>
            </a:r>
          </a:p>
        </p:txBody>
      </p:sp>
      <p:sp>
        <p:nvSpPr>
          <p:cNvPr id="255" name="Content Placeholder 4">
            <a:extLst>
              <a:ext uri="{FF2B5EF4-FFF2-40B4-BE49-F238E27FC236}">
                <a16:creationId xmlns="" xmlns:a16="http://schemas.microsoft.com/office/drawing/2014/main" id="{513A8661-4668-47E2-9432-534445FA7B3A}"/>
              </a:ext>
            </a:extLst>
          </p:cNvPr>
          <p:cNvSpPr txBox="1">
            <a:spLocks/>
          </p:cNvSpPr>
          <p:nvPr/>
        </p:nvSpPr>
        <p:spPr bwMode="auto">
          <a:xfrm>
            <a:off x="8639037"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40</a:t>
            </a:r>
          </a:p>
        </p:txBody>
      </p:sp>
      <p:sp>
        <p:nvSpPr>
          <p:cNvPr id="256" name="Content Placeholder 4">
            <a:extLst>
              <a:ext uri="{FF2B5EF4-FFF2-40B4-BE49-F238E27FC236}">
                <a16:creationId xmlns="" xmlns:a16="http://schemas.microsoft.com/office/drawing/2014/main" id="{4781BA11-1815-4423-A4BA-0DD616C4C3CC}"/>
              </a:ext>
            </a:extLst>
          </p:cNvPr>
          <p:cNvSpPr txBox="1">
            <a:spLocks/>
          </p:cNvSpPr>
          <p:nvPr/>
        </p:nvSpPr>
        <p:spPr bwMode="auto">
          <a:xfrm>
            <a:off x="8821161" y="615974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42</a:t>
            </a:r>
          </a:p>
        </p:txBody>
      </p:sp>
      <p:sp>
        <p:nvSpPr>
          <p:cNvPr id="257" name="Content Placeholder 4">
            <a:extLst>
              <a:ext uri="{FF2B5EF4-FFF2-40B4-BE49-F238E27FC236}">
                <a16:creationId xmlns="" xmlns:a16="http://schemas.microsoft.com/office/drawing/2014/main" id="{9BF98110-97B5-4ED4-9394-EE0C36FA169E}"/>
              </a:ext>
            </a:extLst>
          </p:cNvPr>
          <p:cNvSpPr txBox="1">
            <a:spLocks/>
          </p:cNvSpPr>
          <p:nvPr/>
        </p:nvSpPr>
        <p:spPr bwMode="auto">
          <a:xfrm>
            <a:off x="7720030" y="4493822"/>
            <a:ext cx="13192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spcAft>
                <a:spcPts val="0"/>
              </a:spcAft>
              <a:buClr>
                <a:srgbClr val="23246D"/>
              </a:buClr>
              <a:buFontTx/>
              <a:buNone/>
            </a:pPr>
            <a:r>
              <a:rPr lang="en-GB" sz="1000" dirty="0">
                <a:solidFill>
                  <a:srgbClr val="363636"/>
                </a:solidFill>
              </a:rPr>
              <a:t>Pazopanib</a:t>
            </a:r>
          </a:p>
          <a:p>
            <a:pPr marL="0" indent="0">
              <a:spcAft>
                <a:spcPts val="0"/>
              </a:spcAft>
              <a:buClr>
                <a:srgbClr val="23246D"/>
              </a:buClr>
              <a:buFontTx/>
              <a:buNone/>
            </a:pPr>
            <a:r>
              <a:rPr lang="en-GB" sz="1000" dirty="0">
                <a:solidFill>
                  <a:srgbClr val="363636"/>
                </a:solidFill>
              </a:rPr>
              <a:t>Trabectedin after MAIC</a:t>
            </a:r>
          </a:p>
        </p:txBody>
      </p:sp>
      <p:cxnSp>
        <p:nvCxnSpPr>
          <p:cNvPr id="258" name="Straight Connector 257">
            <a:extLst>
              <a:ext uri="{FF2B5EF4-FFF2-40B4-BE49-F238E27FC236}">
                <a16:creationId xmlns="" xmlns:a16="http://schemas.microsoft.com/office/drawing/2014/main" id="{3281440F-DFEC-4776-90C4-8C5DE15B0416}"/>
              </a:ext>
            </a:extLst>
          </p:cNvPr>
          <p:cNvCxnSpPr/>
          <p:nvPr/>
        </p:nvCxnSpPr>
        <p:spPr>
          <a:xfrm>
            <a:off x="7529530" y="4572158"/>
            <a:ext cx="138595"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 xmlns:a16="http://schemas.microsoft.com/office/drawing/2014/main" id="{B73BD4FB-4540-42BC-9DA0-57080D50B788}"/>
              </a:ext>
            </a:extLst>
          </p:cNvPr>
          <p:cNvCxnSpPr/>
          <p:nvPr/>
        </p:nvCxnSpPr>
        <p:spPr>
          <a:xfrm>
            <a:off x="7529530" y="4726939"/>
            <a:ext cx="13859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3" name="Freeform 5">
            <a:extLst>
              <a:ext uri="{FF2B5EF4-FFF2-40B4-BE49-F238E27FC236}">
                <a16:creationId xmlns="" xmlns:a16="http://schemas.microsoft.com/office/drawing/2014/main" id="{9DBD4406-57A2-4161-9CE8-6F24352C13C1}"/>
              </a:ext>
            </a:extLst>
          </p:cNvPr>
          <p:cNvSpPr>
            <a:spLocks/>
          </p:cNvSpPr>
          <p:nvPr/>
        </p:nvSpPr>
        <p:spPr bwMode="auto">
          <a:xfrm>
            <a:off x="5075286" y="4493419"/>
            <a:ext cx="3633122" cy="1137793"/>
          </a:xfrm>
          <a:custGeom>
            <a:avLst/>
            <a:gdLst>
              <a:gd name="T0" fmla="*/ 0 w 2305"/>
              <a:gd name="T1" fmla="*/ 0 h 720"/>
              <a:gd name="T2" fmla="*/ 48 w 2305"/>
              <a:gd name="T3" fmla="*/ 0 h 720"/>
              <a:gd name="T4" fmla="*/ 48 w 2305"/>
              <a:gd name="T5" fmla="*/ 10 h 720"/>
              <a:gd name="T6" fmla="*/ 112 w 2305"/>
              <a:gd name="T7" fmla="*/ 10 h 720"/>
              <a:gd name="T8" fmla="*/ 112 w 2305"/>
              <a:gd name="T9" fmla="*/ 28 h 720"/>
              <a:gd name="T10" fmla="*/ 167 w 2305"/>
              <a:gd name="T11" fmla="*/ 28 h 720"/>
              <a:gd name="T12" fmla="*/ 167 w 2305"/>
              <a:gd name="T13" fmla="*/ 46 h 720"/>
              <a:gd name="T14" fmla="*/ 223 w 2305"/>
              <a:gd name="T15" fmla="*/ 46 h 720"/>
              <a:gd name="T16" fmla="*/ 223 w 2305"/>
              <a:gd name="T17" fmla="*/ 91 h 720"/>
              <a:gd name="T18" fmla="*/ 281 w 2305"/>
              <a:gd name="T19" fmla="*/ 91 h 720"/>
              <a:gd name="T20" fmla="*/ 281 w 2305"/>
              <a:gd name="T21" fmla="*/ 121 h 720"/>
              <a:gd name="T22" fmla="*/ 343 w 2305"/>
              <a:gd name="T23" fmla="*/ 121 h 720"/>
              <a:gd name="T24" fmla="*/ 343 w 2305"/>
              <a:gd name="T25" fmla="*/ 157 h 720"/>
              <a:gd name="T26" fmla="*/ 402 w 2305"/>
              <a:gd name="T27" fmla="*/ 157 h 720"/>
              <a:gd name="T28" fmla="*/ 402 w 2305"/>
              <a:gd name="T29" fmla="*/ 193 h 720"/>
              <a:gd name="T30" fmla="*/ 454 w 2305"/>
              <a:gd name="T31" fmla="*/ 193 h 720"/>
              <a:gd name="T32" fmla="*/ 454 w 2305"/>
              <a:gd name="T33" fmla="*/ 231 h 720"/>
              <a:gd name="T34" fmla="*/ 572 w 2305"/>
              <a:gd name="T35" fmla="*/ 231 h 720"/>
              <a:gd name="T36" fmla="*/ 572 w 2305"/>
              <a:gd name="T37" fmla="*/ 274 h 720"/>
              <a:gd name="T38" fmla="*/ 630 w 2305"/>
              <a:gd name="T39" fmla="*/ 274 h 720"/>
              <a:gd name="T40" fmla="*/ 630 w 2305"/>
              <a:gd name="T41" fmla="*/ 348 h 720"/>
              <a:gd name="T42" fmla="*/ 689 w 2305"/>
              <a:gd name="T43" fmla="*/ 348 h 720"/>
              <a:gd name="T44" fmla="*/ 689 w 2305"/>
              <a:gd name="T45" fmla="*/ 376 h 720"/>
              <a:gd name="T46" fmla="*/ 741 w 2305"/>
              <a:gd name="T47" fmla="*/ 376 h 720"/>
              <a:gd name="T48" fmla="*/ 741 w 2305"/>
              <a:gd name="T49" fmla="*/ 429 h 720"/>
              <a:gd name="T50" fmla="*/ 805 w 2305"/>
              <a:gd name="T51" fmla="*/ 429 h 720"/>
              <a:gd name="T52" fmla="*/ 805 w 2305"/>
              <a:gd name="T53" fmla="*/ 465 h 720"/>
              <a:gd name="T54" fmla="*/ 859 w 2305"/>
              <a:gd name="T55" fmla="*/ 465 h 720"/>
              <a:gd name="T56" fmla="*/ 859 w 2305"/>
              <a:gd name="T57" fmla="*/ 493 h 720"/>
              <a:gd name="T58" fmla="*/ 980 w 2305"/>
              <a:gd name="T59" fmla="*/ 493 h 720"/>
              <a:gd name="T60" fmla="*/ 980 w 2305"/>
              <a:gd name="T61" fmla="*/ 511 h 720"/>
              <a:gd name="T62" fmla="*/ 1030 w 2305"/>
              <a:gd name="T63" fmla="*/ 511 h 720"/>
              <a:gd name="T64" fmla="*/ 1030 w 2305"/>
              <a:gd name="T65" fmla="*/ 594 h 720"/>
              <a:gd name="T66" fmla="*/ 1092 w 2305"/>
              <a:gd name="T67" fmla="*/ 594 h 720"/>
              <a:gd name="T68" fmla="*/ 1092 w 2305"/>
              <a:gd name="T69" fmla="*/ 686 h 720"/>
              <a:gd name="T70" fmla="*/ 1207 w 2305"/>
              <a:gd name="T71" fmla="*/ 686 h 720"/>
              <a:gd name="T72" fmla="*/ 1207 w 2305"/>
              <a:gd name="T73" fmla="*/ 720 h 720"/>
              <a:gd name="T74" fmla="*/ 2305 w 2305"/>
              <a:gd name="T75" fmla="*/ 72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05" h="720">
                <a:moveTo>
                  <a:pt x="0" y="0"/>
                </a:moveTo>
                <a:lnTo>
                  <a:pt x="48" y="0"/>
                </a:lnTo>
                <a:lnTo>
                  <a:pt x="48" y="10"/>
                </a:lnTo>
                <a:lnTo>
                  <a:pt x="112" y="10"/>
                </a:lnTo>
                <a:lnTo>
                  <a:pt x="112" y="28"/>
                </a:lnTo>
                <a:lnTo>
                  <a:pt x="167" y="28"/>
                </a:lnTo>
                <a:lnTo>
                  <a:pt x="167" y="46"/>
                </a:lnTo>
                <a:lnTo>
                  <a:pt x="223" y="46"/>
                </a:lnTo>
                <a:lnTo>
                  <a:pt x="223" y="91"/>
                </a:lnTo>
                <a:lnTo>
                  <a:pt x="281" y="91"/>
                </a:lnTo>
                <a:lnTo>
                  <a:pt x="281" y="121"/>
                </a:lnTo>
                <a:lnTo>
                  <a:pt x="343" y="121"/>
                </a:lnTo>
                <a:lnTo>
                  <a:pt x="343" y="157"/>
                </a:lnTo>
                <a:lnTo>
                  <a:pt x="402" y="157"/>
                </a:lnTo>
                <a:lnTo>
                  <a:pt x="402" y="193"/>
                </a:lnTo>
                <a:lnTo>
                  <a:pt x="454" y="193"/>
                </a:lnTo>
                <a:lnTo>
                  <a:pt x="454" y="231"/>
                </a:lnTo>
                <a:lnTo>
                  <a:pt x="572" y="231"/>
                </a:lnTo>
                <a:lnTo>
                  <a:pt x="572" y="274"/>
                </a:lnTo>
                <a:lnTo>
                  <a:pt x="630" y="274"/>
                </a:lnTo>
                <a:lnTo>
                  <a:pt x="630" y="348"/>
                </a:lnTo>
                <a:lnTo>
                  <a:pt x="689" y="348"/>
                </a:lnTo>
                <a:lnTo>
                  <a:pt x="689" y="376"/>
                </a:lnTo>
                <a:lnTo>
                  <a:pt x="741" y="376"/>
                </a:lnTo>
                <a:lnTo>
                  <a:pt x="741" y="429"/>
                </a:lnTo>
                <a:lnTo>
                  <a:pt x="805" y="429"/>
                </a:lnTo>
                <a:lnTo>
                  <a:pt x="805" y="465"/>
                </a:lnTo>
                <a:lnTo>
                  <a:pt x="859" y="465"/>
                </a:lnTo>
                <a:lnTo>
                  <a:pt x="859" y="493"/>
                </a:lnTo>
                <a:lnTo>
                  <a:pt x="980" y="493"/>
                </a:lnTo>
                <a:lnTo>
                  <a:pt x="980" y="511"/>
                </a:lnTo>
                <a:lnTo>
                  <a:pt x="1030" y="511"/>
                </a:lnTo>
                <a:lnTo>
                  <a:pt x="1030" y="594"/>
                </a:lnTo>
                <a:lnTo>
                  <a:pt x="1092" y="594"/>
                </a:lnTo>
                <a:lnTo>
                  <a:pt x="1092" y="686"/>
                </a:lnTo>
                <a:lnTo>
                  <a:pt x="1207" y="686"/>
                </a:lnTo>
                <a:lnTo>
                  <a:pt x="1207" y="720"/>
                </a:lnTo>
                <a:lnTo>
                  <a:pt x="2305" y="720"/>
                </a:lnTo>
              </a:path>
            </a:pathLst>
          </a:custGeom>
          <a:noFill/>
          <a:ln w="25400"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4" name="Freeform 6">
            <a:extLst>
              <a:ext uri="{FF2B5EF4-FFF2-40B4-BE49-F238E27FC236}">
                <a16:creationId xmlns="" xmlns:a16="http://schemas.microsoft.com/office/drawing/2014/main" id="{D6369BEF-EA79-4E3F-80A5-6F1A84ADAAA8}"/>
              </a:ext>
            </a:extLst>
          </p:cNvPr>
          <p:cNvSpPr>
            <a:spLocks/>
          </p:cNvSpPr>
          <p:nvPr/>
        </p:nvSpPr>
        <p:spPr bwMode="auto">
          <a:xfrm>
            <a:off x="5072134" y="4496580"/>
            <a:ext cx="3633122" cy="1558144"/>
          </a:xfrm>
          <a:custGeom>
            <a:avLst/>
            <a:gdLst>
              <a:gd name="T0" fmla="*/ 0 w 2305"/>
              <a:gd name="T1" fmla="*/ 0 h 986"/>
              <a:gd name="T2" fmla="*/ 54 w 2305"/>
              <a:gd name="T3" fmla="*/ 0 h 986"/>
              <a:gd name="T4" fmla="*/ 54 w 2305"/>
              <a:gd name="T5" fmla="*/ 22 h 986"/>
              <a:gd name="T6" fmla="*/ 110 w 2305"/>
              <a:gd name="T7" fmla="*/ 22 h 986"/>
              <a:gd name="T8" fmla="*/ 110 w 2305"/>
              <a:gd name="T9" fmla="*/ 64 h 986"/>
              <a:gd name="T10" fmla="*/ 167 w 2305"/>
              <a:gd name="T11" fmla="*/ 64 h 986"/>
              <a:gd name="T12" fmla="*/ 167 w 2305"/>
              <a:gd name="T13" fmla="*/ 85 h 986"/>
              <a:gd name="T14" fmla="*/ 283 w 2305"/>
              <a:gd name="T15" fmla="*/ 85 h 986"/>
              <a:gd name="T16" fmla="*/ 283 w 2305"/>
              <a:gd name="T17" fmla="*/ 123 h 986"/>
              <a:gd name="T18" fmla="*/ 335 w 2305"/>
              <a:gd name="T19" fmla="*/ 123 h 986"/>
              <a:gd name="T20" fmla="*/ 335 w 2305"/>
              <a:gd name="T21" fmla="*/ 179 h 986"/>
              <a:gd name="T22" fmla="*/ 400 w 2305"/>
              <a:gd name="T23" fmla="*/ 179 h 986"/>
              <a:gd name="T24" fmla="*/ 400 w 2305"/>
              <a:gd name="T25" fmla="*/ 197 h 986"/>
              <a:gd name="T26" fmla="*/ 460 w 2305"/>
              <a:gd name="T27" fmla="*/ 197 h 986"/>
              <a:gd name="T28" fmla="*/ 460 w 2305"/>
              <a:gd name="T29" fmla="*/ 221 h 986"/>
              <a:gd name="T30" fmla="*/ 516 w 2305"/>
              <a:gd name="T31" fmla="*/ 221 h 986"/>
              <a:gd name="T32" fmla="*/ 516 w 2305"/>
              <a:gd name="T33" fmla="*/ 252 h 986"/>
              <a:gd name="T34" fmla="*/ 574 w 2305"/>
              <a:gd name="T35" fmla="*/ 252 h 986"/>
              <a:gd name="T36" fmla="*/ 574 w 2305"/>
              <a:gd name="T37" fmla="*/ 262 h 986"/>
              <a:gd name="T38" fmla="*/ 630 w 2305"/>
              <a:gd name="T39" fmla="*/ 262 h 986"/>
              <a:gd name="T40" fmla="*/ 630 w 2305"/>
              <a:gd name="T41" fmla="*/ 292 h 986"/>
              <a:gd name="T42" fmla="*/ 685 w 2305"/>
              <a:gd name="T43" fmla="*/ 292 h 986"/>
              <a:gd name="T44" fmla="*/ 685 w 2305"/>
              <a:gd name="T45" fmla="*/ 312 h 986"/>
              <a:gd name="T46" fmla="*/ 751 w 2305"/>
              <a:gd name="T47" fmla="*/ 312 h 986"/>
              <a:gd name="T48" fmla="*/ 751 w 2305"/>
              <a:gd name="T49" fmla="*/ 362 h 986"/>
              <a:gd name="T50" fmla="*/ 807 w 2305"/>
              <a:gd name="T51" fmla="*/ 362 h 986"/>
              <a:gd name="T52" fmla="*/ 807 w 2305"/>
              <a:gd name="T53" fmla="*/ 407 h 986"/>
              <a:gd name="T54" fmla="*/ 863 w 2305"/>
              <a:gd name="T55" fmla="*/ 407 h 986"/>
              <a:gd name="T56" fmla="*/ 863 w 2305"/>
              <a:gd name="T57" fmla="*/ 441 h 986"/>
              <a:gd name="T58" fmla="*/ 922 w 2305"/>
              <a:gd name="T59" fmla="*/ 441 h 986"/>
              <a:gd name="T60" fmla="*/ 922 w 2305"/>
              <a:gd name="T61" fmla="*/ 473 h 986"/>
              <a:gd name="T62" fmla="*/ 982 w 2305"/>
              <a:gd name="T63" fmla="*/ 473 h 986"/>
              <a:gd name="T64" fmla="*/ 982 w 2305"/>
              <a:gd name="T65" fmla="*/ 491 h 986"/>
              <a:gd name="T66" fmla="*/ 1040 w 2305"/>
              <a:gd name="T67" fmla="*/ 491 h 986"/>
              <a:gd name="T68" fmla="*/ 1040 w 2305"/>
              <a:gd name="T69" fmla="*/ 521 h 986"/>
              <a:gd name="T70" fmla="*/ 1100 w 2305"/>
              <a:gd name="T71" fmla="*/ 521 h 986"/>
              <a:gd name="T72" fmla="*/ 1100 w 2305"/>
              <a:gd name="T73" fmla="*/ 565 h 986"/>
              <a:gd name="T74" fmla="*/ 1148 w 2305"/>
              <a:gd name="T75" fmla="*/ 565 h 986"/>
              <a:gd name="T76" fmla="*/ 1148 w 2305"/>
              <a:gd name="T77" fmla="*/ 604 h 986"/>
              <a:gd name="T78" fmla="*/ 1207 w 2305"/>
              <a:gd name="T79" fmla="*/ 604 h 986"/>
              <a:gd name="T80" fmla="*/ 1207 w 2305"/>
              <a:gd name="T81" fmla="*/ 636 h 986"/>
              <a:gd name="T82" fmla="*/ 1267 w 2305"/>
              <a:gd name="T83" fmla="*/ 636 h 986"/>
              <a:gd name="T84" fmla="*/ 1267 w 2305"/>
              <a:gd name="T85" fmla="*/ 676 h 986"/>
              <a:gd name="T86" fmla="*/ 1317 w 2305"/>
              <a:gd name="T87" fmla="*/ 676 h 986"/>
              <a:gd name="T88" fmla="*/ 1317 w 2305"/>
              <a:gd name="T89" fmla="*/ 726 h 986"/>
              <a:gd name="T90" fmla="*/ 1385 w 2305"/>
              <a:gd name="T91" fmla="*/ 726 h 986"/>
              <a:gd name="T92" fmla="*/ 1385 w 2305"/>
              <a:gd name="T93" fmla="*/ 745 h 986"/>
              <a:gd name="T94" fmla="*/ 1446 w 2305"/>
              <a:gd name="T95" fmla="*/ 745 h 986"/>
              <a:gd name="T96" fmla="*/ 1446 w 2305"/>
              <a:gd name="T97" fmla="*/ 797 h 986"/>
              <a:gd name="T98" fmla="*/ 1500 w 2305"/>
              <a:gd name="T99" fmla="*/ 797 h 986"/>
              <a:gd name="T100" fmla="*/ 1500 w 2305"/>
              <a:gd name="T101" fmla="*/ 823 h 986"/>
              <a:gd name="T102" fmla="*/ 1612 w 2305"/>
              <a:gd name="T103" fmla="*/ 823 h 986"/>
              <a:gd name="T104" fmla="*/ 1612 w 2305"/>
              <a:gd name="T105" fmla="*/ 857 h 986"/>
              <a:gd name="T106" fmla="*/ 1675 w 2305"/>
              <a:gd name="T107" fmla="*/ 857 h 986"/>
              <a:gd name="T108" fmla="*/ 1675 w 2305"/>
              <a:gd name="T109" fmla="*/ 877 h 986"/>
              <a:gd name="T110" fmla="*/ 1733 w 2305"/>
              <a:gd name="T111" fmla="*/ 877 h 986"/>
              <a:gd name="T112" fmla="*/ 1733 w 2305"/>
              <a:gd name="T113" fmla="*/ 910 h 986"/>
              <a:gd name="T114" fmla="*/ 1905 w 2305"/>
              <a:gd name="T115" fmla="*/ 910 h 986"/>
              <a:gd name="T116" fmla="*/ 1905 w 2305"/>
              <a:gd name="T117" fmla="*/ 924 h 986"/>
              <a:gd name="T118" fmla="*/ 2305 w 2305"/>
              <a:gd name="T119" fmla="*/ 924 h 986"/>
              <a:gd name="T120" fmla="*/ 2305 w 2305"/>
              <a:gd name="T121" fmla="*/ 986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05" h="986">
                <a:moveTo>
                  <a:pt x="0" y="0"/>
                </a:moveTo>
                <a:lnTo>
                  <a:pt x="54" y="0"/>
                </a:lnTo>
                <a:lnTo>
                  <a:pt x="54" y="22"/>
                </a:lnTo>
                <a:lnTo>
                  <a:pt x="110" y="22"/>
                </a:lnTo>
                <a:lnTo>
                  <a:pt x="110" y="64"/>
                </a:lnTo>
                <a:lnTo>
                  <a:pt x="167" y="64"/>
                </a:lnTo>
                <a:lnTo>
                  <a:pt x="167" y="85"/>
                </a:lnTo>
                <a:lnTo>
                  <a:pt x="283" y="85"/>
                </a:lnTo>
                <a:lnTo>
                  <a:pt x="283" y="123"/>
                </a:lnTo>
                <a:lnTo>
                  <a:pt x="335" y="123"/>
                </a:lnTo>
                <a:lnTo>
                  <a:pt x="335" y="179"/>
                </a:lnTo>
                <a:lnTo>
                  <a:pt x="400" y="179"/>
                </a:lnTo>
                <a:lnTo>
                  <a:pt x="400" y="197"/>
                </a:lnTo>
                <a:lnTo>
                  <a:pt x="460" y="197"/>
                </a:lnTo>
                <a:lnTo>
                  <a:pt x="460" y="221"/>
                </a:lnTo>
                <a:lnTo>
                  <a:pt x="516" y="221"/>
                </a:lnTo>
                <a:lnTo>
                  <a:pt x="516" y="252"/>
                </a:lnTo>
                <a:lnTo>
                  <a:pt x="574" y="252"/>
                </a:lnTo>
                <a:lnTo>
                  <a:pt x="574" y="262"/>
                </a:lnTo>
                <a:lnTo>
                  <a:pt x="630" y="262"/>
                </a:lnTo>
                <a:lnTo>
                  <a:pt x="630" y="292"/>
                </a:lnTo>
                <a:lnTo>
                  <a:pt x="685" y="292"/>
                </a:lnTo>
                <a:lnTo>
                  <a:pt x="685" y="312"/>
                </a:lnTo>
                <a:lnTo>
                  <a:pt x="751" y="312"/>
                </a:lnTo>
                <a:lnTo>
                  <a:pt x="751" y="362"/>
                </a:lnTo>
                <a:lnTo>
                  <a:pt x="807" y="362"/>
                </a:lnTo>
                <a:lnTo>
                  <a:pt x="807" y="407"/>
                </a:lnTo>
                <a:lnTo>
                  <a:pt x="863" y="407"/>
                </a:lnTo>
                <a:lnTo>
                  <a:pt x="863" y="441"/>
                </a:lnTo>
                <a:lnTo>
                  <a:pt x="922" y="441"/>
                </a:lnTo>
                <a:lnTo>
                  <a:pt x="922" y="473"/>
                </a:lnTo>
                <a:lnTo>
                  <a:pt x="982" y="473"/>
                </a:lnTo>
                <a:lnTo>
                  <a:pt x="982" y="491"/>
                </a:lnTo>
                <a:lnTo>
                  <a:pt x="1040" y="491"/>
                </a:lnTo>
                <a:lnTo>
                  <a:pt x="1040" y="521"/>
                </a:lnTo>
                <a:lnTo>
                  <a:pt x="1100" y="521"/>
                </a:lnTo>
                <a:lnTo>
                  <a:pt x="1100" y="565"/>
                </a:lnTo>
                <a:lnTo>
                  <a:pt x="1148" y="565"/>
                </a:lnTo>
                <a:lnTo>
                  <a:pt x="1148" y="604"/>
                </a:lnTo>
                <a:lnTo>
                  <a:pt x="1207" y="604"/>
                </a:lnTo>
                <a:lnTo>
                  <a:pt x="1207" y="636"/>
                </a:lnTo>
                <a:lnTo>
                  <a:pt x="1267" y="636"/>
                </a:lnTo>
                <a:lnTo>
                  <a:pt x="1267" y="676"/>
                </a:lnTo>
                <a:lnTo>
                  <a:pt x="1317" y="676"/>
                </a:lnTo>
                <a:lnTo>
                  <a:pt x="1317" y="726"/>
                </a:lnTo>
                <a:lnTo>
                  <a:pt x="1385" y="726"/>
                </a:lnTo>
                <a:lnTo>
                  <a:pt x="1385" y="745"/>
                </a:lnTo>
                <a:lnTo>
                  <a:pt x="1446" y="745"/>
                </a:lnTo>
                <a:lnTo>
                  <a:pt x="1446" y="797"/>
                </a:lnTo>
                <a:lnTo>
                  <a:pt x="1500" y="797"/>
                </a:lnTo>
                <a:lnTo>
                  <a:pt x="1500" y="823"/>
                </a:lnTo>
                <a:lnTo>
                  <a:pt x="1612" y="823"/>
                </a:lnTo>
                <a:lnTo>
                  <a:pt x="1612" y="857"/>
                </a:lnTo>
                <a:lnTo>
                  <a:pt x="1675" y="857"/>
                </a:lnTo>
                <a:lnTo>
                  <a:pt x="1675" y="877"/>
                </a:lnTo>
                <a:lnTo>
                  <a:pt x="1733" y="877"/>
                </a:lnTo>
                <a:lnTo>
                  <a:pt x="1733" y="910"/>
                </a:lnTo>
                <a:lnTo>
                  <a:pt x="1905" y="910"/>
                </a:lnTo>
                <a:lnTo>
                  <a:pt x="1905" y="924"/>
                </a:lnTo>
                <a:lnTo>
                  <a:pt x="2305" y="924"/>
                </a:lnTo>
                <a:lnTo>
                  <a:pt x="2305" y="986"/>
                </a:lnTo>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339" name="Straight Connector 338">
            <a:extLst>
              <a:ext uri="{FF2B5EF4-FFF2-40B4-BE49-F238E27FC236}">
                <a16:creationId xmlns="" xmlns:a16="http://schemas.microsoft.com/office/drawing/2014/main" id="{0C395743-1E54-4F11-9173-E8F36A2A7E3A}"/>
              </a:ext>
            </a:extLst>
          </p:cNvPr>
          <p:cNvCxnSpPr>
            <a:cxnSpLocks/>
          </p:cNvCxnSpPr>
          <p:nvPr/>
        </p:nvCxnSpPr>
        <p:spPr>
          <a:xfrm rot="5400000">
            <a:off x="5637836"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42" name="Straight Connector 341">
            <a:extLst>
              <a:ext uri="{FF2B5EF4-FFF2-40B4-BE49-F238E27FC236}">
                <a16:creationId xmlns="" xmlns:a16="http://schemas.microsoft.com/office/drawing/2014/main" id="{829958B7-01D1-44F1-A95E-09480592DC5E}"/>
              </a:ext>
            </a:extLst>
          </p:cNvPr>
          <p:cNvCxnSpPr>
            <a:cxnSpLocks/>
          </p:cNvCxnSpPr>
          <p:nvPr/>
        </p:nvCxnSpPr>
        <p:spPr>
          <a:xfrm rot="5400000">
            <a:off x="6522204"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43" name="Straight Connector 342">
            <a:extLst>
              <a:ext uri="{FF2B5EF4-FFF2-40B4-BE49-F238E27FC236}">
                <a16:creationId xmlns="" xmlns:a16="http://schemas.microsoft.com/office/drawing/2014/main" id="{1680DE4A-D5A2-48D9-81D3-5292849FFC00}"/>
              </a:ext>
            </a:extLst>
          </p:cNvPr>
          <p:cNvCxnSpPr>
            <a:cxnSpLocks/>
          </p:cNvCxnSpPr>
          <p:nvPr/>
        </p:nvCxnSpPr>
        <p:spPr>
          <a:xfrm rot="5400000">
            <a:off x="7406572"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49" name="Straight Connector 348">
            <a:extLst>
              <a:ext uri="{FF2B5EF4-FFF2-40B4-BE49-F238E27FC236}">
                <a16:creationId xmlns="" xmlns:a16="http://schemas.microsoft.com/office/drawing/2014/main" id="{62004359-31DF-40A7-8D5E-4FC7C24252A6}"/>
              </a:ext>
            </a:extLst>
          </p:cNvPr>
          <p:cNvCxnSpPr>
            <a:cxnSpLocks/>
          </p:cNvCxnSpPr>
          <p:nvPr/>
        </p:nvCxnSpPr>
        <p:spPr>
          <a:xfrm rot="5400000">
            <a:off x="8733123"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0" name="Straight Connector 349">
            <a:extLst>
              <a:ext uri="{FF2B5EF4-FFF2-40B4-BE49-F238E27FC236}">
                <a16:creationId xmlns="" xmlns:a16="http://schemas.microsoft.com/office/drawing/2014/main" id="{222DE1D5-23FC-446C-8486-3347DD899939}"/>
              </a:ext>
            </a:extLst>
          </p:cNvPr>
          <p:cNvCxnSpPr>
            <a:cxnSpLocks/>
          </p:cNvCxnSpPr>
          <p:nvPr/>
        </p:nvCxnSpPr>
        <p:spPr>
          <a:xfrm rot="5400000">
            <a:off x="8290940"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3" name="Straight Connector 352">
            <a:extLst>
              <a:ext uri="{FF2B5EF4-FFF2-40B4-BE49-F238E27FC236}">
                <a16:creationId xmlns="" xmlns:a16="http://schemas.microsoft.com/office/drawing/2014/main" id="{B0703B6E-5D83-48C7-97A6-C40899892B93}"/>
              </a:ext>
            </a:extLst>
          </p:cNvPr>
          <p:cNvCxnSpPr/>
          <p:nvPr/>
        </p:nvCxnSpPr>
        <p:spPr>
          <a:xfrm>
            <a:off x="5582390" y="2240639"/>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4" name="Straight Connector 353">
            <a:extLst>
              <a:ext uri="{FF2B5EF4-FFF2-40B4-BE49-F238E27FC236}">
                <a16:creationId xmlns="" xmlns:a16="http://schemas.microsoft.com/office/drawing/2014/main" id="{774CA196-D903-452F-B930-8D44E0678A63}"/>
              </a:ext>
            </a:extLst>
          </p:cNvPr>
          <p:cNvCxnSpPr/>
          <p:nvPr/>
        </p:nvCxnSpPr>
        <p:spPr>
          <a:xfrm>
            <a:off x="5582390" y="239675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5" name="Straight Connector 354">
            <a:extLst>
              <a:ext uri="{FF2B5EF4-FFF2-40B4-BE49-F238E27FC236}">
                <a16:creationId xmlns="" xmlns:a16="http://schemas.microsoft.com/office/drawing/2014/main" id="{7312FBB6-CA8F-4FCE-8496-D58EE089762D}"/>
              </a:ext>
            </a:extLst>
          </p:cNvPr>
          <p:cNvCxnSpPr/>
          <p:nvPr/>
        </p:nvCxnSpPr>
        <p:spPr>
          <a:xfrm>
            <a:off x="5582390" y="2552873"/>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6" name="Straight Connector 355">
            <a:extLst>
              <a:ext uri="{FF2B5EF4-FFF2-40B4-BE49-F238E27FC236}">
                <a16:creationId xmlns="" xmlns:a16="http://schemas.microsoft.com/office/drawing/2014/main" id="{81C66CF9-56C4-4726-82DF-3BD073301C04}"/>
              </a:ext>
            </a:extLst>
          </p:cNvPr>
          <p:cNvCxnSpPr/>
          <p:nvPr/>
        </p:nvCxnSpPr>
        <p:spPr>
          <a:xfrm>
            <a:off x="5582390" y="2708990"/>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7" name="Straight Connector 356">
            <a:extLst>
              <a:ext uri="{FF2B5EF4-FFF2-40B4-BE49-F238E27FC236}">
                <a16:creationId xmlns="" xmlns:a16="http://schemas.microsoft.com/office/drawing/2014/main" id="{91D74D3B-1C3E-48D8-809D-63068EC34419}"/>
              </a:ext>
            </a:extLst>
          </p:cNvPr>
          <p:cNvCxnSpPr/>
          <p:nvPr/>
        </p:nvCxnSpPr>
        <p:spPr>
          <a:xfrm>
            <a:off x="5582390" y="286510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8" name="Straight Connector 357">
            <a:extLst>
              <a:ext uri="{FF2B5EF4-FFF2-40B4-BE49-F238E27FC236}">
                <a16:creationId xmlns="" xmlns:a16="http://schemas.microsoft.com/office/drawing/2014/main" id="{B8FD1ED1-0FA9-4D46-A0EA-62ABC8F4BF4B}"/>
              </a:ext>
            </a:extLst>
          </p:cNvPr>
          <p:cNvCxnSpPr/>
          <p:nvPr/>
        </p:nvCxnSpPr>
        <p:spPr>
          <a:xfrm>
            <a:off x="5582390" y="302122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59" name="Straight Connector 358">
            <a:extLst>
              <a:ext uri="{FF2B5EF4-FFF2-40B4-BE49-F238E27FC236}">
                <a16:creationId xmlns="" xmlns:a16="http://schemas.microsoft.com/office/drawing/2014/main" id="{FC9C781F-DB6D-445E-BBC2-0C5ABE6CF9BB}"/>
              </a:ext>
            </a:extLst>
          </p:cNvPr>
          <p:cNvCxnSpPr/>
          <p:nvPr/>
        </p:nvCxnSpPr>
        <p:spPr>
          <a:xfrm>
            <a:off x="5582390" y="3177339"/>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0" name="Straight Connector 359">
            <a:extLst>
              <a:ext uri="{FF2B5EF4-FFF2-40B4-BE49-F238E27FC236}">
                <a16:creationId xmlns="" xmlns:a16="http://schemas.microsoft.com/office/drawing/2014/main" id="{6393DF3B-F7A3-4CDF-8C1D-9DC031A80C30}"/>
              </a:ext>
            </a:extLst>
          </p:cNvPr>
          <p:cNvCxnSpPr/>
          <p:nvPr/>
        </p:nvCxnSpPr>
        <p:spPr>
          <a:xfrm>
            <a:off x="5582390" y="3333455"/>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1" name="Straight Connector 360">
            <a:extLst>
              <a:ext uri="{FF2B5EF4-FFF2-40B4-BE49-F238E27FC236}">
                <a16:creationId xmlns="" xmlns:a16="http://schemas.microsoft.com/office/drawing/2014/main" id="{42C6809A-1E2D-4F82-BD26-6FB4689A967E}"/>
              </a:ext>
            </a:extLst>
          </p:cNvPr>
          <p:cNvCxnSpPr/>
          <p:nvPr/>
        </p:nvCxnSpPr>
        <p:spPr>
          <a:xfrm>
            <a:off x="5582390" y="34895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2" name="Straight Connector 361">
            <a:extLst>
              <a:ext uri="{FF2B5EF4-FFF2-40B4-BE49-F238E27FC236}">
                <a16:creationId xmlns="" xmlns:a16="http://schemas.microsoft.com/office/drawing/2014/main" id="{3C178F0E-B778-411B-9A90-5CDF1796C197}"/>
              </a:ext>
            </a:extLst>
          </p:cNvPr>
          <p:cNvCxnSpPr/>
          <p:nvPr/>
        </p:nvCxnSpPr>
        <p:spPr>
          <a:xfrm>
            <a:off x="5582390" y="3645687"/>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4" name="Straight Connector 363">
            <a:extLst>
              <a:ext uri="{FF2B5EF4-FFF2-40B4-BE49-F238E27FC236}">
                <a16:creationId xmlns="" xmlns:a16="http://schemas.microsoft.com/office/drawing/2014/main" id="{BC055FB1-613F-48ED-9EF0-670B349A237C}"/>
              </a:ext>
            </a:extLst>
          </p:cNvPr>
          <p:cNvCxnSpPr/>
          <p:nvPr/>
        </p:nvCxnSpPr>
        <p:spPr>
          <a:xfrm>
            <a:off x="5582390" y="2084523"/>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6" name="Straight Connector 365">
            <a:extLst>
              <a:ext uri="{FF2B5EF4-FFF2-40B4-BE49-F238E27FC236}">
                <a16:creationId xmlns="" xmlns:a16="http://schemas.microsoft.com/office/drawing/2014/main" id="{D2E29529-1F31-4360-9A9F-DD2F354B93AF}"/>
              </a:ext>
            </a:extLst>
          </p:cNvPr>
          <p:cNvCxnSpPr>
            <a:cxnSpLocks/>
          </p:cNvCxnSpPr>
          <p:nvPr/>
        </p:nvCxnSpPr>
        <p:spPr>
          <a:xfrm rot="5400000">
            <a:off x="6080020"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cxnSp>
        <p:nvCxnSpPr>
          <p:cNvPr id="367" name="Straight Connector 366">
            <a:extLst>
              <a:ext uri="{FF2B5EF4-FFF2-40B4-BE49-F238E27FC236}">
                <a16:creationId xmlns="" xmlns:a16="http://schemas.microsoft.com/office/drawing/2014/main" id="{C85B6BDA-AFDF-4AD1-B2B5-433BB82D440D}"/>
              </a:ext>
            </a:extLst>
          </p:cNvPr>
          <p:cNvCxnSpPr>
            <a:cxnSpLocks/>
          </p:cNvCxnSpPr>
          <p:nvPr/>
        </p:nvCxnSpPr>
        <p:spPr>
          <a:xfrm rot="5400000">
            <a:off x="7848756"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373" name="Content Placeholder 4">
            <a:extLst>
              <a:ext uri="{FF2B5EF4-FFF2-40B4-BE49-F238E27FC236}">
                <a16:creationId xmlns="" xmlns:a16="http://schemas.microsoft.com/office/drawing/2014/main" id="{149D7AC8-19B6-490D-BE61-2EDBE452D801}"/>
              </a:ext>
            </a:extLst>
          </p:cNvPr>
          <p:cNvSpPr txBox="1">
            <a:spLocks/>
          </p:cNvSpPr>
          <p:nvPr/>
        </p:nvSpPr>
        <p:spPr bwMode="auto">
          <a:xfrm>
            <a:off x="5364219" y="2007579"/>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1.0</a:t>
            </a:r>
          </a:p>
        </p:txBody>
      </p:sp>
      <p:sp>
        <p:nvSpPr>
          <p:cNvPr id="375" name="Content Placeholder 4">
            <a:extLst>
              <a:ext uri="{FF2B5EF4-FFF2-40B4-BE49-F238E27FC236}">
                <a16:creationId xmlns="" xmlns:a16="http://schemas.microsoft.com/office/drawing/2014/main" id="{D12CB2F8-44CF-4ABC-B23B-34F3F9B3EC30}"/>
              </a:ext>
            </a:extLst>
          </p:cNvPr>
          <p:cNvSpPr txBox="1">
            <a:spLocks/>
          </p:cNvSpPr>
          <p:nvPr/>
        </p:nvSpPr>
        <p:spPr bwMode="auto">
          <a:xfrm>
            <a:off x="5364219" y="2319841"/>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0.8</a:t>
            </a:r>
          </a:p>
        </p:txBody>
      </p:sp>
      <p:sp>
        <p:nvSpPr>
          <p:cNvPr id="377" name="Content Placeholder 4">
            <a:extLst>
              <a:ext uri="{FF2B5EF4-FFF2-40B4-BE49-F238E27FC236}">
                <a16:creationId xmlns="" xmlns:a16="http://schemas.microsoft.com/office/drawing/2014/main" id="{A07CA3D0-E203-4894-B82E-7C35F7907A34}"/>
              </a:ext>
            </a:extLst>
          </p:cNvPr>
          <p:cNvSpPr txBox="1">
            <a:spLocks/>
          </p:cNvSpPr>
          <p:nvPr/>
        </p:nvSpPr>
        <p:spPr bwMode="auto">
          <a:xfrm>
            <a:off x="5364219" y="2632103"/>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0.6</a:t>
            </a:r>
          </a:p>
        </p:txBody>
      </p:sp>
      <p:sp>
        <p:nvSpPr>
          <p:cNvPr id="379" name="Content Placeholder 4">
            <a:extLst>
              <a:ext uri="{FF2B5EF4-FFF2-40B4-BE49-F238E27FC236}">
                <a16:creationId xmlns="" xmlns:a16="http://schemas.microsoft.com/office/drawing/2014/main" id="{E00DFE5D-5F70-4488-A17F-A6980746E7B7}"/>
              </a:ext>
            </a:extLst>
          </p:cNvPr>
          <p:cNvSpPr txBox="1">
            <a:spLocks/>
          </p:cNvSpPr>
          <p:nvPr/>
        </p:nvSpPr>
        <p:spPr bwMode="auto">
          <a:xfrm>
            <a:off x="5364219" y="2944365"/>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0.4</a:t>
            </a:r>
          </a:p>
        </p:txBody>
      </p:sp>
      <p:sp>
        <p:nvSpPr>
          <p:cNvPr id="381" name="Content Placeholder 4">
            <a:extLst>
              <a:ext uri="{FF2B5EF4-FFF2-40B4-BE49-F238E27FC236}">
                <a16:creationId xmlns="" xmlns:a16="http://schemas.microsoft.com/office/drawing/2014/main" id="{C8C5D9AA-92E7-420D-B2DC-FFD5722BC5EE}"/>
              </a:ext>
            </a:extLst>
          </p:cNvPr>
          <p:cNvSpPr txBox="1">
            <a:spLocks/>
          </p:cNvSpPr>
          <p:nvPr/>
        </p:nvSpPr>
        <p:spPr bwMode="auto">
          <a:xfrm>
            <a:off x="5364219" y="3256627"/>
            <a:ext cx="1763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0.2</a:t>
            </a:r>
          </a:p>
        </p:txBody>
      </p:sp>
      <p:sp>
        <p:nvSpPr>
          <p:cNvPr id="383" name="Content Placeholder 4">
            <a:extLst>
              <a:ext uri="{FF2B5EF4-FFF2-40B4-BE49-F238E27FC236}">
                <a16:creationId xmlns="" xmlns:a16="http://schemas.microsoft.com/office/drawing/2014/main" id="{DB209AC7-9291-4AFA-B575-A31681665690}"/>
              </a:ext>
            </a:extLst>
          </p:cNvPr>
          <p:cNvSpPr txBox="1">
            <a:spLocks/>
          </p:cNvSpPr>
          <p:nvPr/>
        </p:nvSpPr>
        <p:spPr bwMode="auto">
          <a:xfrm>
            <a:off x="5470017" y="3568887"/>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r">
              <a:buClr>
                <a:srgbClr val="23246D"/>
              </a:buClr>
              <a:buFontTx/>
              <a:buNone/>
            </a:pPr>
            <a:r>
              <a:rPr lang="en-GB" sz="1000" dirty="0">
                <a:solidFill>
                  <a:srgbClr val="363636"/>
                </a:solidFill>
              </a:rPr>
              <a:t>0</a:t>
            </a:r>
          </a:p>
        </p:txBody>
      </p:sp>
      <p:sp>
        <p:nvSpPr>
          <p:cNvPr id="384" name="Content Placeholder 4">
            <a:extLst>
              <a:ext uri="{FF2B5EF4-FFF2-40B4-BE49-F238E27FC236}">
                <a16:creationId xmlns="" xmlns:a16="http://schemas.microsoft.com/office/drawing/2014/main" id="{2D1F0C1E-F6CE-403A-B8B3-362BF5901043}"/>
              </a:ext>
            </a:extLst>
          </p:cNvPr>
          <p:cNvSpPr txBox="1">
            <a:spLocks/>
          </p:cNvSpPr>
          <p:nvPr/>
        </p:nvSpPr>
        <p:spPr bwMode="auto">
          <a:xfrm>
            <a:off x="5638051" y="375182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6</a:t>
            </a:r>
          </a:p>
        </p:txBody>
      </p:sp>
      <p:sp>
        <p:nvSpPr>
          <p:cNvPr id="388" name="Content Placeholder 4">
            <a:extLst>
              <a:ext uri="{FF2B5EF4-FFF2-40B4-BE49-F238E27FC236}">
                <a16:creationId xmlns="" xmlns:a16="http://schemas.microsoft.com/office/drawing/2014/main" id="{267F5648-E8FC-41D3-8492-FEC4B16B22D5}"/>
              </a:ext>
            </a:extLst>
          </p:cNvPr>
          <p:cNvSpPr txBox="1">
            <a:spLocks/>
          </p:cNvSpPr>
          <p:nvPr/>
        </p:nvSpPr>
        <p:spPr bwMode="auto">
          <a:xfrm>
            <a:off x="6080374" y="3751824"/>
            <a:ext cx="7053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8</a:t>
            </a:r>
          </a:p>
        </p:txBody>
      </p:sp>
      <p:sp>
        <p:nvSpPr>
          <p:cNvPr id="389" name="Content Placeholder 4">
            <a:extLst>
              <a:ext uri="{FF2B5EF4-FFF2-40B4-BE49-F238E27FC236}">
                <a16:creationId xmlns="" xmlns:a16="http://schemas.microsoft.com/office/drawing/2014/main" id="{12F0CA9C-D9D9-470C-9A39-EB448FA1690E}"/>
              </a:ext>
            </a:extLst>
          </p:cNvPr>
          <p:cNvSpPr txBox="1">
            <a:spLocks/>
          </p:cNvSpPr>
          <p:nvPr/>
        </p:nvSpPr>
        <p:spPr bwMode="auto">
          <a:xfrm>
            <a:off x="6487431"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10</a:t>
            </a:r>
          </a:p>
        </p:txBody>
      </p:sp>
      <p:sp>
        <p:nvSpPr>
          <p:cNvPr id="390" name="Content Placeholder 4">
            <a:extLst>
              <a:ext uri="{FF2B5EF4-FFF2-40B4-BE49-F238E27FC236}">
                <a16:creationId xmlns="" xmlns:a16="http://schemas.microsoft.com/office/drawing/2014/main" id="{AA01A264-373B-4AFA-80A7-7CB00EACE23E}"/>
              </a:ext>
            </a:extLst>
          </p:cNvPr>
          <p:cNvSpPr txBox="1">
            <a:spLocks/>
          </p:cNvSpPr>
          <p:nvPr/>
        </p:nvSpPr>
        <p:spPr bwMode="auto">
          <a:xfrm>
            <a:off x="6929754"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12</a:t>
            </a:r>
          </a:p>
        </p:txBody>
      </p:sp>
      <p:sp>
        <p:nvSpPr>
          <p:cNvPr id="395" name="Content Placeholder 4">
            <a:extLst>
              <a:ext uri="{FF2B5EF4-FFF2-40B4-BE49-F238E27FC236}">
                <a16:creationId xmlns="" xmlns:a16="http://schemas.microsoft.com/office/drawing/2014/main" id="{05102A7F-BD75-4779-B3F5-86FB9C1716CA}"/>
              </a:ext>
            </a:extLst>
          </p:cNvPr>
          <p:cNvSpPr txBox="1">
            <a:spLocks/>
          </p:cNvSpPr>
          <p:nvPr/>
        </p:nvSpPr>
        <p:spPr bwMode="auto">
          <a:xfrm>
            <a:off x="7814400"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16</a:t>
            </a:r>
          </a:p>
        </p:txBody>
      </p:sp>
      <p:sp>
        <p:nvSpPr>
          <p:cNvPr id="398" name="Content Placeholder 4">
            <a:extLst>
              <a:ext uri="{FF2B5EF4-FFF2-40B4-BE49-F238E27FC236}">
                <a16:creationId xmlns="" xmlns:a16="http://schemas.microsoft.com/office/drawing/2014/main" id="{9AB78717-907B-4495-AF44-27C3145D44D2}"/>
              </a:ext>
            </a:extLst>
          </p:cNvPr>
          <p:cNvSpPr txBox="1">
            <a:spLocks/>
          </p:cNvSpPr>
          <p:nvPr/>
        </p:nvSpPr>
        <p:spPr bwMode="auto">
          <a:xfrm>
            <a:off x="8256723"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18</a:t>
            </a:r>
          </a:p>
        </p:txBody>
      </p:sp>
      <p:sp>
        <p:nvSpPr>
          <p:cNvPr id="401" name="Content Placeholder 4">
            <a:extLst>
              <a:ext uri="{FF2B5EF4-FFF2-40B4-BE49-F238E27FC236}">
                <a16:creationId xmlns="" xmlns:a16="http://schemas.microsoft.com/office/drawing/2014/main" id="{31012F38-22C9-4281-8F2E-D403A1D6BB5E}"/>
              </a:ext>
            </a:extLst>
          </p:cNvPr>
          <p:cNvSpPr txBox="1">
            <a:spLocks/>
          </p:cNvSpPr>
          <p:nvPr/>
        </p:nvSpPr>
        <p:spPr bwMode="auto">
          <a:xfrm>
            <a:off x="8699046"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20</a:t>
            </a:r>
          </a:p>
        </p:txBody>
      </p:sp>
      <p:sp>
        <p:nvSpPr>
          <p:cNvPr id="406" name="Content Placeholder 4">
            <a:extLst>
              <a:ext uri="{FF2B5EF4-FFF2-40B4-BE49-F238E27FC236}">
                <a16:creationId xmlns="" xmlns:a16="http://schemas.microsoft.com/office/drawing/2014/main" id="{A672C9BF-B07A-4521-92AB-157E722C9AD6}"/>
              </a:ext>
            </a:extLst>
          </p:cNvPr>
          <p:cNvSpPr txBox="1">
            <a:spLocks/>
          </p:cNvSpPr>
          <p:nvPr/>
        </p:nvSpPr>
        <p:spPr bwMode="auto">
          <a:xfrm>
            <a:off x="8118300" y="2085902"/>
            <a:ext cx="6732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spcAft>
                <a:spcPts val="0"/>
              </a:spcAft>
              <a:buClr>
                <a:srgbClr val="23246D"/>
              </a:buClr>
              <a:buFontTx/>
              <a:buNone/>
            </a:pPr>
            <a:r>
              <a:rPr lang="en-GB" sz="1000" dirty="0">
                <a:solidFill>
                  <a:srgbClr val="363636"/>
                </a:solidFill>
              </a:rPr>
              <a:t>Pazopanib</a:t>
            </a:r>
          </a:p>
          <a:p>
            <a:pPr marL="0" indent="0">
              <a:spcAft>
                <a:spcPts val="0"/>
              </a:spcAft>
              <a:buClr>
                <a:srgbClr val="23246D"/>
              </a:buClr>
              <a:buFontTx/>
              <a:buNone/>
            </a:pPr>
            <a:r>
              <a:rPr lang="en-GB" sz="1000" dirty="0">
                <a:solidFill>
                  <a:srgbClr val="363636"/>
                </a:solidFill>
              </a:rPr>
              <a:t>Trabectedin</a:t>
            </a:r>
          </a:p>
        </p:txBody>
      </p:sp>
      <p:cxnSp>
        <p:nvCxnSpPr>
          <p:cNvPr id="407" name="Straight Connector 406">
            <a:extLst>
              <a:ext uri="{FF2B5EF4-FFF2-40B4-BE49-F238E27FC236}">
                <a16:creationId xmlns="" xmlns:a16="http://schemas.microsoft.com/office/drawing/2014/main" id="{A86079D5-5F03-4C1A-B5B9-1CC269E67782}"/>
              </a:ext>
            </a:extLst>
          </p:cNvPr>
          <p:cNvCxnSpPr/>
          <p:nvPr/>
        </p:nvCxnSpPr>
        <p:spPr>
          <a:xfrm>
            <a:off x="7927800" y="2164238"/>
            <a:ext cx="138595"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 xmlns:a16="http://schemas.microsoft.com/office/drawing/2014/main" id="{0D8B959F-2B0B-4FDF-AD59-576F14BE457A}"/>
              </a:ext>
            </a:extLst>
          </p:cNvPr>
          <p:cNvCxnSpPr/>
          <p:nvPr/>
        </p:nvCxnSpPr>
        <p:spPr>
          <a:xfrm>
            <a:off x="7927800" y="2319019"/>
            <a:ext cx="13859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9" name="Straight Connector 408">
            <a:extLst>
              <a:ext uri="{FF2B5EF4-FFF2-40B4-BE49-F238E27FC236}">
                <a16:creationId xmlns="" xmlns:a16="http://schemas.microsoft.com/office/drawing/2014/main" id="{D7DC88E0-64E8-474F-9D1C-7099CF368348}"/>
              </a:ext>
            </a:extLst>
          </p:cNvPr>
          <p:cNvCxnSpPr>
            <a:cxnSpLocks/>
          </p:cNvCxnSpPr>
          <p:nvPr/>
        </p:nvCxnSpPr>
        <p:spPr>
          <a:xfrm rot="5400000">
            <a:off x="6964388" y="3694972"/>
            <a:ext cx="70962" cy="0"/>
          </a:xfrm>
          <a:prstGeom prst="line">
            <a:avLst/>
          </a:pr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cxnSp>
      <p:sp>
        <p:nvSpPr>
          <p:cNvPr id="410" name="Content Placeholder 4">
            <a:extLst>
              <a:ext uri="{FF2B5EF4-FFF2-40B4-BE49-F238E27FC236}">
                <a16:creationId xmlns="" xmlns:a16="http://schemas.microsoft.com/office/drawing/2014/main" id="{DB405AA3-30A4-4178-B230-9228D292701E}"/>
              </a:ext>
            </a:extLst>
          </p:cNvPr>
          <p:cNvSpPr txBox="1">
            <a:spLocks/>
          </p:cNvSpPr>
          <p:nvPr/>
        </p:nvSpPr>
        <p:spPr bwMode="auto">
          <a:xfrm>
            <a:off x="7372077" y="3751824"/>
            <a:ext cx="14106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14</a:t>
            </a:r>
          </a:p>
        </p:txBody>
      </p:sp>
      <p:sp>
        <p:nvSpPr>
          <p:cNvPr id="411" name="Content Placeholder 4">
            <a:extLst>
              <a:ext uri="{FF2B5EF4-FFF2-40B4-BE49-F238E27FC236}">
                <a16:creationId xmlns="" xmlns:a16="http://schemas.microsoft.com/office/drawing/2014/main" id="{DF52D5CA-6414-4FBC-B0B8-AE433854B65D}"/>
              </a:ext>
            </a:extLst>
          </p:cNvPr>
          <p:cNvSpPr txBox="1">
            <a:spLocks/>
          </p:cNvSpPr>
          <p:nvPr/>
        </p:nvSpPr>
        <p:spPr bwMode="auto">
          <a:xfrm>
            <a:off x="7011768" y="3889937"/>
            <a:ext cx="41838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a:solidFill>
                  <a:srgbClr val="363636"/>
                </a:solidFill>
              </a:rPr>
              <a:t>Months</a:t>
            </a:r>
          </a:p>
        </p:txBody>
      </p:sp>
      <p:sp>
        <p:nvSpPr>
          <p:cNvPr id="1024" name="Freeform 10">
            <a:extLst>
              <a:ext uri="{FF2B5EF4-FFF2-40B4-BE49-F238E27FC236}">
                <a16:creationId xmlns="" xmlns:a16="http://schemas.microsoft.com/office/drawing/2014/main" id="{29132825-5CA8-47E7-B13D-219292C01794}"/>
              </a:ext>
            </a:extLst>
          </p:cNvPr>
          <p:cNvSpPr>
            <a:spLocks/>
          </p:cNvSpPr>
          <p:nvPr/>
        </p:nvSpPr>
        <p:spPr bwMode="auto">
          <a:xfrm>
            <a:off x="5678488" y="2093273"/>
            <a:ext cx="2644775" cy="1530350"/>
          </a:xfrm>
          <a:custGeom>
            <a:avLst/>
            <a:gdLst>
              <a:gd name="T0" fmla="*/ 0 w 1666"/>
              <a:gd name="T1" fmla="*/ 0 h 964"/>
              <a:gd name="T2" fmla="*/ 34 w 1666"/>
              <a:gd name="T3" fmla="*/ 0 h 964"/>
              <a:gd name="T4" fmla="*/ 34 w 1666"/>
              <a:gd name="T5" fmla="*/ 64 h 964"/>
              <a:gd name="T6" fmla="*/ 42 w 1666"/>
              <a:gd name="T7" fmla="*/ 64 h 964"/>
              <a:gd name="T8" fmla="*/ 42 w 1666"/>
              <a:gd name="T9" fmla="*/ 122 h 964"/>
              <a:gd name="T10" fmla="*/ 48 w 1666"/>
              <a:gd name="T11" fmla="*/ 122 h 964"/>
              <a:gd name="T12" fmla="*/ 48 w 1666"/>
              <a:gd name="T13" fmla="*/ 182 h 964"/>
              <a:gd name="T14" fmla="*/ 56 w 1666"/>
              <a:gd name="T15" fmla="*/ 182 h 964"/>
              <a:gd name="T16" fmla="*/ 56 w 1666"/>
              <a:gd name="T17" fmla="*/ 214 h 964"/>
              <a:gd name="T18" fmla="*/ 159 w 1666"/>
              <a:gd name="T19" fmla="*/ 214 h 964"/>
              <a:gd name="T20" fmla="*/ 159 w 1666"/>
              <a:gd name="T21" fmla="*/ 277 h 964"/>
              <a:gd name="T22" fmla="*/ 301 w 1666"/>
              <a:gd name="T23" fmla="*/ 277 h 964"/>
              <a:gd name="T24" fmla="*/ 301 w 1666"/>
              <a:gd name="T25" fmla="*/ 341 h 964"/>
              <a:gd name="T26" fmla="*/ 307 w 1666"/>
              <a:gd name="T27" fmla="*/ 341 h 964"/>
              <a:gd name="T28" fmla="*/ 307 w 1666"/>
              <a:gd name="T29" fmla="*/ 373 h 964"/>
              <a:gd name="T30" fmla="*/ 319 w 1666"/>
              <a:gd name="T31" fmla="*/ 373 h 964"/>
              <a:gd name="T32" fmla="*/ 319 w 1666"/>
              <a:gd name="T33" fmla="*/ 435 h 964"/>
              <a:gd name="T34" fmla="*/ 335 w 1666"/>
              <a:gd name="T35" fmla="*/ 435 h 964"/>
              <a:gd name="T36" fmla="*/ 335 w 1666"/>
              <a:gd name="T37" fmla="*/ 499 h 964"/>
              <a:gd name="T38" fmla="*/ 387 w 1666"/>
              <a:gd name="T39" fmla="*/ 499 h 964"/>
              <a:gd name="T40" fmla="*/ 387 w 1666"/>
              <a:gd name="T41" fmla="*/ 559 h 964"/>
              <a:gd name="T42" fmla="*/ 432 w 1666"/>
              <a:gd name="T43" fmla="*/ 559 h 964"/>
              <a:gd name="T44" fmla="*/ 432 w 1666"/>
              <a:gd name="T45" fmla="*/ 623 h 964"/>
              <a:gd name="T46" fmla="*/ 542 w 1666"/>
              <a:gd name="T47" fmla="*/ 623 h 964"/>
              <a:gd name="T48" fmla="*/ 542 w 1666"/>
              <a:gd name="T49" fmla="*/ 659 h 964"/>
              <a:gd name="T50" fmla="*/ 554 w 1666"/>
              <a:gd name="T51" fmla="*/ 659 h 964"/>
              <a:gd name="T52" fmla="*/ 554 w 1666"/>
              <a:gd name="T53" fmla="*/ 696 h 964"/>
              <a:gd name="T54" fmla="*/ 572 w 1666"/>
              <a:gd name="T55" fmla="*/ 696 h 964"/>
              <a:gd name="T56" fmla="*/ 572 w 1666"/>
              <a:gd name="T57" fmla="*/ 762 h 964"/>
              <a:gd name="T58" fmla="*/ 628 w 1666"/>
              <a:gd name="T59" fmla="*/ 762 h 964"/>
              <a:gd name="T60" fmla="*/ 628 w 1666"/>
              <a:gd name="T61" fmla="*/ 802 h 964"/>
              <a:gd name="T62" fmla="*/ 672 w 1666"/>
              <a:gd name="T63" fmla="*/ 802 h 964"/>
              <a:gd name="T64" fmla="*/ 672 w 1666"/>
              <a:gd name="T65" fmla="*/ 842 h 964"/>
              <a:gd name="T66" fmla="*/ 1044 w 1666"/>
              <a:gd name="T67" fmla="*/ 842 h 964"/>
              <a:gd name="T68" fmla="*/ 1044 w 1666"/>
              <a:gd name="T69" fmla="*/ 886 h 964"/>
              <a:gd name="T70" fmla="*/ 1666 w 1666"/>
              <a:gd name="T71" fmla="*/ 886 h 964"/>
              <a:gd name="T72" fmla="*/ 1666 w 1666"/>
              <a:gd name="T73"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66" h="964">
                <a:moveTo>
                  <a:pt x="0" y="0"/>
                </a:moveTo>
                <a:lnTo>
                  <a:pt x="34" y="0"/>
                </a:lnTo>
                <a:lnTo>
                  <a:pt x="34" y="64"/>
                </a:lnTo>
                <a:lnTo>
                  <a:pt x="42" y="64"/>
                </a:lnTo>
                <a:lnTo>
                  <a:pt x="42" y="122"/>
                </a:lnTo>
                <a:lnTo>
                  <a:pt x="48" y="122"/>
                </a:lnTo>
                <a:lnTo>
                  <a:pt x="48" y="182"/>
                </a:lnTo>
                <a:lnTo>
                  <a:pt x="56" y="182"/>
                </a:lnTo>
                <a:lnTo>
                  <a:pt x="56" y="214"/>
                </a:lnTo>
                <a:lnTo>
                  <a:pt x="159" y="214"/>
                </a:lnTo>
                <a:lnTo>
                  <a:pt x="159" y="277"/>
                </a:lnTo>
                <a:lnTo>
                  <a:pt x="301" y="277"/>
                </a:lnTo>
                <a:lnTo>
                  <a:pt x="301" y="341"/>
                </a:lnTo>
                <a:lnTo>
                  <a:pt x="307" y="341"/>
                </a:lnTo>
                <a:lnTo>
                  <a:pt x="307" y="373"/>
                </a:lnTo>
                <a:lnTo>
                  <a:pt x="319" y="373"/>
                </a:lnTo>
                <a:lnTo>
                  <a:pt x="319" y="435"/>
                </a:lnTo>
                <a:lnTo>
                  <a:pt x="335" y="435"/>
                </a:lnTo>
                <a:lnTo>
                  <a:pt x="335" y="499"/>
                </a:lnTo>
                <a:lnTo>
                  <a:pt x="387" y="499"/>
                </a:lnTo>
                <a:lnTo>
                  <a:pt x="387" y="559"/>
                </a:lnTo>
                <a:lnTo>
                  <a:pt x="432" y="559"/>
                </a:lnTo>
                <a:lnTo>
                  <a:pt x="432" y="623"/>
                </a:lnTo>
                <a:lnTo>
                  <a:pt x="542" y="623"/>
                </a:lnTo>
                <a:lnTo>
                  <a:pt x="542" y="659"/>
                </a:lnTo>
                <a:lnTo>
                  <a:pt x="554" y="659"/>
                </a:lnTo>
                <a:lnTo>
                  <a:pt x="554" y="696"/>
                </a:lnTo>
                <a:lnTo>
                  <a:pt x="572" y="696"/>
                </a:lnTo>
                <a:lnTo>
                  <a:pt x="572" y="762"/>
                </a:lnTo>
                <a:lnTo>
                  <a:pt x="628" y="762"/>
                </a:lnTo>
                <a:lnTo>
                  <a:pt x="628" y="802"/>
                </a:lnTo>
                <a:lnTo>
                  <a:pt x="672" y="802"/>
                </a:lnTo>
                <a:lnTo>
                  <a:pt x="672" y="842"/>
                </a:lnTo>
                <a:lnTo>
                  <a:pt x="1044" y="842"/>
                </a:lnTo>
                <a:lnTo>
                  <a:pt x="1044" y="886"/>
                </a:lnTo>
                <a:lnTo>
                  <a:pt x="1666" y="886"/>
                </a:lnTo>
                <a:lnTo>
                  <a:pt x="1666" y="964"/>
                </a:lnTo>
              </a:path>
            </a:pathLst>
          </a:custGeom>
          <a:noFill/>
          <a:ln w="25400"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5" name="Freeform 11">
            <a:extLst>
              <a:ext uri="{FF2B5EF4-FFF2-40B4-BE49-F238E27FC236}">
                <a16:creationId xmlns="" xmlns:a16="http://schemas.microsoft.com/office/drawing/2014/main" id="{99DD4194-FBCB-47B4-A9CA-2D16FD6ECAC9}"/>
              </a:ext>
            </a:extLst>
          </p:cNvPr>
          <p:cNvSpPr>
            <a:spLocks/>
          </p:cNvSpPr>
          <p:nvPr/>
        </p:nvSpPr>
        <p:spPr bwMode="auto">
          <a:xfrm>
            <a:off x="5681663" y="2093273"/>
            <a:ext cx="3081337" cy="1450975"/>
          </a:xfrm>
          <a:custGeom>
            <a:avLst/>
            <a:gdLst>
              <a:gd name="T0" fmla="*/ 56 w 1941"/>
              <a:gd name="T1" fmla="*/ 0 h 914"/>
              <a:gd name="T2" fmla="*/ 68 w 1941"/>
              <a:gd name="T3" fmla="*/ 12 h 914"/>
              <a:gd name="T4" fmla="*/ 92 w 1941"/>
              <a:gd name="T5" fmla="*/ 24 h 914"/>
              <a:gd name="T6" fmla="*/ 108 w 1941"/>
              <a:gd name="T7" fmla="*/ 52 h 914"/>
              <a:gd name="T8" fmla="*/ 120 w 1941"/>
              <a:gd name="T9" fmla="*/ 76 h 914"/>
              <a:gd name="T10" fmla="*/ 131 w 1941"/>
              <a:gd name="T11" fmla="*/ 98 h 914"/>
              <a:gd name="T12" fmla="*/ 141 w 1941"/>
              <a:gd name="T13" fmla="*/ 110 h 914"/>
              <a:gd name="T14" fmla="*/ 149 w 1941"/>
              <a:gd name="T15" fmla="*/ 124 h 914"/>
              <a:gd name="T16" fmla="*/ 155 w 1941"/>
              <a:gd name="T17" fmla="*/ 138 h 914"/>
              <a:gd name="T18" fmla="*/ 185 w 1941"/>
              <a:gd name="T19" fmla="*/ 144 h 914"/>
              <a:gd name="T20" fmla="*/ 195 w 1941"/>
              <a:gd name="T21" fmla="*/ 158 h 914"/>
              <a:gd name="T22" fmla="*/ 213 w 1941"/>
              <a:gd name="T23" fmla="*/ 180 h 914"/>
              <a:gd name="T24" fmla="*/ 225 w 1941"/>
              <a:gd name="T25" fmla="*/ 192 h 914"/>
              <a:gd name="T26" fmla="*/ 239 w 1941"/>
              <a:gd name="T27" fmla="*/ 204 h 914"/>
              <a:gd name="T28" fmla="*/ 285 w 1941"/>
              <a:gd name="T29" fmla="*/ 216 h 914"/>
              <a:gd name="T30" fmla="*/ 311 w 1941"/>
              <a:gd name="T31" fmla="*/ 224 h 914"/>
              <a:gd name="T32" fmla="*/ 351 w 1941"/>
              <a:gd name="T33" fmla="*/ 249 h 914"/>
              <a:gd name="T34" fmla="*/ 397 w 1941"/>
              <a:gd name="T35" fmla="*/ 263 h 914"/>
              <a:gd name="T36" fmla="*/ 402 w 1941"/>
              <a:gd name="T37" fmla="*/ 275 h 914"/>
              <a:gd name="T38" fmla="*/ 412 w 1941"/>
              <a:gd name="T39" fmla="*/ 285 h 914"/>
              <a:gd name="T40" fmla="*/ 422 w 1941"/>
              <a:gd name="T41" fmla="*/ 309 h 914"/>
              <a:gd name="T42" fmla="*/ 432 w 1941"/>
              <a:gd name="T43" fmla="*/ 323 h 914"/>
              <a:gd name="T44" fmla="*/ 476 w 1941"/>
              <a:gd name="T45" fmla="*/ 331 h 914"/>
              <a:gd name="T46" fmla="*/ 540 w 1941"/>
              <a:gd name="T47" fmla="*/ 345 h 914"/>
              <a:gd name="T48" fmla="*/ 552 w 1941"/>
              <a:gd name="T49" fmla="*/ 361 h 914"/>
              <a:gd name="T50" fmla="*/ 592 w 1941"/>
              <a:gd name="T51" fmla="*/ 369 h 914"/>
              <a:gd name="T52" fmla="*/ 600 w 1941"/>
              <a:gd name="T53" fmla="*/ 383 h 914"/>
              <a:gd name="T54" fmla="*/ 608 w 1941"/>
              <a:gd name="T55" fmla="*/ 391 h 914"/>
              <a:gd name="T56" fmla="*/ 614 w 1941"/>
              <a:gd name="T57" fmla="*/ 401 h 914"/>
              <a:gd name="T58" fmla="*/ 622 w 1941"/>
              <a:gd name="T59" fmla="*/ 421 h 914"/>
              <a:gd name="T60" fmla="*/ 644 w 1941"/>
              <a:gd name="T61" fmla="*/ 431 h 914"/>
              <a:gd name="T62" fmla="*/ 674 w 1941"/>
              <a:gd name="T63" fmla="*/ 441 h 914"/>
              <a:gd name="T64" fmla="*/ 703 w 1941"/>
              <a:gd name="T65" fmla="*/ 457 h 914"/>
              <a:gd name="T66" fmla="*/ 709 w 1941"/>
              <a:gd name="T67" fmla="*/ 481 h 914"/>
              <a:gd name="T68" fmla="*/ 715 w 1941"/>
              <a:gd name="T69" fmla="*/ 497 h 914"/>
              <a:gd name="T70" fmla="*/ 721 w 1941"/>
              <a:gd name="T71" fmla="*/ 513 h 914"/>
              <a:gd name="T72" fmla="*/ 727 w 1941"/>
              <a:gd name="T73" fmla="*/ 525 h 914"/>
              <a:gd name="T74" fmla="*/ 733 w 1941"/>
              <a:gd name="T75" fmla="*/ 545 h 914"/>
              <a:gd name="T76" fmla="*/ 737 w 1941"/>
              <a:gd name="T77" fmla="*/ 557 h 914"/>
              <a:gd name="T78" fmla="*/ 743 w 1941"/>
              <a:gd name="T79" fmla="*/ 579 h 914"/>
              <a:gd name="T80" fmla="*/ 797 w 1941"/>
              <a:gd name="T81" fmla="*/ 603 h 914"/>
              <a:gd name="T82" fmla="*/ 807 w 1941"/>
              <a:gd name="T83" fmla="*/ 615 h 914"/>
              <a:gd name="T84" fmla="*/ 837 w 1941"/>
              <a:gd name="T85" fmla="*/ 631 h 914"/>
              <a:gd name="T86" fmla="*/ 841 w 1941"/>
              <a:gd name="T87" fmla="*/ 643 h 914"/>
              <a:gd name="T88" fmla="*/ 871 w 1941"/>
              <a:gd name="T89" fmla="*/ 657 h 914"/>
              <a:gd name="T90" fmla="*/ 873 w 1941"/>
              <a:gd name="T91" fmla="*/ 669 h 914"/>
              <a:gd name="T92" fmla="*/ 986 w 1941"/>
              <a:gd name="T93" fmla="*/ 681 h 914"/>
              <a:gd name="T94" fmla="*/ 1026 w 1941"/>
              <a:gd name="T95" fmla="*/ 694 h 914"/>
              <a:gd name="T96" fmla="*/ 1040 w 1941"/>
              <a:gd name="T97" fmla="*/ 706 h 914"/>
              <a:gd name="T98" fmla="*/ 1136 w 1941"/>
              <a:gd name="T99" fmla="*/ 720 h 914"/>
              <a:gd name="T100" fmla="*/ 1174 w 1941"/>
              <a:gd name="T101" fmla="*/ 734 h 914"/>
              <a:gd name="T102" fmla="*/ 1194 w 1941"/>
              <a:gd name="T103" fmla="*/ 748 h 914"/>
              <a:gd name="T104" fmla="*/ 1210 w 1941"/>
              <a:gd name="T105" fmla="*/ 762 h 914"/>
              <a:gd name="T106" fmla="*/ 1313 w 1941"/>
              <a:gd name="T107" fmla="*/ 776 h 914"/>
              <a:gd name="T108" fmla="*/ 1375 w 1941"/>
              <a:gd name="T109" fmla="*/ 794 h 914"/>
              <a:gd name="T110" fmla="*/ 1423 w 1941"/>
              <a:gd name="T111" fmla="*/ 808 h 914"/>
              <a:gd name="T112" fmla="*/ 1536 w 1941"/>
              <a:gd name="T113" fmla="*/ 820 h 914"/>
              <a:gd name="T114" fmla="*/ 1560 w 1941"/>
              <a:gd name="T115" fmla="*/ 840 h 914"/>
              <a:gd name="T116" fmla="*/ 1738 w 1941"/>
              <a:gd name="T117" fmla="*/ 856 h 914"/>
              <a:gd name="T118" fmla="*/ 1796 w 1941"/>
              <a:gd name="T119" fmla="*/ 874 h 914"/>
              <a:gd name="T120" fmla="*/ 1825 w 1941"/>
              <a:gd name="T121" fmla="*/ 896 h 914"/>
              <a:gd name="T122" fmla="*/ 1941 w 1941"/>
              <a:gd name="T123" fmla="*/ 914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41" h="914">
                <a:moveTo>
                  <a:pt x="0" y="0"/>
                </a:moveTo>
                <a:lnTo>
                  <a:pt x="56" y="0"/>
                </a:lnTo>
                <a:lnTo>
                  <a:pt x="56" y="12"/>
                </a:lnTo>
                <a:lnTo>
                  <a:pt x="68" y="12"/>
                </a:lnTo>
                <a:lnTo>
                  <a:pt x="68" y="24"/>
                </a:lnTo>
                <a:lnTo>
                  <a:pt x="92" y="24"/>
                </a:lnTo>
                <a:lnTo>
                  <a:pt x="92" y="52"/>
                </a:lnTo>
                <a:lnTo>
                  <a:pt x="108" y="52"/>
                </a:lnTo>
                <a:lnTo>
                  <a:pt x="108" y="76"/>
                </a:lnTo>
                <a:lnTo>
                  <a:pt x="120" y="76"/>
                </a:lnTo>
                <a:lnTo>
                  <a:pt x="120" y="98"/>
                </a:lnTo>
                <a:lnTo>
                  <a:pt x="131" y="98"/>
                </a:lnTo>
                <a:lnTo>
                  <a:pt x="131" y="110"/>
                </a:lnTo>
                <a:lnTo>
                  <a:pt x="141" y="110"/>
                </a:lnTo>
                <a:lnTo>
                  <a:pt x="141" y="124"/>
                </a:lnTo>
                <a:lnTo>
                  <a:pt x="149" y="124"/>
                </a:lnTo>
                <a:lnTo>
                  <a:pt x="149" y="138"/>
                </a:lnTo>
                <a:lnTo>
                  <a:pt x="155" y="138"/>
                </a:lnTo>
                <a:lnTo>
                  <a:pt x="155" y="144"/>
                </a:lnTo>
                <a:lnTo>
                  <a:pt x="185" y="144"/>
                </a:lnTo>
                <a:lnTo>
                  <a:pt x="185" y="158"/>
                </a:lnTo>
                <a:lnTo>
                  <a:pt x="195" y="158"/>
                </a:lnTo>
                <a:lnTo>
                  <a:pt x="195" y="180"/>
                </a:lnTo>
                <a:lnTo>
                  <a:pt x="213" y="180"/>
                </a:lnTo>
                <a:lnTo>
                  <a:pt x="213" y="192"/>
                </a:lnTo>
                <a:lnTo>
                  <a:pt x="225" y="192"/>
                </a:lnTo>
                <a:lnTo>
                  <a:pt x="225" y="204"/>
                </a:lnTo>
                <a:lnTo>
                  <a:pt x="239" y="204"/>
                </a:lnTo>
                <a:lnTo>
                  <a:pt x="239" y="216"/>
                </a:lnTo>
                <a:lnTo>
                  <a:pt x="285" y="216"/>
                </a:lnTo>
                <a:lnTo>
                  <a:pt x="285" y="224"/>
                </a:lnTo>
                <a:lnTo>
                  <a:pt x="311" y="224"/>
                </a:lnTo>
                <a:lnTo>
                  <a:pt x="311" y="249"/>
                </a:lnTo>
                <a:lnTo>
                  <a:pt x="351" y="249"/>
                </a:lnTo>
                <a:lnTo>
                  <a:pt x="351" y="263"/>
                </a:lnTo>
                <a:lnTo>
                  <a:pt x="397" y="263"/>
                </a:lnTo>
                <a:lnTo>
                  <a:pt x="397" y="275"/>
                </a:lnTo>
                <a:lnTo>
                  <a:pt x="402" y="275"/>
                </a:lnTo>
                <a:lnTo>
                  <a:pt x="402" y="285"/>
                </a:lnTo>
                <a:lnTo>
                  <a:pt x="412" y="285"/>
                </a:lnTo>
                <a:lnTo>
                  <a:pt x="412" y="309"/>
                </a:lnTo>
                <a:lnTo>
                  <a:pt x="422" y="309"/>
                </a:lnTo>
                <a:lnTo>
                  <a:pt x="422" y="323"/>
                </a:lnTo>
                <a:lnTo>
                  <a:pt x="432" y="323"/>
                </a:lnTo>
                <a:lnTo>
                  <a:pt x="432" y="331"/>
                </a:lnTo>
                <a:lnTo>
                  <a:pt x="476" y="331"/>
                </a:lnTo>
                <a:lnTo>
                  <a:pt x="476" y="345"/>
                </a:lnTo>
                <a:lnTo>
                  <a:pt x="540" y="345"/>
                </a:lnTo>
                <a:lnTo>
                  <a:pt x="540" y="361"/>
                </a:lnTo>
                <a:lnTo>
                  <a:pt x="552" y="361"/>
                </a:lnTo>
                <a:lnTo>
                  <a:pt x="552" y="369"/>
                </a:lnTo>
                <a:lnTo>
                  <a:pt x="592" y="369"/>
                </a:lnTo>
                <a:lnTo>
                  <a:pt x="592" y="383"/>
                </a:lnTo>
                <a:lnTo>
                  <a:pt x="600" y="383"/>
                </a:lnTo>
                <a:lnTo>
                  <a:pt x="600" y="391"/>
                </a:lnTo>
                <a:lnTo>
                  <a:pt x="608" y="391"/>
                </a:lnTo>
                <a:lnTo>
                  <a:pt x="608" y="401"/>
                </a:lnTo>
                <a:lnTo>
                  <a:pt x="614" y="401"/>
                </a:lnTo>
                <a:lnTo>
                  <a:pt x="614" y="421"/>
                </a:lnTo>
                <a:lnTo>
                  <a:pt x="622" y="421"/>
                </a:lnTo>
                <a:lnTo>
                  <a:pt x="622" y="431"/>
                </a:lnTo>
                <a:lnTo>
                  <a:pt x="644" y="431"/>
                </a:lnTo>
                <a:lnTo>
                  <a:pt x="644" y="441"/>
                </a:lnTo>
                <a:lnTo>
                  <a:pt x="674" y="441"/>
                </a:lnTo>
                <a:lnTo>
                  <a:pt x="674" y="457"/>
                </a:lnTo>
                <a:lnTo>
                  <a:pt x="703" y="457"/>
                </a:lnTo>
                <a:lnTo>
                  <a:pt x="703" y="481"/>
                </a:lnTo>
                <a:lnTo>
                  <a:pt x="709" y="481"/>
                </a:lnTo>
                <a:lnTo>
                  <a:pt x="709" y="497"/>
                </a:lnTo>
                <a:lnTo>
                  <a:pt x="715" y="497"/>
                </a:lnTo>
                <a:lnTo>
                  <a:pt x="715" y="513"/>
                </a:lnTo>
                <a:lnTo>
                  <a:pt x="721" y="513"/>
                </a:lnTo>
                <a:lnTo>
                  <a:pt x="721" y="525"/>
                </a:lnTo>
                <a:lnTo>
                  <a:pt x="727" y="525"/>
                </a:lnTo>
                <a:lnTo>
                  <a:pt x="727" y="545"/>
                </a:lnTo>
                <a:lnTo>
                  <a:pt x="733" y="545"/>
                </a:lnTo>
                <a:lnTo>
                  <a:pt x="733" y="557"/>
                </a:lnTo>
                <a:lnTo>
                  <a:pt x="737" y="557"/>
                </a:lnTo>
                <a:lnTo>
                  <a:pt x="737" y="579"/>
                </a:lnTo>
                <a:lnTo>
                  <a:pt x="743" y="579"/>
                </a:lnTo>
                <a:lnTo>
                  <a:pt x="743" y="603"/>
                </a:lnTo>
                <a:lnTo>
                  <a:pt x="797" y="603"/>
                </a:lnTo>
                <a:lnTo>
                  <a:pt x="797" y="615"/>
                </a:lnTo>
                <a:lnTo>
                  <a:pt x="807" y="615"/>
                </a:lnTo>
                <a:lnTo>
                  <a:pt x="807" y="631"/>
                </a:lnTo>
                <a:lnTo>
                  <a:pt x="837" y="631"/>
                </a:lnTo>
                <a:lnTo>
                  <a:pt x="837" y="643"/>
                </a:lnTo>
                <a:lnTo>
                  <a:pt x="841" y="643"/>
                </a:lnTo>
                <a:lnTo>
                  <a:pt x="841" y="657"/>
                </a:lnTo>
                <a:lnTo>
                  <a:pt x="871" y="657"/>
                </a:lnTo>
                <a:lnTo>
                  <a:pt x="871" y="669"/>
                </a:lnTo>
                <a:lnTo>
                  <a:pt x="873" y="669"/>
                </a:lnTo>
                <a:lnTo>
                  <a:pt x="873" y="681"/>
                </a:lnTo>
                <a:lnTo>
                  <a:pt x="986" y="681"/>
                </a:lnTo>
                <a:lnTo>
                  <a:pt x="986" y="694"/>
                </a:lnTo>
                <a:lnTo>
                  <a:pt x="1026" y="694"/>
                </a:lnTo>
                <a:lnTo>
                  <a:pt x="1026" y="706"/>
                </a:lnTo>
                <a:lnTo>
                  <a:pt x="1040" y="706"/>
                </a:lnTo>
                <a:lnTo>
                  <a:pt x="1040" y="720"/>
                </a:lnTo>
                <a:lnTo>
                  <a:pt x="1136" y="720"/>
                </a:lnTo>
                <a:lnTo>
                  <a:pt x="1136" y="734"/>
                </a:lnTo>
                <a:lnTo>
                  <a:pt x="1174" y="734"/>
                </a:lnTo>
                <a:lnTo>
                  <a:pt x="1174" y="748"/>
                </a:lnTo>
                <a:lnTo>
                  <a:pt x="1194" y="748"/>
                </a:lnTo>
                <a:lnTo>
                  <a:pt x="1194" y="762"/>
                </a:lnTo>
                <a:lnTo>
                  <a:pt x="1210" y="762"/>
                </a:lnTo>
                <a:lnTo>
                  <a:pt x="1210" y="776"/>
                </a:lnTo>
                <a:lnTo>
                  <a:pt x="1313" y="776"/>
                </a:lnTo>
                <a:lnTo>
                  <a:pt x="1313" y="794"/>
                </a:lnTo>
                <a:lnTo>
                  <a:pt x="1375" y="794"/>
                </a:lnTo>
                <a:lnTo>
                  <a:pt x="1375" y="808"/>
                </a:lnTo>
                <a:lnTo>
                  <a:pt x="1423" y="808"/>
                </a:lnTo>
                <a:lnTo>
                  <a:pt x="1423" y="820"/>
                </a:lnTo>
                <a:lnTo>
                  <a:pt x="1536" y="820"/>
                </a:lnTo>
                <a:lnTo>
                  <a:pt x="1536" y="840"/>
                </a:lnTo>
                <a:lnTo>
                  <a:pt x="1560" y="840"/>
                </a:lnTo>
                <a:lnTo>
                  <a:pt x="1560" y="856"/>
                </a:lnTo>
                <a:lnTo>
                  <a:pt x="1738" y="856"/>
                </a:lnTo>
                <a:lnTo>
                  <a:pt x="1738" y="874"/>
                </a:lnTo>
                <a:lnTo>
                  <a:pt x="1796" y="874"/>
                </a:lnTo>
                <a:lnTo>
                  <a:pt x="1796" y="896"/>
                </a:lnTo>
                <a:lnTo>
                  <a:pt x="1825" y="896"/>
                </a:lnTo>
                <a:lnTo>
                  <a:pt x="1825" y="914"/>
                </a:lnTo>
                <a:lnTo>
                  <a:pt x="1941" y="914"/>
                </a:lnTo>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3" name="Freeform: Shape 212">
            <a:extLst>
              <a:ext uri="{FF2B5EF4-FFF2-40B4-BE49-F238E27FC236}">
                <a16:creationId xmlns="" xmlns:a16="http://schemas.microsoft.com/office/drawing/2014/main" id="{6BC34315-8A1B-43F4-98E6-70B45BA19CA2}"/>
              </a:ext>
            </a:extLst>
          </p:cNvPr>
          <p:cNvSpPr/>
          <p:nvPr/>
        </p:nvSpPr>
        <p:spPr>
          <a:xfrm>
            <a:off x="5066909" y="4493399"/>
            <a:ext cx="3823583" cy="1560207"/>
          </a:xfrm>
          <a:custGeom>
            <a:avLst/>
            <a:gdLst>
              <a:gd name="connsiteX0" fmla="*/ 0 w 3634740"/>
              <a:gd name="connsiteY0" fmla="*/ 0 h 1737360"/>
              <a:gd name="connsiteX1" fmla="*/ 0 w 3634740"/>
              <a:gd name="connsiteY1" fmla="*/ 1737360 h 1737360"/>
              <a:gd name="connsiteX2" fmla="*/ 3634740 w 3634740"/>
              <a:gd name="connsiteY2" fmla="*/ 1737360 h 1737360"/>
            </a:gdLst>
            <a:ahLst/>
            <a:cxnLst>
              <a:cxn ang="0">
                <a:pos x="connsiteX0" y="connsiteY0"/>
              </a:cxn>
              <a:cxn ang="0">
                <a:pos x="connsiteX1" y="connsiteY1"/>
              </a:cxn>
              <a:cxn ang="0">
                <a:pos x="connsiteX2" y="connsiteY2"/>
              </a:cxn>
            </a:cxnLst>
            <a:rect l="l" t="t" r="r" b="b"/>
            <a:pathLst>
              <a:path w="3634740" h="1737360">
                <a:moveTo>
                  <a:pt x="0" y="0"/>
                </a:moveTo>
                <a:lnTo>
                  <a:pt x="0" y="1737360"/>
                </a:lnTo>
                <a:lnTo>
                  <a:pt x="3634740" y="1737360"/>
                </a:lnTo>
              </a:path>
            </a:pathLst>
          </a:cu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Freeform: Shape 362">
            <a:extLst>
              <a:ext uri="{FF2B5EF4-FFF2-40B4-BE49-F238E27FC236}">
                <a16:creationId xmlns="" xmlns:a16="http://schemas.microsoft.com/office/drawing/2014/main" id="{FC7722BB-DA51-4FAA-A194-0B4BBCC25619}"/>
              </a:ext>
            </a:extLst>
          </p:cNvPr>
          <p:cNvSpPr/>
          <p:nvPr/>
        </p:nvSpPr>
        <p:spPr>
          <a:xfrm>
            <a:off x="5673317" y="2085479"/>
            <a:ext cx="3095287" cy="1560207"/>
          </a:xfrm>
          <a:custGeom>
            <a:avLst/>
            <a:gdLst>
              <a:gd name="connsiteX0" fmla="*/ 0 w 3634740"/>
              <a:gd name="connsiteY0" fmla="*/ 0 h 1737360"/>
              <a:gd name="connsiteX1" fmla="*/ 0 w 3634740"/>
              <a:gd name="connsiteY1" fmla="*/ 1737360 h 1737360"/>
              <a:gd name="connsiteX2" fmla="*/ 3634740 w 3634740"/>
              <a:gd name="connsiteY2" fmla="*/ 1737360 h 1737360"/>
            </a:gdLst>
            <a:ahLst/>
            <a:cxnLst>
              <a:cxn ang="0">
                <a:pos x="connsiteX0" y="connsiteY0"/>
              </a:cxn>
              <a:cxn ang="0">
                <a:pos x="connsiteX1" y="connsiteY1"/>
              </a:cxn>
              <a:cxn ang="0">
                <a:pos x="connsiteX2" y="connsiteY2"/>
              </a:cxn>
            </a:cxnLst>
            <a:rect l="l" t="t" r="r" b="b"/>
            <a:pathLst>
              <a:path w="3634740" h="1737360">
                <a:moveTo>
                  <a:pt x="0" y="0"/>
                </a:moveTo>
                <a:lnTo>
                  <a:pt x="0" y="1737360"/>
                </a:lnTo>
                <a:lnTo>
                  <a:pt x="3634740" y="1737360"/>
                </a:lnTo>
              </a:path>
            </a:pathLst>
          </a:custGeom>
          <a:no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Content Placeholder 4">
            <a:extLst>
              <a:ext uri="{FF2B5EF4-FFF2-40B4-BE49-F238E27FC236}">
                <a16:creationId xmlns="" xmlns:a16="http://schemas.microsoft.com/office/drawing/2014/main" id="{21CF34BC-88C2-4B06-BE8A-E75DCF755B1C}"/>
              </a:ext>
            </a:extLst>
          </p:cNvPr>
          <p:cNvSpPr txBox="1">
            <a:spLocks/>
          </p:cNvSpPr>
          <p:nvPr/>
        </p:nvSpPr>
        <p:spPr bwMode="auto">
          <a:xfrm rot="16200000">
            <a:off x="4978526" y="2788638"/>
            <a:ext cx="49051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smtClean="0">
                <a:solidFill>
                  <a:srgbClr val="363636"/>
                </a:solidFill>
              </a:rPr>
              <a:t>Survival </a:t>
            </a:r>
            <a:endParaRPr lang="en-GB" sz="1000" dirty="0">
              <a:solidFill>
                <a:srgbClr val="363636"/>
              </a:solidFill>
            </a:endParaRPr>
          </a:p>
        </p:txBody>
      </p:sp>
      <p:sp>
        <p:nvSpPr>
          <p:cNvPr id="131" name="Content Placeholder 4"/>
          <p:cNvSpPr txBox="1">
            <a:spLocks/>
          </p:cNvSpPr>
          <p:nvPr/>
        </p:nvSpPr>
        <p:spPr bwMode="auto">
          <a:xfrm>
            <a:off x="6625171" y="2446789"/>
            <a:ext cx="2299754" cy="426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no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None/>
            </a:pPr>
            <a:r>
              <a:rPr lang="en-GB" sz="1000" dirty="0" smtClean="0"/>
              <a:t>HR 0.47 (95%CI 0.30, 0.74); p=0.002</a:t>
            </a:r>
            <a:endParaRPr lang="en-GB" sz="1000" dirty="0"/>
          </a:p>
        </p:txBody>
      </p:sp>
      <p:sp>
        <p:nvSpPr>
          <p:cNvPr id="132" name="TextBox 131"/>
          <p:cNvSpPr txBox="1"/>
          <p:nvPr/>
        </p:nvSpPr>
        <p:spPr>
          <a:xfrm>
            <a:off x="5284552" y="1586150"/>
            <a:ext cx="3641080" cy="492443"/>
          </a:xfrm>
          <a:prstGeom prst="rect">
            <a:avLst/>
          </a:prstGeom>
          <a:noFill/>
        </p:spPr>
        <p:txBody>
          <a:bodyPr wrap="square" rtlCol="0">
            <a:spAutoFit/>
          </a:bodyPr>
          <a:lstStyle/>
          <a:p>
            <a:pPr algn="ctr" fontAlgn="base">
              <a:spcBef>
                <a:spcPct val="0"/>
              </a:spcBef>
              <a:spcAft>
                <a:spcPct val="0"/>
              </a:spcAft>
            </a:pPr>
            <a:r>
              <a:rPr lang="en-GB" sz="1300" b="1" dirty="0" smtClean="0"/>
              <a:t>Match-adjusted Kaplan-Meier </a:t>
            </a:r>
            <a:r>
              <a:rPr lang="en-GB" sz="1300" b="1" dirty="0"/>
              <a:t>c</a:t>
            </a:r>
            <a:r>
              <a:rPr lang="en-GB" sz="1300" b="1" dirty="0" smtClean="0"/>
              <a:t>urve </a:t>
            </a:r>
            <a:br>
              <a:rPr lang="en-GB" sz="1300" b="1" dirty="0" smtClean="0"/>
            </a:br>
            <a:r>
              <a:rPr lang="en-GB" sz="1300" b="1" dirty="0" smtClean="0"/>
              <a:t>for PFS ≥6 months</a:t>
            </a:r>
            <a:endParaRPr lang="en-GB" sz="1300" b="1" dirty="0"/>
          </a:p>
        </p:txBody>
      </p:sp>
      <p:sp>
        <p:nvSpPr>
          <p:cNvPr id="129" name="Content Placeholder 4">
            <a:extLst>
              <a:ext uri="{FF2B5EF4-FFF2-40B4-BE49-F238E27FC236}">
                <a16:creationId xmlns="" xmlns:a16="http://schemas.microsoft.com/office/drawing/2014/main" id="{21CF34BC-88C2-4B06-BE8A-E75DCF755B1C}"/>
              </a:ext>
            </a:extLst>
          </p:cNvPr>
          <p:cNvSpPr txBox="1">
            <a:spLocks/>
          </p:cNvSpPr>
          <p:nvPr/>
        </p:nvSpPr>
        <p:spPr bwMode="auto">
          <a:xfrm rot="16200000">
            <a:off x="4404777" y="5212700"/>
            <a:ext cx="45525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lgn="ctr">
              <a:buClr>
                <a:srgbClr val="23246D"/>
              </a:buClr>
              <a:buFontTx/>
              <a:buNone/>
            </a:pPr>
            <a:r>
              <a:rPr lang="en-GB" sz="1000" dirty="0" smtClean="0">
                <a:solidFill>
                  <a:srgbClr val="363636"/>
                </a:solidFill>
              </a:rPr>
              <a:t>Survival</a:t>
            </a:r>
            <a:endParaRPr lang="en-GB" sz="1000" dirty="0">
              <a:solidFill>
                <a:srgbClr val="363636"/>
              </a:solidFill>
            </a:endParaRPr>
          </a:p>
        </p:txBody>
      </p:sp>
    </p:spTree>
    <p:custDataLst>
      <p:tags r:id="rId1"/>
    </p:custDataLst>
    <p:extLst>
      <p:ext uri="{BB962C8B-B14F-4D97-AF65-F5344CB8AC3E}">
        <p14:creationId xmlns:p14="http://schemas.microsoft.com/office/powerpoint/2010/main" val="2660068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599" y="1320800"/>
            <a:ext cx="8782665" cy="5308600"/>
          </a:xfrm>
        </p:spPr>
        <p:txBody>
          <a:bodyPr/>
          <a:lstStyle/>
          <a:p>
            <a:pPr marL="0" indent="0">
              <a:buNone/>
            </a:pPr>
            <a:r>
              <a:rPr lang="en-GB" b="1" dirty="0" smtClean="0">
                <a:solidFill>
                  <a:schemeClr val="bg1"/>
                </a:solidFill>
              </a:rPr>
              <a:t>KEY RESULTS (CONT.)</a:t>
            </a:r>
            <a:endParaRPr lang="en-GB" dirty="0" smtClean="0"/>
          </a:p>
          <a:p>
            <a:r>
              <a:rPr lang="en-GB" dirty="0" smtClean="0"/>
              <a:t>A higher proportion of patients receiving trabectedin than pazopanib underwent subsequent therapies (74.5% vs. 59%, respectively; p=NS)</a:t>
            </a:r>
          </a:p>
          <a:p>
            <a:r>
              <a:rPr lang="en-GB" dirty="0" smtClean="0"/>
              <a:t>AEs that were more common with trabectedin </a:t>
            </a:r>
            <a:r>
              <a:rPr lang="en-GB" dirty="0"/>
              <a:t>included </a:t>
            </a:r>
            <a:r>
              <a:rPr lang="en-GB" dirty="0" smtClean="0"/>
              <a:t>increased </a:t>
            </a:r>
            <a:r>
              <a:rPr lang="en-GB" dirty="0" err="1" smtClean="0"/>
              <a:t>myelosuppression</a:t>
            </a:r>
            <a:r>
              <a:rPr lang="en-GB" dirty="0" smtClean="0"/>
              <a:t> and transient liver enzyme elevation, while those for pazopanib included diarrhoea, hypertension, pulmonary toxicity, pneumothorax and neurotoxicity</a:t>
            </a:r>
          </a:p>
          <a:p>
            <a:pPr marL="0" indent="0">
              <a:buNone/>
            </a:pPr>
            <a:endParaRPr lang="en-GB" b="1" dirty="0" smtClean="0">
              <a:solidFill>
                <a:schemeClr val="bg1"/>
              </a:solidFill>
            </a:endParaRPr>
          </a:p>
          <a:p>
            <a:pPr marL="0" indent="0">
              <a:buNone/>
            </a:pPr>
            <a:r>
              <a:rPr lang="en-GB" b="1" dirty="0" smtClean="0">
                <a:solidFill>
                  <a:schemeClr val="bg1"/>
                </a:solidFill>
              </a:rPr>
              <a:t>CONCLUSIONS</a:t>
            </a:r>
            <a:endParaRPr lang="en-GB" b="1" dirty="0">
              <a:solidFill>
                <a:schemeClr val="bg1"/>
              </a:solidFill>
            </a:endParaRPr>
          </a:p>
          <a:p>
            <a:r>
              <a:rPr lang="en-GB" dirty="0" smtClean="0"/>
              <a:t>Compared with pazopanib, trabectedin significantly </a:t>
            </a:r>
            <a:r>
              <a:rPr lang="en-GB" dirty="0"/>
              <a:t>increased </a:t>
            </a:r>
            <a:r>
              <a:rPr lang="en-GB" dirty="0" err="1" smtClean="0"/>
              <a:t>mPFS</a:t>
            </a:r>
            <a:r>
              <a:rPr lang="en-GB" dirty="0" smtClean="0"/>
              <a:t> (difference </a:t>
            </a:r>
            <a:br>
              <a:rPr lang="en-GB" dirty="0" smtClean="0"/>
            </a:br>
            <a:r>
              <a:rPr lang="en-GB" dirty="0" smtClean="0"/>
              <a:t>2.8 months) in </a:t>
            </a:r>
            <a:r>
              <a:rPr lang="en-GB" dirty="0"/>
              <a:t>patients </a:t>
            </a:r>
            <a:r>
              <a:rPr lang="en-GB" dirty="0" smtClean="0"/>
              <a:t>who achieved </a:t>
            </a:r>
            <a:r>
              <a:rPr lang="en-GB" dirty="0"/>
              <a:t>long-term disease control (</a:t>
            </a:r>
            <a:r>
              <a:rPr lang="en-GB" dirty="0" smtClean="0"/>
              <a:t>PFS </a:t>
            </a:r>
            <a:r>
              <a:rPr lang="en-GB" dirty="0" smtClean="0">
                <a:latin typeface="Arial"/>
                <a:cs typeface="Arial"/>
              </a:rPr>
              <a:t>≥</a:t>
            </a:r>
            <a:r>
              <a:rPr lang="en-GB" dirty="0" smtClean="0"/>
              <a:t>6 months)</a:t>
            </a:r>
          </a:p>
          <a:p>
            <a:r>
              <a:rPr lang="en-GB" dirty="0" smtClean="0"/>
              <a:t>The </a:t>
            </a:r>
            <a:r>
              <a:rPr lang="en-GB" dirty="0"/>
              <a:t>proportion of patients achieving OS &gt;18 months (median relative increment 35.9</a:t>
            </a:r>
            <a:r>
              <a:rPr lang="en-GB" dirty="0" smtClean="0"/>
              <a:t>%) was </a:t>
            </a:r>
            <a:r>
              <a:rPr lang="en-GB" dirty="0"/>
              <a:t>also significantly increased </a:t>
            </a:r>
            <a:r>
              <a:rPr lang="en-GB" dirty="0" smtClean="0"/>
              <a:t>with trabectedin </a:t>
            </a:r>
            <a:endParaRPr lang="en-GB" dirty="0"/>
          </a:p>
          <a:p>
            <a:r>
              <a:rPr lang="en-GB" dirty="0" smtClean="0"/>
              <a:t>There are differences between the safety profiles of trabectedin and pazopanib</a:t>
            </a:r>
          </a:p>
          <a:p>
            <a:pPr marL="0" indent="0">
              <a:buNone/>
            </a:pPr>
            <a:endParaRPr lang="en-GB" b="1" dirty="0" smtClean="0">
              <a:solidFill>
                <a:schemeClr val="bg1"/>
              </a:solidFill>
            </a:endParaRPr>
          </a:p>
        </p:txBody>
      </p:sp>
      <p:sp>
        <p:nvSpPr>
          <p:cNvPr id="7" name="Text Box 4"/>
          <p:cNvSpPr txBox="1">
            <a:spLocks noChangeArrowheads="1"/>
          </p:cNvSpPr>
          <p:nvPr/>
        </p:nvSpPr>
        <p:spPr bwMode="auto">
          <a:xfrm>
            <a:off x="4706734" y="6474897"/>
            <a:ext cx="42166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smtClean="0">
                <a:solidFill>
                  <a:srgbClr val="363636"/>
                </a:solidFill>
              </a:rPr>
              <a:t>Jones RL,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smtClean="0">
                <a:solidFill>
                  <a:srgbClr val="363636"/>
                </a:solidFill>
              </a:rPr>
              <a:t>Abstr</a:t>
            </a:r>
            <a:r>
              <a:rPr lang="en-GB" sz="1200" dirty="0" smtClean="0">
                <a:solidFill>
                  <a:srgbClr val="363636"/>
                </a:solidFill>
              </a:rPr>
              <a:t> 1484PD</a:t>
            </a:r>
            <a:endParaRPr lang="en-GB" sz="1200" dirty="0">
              <a:solidFill>
                <a:srgbClr val="363636"/>
              </a:solidFill>
            </a:endParaRPr>
          </a:p>
        </p:txBody>
      </p:sp>
      <p:sp>
        <p:nvSpPr>
          <p:cNvPr id="10" name="Rectangle 2"/>
          <p:cNvSpPr>
            <a:spLocks noGrp="1" noChangeArrowheads="1"/>
          </p:cNvSpPr>
          <p:nvPr>
            <p:ph type="title"/>
          </p:nvPr>
        </p:nvSpPr>
        <p:spPr>
          <a:xfrm>
            <a:off x="228600" y="228600"/>
            <a:ext cx="7130143" cy="939801"/>
          </a:xfrm>
        </p:spPr>
        <p:txBody>
          <a:bodyPr/>
          <a:lstStyle/>
          <a:p>
            <a:r>
              <a:rPr lang="en-GB" sz="1800" dirty="0" smtClean="0">
                <a:solidFill>
                  <a:schemeClr val="bg1"/>
                </a:solidFill>
              </a:rPr>
              <a:t>1484PD</a:t>
            </a:r>
            <a:r>
              <a:rPr lang="en-GB" sz="1800" dirty="0">
                <a:solidFill>
                  <a:schemeClr val="bg1"/>
                </a:solidFill>
              </a:rPr>
              <a:t>: A </a:t>
            </a:r>
            <a:r>
              <a:rPr lang="en-GB" sz="1800" dirty="0" smtClean="0">
                <a:solidFill>
                  <a:schemeClr val="bg1"/>
                </a:solidFill>
              </a:rPr>
              <a:t>matching-adjusted indirect comparison of trabectedin </a:t>
            </a:r>
            <a:r>
              <a:rPr lang="en-GB" sz="1800" dirty="0">
                <a:solidFill>
                  <a:schemeClr val="bg1"/>
                </a:solidFill>
              </a:rPr>
              <a:t>and </a:t>
            </a:r>
            <a:r>
              <a:rPr lang="en-GB" sz="1800" dirty="0" smtClean="0">
                <a:solidFill>
                  <a:schemeClr val="bg1"/>
                </a:solidFill>
              </a:rPr>
              <a:t>pazopanib for </a:t>
            </a:r>
            <a:r>
              <a:rPr lang="en-GB" sz="1800" dirty="0">
                <a:solidFill>
                  <a:schemeClr val="bg1"/>
                </a:solidFill>
              </a:rPr>
              <a:t>the </a:t>
            </a:r>
            <a:r>
              <a:rPr lang="en-GB" sz="1800" dirty="0" smtClean="0">
                <a:solidFill>
                  <a:schemeClr val="bg1"/>
                </a:solidFill>
              </a:rPr>
              <a:t>treatment </a:t>
            </a:r>
            <a:r>
              <a:rPr lang="en-GB" sz="1800" dirty="0">
                <a:solidFill>
                  <a:schemeClr val="bg1"/>
                </a:solidFill>
              </a:rPr>
              <a:t>of </a:t>
            </a:r>
            <a:r>
              <a:rPr lang="en-GB" sz="1800" dirty="0" smtClean="0">
                <a:solidFill>
                  <a:schemeClr val="bg1"/>
                </a:solidFill>
              </a:rPr>
              <a:t>advanced</a:t>
            </a:r>
            <a:r>
              <a:rPr lang="en-GB" sz="1800" dirty="0">
                <a:solidFill>
                  <a:schemeClr val="bg1"/>
                </a:solidFill>
              </a:rPr>
              <a:t>, </a:t>
            </a:r>
            <a:r>
              <a:rPr lang="en-GB" sz="1800" dirty="0" smtClean="0">
                <a:solidFill>
                  <a:schemeClr val="bg1"/>
                </a:solidFill>
              </a:rPr>
              <a:t>metastatic</a:t>
            </a:r>
            <a:r>
              <a:rPr lang="en-GB" sz="1800" dirty="0">
                <a:solidFill>
                  <a:schemeClr val="bg1"/>
                </a:solidFill>
              </a:rPr>
              <a:t>, </a:t>
            </a:r>
            <a:r>
              <a:rPr lang="en-GB" sz="1800" dirty="0" err="1" smtClean="0">
                <a:solidFill>
                  <a:schemeClr val="bg1"/>
                </a:solidFill>
              </a:rPr>
              <a:t>leiomyosarcomas</a:t>
            </a:r>
            <a:r>
              <a:rPr lang="en-GB" sz="1800" dirty="0" smtClean="0">
                <a:solidFill>
                  <a:schemeClr val="bg1"/>
                </a:solidFill>
              </a:rPr>
              <a:t> – Jones RL, et al </a:t>
            </a:r>
            <a:endParaRPr lang="en-GB" sz="1800" dirty="0">
              <a:solidFill>
                <a:schemeClr val="bg1"/>
              </a:solidFill>
            </a:endParaRPr>
          </a:p>
        </p:txBody>
      </p:sp>
    </p:spTree>
    <p:custDataLst>
      <p:tags r:id="rId1"/>
    </p:custDataLst>
    <p:extLst>
      <p:ext uri="{BB962C8B-B14F-4D97-AF65-F5344CB8AC3E}">
        <p14:creationId xmlns:p14="http://schemas.microsoft.com/office/powerpoint/2010/main" val="313089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en-GB" sz="4000" dirty="0" smtClean="0"/>
              <a:t>Gastrointestinal stromal tumours</a:t>
            </a:r>
            <a:endParaRPr lang="en-GB" sz="4000" dirty="0">
              <a:highlight>
                <a:srgbClr val="FFFF00"/>
              </a:highlight>
            </a:endParaRPr>
          </a:p>
        </p:txBody>
      </p:sp>
    </p:spTree>
    <p:custDataLst>
      <p:tags r:id="rId1"/>
    </p:custDataLst>
    <p:extLst>
      <p:ext uri="{BB962C8B-B14F-4D97-AF65-F5344CB8AC3E}">
        <p14:creationId xmlns:p14="http://schemas.microsoft.com/office/powerpoint/2010/main" val="24490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600" dirty="0">
                <a:solidFill>
                  <a:schemeClr val="bg1"/>
                </a:solidFill>
              </a:rPr>
              <a:t>LBA55: Time to definitive failure to the first tyrosine kinase </a:t>
            </a:r>
            <a:r>
              <a:rPr lang="en-GB" sz="1600" dirty="0" smtClean="0">
                <a:solidFill>
                  <a:schemeClr val="bg1"/>
                </a:solidFill>
              </a:rPr>
              <a:t/>
            </a:r>
            <a:br>
              <a:rPr lang="en-GB" sz="1600" dirty="0" smtClean="0">
                <a:solidFill>
                  <a:schemeClr val="bg1"/>
                </a:solidFill>
              </a:rPr>
            </a:br>
            <a:r>
              <a:rPr lang="en-GB" sz="1600" dirty="0" smtClean="0">
                <a:solidFill>
                  <a:schemeClr val="bg1"/>
                </a:solidFill>
              </a:rPr>
              <a:t>inhibitor in localized gastrointestinal </a:t>
            </a:r>
            <a:r>
              <a:rPr lang="en-GB" sz="1600" dirty="0">
                <a:solidFill>
                  <a:schemeClr val="bg1"/>
                </a:solidFill>
              </a:rPr>
              <a:t>stromal </a:t>
            </a:r>
            <a:r>
              <a:rPr lang="en-GB" sz="1600" dirty="0" err="1">
                <a:solidFill>
                  <a:schemeClr val="bg1"/>
                </a:solidFill>
              </a:rPr>
              <a:t>tumors</a:t>
            </a:r>
            <a:r>
              <a:rPr lang="en-GB" sz="1600" dirty="0">
                <a:solidFill>
                  <a:schemeClr val="bg1"/>
                </a:solidFill>
              </a:rPr>
              <a:t> (GIST) treated with imatinib as an adjuvant: </a:t>
            </a:r>
            <a:r>
              <a:rPr lang="en-GB" sz="1600" dirty="0" smtClean="0">
                <a:solidFill>
                  <a:schemeClr val="bg1"/>
                </a:solidFill>
              </a:rPr>
              <a:t>Final results </a:t>
            </a:r>
            <a:r>
              <a:rPr lang="en-GB" sz="1600" dirty="0">
                <a:solidFill>
                  <a:schemeClr val="bg1"/>
                </a:solidFill>
              </a:rPr>
              <a:t>of the EORTC STBSG, AGITG, UNICANCER, FSG, ISG, and </a:t>
            </a:r>
            <a:r>
              <a:rPr lang="en-GB" sz="1600" dirty="0" smtClean="0">
                <a:solidFill>
                  <a:schemeClr val="bg1"/>
                </a:solidFill>
              </a:rPr>
              <a:t>GEIS randomized trial – </a:t>
            </a:r>
            <a:r>
              <a:rPr lang="en-GB" sz="1600" dirty="0" err="1" smtClean="0">
                <a:solidFill>
                  <a:schemeClr val="bg1"/>
                </a:solidFill>
              </a:rPr>
              <a:t>Casali</a:t>
            </a:r>
            <a:r>
              <a:rPr lang="en-GB" sz="1600" dirty="0" smtClean="0">
                <a:solidFill>
                  <a:schemeClr val="bg1"/>
                </a:solidFill>
              </a:rPr>
              <a:t> PG, et al</a:t>
            </a:r>
            <a:endParaRPr lang="en-GB" sz="1600" dirty="0">
              <a:solidFill>
                <a:schemeClr val="bg1"/>
              </a:solidFill>
            </a:endParaRP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STUDY OBJECTIVE </a:t>
            </a:r>
            <a:endParaRPr lang="en-GB" b="1" dirty="0">
              <a:solidFill>
                <a:schemeClr val="bg1"/>
              </a:solidFill>
            </a:endParaRPr>
          </a:p>
          <a:p>
            <a:r>
              <a:rPr lang="en-GB" dirty="0" smtClean="0"/>
              <a:t>To </a:t>
            </a:r>
            <a:r>
              <a:rPr lang="en-GB" dirty="0"/>
              <a:t>investigate </a:t>
            </a:r>
            <a:r>
              <a:rPr lang="en-GB" dirty="0" smtClean="0"/>
              <a:t>time taken for definitive failure in response to first TKI in localised GISTs treated with adjuvant imatinib </a:t>
            </a:r>
          </a:p>
        </p:txBody>
      </p:sp>
      <p:sp>
        <p:nvSpPr>
          <p:cNvPr id="5124" name="Text Box 4"/>
          <p:cNvSpPr txBox="1">
            <a:spLocks noChangeArrowheads="1"/>
          </p:cNvSpPr>
          <p:nvPr/>
        </p:nvSpPr>
        <p:spPr bwMode="auto">
          <a:xfrm>
            <a:off x="4841387" y="6474897"/>
            <a:ext cx="408195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Casali</a:t>
            </a:r>
            <a:r>
              <a:rPr lang="en-GB" sz="1200" dirty="0" smtClean="0">
                <a:solidFill>
                  <a:srgbClr val="363636"/>
                </a:solidFill>
              </a:rPr>
              <a:t> PG,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LBA55</a:t>
            </a:r>
          </a:p>
        </p:txBody>
      </p:sp>
      <p:sp>
        <p:nvSpPr>
          <p:cNvPr id="6" name="Rectangle 9"/>
          <p:cNvSpPr txBox="1">
            <a:spLocks noChangeArrowheads="1"/>
          </p:cNvSpPr>
          <p:nvPr/>
        </p:nvSpPr>
        <p:spPr bwMode="auto">
          <a:xfrm>
            <a:off x="228600" y="5262079"/>
            <a:ext cx="4267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rgbClr val="23246D"/>
                </a:solidFill>
              </a:rPr>
              <a:t>Primary endpoint</a:t>
            </a:r>
          </a:p>
          <a:p>
            <a:pPr>
              <a:buClr>
                <a:srgbClr val="23246D"/>
              </a:buClr>
            </a:pPr>
            <a:r>
              <a:rPr lang="en-GB" sz="1400" dirty="0" smtClean="0">
                <a:solidFill>
                  <a:srgbClr val="363636"/>
                </a:solidFill>
              </a:rPr>
              <a:t>Imatinib failure-free survival (IFFS) </a:t>
            </a:r>
            <a:endParaRPr lang="en-GB" sz="1400" dirty="0">
              <a:solidFill>
                <a:srgbClr val="363636"/>
              </a:solidFill>
            </a:endParaRPr>
          </a:p>
        </p:txBody>
      </p:sp>
      <p:sp>
        <p:nvSpPr>
          <p:cNvPr id="7" name="Content Placeholder 26"/>
          <p:cNvSpPr txBox="1">
            <a:spLocks/>
          </p:cNvSpPr>
          <p:nvPr/>
        </p:nvSpPr>
        <p:spPr>
          <a:xfrm>
            <a:off x="4648200" y="5262079"/>
            <a:ext cx="4267200" cy="715963"/>
          </a:xfrm>
          <a:prstGeom prst="rect">
            <a:avLst/>
          </a:prstGeom>
        </p:spPr>
        <p:txBody>
          <a:bodyPr/>
          <a:lstStyle>
            <a:lvl1pPr marL="250825" indent="-250825" algn="l" rtl="0" fontAlgn="base">
              <a:spcBef>
                <a:spcPts val="0"/>
              </a:spcBef>
              <a:spcAft>
                <a:spcPts val="400"/>
              </a:spcAft>
              <a:buClr>
                <a:schemeClr val="bg1"/>
              </a:buClr>
              <a:buSzPct val="110000"/>
              <a:buChar char="•"/>
              <a:defRPr sz="1800">
                <a:solidFill>
                  <a:schemeClr val="tx1"/>
                </a:solidFill>
                <a:latin typeface="+mn-lt"/>
                <a:ea typeface="+mn-ea"/>
                <a:cs typeface="+mn-cs"/>
              </a:defRPr>
            </a:lvl1pPr>
            <a:lvl2pPr marL="561975" indent="-309563" algn="l" rtl="0" fontAlgn="base">
              <a:spcBef>
                <a:spcPts val="0"/>
              </a:spcBef>
              <a:spcAft>
                <a:spcPts val="400"/>
              </a:spcAft>
              <a:buClr>
                <a:schemeClr val="bg1"/>
              </a:buClr>
              <a:buChar char="–"/>
              <a:defRPr sz="1800">
                <a:solidFill>
                  <a:schemeClr val="tx1"/>
                </a:solidFill>
                <a:latin typeface="+mn-lt"/>
                <a:cs typeface="+mn-cs"/>
              </a:defRPr>
            </a:lvl2pPr>
            <a:lvl3pPr marL="812800" indent="-249238" algn="l" rtl="0" fontAlgn="base">
              <a:spcBef>
                <a:spcPts val="0"/>
              </a:spcBef>
              <a:spcAft>
                <a:spcPts val="400"/>
              </a:spcAft>
              <a:buClr>
                <a:schemeClr val="bg1"/>
              </a:buClr>
              <a:buChar char="•"/>
              <a:defRPr sz="1800">
                <a:solidFill>
                  <a:schemeClr val="tx1"/>
                </a:solidFill>
                <a:latin typeface="+mn-lt"/>
                <a:cs typeface="+mn-cs"/>
              </a:defRPr>
            </a:lvl3pPr>
            <a:lvl4pPr marL="1101725" indent="-287338" algn="l" rtl="0" fontAlgn="base">
              <a:spcBef>
                <a:spcPts val="0"/>
              </a:spcBef>
              <a:spcAft>
                <a:spcPts val="400"/>
              </a:spcAft>
              <a:buClr>
                <a:schemeClr val="bg1"/>
              </a:buClr>
              <a:buChar char="–"/>
              <a:defRPr sz="1800">
                <a:solidFill>
                  <a:schemeClr val="tx1"/>
                </a:solidFill>
                <a:latin typeface="+mn-lt"/>
                <a:cs typeface="+mn-cs"/>
              </a:defRPr>
            </a:lvl4pPr>
            <a:lvl5pPr marL="1390650" indent="-287338" algn="l" rtl="0" fontAlgn="base">
              <a:spcBef>
                <a:spcPts val="0"/>
              </a:spcBef>
              <a:spcAft>
                <a:spcPts val="400"/>
              </a:spcAft>
              <a:buClr>
                <a:schemeClr val="bg1"/>
              </a:buClr>
              <a:buChar char="»"/>
              <a:defRPr sz="1800">
                <a:solidFill>
                  <a:schemeClr val="tx1"/>
                </a:solidFill>
                <a:latin typeface="+mn-lt"/>
                <a:cs typeface="+mn-cs"/>
              </a:defRPr>
            </a:lvl5pPr>
            <a:lvl6pPr marL="1847850" indent="-287338" algn="l" rtl="0" fontAlgn="base">
              <a:spcBef>
                <a:spcPct val="20000"/>
              </a:spcBef>
              <a:spcAft>
                <a:spcPct val="0"/>
              </a:spcAft>
              <a:buChar char="»"/>
              <a:defRPr sz="2000">
                <a:solidFill>
                  <a:schemeClr val="tx1"/>
                </a:solidFill>
                <a:latin typeface="+mn-lt"/>
                <a:cs typeface="+mn-cs"/>
              </a:defRPr>
            </a:lvl6pPr>
            <a:lvl7pPr marL="2305050" indent="-287338" algn="l" rtl="0" fontAlgn="base">
              <a:spcBef>
                <a:spcPct val="20000"/>
              </a:spcBef>
              <a:spcAft>
                <a:spcPct val="0"/>
              </a:spcAft>
              <a:buChar char="»"/>
              <a:defRPr sz="2000">
                <a:solidFill>
                  <a:schemeClr val="tx1"/>
                </a:solidFill>
                <a:latin typeface="+mn-lt"/>
                <a:cs typeface="+mn-cs"/>
              </a:defRPr>
            </a:lvl7pPr>
            <a:lvl8pPr marL="2762250" indent="-287338" algn="l" rtl="0" fontAlgn="base">
              <a:spcBef>
                <a:spcPct val="20000"/>
              </a:spcBef>
              <a:spcAft>
                <a:spcPct val="0"/>
              </a:spcAft>
              <a:buChar char="»"/>
              <a:defRPr sz="2000">
                <a:solidFill>
                  <a:schemeClr val="tx1"/>
                </a:solidFill>
                <a:latin typeface="+mn-lt"/>
                <a:cs typeface="+mn-cs"/>
              </a:defRPr>
            </a:lvl8pPr>
            <a:lvl9pPr marL="3219450" indent="-287338" algn="l" rtl="0" fontAlgn="base">
              <a:spcBef>
                <a:spcPct val="20000"/>
              </a:spcBef>
              <a:spcAft>
                <a:spcPct val="0"/>
              </a:spcAft>
              <a:buChar char="»"/>
              <a:defRPr sz="2000">
                <a:solidFill>
                  <a:schemeClr val="tx1"/>
                </a:solidFill>
                <a:latin typeface="+mn-lt"/>
                <a:cs typeface="+mn-cs"/>
              </a:defRPr>
            </a:lvl9pPr>
          </a:lstStyle>
          <a:p>
            <a:pPr marL="0" indent="0">
              <a:buClr>
                <a:srgbClr val="23246D"/>
              </a:buClr>
              <a:buFontTx/>
              <a:buNone/>
            </a:pPr>
            <a:r>
              <a:rPr lang="en-GB" sz="1600" b="1" dirty="0" smtClean="0">
                <a:solidFill>
                  <a:srgbClr val="23246D"/>
                </a:solidFill>
              </a:rPr>
              <a:t>Secondary endpoints</a:t>
            </a:r>
          </a:p>
          <a:p>
            <a:pPr>
              <a:buClr>
                <a:srgbClr val="23246D"/>
              </a:buClr>
            </a:pPr>
            <a:r>
              <a:rPr lang="en-GB" sz="1400" dirty="0" smtClean="0">
                <a:solidFill>
                  <a:srgbClr val="363636"/>
                </a:solidFill>
              </a:rPr>
              <a:t>OS, relapse free survival (RFS), relapse-free interval (RFI), safety</a:t>
            </a:r>
            <a:endParaRPr lang="en-GB" sz="1400" dirty="0">
              <a:solidFill>
                <a:srgbClr val="363636"/>
              </a:solidFill>
            </a:endParaRPr>
          </a:p>
        </p:txBody>
      </p:sp>
      <p:sp>
        <p:nvSpPr>
          <p:cNvPr id="8" name="Oval 14"/>
          <p:cNvSpPr>
            <a:spLocks noChangeArrowheads="1"/>
          </p:cNvSpPr>
          <p:nvPr/>
        </p:nvSpPr>
        <p:spPr bwMode="auto">
          <a:xfrm>
            <a:off x="4664659" y="3476775"/>
            <a:ext cx="583595" cy="584200"/>
          </a:xfrm>
          <a:prstGeom prst="ellipse">
            <a:avLst/>
          </a:prstGeom>
          <a:noFill/>
          <a:ln w="28575">
            <a:solidFill>
              <a:schemeClr val="bg2"/>
            </a:solidFill>
            <a:round/>
            <a:headEnd/>
            <a:tailEnd/>
          </a:ln>
        </p:spPr>
        <p:txBody>
          <a:bodyPr wrap="none" anchor="ctr"/>
          <a:lstStyle/>
          <a:p>
            <a:pPr algn="ctr"/>
            <a:r>
              <a:rPr lang="en-GB" altLang="zh-CN" sz="2400" b="1" dirty="0">
                <a:solidFill>
                  <a:srgbClr val="23246D"/>
                </a:solidFill>
                <a:ea typeface="SimSun" pitchFamily="2" charset="-122"/>
              </a:rPr>
              <a:t>R</a:t>
            </a:r>
          </a:p>
        </p:txBody>
      </p:sp>
      <p:cxnSp>
        <p:nvCxnSpPr>
          <p:cNvPr id="9" name="AutoShape 15"/>
          <p:cNvCxnSpPr>
            <a:cxnSpLocks noChangeShapeType="1"/>
            <a:stCxn id="8" idx="0"/>
            <a:endCxn id="19" idx="1"/>
          </p:cNvCxnSpPr>
          <p:nvPr/>
        </p:nvCxnSpPr>
        <p:spPr bwMode="auto">
          <a:xfrm rot="5400000" flipH="1" flipV="1">
            <a:off x="4929821" y="3010123"/>
            <a:ext cx="493289" cy="440017"/>
          </a:xfrm>
          <a:prstGeom prst="bentConnector2">
            <a:avLst/>
          </a:prstGeom>
          <a:noFill/>
          <a:ln w="38100">
            <a:solidFill>
              <a:schemeClr val="bg2"/>
            </a:solidFill>
            <a:miter lim="800000"/>
            <a:headEnd/>
            <a:tailEnd type="triangle" w="med" len="med"/>
          </a:ln>
        </p:spPr>
      </p:cxnSp>
      <p:cxnSp>
        <p:nvCxnSpPr>
          <p:cNvPr id="10" name="AutoShape 16"/>
          <p:cNvCxnSpPr>
            <a:cxnSpLocks noChangeShapeType="1"/>
            <a:stCxn id="8" idx="4"/>
            <a:endCxn id="18" idx="1"/>
          </p:cNvCxnSpPr>
          <p:nvPr/>
        </p:nvCxnSpPr>
        <p:spPr bwMode="auto">
          <a:xfrm rot="16200000" flipH="1">
            <a:off x="4943066" y="4074365"/>
            <a:ext cx="467147" cy="440365"/>
          </a:xfrm>
          <a:prstGeom prst="bentConnector2">
            <a:avLst/>
          </a:prstGeom>
          <a:noFill/>
          <a:ln w="38100">
            <a:solidFill>
              <a:schemeClr val="bg2"/>
            </a:solidFill>
            <a:miter lim="800000"/>
            <a:headEnd/>
            <a:tailEnd type="triangle" w="med" len="med"/>
          </a:ln>
        </p:spPr>
      </p:cxnSp>
      <p:sp>
        <p:nvSpPr>
          <p:cNvPr id="13" name="Content Placeholder 26"/>
          <p:cNvSpPr txBox="1">
            <a:spLocks/>
          </p:cNvSpPr>
          <p:nvPr/>
        </p:nvSpPr>
        <p:spPr bwMode="auto">
          <a:xfrm>
            <a:off x="5367174" y="3405387"/>
            <a:ext cx="3730625" cy="892175"/>
          </a:xfrm>
          <a:prstGeom prst="rect">
            <a:avLst/>
          </a:prstGeom>
          <a:noFill/>
          <a:ln w="9525">
            <a:noFill/>
            <a:miter lim="800000"/>
            <a:headEnd/>
            <a:tailEnd/>
          </a:ln>
        </p:spPr>
        <p:txBody>
          <a:bodyPr/>
          <a:lstStyle/>
          <a:p>
            <a:pPr marL="190500" indent="-190500">
              <a:spcBef>
                <a:spcPts val="0"/>
              </a:spcBef>
              <a:spcAft>
                <a:spcPts val="400"/>
              </a:spcAft>
              <a:defRPr/>
            </a:pPr>
            <a:r>
              <a:rPr lang="en-GB" sz="1200" b="1" dirty="0">
                <a:solidFill>
                  <a:srgbClr val="363636"/>
                </a:solidFill>
                <a:latin typeface="Arial"/>
              </a:rPr>
              <a:t>Stratification</a:t>
            </a:r>
          </a:p>
          <a:p>
            <a:pPr marL="203200" indent="-203200">
              <a:spcBef>
                <a:spcPts val="0"/>
              </a:spcBef>
              <a:spcAft>
                <a:spcPts val="400"/>
              </a:spcAft>
              <a:buFont typeface="Arial" pitchFamily="34" charset="0"/>
              <a:buChar char="•"/>
              <a:defRPr/>
            </a:pPr>
            <a:r>
              <a:rPr lang="en-GB" sz="1200" dirty="0" smtClean="0">
                <a:solidFill>
                  <a:srgbClr val="363636"/>
                </a:solidFill>
                <a:latin typeface="Arial"/>
              </a:rPr>
              <a:t>High vs. immediate risk (NIH consensus), </a:t>
            </a:r>
            <a:br>
              <a:rPr lang="en-GB" sz="1200" dirty="0" smtClean="0">
                <a:solidFill>
                  <a:srgbClr val="363636"/>
                </a:solidFill>
                <a:latin typeface="Arial"/>
              </a:rPr>
            </a:br>
            <a:r>
              <a:rPr lang="en-GB" sz="1200" dirty="0" smtClean="0">
                <a:solidFill>
                  <a:srgbClr val="363636"/>
                </a:solidFill>
                <a:latin typeface="Arial"/>
              </a:rPr>
              <a:t>R0 vs. R1, stomach vs. others, institution </a:t>
            </a:r>
            <a:endParaRPr lang="en-GB" sz="1200" dirty="0">
              <a:solidFill>
                <a:srgbClr val="363636"/>
              </a:solidFill>
              <a:latin typeface="Arial"/>
            </a:endParaRPr>
          </a:p>
        </p:txBody>
      </p:sp>
      <p:cxnSp>
        <p:nvCxnSpPr>
          <p:cNvPr id="14" name="AutoShape 19"/>
          <p:cNvCxnSpPr>
            <a:cxnSpLocks noChangeShapeType="1"/>
            <a:stCxn id="17" idx="3"/>
            <a:endCxn id="8" idx="2"/>
          </p:cNvCxnSpPr>
          <p:nvPr/>
        </p:nvCxnSpPr>
        <p:spPr bwMode="auto">
          <a:xfrm flipV="1">
            <a:off x="4454588" y="3768875"/>
            <a:ext cx="210071" cy="2542"/>
          </a:xfrm>
          <a:prstGeom prst="straightConnector1">
            <a:avLst/>
          </a:prstGeom>
          <a:noFill/>
          <a:ln w="38100">
            <a:solidFill>
              <a:schemeClr val="bg2"/>
            </a:solidFill>
            <a:round/>
            <a:headEnd type="none" w="med" len="med"/>
            <a:tailEnd type="none" w="med" len="med"/>
          </a:ln>
        </p:spPr>
      </p:cxnSp>
      <p:sp>
        <p:nvSpPr>
          <p:cNvPr id="17" name="AutoShape 9"/>
          <p:cNvSpPr>
            <a:spLocks noChangeArrowheads="1"/>
          </p:cNvSpPr>
          <p:nvPr/>
        </p:nvSpPr>
        <p:spPr bwMode="auto">
          <a:xfrm>
            <a:off x="377888" y="2764451"/>
            <a:ext cx="4076700" cy="2013932"/>
          </a:xfrm>
          <a:prstGeom prst="roundRect">
            <a:avLst>
              <a:gd name="adj" fmla="val 8208"/>
            </a:avLst>
          </a:prstGeom>
          <a:solidFill>
            <a:schemeClr val="bg1"/>
          </a:solidFill>
          <a:ln w="9525" algn="ctr">
            <a:noFill/>
            <a:round/>
            <a:headEnd/>
            <a:tailEnd/>
          </a:ln>
        </p:spPr>
        <p:txBody>
          <a:bodyPr wrap="square" lIns="90488" tIns="44450" rIns="90488" bIns="44450">
            <a:spAutoFit/>
          </a:bodyPr>
          <a:lstStyle/>
          <a:p>
            <a:pPr defTabSz="892175" eaLnBrk="0" hangingPunct="0">
              <a:spcAft>
                <a:spcPct val="30000"/>
              </a:spcAft>
            </a:pPr>
            <a:r>
              <a:rPr lang="en-US" altLang="zh-CN" sz="1400" dirty="0">
                <a:solidFill>
                  <a:srgbClr val="FFFFFF"/>
                </a:solidFill>
                <a:ea typeface="SimSun" pitchFamily="2" charset="-122"/>
              </a:rPr>
              <a:t>Key patient inclusion criteria</a:t>
            </a:r>
            <a:endParaRPr lang="en-GB" altLang="zh-CN" sz="14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GIST </a:t>
            </a:r>
            <a:r>
              <a:rPr lang="en-GB" altLang="zh-CN" sz="1400" dirty="0">
                <a:solidFill>
                  <a:srgbClr val="FFFFFF"/>
                </a:solidFill>
                <a:ea typeface="SimSun" pitchFamily="2" charset="-122"/>
              </a:rPr>
              <a:t>with </a:t>
            </a:r>
            <a:r>
              <a:rPr lang="en-GB" altLang="zh-CN" sz="1400" dirty="0" smtClean="0">
                <a:solidFill>
                  <a:srgbClr val="FFFFFF"/>
                </a:solidFill>
                <a:ea typeface="SimSun" pitchFamily="2" charset="-122"/>
              </a:rPr>
              <a:t>CD117+</a:t>
            </a: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Documented relapse risk*</a:t>
            </a: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Surgery </a:t>
            </a:r>
            <a:r>
              <a:rPr lang="en-GB" altLang="zh-CN" sz="1400" dirty="0">
                <a:solidFill>
                  <a:srgbClr val="FFFFFF"/>
                </a:solidFill>
                <a:ea typeface="SimSun" pitchFamily="2" charset="-122"/>
              </a:rPr>
              <a:t>had to be performed from 2 weeks to 3 months before random </a:t>
            </a:r>
            <a:r>
              <a:rPr lang="en-GB" altLang="zh-CN" sz="1400" dirty="0" smtClean="0">
                <a:solidFill>
                  <a:srgbClr val="FFFFFF"/>
                </a:solidFill>
                <a:ea typeface="SimSun" pitchFamily="2" charset="-122"/>
              </a:rPr>
              <a:t>assignment</a:t>
            </a: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Surgical margins, R0 </a:t>
            </a:r>
            <a:r>
              <a:rPr lang="en-GB" altLang="zh-CN" sz="1400" dirty="0">
                <a:solidFill>
                  <a:srgbClr val="FFFFFF"/>
                </a:solidFill>
                <a:ea typeface="SimSun" pitchFamily="2" charset="-122"/>
              </a:rPr>
              <a:t>or </a:t>
            </a:r>
            <a:r>
              <a:rPr lang="en-GB" altLang="zh-CN" sz="1400" dirty="0" smtClean="0">
                <a:solidFill>
                  <a:srgbClr val="FFFFFF"/>
                </a:solidFill>
                <a:ea typeface="SimSun" pitchFamily="2" charset="-122"/>
              </a:rPr>
              <a:t>R1</a:t>
            </a:r>
            <a:endParaRPr lang="en-GB" altLang="zh-CN" sz="1400" dirty="0">
              <a:solidFill>
                <a:srgbClr val="FFFFFF"/>
              </a:solidFill>
              <a:ea typeface="SimSun" pitchFamily="2" charset="-122"/>
            </a:endParaRPr>
          </a:p>
          <a:p>
            <a:pPr marL="292100" indent="-292100" defTabSz="892175" eaLnBrk="0" hangingPunct="0">
              <a:spcAft>
                <a:spcPct val="30000"/>
              </a:spcAft>
              <a:buFont typeface="Wingdings" pitchFamily="2" charset="2"/>
              <a:buNone/>
            </a:pPr>
            <a:r>
              <a:rPr lang="en-GB" altLang="zh-CN" sz="1400" dirty="0">
                <a:solidFill>
                  <a:srgbClr val="FFFFFF"/>
                </a:solidFill>
                <a:ea typeface="SimSun" pitchFamily="2" charset="-122"/>
              </a:rPr>
              <a:t>(</a:t>
            </a:r>
            <a:r>
              <a:rPr lang="en-GB" altLang="zh-CN" sz="1400" dirty="0" smtClean="0">
                <a:solidFill>
                  <a:srgbClr val="FFFFFF"/>
                </a:solidFill>
                <a:ea typeface="SimSun" pitchFamily="2" charset="-122"/>
              </a:rPr>
              <a:t>n=908)</a:t>
            </a:r>
            <a:endParaRPr lang="en-GB" altLang="zh-CN" sz="1400" dirty="0">
              <a:solidFill>
                <a:srgbClr val="FFFFFF"/>
              </a:solidFill>
              <a:ea typeface="SimSun" pitchFamily="2" charset="-122"/>
            </a:endParaRPr>
          </a:p>
        </p:txBody>
      </p:sp>
      <p:sp>
        <p:nvSpPr>
          <p:cNvPr id="18" name="AutoShape 12"/>
          <p:cNvSpPr>
            <a:spLocks noChangeArrowheads="1"/>
          </p:cNvSpPr>
          <p:nvPr/>
        </p:nvSpPr>
        <p:spPr bwMode="auto">
          <a:xfrm>
            <a:off x="5396822" y="4117754"/>
            <a:ext cx="2756667" cy="820736"/>
          </a:xfrm>
          <a:prstGeom prst="roundRect">
            <a:avLst>
              <a:gd name="adj" fmla="val 16667"/>
            </a:avLst>
          </a:prstGeom>
          <a:solidFill>
            <a:schemeClr val="accent1"/>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Observation</a:t>
            </a:r>
            <a:r>
              <a:rPr lang="en-GB" altLang="zh-CN" sz="1400" baseline="30000" dirty="0" smtClean="0">
                <a:solidFill>
                  <a:srgbClr val="FFFFFF"/>
                </a:solidFill>
                <a:latin typeface="High Tower Text"/>
                <a:ea typeface="SimSun" pitchFamily="2" charset="-122"/>
              </a:rPr>
              <a:t>†</a:t>
            </a:r>
            <a:r>
              <a:rPr lang="en-GB" altLang="zh-CN" sz="1400" dirty="0" smtClean="0">
                <a:solidFill>
                  <a:srgbClr val="FFFFFF"/>
                </a:solidFill>
                <a:ea typeface="SimSun" pitchFamily="2" charset="-122"/>
              </a:rPr>
              <a:t> </a:t>
            </a:r>
            <a:br>
              <a:rPr lang="en-GB" altLang="zh-CN" sz="1400" dirty="0" smtClean="0">
                <a:solidFill>
                  <a:srgbClr val="FFFFFF"/>
                </a:solidFill>
                <a:ea typeface="SimSun" pitchFamily="2" charset="-122"/>
              </a:rPr>
            </a:br>
            <a:r>
              <a:rPr lang="en-GB" altLang="zh-CN" sz="1400" dirty="0" smtClean="0">
                <a:solidFill>
                  <a:srgbClr val="FFFFFF"/>
                </a:solidFill>
                <a:ea typeface="SimSun" pitchFamily="2" charset="-122"/>
              </a:rPr>
              <a:t>(n=454)</a:t>
            </a:r>
            <a:endParaRPr lang="en-GB" altLang="zh-CN" sz="1400" dirty="0">
              <a:solidFill>
                <a:srgbClr val="FFFFFF"/>
              </a:solidFill>
              <a:ea typeface="SimSun" pitchFamily="2" charset="-122"/>
            </a:endParaRPr>
          </a:p>
        </p:txBody>
      </p:sp>
      <p:sp>
        <p:nvSpPr>
          <p:cNvPr id="19" name="AutoShape 8"/>
          <p:cNvSpPr>
            <a:spLocks noChangeArrowheads="1"/>
          </p:cNvSpPr>
          <p:nvPr/>
        </p:nvSpPr>
        <p:spPr bwMode="auto">
          <a:xfrm>
            <a:off x="5396474" y="2573117"/>
            <a:ext cx="2757016" cy="820737"/>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sz="1400" dirty="0" smtClean="0">
                <a:solidFill>
                  <a:srgbClr val="FFFFFF"/>
                </a:solidFill>
                <a:ea typeface="SimSun" pitchFamily="2" charset="-122"/>
              </a:rPr>
              <a:t>Adjuvant imatinib 400 mg/day </a:t>
            </a:r>
            <a:br>
              <a:rPr lang="en-GB" altLang="zh-CN" sz="1400" dirty="0" smtClean="0">
                <a:solidFill>
                  <a:srgbClr val="FFFFFF"/>
                </a:solidFill>
                <a:ea typeface="SimSun" pitchFamily="2" charset="-122"/>
              </a:rPr>
            </a:br>
            <a:r>
              <a:rPr lang="en-GB" altLang="zh-CN" sz="1400" dirty="0" smtClean="0">
                <a:solidFill>
                  <a:srgbClr val="FFFFFF"/>
                </a:solidFill>
                <a:ea typeface="SimSun" pitchFamily="2" charset="-122"/>
              </a:rPr>
              <a:t> for 2 years </a:t>
            </a:r>
            <a:br>
              <a:rPr lang="en-GB" altLang="zh-CN" sz="1400" dirty="0" smtClean="0">
                <a:solidFill>
                  <a:srgbClr val="FFFFFF"/>
                </a:solidFill>
                <a:ea typeface="SimSun" pitchFamily="2" charset="-122"/>
              </a:rPr>
            </a:br>
            <a:r>
              <a:rPr lang="en-GB" altLang="zh-CN" sz="1400" dirty="0" smtClean="0">
                <a:solidFill>
                  <a:srgbClr val="FFFFFF"/>
                </a:solidFill>
                <a:ea typeface="SimSun" pitchFamily="2" charset="-122"/>
              </a:rPr>
              <a:t>(n=454)</a:t>
            </a:r>
            <a:endParaRPr lang="en-GB" altLang="zh-CN" sz="1400" dirty="0">
              <a:solidFill>
                <a:srgbClr val="FFFFFF"/>
              </a:solidFill>
              <a:ea typeface="SimSun" pitchFamily="2" charset="-122"/>
            </a:endParaRPr>
          </a:p>
        </p:txBody>
      </p:sp>
      <p:sp>
        <p:nvSpPr>
          <p:cNvPr id="21" name="Text Box 4"/>
          <p:cNvSpPr txBox="1">
            <a:spLocks noChangeArrowheads="1"/>
          </p:cNvSpPr>
          <p:nvPr/>
        </p:nvSpPr>
        <p:spPr bwMode="auto">
          <a:xfrm>
            <a:off x="1115592" y="6021584"/>
            <a:ext cx="357614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tabLst>
                <a:tab pos="363538" algn="l"/>
              </a:tabLst>
            </a:pPr>
            <a:r>
              <a:rPr lang="en-GB" sz="1100" dirty="0" smtClean="0">
                <a:solidFill>
                  <a:srgbClr val="363636"/>
                </a:solidFill>
                <a:latin typeface="Arial"/>
              </a:rPr>
              <a:t>*Documented according </a:t>
            </a:r>
            <a:r>
              <a:rPr lang="en-GB" sz="1100" dirty="0">
                <a:solidFill>
                  <a:srgbClr val="363636"/>
                </a:solidFill>
                <a:latin typeface="Arial"/>
              </a:rPr>
              <a:t>to the 2002 </a:t>
            </a:r>
            <a:r>
              <a:rPr lang="en-GB" sz="1100" dirty="0" smtClean="0">
                <a:solidFill>
                  <a:srgbClr val="363636"/>
                </a:solidFill>
                <a:latin typeface="Arial"/>
              </a:rPr>
              <a:t>the NIH 	Consensus </a:t>
            </a:r>
            <a:r>
              <a:rPr lang="en-GB" sz="1100" dirty="0">
                <a:solidFill>
                  <a:srgbClr val="363636"/>
                </a:solidFill>
                <a:latin typeface="Arial"/>
              </a:rPr>
              <a:t>Diagnosis of GIST9 as </a:t>
            </a:r>
            <a:r>
              <a:rPr lang="en-GB" sz="1100" dirty="0" smtClean="0">
                <a:solidFill>
                  <a:srgbClr val="363636"/>
                </a:solidFill>
                <a:latin typeface="Arial"/>
              </a:rPr>
              <a:t>high- or </a:t>
            </a:r>
            <a:endParaRPr lang="en-GB" sz="1100" dirty="0">
              <a:solidFill>
                <a:srgbClr val="363636"/>
              </a:solidFill>
              <a:latin typeface="Arial"/>
            </a:endParaRPr>
          </a:p>
          <a:p>
            <a:pPr>
              <a:tabLst>
                <a:tab pos="711200" algn="l"/>
              </a:tabLst>
            </a:pPr>
            <a:r>
              <a:rPr lang="en-GB" sz="1100" dirty="0" smtClean="0">
                <a:solidFill>
                  <a:srgbClr val="363636"/>
                </a:solidFill>
                <a:latin typeface="Arial"/>
              </a:rPr>
              <a:t>	intermediate-risk tumours; </a:t>
            </a:r>
            <a:r>
              <a:rPr lang="en-GB" altLang="zh-CN" sz="1100" baseline="30000" dirty="0" smtClean="0">
                <a:solidFill>
                  <a:srgbClr val="363636"/>
                </a:solidFill>
                <a:latin typeface="Arial"/>
                <a:ea typeface="SimSun" pitchFamily="2" charset="-122"/>
              </a:rPr>
              <a:t>†</a:t>
            </a:r>
            <a:r>
              <a:rPr lang="en-GB" altLang="zh-CN" sz="1100" dirty="0">
                <a:solidFill>
                  <a:srgbClr val="363636"/>
                </a:solidFill>
                <a:latin typeface="Arial"/>
                <a:ea typeface="SimSun" pitchFamily="2" charset="-122"/>
              </a:rPr>
              <a:t>n</a:t>
            </a:r>
            <a:r>
              <a:rPr lang="en-GB" altLang="zh-CN" sz="1100" dirty="0" smtClean="0">
                <a:solidFill>
                  <a:srgbClr val="363636"/>
                </a:solidFill>
                <a:latin typeface="Arial"/>
                <a:ea typeface="SimSun" pitchFamily="2" charset="-122"/>
              </a:rPr>
              <a:t>o further therapy</a:t>
            </a:r>
            <a:endParaRPr lang="en-GB" sz="1100" dirty="0">
              <a:solidFill>
                <a:srgbClr val="363636"/>
              </a:solidFill>
              <a:latin typeface="Arial"/>
            </a:endParaRPr>
          </a:p>
        </p:txBody>
      </p:sp>
    </p:spTree>
    <p:custDataLst>
      <p:tags r:id="rId1"/>
    </p:custDataLst>
    <p:extLst>
      <p:ext uri="{BB962C8B-B14F-4D97-AF65-F5344CB8AC3E}">
        <p14:creationId xmlns:p14="http://schemas.microsoft.com/office/powerpoint/2010/main" val="183253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600" dirty="0">
                <a:solidFill>
                  <a:schemeClr val="bg1"/>
                </a:solidFill>
              </a:rPr>
              <a:t>LBA55: Time to definitive failure to the first tyrosine kinase </a:t>
            </a:r>
            <a:r>
              <a:rPr lang="en-GB" sz="1600" dirty="0" smtClean="0">
                <a:solidFill>
                  <a:schemeClr val="bg1"/>
                </a:solidFill>
              </a:rPr>
              <a:t/>
            </a:r>
            <a:br>
              <a:rPr lang="en-GB" sz="1600" dirty="0" smtClean="0">
                <a:solidFill>
                  <a:schemeClr val="bg1"/>
                </a:solidFill>
              </a:rPr>
            </a:br>
            <a:r>
              <a:rPr lang="en-GB" sz="1600" dirty="0" smtClean="0">
                <a:solidFill>
                  <a:schemeClr val="bg1"/>
                </a:solidFill>
              </a:rPr>
              <a:t>inhibitor in localized gastrointestinal </a:t>
            </a:r>
            <a:r>
              <a:rPr lang="en-GB" sz="1600" dirty="0">
                <a:solidFill>
                  <a:schemeClr val="bg1"/>
                </a:solidFill>
              </a:rPr>
              <a:t>stromal </a:t>
            </a:r>
            <a:r>
              <a:rPr lang="en-GB" sz="1600" dirty="0" err="1">
                <a:solidFill>
                  <a:schemeClr val="bg1"/>
                </a:solidFill>
              </a:rPr>
              <a:t>tumors</a:t>
            </a:r>
            <a:r>
              <a:rPr lang="en-GB" sz="1600" dirty="0">
                <a:solidFill>
                  <a:schemeClr val="bg1"/>
                </a:solidFill>
              </a:rPr>
              <a:t> (GIST) treated with imatinib as an adjuvant: F</a:t>
            </a:r>
            <a:r>
              <a:rPr lang="en-GB" sz="1600" dirty="0" smtClean="0">
                <a:solidFill>
                  <a:schemeClr val="bg1"/>
                </a:solidFill>
              </a:rPr>
              <a:t>inal results </a:t>
            </a:r>
            <a:r>
              <a:rPr lang="en-GB" sz="1600" dirty="0">
                <a:solidFill>
                  <a:schemeClr val="bg1"/>
                </a:solidFill>
              </a:rPr>
              <a:t>of the EORTC STBSG, AGITG, UNICANCER, FSG, ISG, and </a:t>
            </a:r>
            <a:r>
              <a:rPr lang="en-GB" sz="1600" dirty="0" smtClean="0">
                <a:solidFill>
                  <a:schemeClr val="bg1"/>
                </a:solidFill>
              </a:rPr>
              <a:t>GEIS randomized </a:t>
            </a:r>
            <a:r>
              <a:rPr lang="en-GB" sz="1600" dirty="0">
                <a:solidFill>
                  <a:schemeClr val="bg1"/>
                </a:solidFill>
              </a:rPr>
              <a:t>trial – </a:t>
            </a:r>
            <a:r>
              <a:rPr lang="en-GB" sz="1600" dirty="0" err="1">
                <a:solidFill>
                  <a:schemeClr val="bg1"/>
                </a:solidFill>
              </a:rPr>
              <a:t>Casali</a:t>
            </a:r>
            <a:r>
              <a:rPr lang="en-GB" sz="1600" dirty="0">
                <a:solidFill>
                  <a:schemeClr val="bg1"/>
                </a:solidFill>
              </a:rPr>
              <a:t> PG, et al</a:t>
            </a:r>
          </a:p>
        </p:txBody>
      </p:sp>
      <p:sp>
        <p:nvSpPr>
          <p:cNvPr id="5123" name="Rectangle 3"/>
          <p:cNvSpPr>
            <a:spLocks noGrp="1" noChangeArrowheads="1"/>
          </p:cNvSpPr>
          <p:nvPr>
            <p:ph type="body" idx="1"/>
          </p:nvPr>
        </p:nvSpPr>
        <p:spPr/>
        <p:txBody>
          <a:bodyPr/>
          <a:lstStyle/>
          <a:p>
            <a:pPr marL="0" indent="0">
              <a:buNone/>
            </a:pPr>
            <a:r>
              <a:rPr lang="en-GB" b="1" dirty="0" smtClean="0">
                <a:solidFill>
                  <a:schemeClr val="bg1"/>
                </a:solidFill>
              </a:rPr>
              <a:t>KEY RESULTS</a:t>
            </a:r>
            <a:endParaRPr lang="en-GB" b="1" dirty="0">
              <a:solidFill>
                <a:schemeClr val="bg1"/>
              </a:solidFill>
            </a:endParaRPr>
          </a:p>
          <a:p>
            <a:pPr marL="0" indent="0">
              <a:buNone/>
            </a:pP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841387" y="6474897"/>
            <a:ext cx="408195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Casali</a:t>
            </a:r>
            <a:r>
              <a:rPr lang="en-GB" sz="1200" dirty="0">
                <a:solidFill>
                  <a:srgbClr val="363636"/>
                </a:solidFill>
              </a:rPr>
              <a:t> PG,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LBA55</a:t>
            </a:r>
          </a:p>
        </p:txBody>
      </p:sp>
      <p:graphicFrame>
        <p:nvGraphicFramePr>
          <p:cNvPr id="7" name="Content Placeholder 1"/>
          <p:cNvGraphicFramePr>
            <a:graphicFrameLocks/>
          </p:cNvGraphicFramePr>
          <p:nvPr>
            <p:extLst>
              <p:ext uri="{D42A27DB-BD31-4B8C-83A1-F6EECF244321}">
                <p14:modId xmlns:p14="http://schemas.microsoft.com/office/powerpoint/2010/main" val="2725843644"/>
              </p:ext>
            </p:extLst>
          </p:nvPr>
        </p:nvGraphicFramePr>
        <p:xfrm>
          <a:off x="97664" y="3537943"/>
          <a:ext cx="4710819" cy="1058400"/>
        </p:xfrm>
        <a:graphic>
          <a:graphicData uri="http://schemas.openxmlformats.org/drawingml/2006/table">
            <a:tbl>
              <a:tblPr firstRow="1" bandRow="1">
                <a:tableStyleId>{69012ECD-51FC-41F1-AA8D-1B2483CD663E}</a:tableStyleId>
              </a:tblPr>
              <a:tblGrid>
                <a:gridCol w="1133420"/>
                <a:gridCol w="1748599"/>
                <a:gridCol w="1828800"/>
              </a:tblGrid>
              <a:tr h="195857">
                <a:tc>
                  <a:txBody>
                    <a:bodyPr/>
                    <a:lstStyle/>
                    <a:p>
                      <a:pPr algn="l"/>
                      <a:r>
                        <a:rPr lang="en-GB" sz="1200" dirty="0" smtClean="0">
                          <a:solidFill>
                            <a:schemeClr val="tx2"/>
                          </a:solidFill>
                          <a:latin typeface="+mn-lt"/>
                          <a:cs typeface="Arial" panose="020B0604020202020204" pitchFamily="34" charset="0"/>
                        </a:rPr>
                        <a:t>IFFS</a:t>
                      </a:r>
                      <a:endParaRPr lang="en-GB" sz="1200" dirty="0">
                        <a:solidFill>
                          <a:schemeClr val="tx2"/>
                        </a:solidFill>
                        <a:latin typeface="+mn-lt"/>
                        <a:cs typeface="Arial" panose="020B0604020202020204" pitchFamily="34" charset="0"/>
                      </a:endParaRPr>
                    </a:p>
                  </a:txBody>
                  <a:tcPr marT="18000" marB="18000" anchor="b"/>
                </a:tc>
                <a:tc>
                  <a:txBody>
                    <a:bodyPr/>
                    <a:lstStyle/>
                    <a:p>
                      <a:pPr algn="ctr"/>
                      <a:r>
                        <a:rPr lang="en-GB" sz="1200" dirty="0" smtClean="0">
                          <a:solidFill>
                            <a:schemeClr val="tx2"/>
                          </a:solidFill>
                          <a:latin typeface="+mn-lt"/>
                          <a:cs typeface="Arial" panose="020B0604020202020204" pitchFamily="34" charset="0"/>
                        </a:rPr>
                        <a:t>At</a:t>
                      </a:r>
                      <a:r>
                        <a:rPr lang="en-GB" sz="1200" baseline="0" dirty="0" smtClean="0">
                          <a:solidFill>
                            <a:schemeClr val="tx2"/>
                          </a:solidFill>
                          <a:latin typeface="+mn-lt"/>
                          <a:cs typeface="Arial" panose="020B0604020202020204" pitchFamily="34" charset="0"/>
                        </a:rPr>
                        <a:t> 5 </a:t>
                      </a:r>
                      <a:r>
                        <a:rPr lang="en-GB" sz="1200" dirty="0" smtClean="0">
                          <a:solidFill>
                            <a:schemeClr val="tx2"/>
                          </a:solidFill>
                          <a:latin typeface="+mn-lt"/>
                          <a:cs typeface="Arial" panose="020B0604020202020204" pitchFamily="34" charset="0"/>
                        </a:rPr>
                        <a:t>years, </a:t>
                      </a:r>
                      <a:br>
                        <a:rPr lang="en-GB" sz="1200" dirty="0" smtClean="0">
                          <a:solidFill>
                            <a:schemeClr val="tx2"/>
                          </a:solidFill>
                          <a:latin typeface="+mn-lt"/>
                          <a:cs typeface="Arial" panose="020B0604020202020204" pitchFamily="34" charset="0"/>
                        </a:rPr>
                      </a:br>
                      <a:r>
                        <a:rPr lang="en-GB" sz="1200" dirty="0" smtClean="0">
                          <a:solidFill>
                            <a:schemeClr val="tx2"/>
                          </a:solidFill>
                          <a:latin typeface="+mn-lt"/>
                          <a:cs typeface="Arial" panose="020B0604020202020204" pitchFamily="34" charset="0"/>
                        </a:rPr>
                        <a:t>%</a:t>
                      </a:r>
                      <a:r>
                        <a:rPr lang="en-GB" sz="1200" baseline="0" dirty="0" smtClean="0">
                          <a:solidFill>
                            <a:schemeClr val="tx2"/>
                          </a:solidFill>
                          <a:latin typeface="+mn-lt"/>
                          <a:cs typeface="Arial" panose="020B0604020202020204" pitchFamily="34" charset="0"/>
                        </a:rPr>
                        <a:t> </a:t>
                      </a:r>
                      <a:r>
                        <a:rPr lang="en-GB" sz="1200" dirty="0" smtClean="0">
                          <a:solidFill>
                            <a:schemeClr val="tx2"/>
                          </a:solidFill>
                          <a:latin typeface="+mn-lt"/>
                          <a:cs typeface="Arial" panose="020B0604020202020204" pitchFamily="34" charset="0"/>
                        </a:rPr>
                        <a:t>(95.7%CI) </a:t>
                      </a:r>
                      <a:endParaRPr lang="en-GB" sz="1200" dirty="0">
                        <a:solidFill>
                          <a:schemeClr val="tx2"/>
                        </a:solidFill>
                        <a:latin typeface="+mn-lt"/>
                        <a:cs typeface="Arial" panose="020B0604020202020204" pitchFamily="34" charset="0"/>
                      </a:endParaRPr>
                    </a:p>
                  </a:txBody>
                  <a:tcPr marT="18000" marB="18000" anchor="b"/>
                </a:tc>
                <a:tc>
                  <a:txBody>
                    <a:bodyPr/>
                    <a:lstStyle/>
                    <a:p>
                      <a:pPr algn="ctr"/>
                      <a:r>
                        <a:rPr lang="en-GB" sz="1200" dirty="0" smtClean="0">
                          <a:solidFill>
                            <a:schemeClr val="tx2"/>
                          </a:solidFill>
                          <a:latin typeface="+mn-lt"/>
                          <a:cs typeface="Arial" panose="020B0604020202020204" pitchFamily="34" charset="0"/>
                        </a:rPr>
                        <a:t>At 10 years, </a:t>
                      </a:r>
                      <a:br>
                        <a:rPr lang="en-GB" sz="1200" dirty="0" smtClean="0">
                          <a:solidFill>
                            <a:schemeClr val="tx2"/>
                          </a:solidFill>
                          <a:latin typeface="+mn-lt"/>
                          <a:cs typeface="Arial" panose="020B0604020202020204" pitchFamily="34" charset="0"/>
                        </a:rPr>
                      </a:br>
                      <a:r>
                        <a:rPr lang="en-GB" sz="1200" dirty="0" smtClean="0">
                          <a:solidFill>
                            <a:schemeClr val="tx2"/>
                          </a:solidFill>
                          <a:latin typeface="+mn-lt"/>
                          <a:cs typeface="Arial" panose="020B0604020202020204" pitchFamily="34" charset="0"/>
                        </a:rPr>
                        <a:t>% (95.7%CI)</a:t>
                      </a:r>
                      <a:endParaRPr lang="en-GB" sz="1200" dirty="0">
                        <a:solidFill>
                          <a:schemeClr val="tx2"/>
                        </a:solidFill>
                        <a:latin typeface="+mn-lt"/>
                        <a:cs typeface="Arial" panose="020B0604020202020204" pitchFamily="34" charset="0"/>
                      </a:endParaRPr>
                    </a:p>
                  </a:txBody>
                  <a:tcPr marT="18000" marB="18000" anchor="b"/>
                </a:tc>
              </a:tr>
              <a:tr h="0">
                <a:tc>
                  <a:txBody>
                    <a:bodyPr/>
                    <a:lstStyle/>
                    <a:p>
                      <a:r>
                        <a:rPr lang="en-GB" sz="1200" dirty="0" smtClean="0">
                          <a:solidFill>
                            <a:srgbClr val="000000"/>
                          </a:solidFill>
                          <a:latin typeface="+mn-lt"/>
                          <a:cs typeface="Arial" panose="020B0604020202020204" pitchFamily="34" charset="0"/>
                        </a:rPr>
                        <a:t>Observation </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83.1 (79.1, 86.5)</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73.7 (68.8, 78.0)</a:t>
                      </a:r>
                      <a:endParaRPr lang="en-GB" sz="1200" dirty="0">
                        <a:solidFill>
                          <a:srgbClr val="000000"/>
                        </a:solidFill>
                        <a:latin typeface="+mn-lt"/>
                        <a:cs typeface="Arial" panose="020B0604020202020204" pitchFamily="34" charset="0"/>
                      </a:endParaRPr>
                    </a:p>
                  </a:txBody>
                  <a:tcPr marT="18000" marB="18000"/>
                </a:tc>
              </a:tr>
              <a:tr h="0">
                <a:tc>
                  <a:txBody>
                    <a:bodyPr/>
                    <a:lstStyle/>
                    <a:p>
                      <a:r>
                        <a:rPr lang="en-GB" sz="1200" dirty="0" smtClean="0">
                          <a:solidFill>
                            <a:srgbClr val="000000"/>
                          </a:solidFill>
                          <a:latin typeface="+mn-lt"/>
                          <a:cs typeface="Arial" panose="020B0604020202020204" pitchFamily="34" charset="0"/>
                        </a:rPr>
                        <a:t>Imatinib </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87.1 (83.5, 90.0)</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75.0 (69.9, 79.5)</a:t>
                      </a:r>
                      <a:endParaRPr lang="en-GB" sz="1200" dirty="0">
                        <a:solidFill>
                          <a:srgbClr val="000000"/>
                        </a:solidFill>
                        <a:latin typeface="+mn-lt"/>
                        <a:cs typeface="Arial" panose="020B0604020202020204" pitchFamily="34" charset="0"/>
                      </a:endParaRPr>
                    </a:p>
                  </a:txBody>
                  <a:tcPr marT="18000" marB="18000"/>
                </a:tc>
              </a:tr>
              <a:tr h="0">
                <a:tc gridSpan="3">
                  <a:txBody>
                    <a:bodyPr/>
                    <a:lstStyle/>
                    <a:p>
                      <a:pPr algn="ctr"/>
                      <a:r>
                        <a:rPr lang="en-GB" sz="1200" dirty="0" smtClean="0">
                          <a:solidFill>
                            <a:srgbClr val="000000"/>
                          </a:solidFill>
                          <a:latin typeface="+mn-lt"/>
                          <a:cs typeface="Arial" panose="020B0604020202020204" pitchFamily="34" charset="0"/>
                        </a:rPr>
                        <a:t>Adjusted HR 0.87 (95.7%CI 0.65, 1.15); p=0.307</a:t>
                      </a:r>
                      <a:endParaRPr lang="en-GB" sz="1200" dirty="0">
                        <a:solidFill>
                          <a:srgbClr val="000000"/>
                        </a:solidFill>
                        <a:latin typeface="+mn-lt"/>
                        <a:cs typeface="Arial" panose="020B0604020202020204" pitchFamily="34" charset="0"/>
                      </a:endParaRPr>
                    </a:p>
                  </a:txBody>
                  <a:tcPr marT="18000" marB="18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r>
            </a:tbl>
          </a:graphicData>
        </a:graphic>
      </p:graphicFrame>
      <p:sp>
        <p:nvSpPr>
          <p:cNvPr id="2" name="TextBox 1"/>
          <p:cNvSpPr txBox="1"/>
          <p:nvPr/>
        </p:nvSpPr>
        <p:spPr>
          <a:xfrm>
            <a:off x="80957" y="1630253"/>
            <a:ext cx="546945" cy="292388"/>
          </a:xfrm>
          <a:prstGeom prst="rect">
            <a:avLst/>
          </a:prstGeom>
          <a:noFill/>
        </p:spPr>
        <p:txBody>
          <a:bodyPr wrap="none" rtlCol="0">
            <a:spAutoFit/>
          </a:bodyPr>
          <a:lstStyle/>
          <a:p>
            <a:r>
              <a:rPr lang="en-GB" sz="1300" b="1" dirty="0">
                <a:solidFill>
                  <a:srgbClr val="363636"/>
                </a:solidFill>
              </a:rPr>
              <a:t>IFFS</a:t>
            </a:r>
          </a:p>
        </p:txBody>
      </p:sp>
      <p:graphicFrame>
        <p:nvGraphicFramePr>
          <p:cNvPr id="12" name="Content Placeholder 1"/>
          <p:cNvGraphicFramePr>
            <a:graphicFrameLocks/>
          </p:cNvGraphicFramePr>
          <p:nvPr>
            <p:extLst>
              <p:ext uri="{D42A27DB-BD31-4B8C-83A1-F6EECF244321}">
                <p14:modId xmlns:p14="http://schemas.microsoft.com/office/powerpoint/2010/main" val="462947480"/>
              </p:ext>
            </p:extLst>
          </p:nvPr>
        </p:nvGraphicFramePr>
        <p:xfrm>
          <a:off x="4926846" y="3525838"/>
          <a:ext cx="4182942" cy="1058400"/>
        </p:xfrm>
        <a:graphic>
          <a:graphicData uri="http://schemas.openxmlformats.org/drawingml/2006/table">
            <a:tbl>
              <a:tblPr firstRow="1" bandRow="1">
                <a:tableStyleId>{69012ECD-51FC-41F1-AA8D-1B2483CD663E}</a:tableStyleId>
              </a:tblPr>
              <a:tblGrid>
                <a:gridCol w="1041238"/>
                <a:gridCol w="1531979"/>
                <a:gridCol w="1609725"/>
              </a:tblGrid>
              <a:tr h="250531">
                <a:tc>
                  <a:txBody>
                    <a:bodyPr/>
                    <a:lstStyle/>
                    <a:p>
                      <a:pPr algn="l"/>
                      <a:r>
                        <a:rPr lang="en-GB" sz="1200" dirty="0" smtClean="0">
                          <a:solidFill>
                            <a:schemeClr val="tx2"/>
                          </a:solidFill>
                          <a:latin typeface="+mn-lt"/>
                          <a:cs typeface="Arial" panose="020B0604020202020204" pitchFamily="34" charset="0"/>
                        </a:rPr>
                        <a:t>RFS</a:t>
                      </a:r>
                      <a:endParaRPr lang="en-GB" sz="1200" dirty="0">
                        <a:solidFill>
                          <a:schemeClr val="tx2"/>
                        </a:solidFill>
                        <a:latin typeface="+mn-lt"/>
                        <a:cs typeface="Arial" panose="020B0604020202020204" pitchFamily="34" charset="0"/>
                      </a:endParaRPr>
                    </a:p>
                  </a:txBody>
                  <a:tcPr marT="18000" marB="18000" anchor="b"/>
                </a:tc>
                <a:tc>
                  <a:txBody>
                    <a:bodyPr/>
                    <a:lstStyle/>
                    <a:p>
                      <a:pPr algn="ctr"/>
                      <a:r>
                        <a:rPr lang="en-GB" sz="1200" dirty="0" smtClean="0">
                          <a:solidFill>
                            <a:schemeClr val="tx2"/>
                          </a:solidFill>
                          <a:latin typeface="+mn-lt"/>
                          <a:cs typeface="Arial" panose="020B0604020202020204" pitchFamily="34" charset="0"/>
                        </a:rPr>
                        <a:t>At 5 years, </a:t>
                      </a:r>
                      <a:br>
                        <a:rPr lang="en-GB" sz="1200" dirty="0" smtClean="0">
                          <a:solidFill>
                            <a:schemeClr val="tx2"/>
                          </a:solidFill>
                          <a:latin typeface="+mn-lt"/>
                          <a:cs typeface="Arial" panose="020B0604020202020204" pitchFamily="34" charset="0"/>
                        </a:rPr>
                      </a:br>
                      <a:r>
                        <a:rPr lang="en-GB" sz="1200" dirty="0" smtClean="0">
                          <a:solidFill>
                            <a:schemeClr val="tx2"/>
                          </a:solidFill>
                          <a:latin typeface="+mn-lt"/>
                          <a:cs typeface="Arial" panose="020B0604020202020204" pitchFamily="34" charset="0"/>
                        </a:rPr>
                        <a:t>% (95%CI) </a:t>
                      </a:r>
                      <a:endParaRPr lang="en-GB" sz="1200" dirty="0">
                        <a:solidFill>
                          <a:schemeClr val="tx2"/>
                        </a:solidFill>
                        <a:latin typeface="+mn-lt"/>
                        <a:cs typeface="Arial" panose="020B0604020202020204" pitchFamily="34" charset="0"/>
                      </a:endParaRPr>
                    </a:p>
                  </a:txBody>
                  <a:tcPr marT="18000" marB="18000" anchor="b"/>
                </a:tc>
                <a:tc>
                  <a:txBody>
                    <a:bodyPr/>
                    <a:lstStyle/>
                    <a:p>
                      <a:pPr algn="ctr"/>
                      <a:r>
                        <a:rPr lang="en-GB" sz="1200" dirty="0" smtClean="0">
                          <a:solidFill>
                            <a:schemeClr val="tx2"/>
                          </a:solidFill>
                          <a:latin typeface="+mn-lt"/>
                          <a:cs typeface="Arial" panose="020B0604020202020204" pitchFamily="34" charset="0"/>
                        </a:rPr>
                        <a:t>At 10 years,</a:t>
                      </a:r>
                      <a:r>
                        <a:rPr lang="en-GB" sz="1200" baseline="0" dirty="0" smtClean="0">
                          <a:solidFill>
                            <a:schemeClr val="tx2"/>
                          </a:solidFill>
                          <a:latin typeface="+mn-lt"/>
                          <a:cs typeface="Arial" panose="020B0604020202020204" pitchFamily="34" charset="0"/>
                        </a:rPr>
                        <a:t> </a:t>
                      </a:r>
                      <a:br>
                        <a:rPr lang="en-GB" sz="1200" baseline="0" dirty="0" smtClean="0">
                          <a:solidFill>
                            <a:schemeClr val="tx2"/>
                          </a:solidFill>
                          <a:latin typeface="+mn-lt"/>
                          <a:cs typeface="Arial" panose="020B0604020202020204" pitchFamily="34" charset="0"/>
                        </a:rPr>
                      </a:br>
                      <a:r>
                        <a:rPr lang="en-GB" sz="1200" baseline="0" dirty="0" smtClean="0">
                          <a:solidFill>
                            <a:schemeClr val="tx2"/>
                          </a:solidFill>
                          <a:latin typeface="+mn-lt"/>
                          <a:cs typeface="Arial" panose="020B0604020202020204" pitchFamily="34" charset="0"/>
                        </a:rPr>
                        <a:t>% </a:t>
                      </a:r>
                      <a:r>
                        <a:rPr lang="en-GB" sz="1200" dirty="0" smtClean="0">
                          <a:solidFill>
                            <a:schemeClr val="tx2"/>
                          </a:solidFill>
                          <a:latin typeface="+mn-lt"/>
                          <a:cs typeface="Arial" panose="020B0604020202020204" pitchFamily="34" charset="0"/>
                        </a:rPr>
                        <a:t>(95%CI)</a:t>
                      </a:r>
                      <a:endParaRPr lang="en-GB" sz="1200" dirty="0">
                        <a:solidFill>
                          <a:schemeClr val="tx2"/>
                        </a:solidFill>
                        <a:latin typeface="+mn-lt"/>
                        <a:cs typeface="Arial" panose="020B0604020202020204" pitchFamily="34" charset="0"/>
                      </a:endParaRPr>
                    </a:p>
                  </a:txBody>
                  <a:tcPr marT="18000" marB="18000" anchor="b"/>
                </a:tc>
              </a:tr>
              <a:tr h="0">
                <a:tc>
                  <a:txBody>
                    <a:bodyPr/>
                    <a:lstStyle/>
                    <a:p>
                      <a:r>
                        <a:rPr lang="en-GB" sz="1200" dirty="0" smtClean="0">
                          <a:solidFill>
                            <a:srgbClr val="000000"/>
                          </a:solidFill>
                          <a:latin typeface="+mn-lt"/>
                          <a:cs typeface="Arial" panose="020B0604020202020204" pitchFamily="34" charset="0"/>
                        </a:rPr>
                        <a:t>Observation </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62.7 (57.9, 67.0)</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61.0 (56.3, 65.5)</a:t>
                      </a:r>
                      <a:endParaRPr lang="en-GB" sz="1200" dirty="0">
                        <a:solidFill>
                          <a:srgbClr val="000000"/>
                        </a:solidFill>
                        <a:latin typeface="+mn-lt"/>
                        <a:cs typeface="Arial" panose="020B0604020202020204" pitchFamily="34" charset="0"/>
                      </a:endParaRPr>
                    </a:p>
                  </a:txBody>
                  <a:tcPr marT="18000" marB="18000"/>
                </a:tc>
              </a:tr>
              <a:tr h="0">
                <a:tc>
                  <a:txBody>
                    <a:bodyPr/>
                    <a:lstStyle/>
                    <a:p>
                      <a:r>
                        <a:rPr lang="en-GB" sz="1200" dirty="0" smtClean="0">
                          <a:solidFill>
                            <a:srgbClr val="000000"/>
                          </a:solidFill>
                          <a:latin typeface="+mn-lt"/>
                          <a:cs typeface="Arial" panose="020B0604020202020204" pitchFamily="34" charset="0"/>
                        </a:rPr>
                        <a:t>Imatinib </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70.4 (65.8, 74.5)</a:t>
                      </a:r>
                      <a:endParaRPr lang="en-GB" sz="1200" dirty="0">
                        <a:solidFill>
                          <a:srgbClr val="000000"/>
                        </a:solidFill>
                        <a:latin typeface="+mn-lt"/>
                        <a:cs typeface="Arial" panose="020B0604020202020204" pitchFamily="34" charset="0"/>
                      </a:endParaRPr>
                    </a:p>
                  </a:txBody>
                  <a:tcPr marT="18000" marB="18000"/>
                </a:tc>
                <a:tc>
                  <a:txBody>
                    <a:bodyPr/>
                    <a:lstStyle/>
                    <a:p>
                      <a:pPr algn="ctr"/>
                      <a:r>
                        <a:rPr lang="en-GB" sz="1200" dirty="0" smtClean="0">
                          <a:solidFill>
                            <a:srgbClr val="000000"/>
                          </a:solidFill>
                          <a:latin typeface="+mn-lt"/>
                          <a:cs typeface="Arial" panose="020B0604020202020204" pitchFamily="34" charset="0"/>
                        </a:rPr>
                        <a:t>62.5 (57.5, 61.1)</a:t>
                      </a:r>
                      <a:endParaRPr lang="en-GB" sz="1200" dirty="0">
                        <a:solidFill>
                          <a:srgbClr val="000000"/>
                        </a:solidFill>
                        <a:latin typeface="+mn-lt"/>
                        <a:cs typeface="Arial" panose="020B0604020202020204" pitchFamily="34" charset="0"/>
                      </a:endParaRPr>
                    </a:p>
                  </a:txBody>
                  <a:tcPr marT="18000" marB="18000"/>
                </a:tc>
              </a:tr>
              <a:tr h="0">
                <a:tc gridSpan="3">
                  <a:txBody>
                    <a:bodyPr/>
                    <a:lstStyle/>
                    <a:p>
                      <a:pPr algn="ctr"/>
                      <a:r>
                        <a:rPr lang="en-GB" sz="1200" dirty="0" smtClean="0">
                          <a:solidFill>
                            <a:srgbClr val="000000"/>
                          </a:solidFill>
                          <a:latin typeface="+mn-lt"/>
                          <a:cs typeface="Arial" panose="020B0604020202020204" pitchFamily="34" charset="0"/>
                        </a:rPr>
                        <a:t>Adjusted HR 0.71 (95%CI 0.57, 0.89); p=0.002</a:t>
                      </a:r>
                      <a:endParaRPr lang="en-GB" sz="1200" dirty="0">
                        <a:solidFill>
                          <a:srgbClr val="000000"/>
                        </a:solidFill>
                        <a:latin typeface="+mn-lt"/>
                        <a:cs typeface="Arial" panose="020B0604020202020204" pitchFamily="34" charset="0"/>
                      </a:endParaRPr>
                    </a:p>
                  </a:txBody>
                  <a:tcPr marT="18000" marB="18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r>
            </a:tbl>
          </a:graphicData>
        </a:graphic>
      </p:graphicFrame>
      <p:graphicFrame>
        <p:nvGraphicFramePr>
          <p:cNvPr id="16" name="Content Placeholder 1"/>
          <p:cNvGraphicFramePr>
            <a:graphicFrameLocks/>
          </p:cNvGraphicFramePr>
          <p:nvPr>
            <p:extLst>
              <p:ext uri="{D42A27DB-BD31-4B8C-83A1-F6EECF244321}">
                <p14:modId xmlns:p14="http://schemas.microsoft.com/office/powerpoint/2010/main" val="1807976714"/>
              </p:ext>
            </p:extLst>
          </p:nvPr>
        </p:nvGraphicFramePr>
        <p:xfrm>
          <a:off x="4899550" y="4906963"/>
          <a:ext cx="4200712" cy="1202400"/>
        </p:xfrm>
        <a:graphic>
          <a:graphicData uri="http://schemas.openxmlformats.org/drawingml/2006/table">
            <a:tbl>
              <a:tblPr firstRow="1" bandRow="1">
                <a:tableStyleId>{69012ECD-51FC-41F1-AA8D-1B2483CD663E}</a:tableStyleId>
              </a:tblPr>
              <a:tblGrid>
                <a:gridCol w="1059008"/>
                <a:gridCol w="1531979"/>
                <a:gridCol w="1609725"/>
              </a:tblGrid>
              <a:tr h="250531">
                <a:tc>
                  <a:txBody>
                    <a:bodyPr/>
                    <a:lstStyle/>
                    <a:p>
                      <a:pPr algn="l"/>
                      <a:r>
                        <a:rPr lang="en-GB" sz="1200" dirty="0" smtClean="0">
                          <a:solidFill>
                            <a:schemeClr val="tx2"/>
                          </a:solidFill>
                          <a:latin typeface="+mn-lt"/>
                          <a:cs typeface="Arial" panose="020B0604020202020204" pitchFamily="34" charset="0"/>
                        </a:rPr>
                        <a:t>OS</a:t>
                      </a:r>
                      <a:endParaRPr lang="en-GB" sz="1200" dirty="0">
                        <a:solidFill>
                          <a:schemeClr val="tx2"/>
                        </a:solidFill>
                        <a:latin typeface="+mn-lt"/>
                        <a:cs typeface="Arial" panose="020B0604020202020204" pitchFamily="34" charset="0"/>
                      </a:endParaRPr>
                    </a:p>
                  </a:txBody>
                  <a:tcPr marT="36000" marB="36000" anchor="b"/>
                </a:tc>
                <a:tc>
                  <a:txBody>
                    <a:bodyPr/>
                    <a:lstStyle/>
                    <a:p>
                      <a:pPr algn="ctr"/>
                      <a:r>
                        <a:rPr lang="en-GB" sz="1200" dirty="0" smtClean="0">
                          <a:solidFill>
                            <a:schemeClr val="tx2"/>
                          </a:solidFill>
                          <a:latin typeface="+mn-lt"/>
                          <a:cs typeface="Arial" panose="020B0604020202020204" pitchFamily="34" charset="0"/>
                        </a:rPr>
                        <a:t>At 5 years</a:t>
                      </a:r>
                      <a:r>
                        <a:rPr lang="en-GB" sz="1200" baseline="0" dirty="0" smtClean="0">
                          <a:solidFill>
                            <a:schemeClr val="tx2"/>
                          </a:solidFill>
                          <a:latin typeface="+mn-lt"/>
                          <a:cs typeface="Arial" panose="020B0604020202020204" pitchFamily="34" charset="0"/>
                        </a:rPr>
                        <a:t>, </a:t>
                      </a:r>
                      <a:br>
                        <a:rPr lang="en-GB" sz="1200" baseline="0" dirty="0" smtClean="0">
                          <a:solidFill>
                            <a:schemeClr val="tx2"/>
                          </a:solidFill>
                          <a:latin typeface="+mn-lt"/>
                          <a:cs typeface="Arial" panose="020B0604020202020204" pitchFamily="34" charset="0"/>
                        </a:rPr>
                      </a:br>
                      <a:r>
                        <a:rPr lang="en-GB" sz="1200" baseline="0" dirty="0" smtClean="0">
                          <a:solidFill>
                            <a:schemeClr val="tx2"/>
                          </a:solidFill>
                          <a:latin typeface="+mn-lt"/>
                          <a:cs typeface="Arial" panose="020B0604020202020204" pitchFamily="34" charset="0"/>
                        </a:rPr>
                        <a:t>% </a:t>
                      </a:r>
                      <a:r>
                        <a:rPr lang="en-GB" sz="1200" dirty="0" smtClean="0">
                          <a:solidFill>
                            <a:schemeClr val="tx2"/>
                          </a:solidFill>
                          <a:latin typeface="+mn-lt"/>
                          <a:cs typeface="Arial" panose="020B0604020202020204" pitchFamily="34" charset="0"/>
                        </a:rPr>
                        <a:t>(95%CI) </a:t>
                      </a:r>
                      <a:endParaRPr lang="en-GB" sz="1200" dirty="0">
                        <a:solidFill>
                          <a:schemeClr val="tx2"/>
                        </a:solidFill>
                        <a:latin typeface="+mn-lt"/>
                        <a:cs typeface="Arial" panose="020B0604020202020204" pitchFamily="34" charset="0"/>
                      </a:endParaRPr>
                    </a:p>
                  </a:txBody>
                  <a:tcPr marT="36000" marB="36000" anchor="b"/>
                </a:tc>
                <a:tc>
                  <a:txBody>
                    <a:bodyPr/>
                    <a:lstStyle/>
                    <a:p>
                      <a:pPr algn="ctr"/>
                      <a:r>
                        <a:rPr lang="en-GB" sz="1200" dirty="0" smtClean="0">
                          <a:solidFill>
                            <a:schemeClr val="tx2"/>
                          </a:solidFill>
                          <a:latin typeface="+mn-lt"/>
                          <a:cs typeface="Arial" panose="020B0604020202020204" pitchFamily="34" charset="0"/>
                        </a:rPr>
                        <a:t>At 10 years, </a:t>
                      </a:r>
                      <a:br>
                        <a:rPr lang="en-GB" sz="1200" dirty="0" smtClean="0">
                          <a:solidFill>
                            <a:schemeClr val="tx2"/>
                          </a:solidFill>
                          <a:latin typeface="+mn-lt"/>
                          <a:cs typeface="Arial" panose="020B0604020202020204" pitchFamily="34" charset="0"/>
                        </a:rPr>
                      </a:br>
                      <a:r>
                        <a:rPr lang="en-GB" sz="1200" dirty="0" smtClean="0">
                          <a:solidFill>
                            <a:schemeClr val="tx2"/>
                          </a:solidFill>
                          <a:latin typeface="+mn-lt"/>
                          <a:cs typeface="Arial" panose="020B0604020202020204" pitchFamily="34" charset="0"/>
                        </a:rPr>
                        <a:t>% (95%CI)</a:t>
                      </a:r>
                      <a:endParaRPr lang="en-GB" sz="1200" dirty="0">
                        <a:solidFill>
                          <a:schemeClr val="tx2"/>
                        </a:solidFill>
                        <a:latin typeface="+mn-lt"/>
                        <a:cs typeface="Arial" panose="020B0604020202020204" pitchFamily="34" charset="0"/>
                      </a:endParaRPr>
                    </a:p>
                  </a:txBody>
                  <a:tcPr marT="36000" marB="36000" anchor="b"/>
                </a:tc>
              </a:tr>
              <a:tr h="0">
                <a:tc>
                  <a:txBody>
                    <a:bodyPr/>
                    <a:lstStyle/>
                    <a:p>
                      <a:r>
                        <a:rPr lang="en-GB" sz="1200" dirty="0" smtClean="0">
                          <a:solidFill>
                            <a:srgbClr val="000000"/>
                          </a:solidFill>
                          <a:latin typeface="+mn-lt"/>
                          <a:cs typeface="Arial" panose="020B0604020202020204" pitchFamily="34" charset="0"/>
                        </a:rPr>
                        <a:t>Observation </a:t>
                      </a:r>
                      <a:endParaRPr lang="en-GB" sz="1200" dirty="0">
                        <a:solidFill>
                          <a:srgbClr val="000000"/>
                        </a:solidFill>
                        <a:latin typeface="+mn-lt"/>
                        <a:cs typeface="Arial" panose="020B0604020202020204" pitchFamily="34" charset="0"/>
                      </a:endParaRPr>
                    </a:p>
                  </a:txBody>
                  <a:tcPr marT="36000" marB="36000"/>
                </a:tc>
                <a:tc>
                  <a:txBody>
                    <a:bodyPr/>
                    <a:lstStyle/>
                    <a:p>
                      <a:pPr algn="ctr"/>
                      <a:r>
                        <a:rPr lang="en-GB" sz="1200" dirty="0" smtClean="0">
                          <a:solidFill>
                            <a:srgbClr val="000000"/>
                          </a:solidFill>
                          <a:latin typeface="+mn-lt"/>
                          <a:cs typeface="Arial" panose="020B0604020202020204" pitchFamily="34" charset="0"/>
                        </a:rPr>
                        <a:t>91.5 (88.5, 93.8)</a:t>
                      </a:r>
                      <a:endParaRPr lang="en-GB" sz="1200" dirty="0">
                        <a:solidFill>
                          <a:srgbClr val="000000"/>
                        </a:solidFill>
                        <a:latin typeface="+mn-lt"/>
                        <a:cs typeface="Arial" panose="020B0604020202020204" pitchFamily="34" charset="0"/>
                      </a:endParaRPr>
                    </a:p>
                  </a:txBody>
                  <a:tcPr marT="36000" marB="36000"/>
                </a:tc>
                <a:tc>
                  <a:txBody>
                    <a:bodyPr/>
                    <a:lstStyle/>
                    <a:p>
                      <a:pPr algn="ctr"/>
                      <a:r>
                        <a:rPr lang="en-GB" sz="1200" dirty="0" smtClean="0">
                          <a:solidFill>
                            <a:srgbClr val="000000"/>
                          </a:solidFill>
                          <a:latin typeface="+mn-lt"/>
                          <a:cs typeface="Arial" panose="020B0604020202020204" pitchFamily="34" charset="0"/>
                        </a:rPr>
                        <a:t>78.2 (73.4, 82.2)</a:t>
                      </a:r>
                      <a:endParaRPr lang="en-GB" sz="1200" dirty="0">
                        <a:solidFill>
                          <a:srgbClr val="000000"/>
                        </a:solidFill>
                        <a:latin typeface="+mn-lt"/>
                        <a:cs typeface="Arial" panose="020B0604020202020204" pitchFamily="34" charset="0"/>
                      </a:endParaRPr>
                    </a:p>
                  </a:txBody>
                  <a:tcPr marT="36000" marB="36000"/>
                </a:tc>
              </a:tr>
              <a:tr h="0">
                <a:tc>
                  <a:txBody>
                    <a:bodyPr/>
                    <a:lstStyle/>
                    <a:p>
                      <a:r>
                        <a:rPr lang="en-GB" sz="1200" dirty="0" err="1" smtClean="0">
                          <a:solidFill>
                            <a:srgbClr val="000000"/>
                          </a:solidFill>
                          <a:latin typeface="+mn-lt"/>
                          <a:cs typeface="Arial" panose="020B0604020202020204" pitchFamily="34" charset="0"/>
                        </a:rPr>
                        <a:t>Imatinib</a:t>
                      </a:r>
                      <a:r>
                        <a:rPr lang="en-GB" sz="1200" dirty="0" smtClean="0">
                          <a:solidFill>
                            <a:srgbClr val="000000"/>
                          </a:solidFill>
                          <a:latin typeface="+mn-lt"/>
                          <a:cs typeface="Arial" panose="020B0604020202020204" pitchFamily="34" charset="0"/>
                        </a:rPr>
                        <a:t> </a:t>
                      </a:r>
                      <a:endParaRPr lang="en-GB" sz="1200" dirty="0">
                        <a:solidFill>
                          <a:srgbClr val="000000"/>
                        </a:solidFill>
                        <a:latin typeface="+mn-lt"/>
                        <a:cs typeface="Arial" panose="020B0604020202020204" pitchFamily="34" charset="0"/>
                      </a:endParaRPr>
                    </a:p>
                  </a:txBody>
                  <a:tcPr marT="36000" marB="36000"/>
                </a:tc>
                <a:tc>
                  <a:txBody>
                    <a:bodyPr/>
                    <a:lstStyle/>
                    <a:p>
                      <a:pPr algn="ctr"/>
                      <a:r>
                        <a:rPr lang="en-GB" sz="1200" dirty="0" smtClean="0">
                          <a:solidFill>
                            <a:srgbClr val="000000"/>
                          </a:solidFill>
                          <a:latin typeface="+mn-lt"/>
                          <a:cs typeface="Arial" panose="020B0604020202020204" pitchFamily="34" charset="0"/>
                        </a:rPr>
                        <a:t>92.9 (90.0, 94.9)</a:t>
                      </a:r>
                      <a:endParaRPr lang="en-GB" sz="1200" dirty="0">
                        <a:solidFill>
                          <a:srgbClr val="000000"/>
                        </a:solidFill>
                        <a:latin typeface="+mn-lt"/>
                        <a:cs typeface="Arial" panose="020B0604020202020204" pitchFamily="34" charset="0"/>
                      </a:endParaRPr>
                    </a:p>
                  </a:txBody>
                  <a:tcPr marT="36000" marB="36000"/>
                </a:tc>
                <a:tc>
                  <a:txBody>
                    <a:bodyPr/>
                    <a:lstStyle/>
                    <a:p>
                      <a:pPr algn="ctr"/>
                      <a:r>
                        <a:rPr lang="en-GB" sz="1200" dirty="0" smtClean="0">
                          <a:solidFill>
                            <a:srgbClr val="000000"/>
                          </a:solidFill>
                          <a:latin typeface="+mn-lt"/>
                          <a:cs typeface="Arial" panose="020B0604020202020204" pitchFamily="34" charset="0"/>
                        </a:rPr>
                        <a:t>80.4 (75.7, 84.3)</a:t>
                      </a:r>
                      <a:endParaRPr lang="en-GB" sz="1200" dirty="0">
                        <a:solidFill>
                          <a:srgbClr val="000000"/>
                        </a:solidFill>
                        <a:latin typeface="+mn-lt"/>
                        <a:cs typeface="Arial" panose="020B0604020202020204" pitchFamily="34" charset="0"/>
                      </a:endParaRPr>
                    </a:p>
                  </a:txBody>
                  <a:tcPr marT="36000" marB="36000"/>
                </a:tc>
              </a:tr>
              <a:tr h="0">
                <a:tc gridSpan="3">
                  <a:txBody>
                    <a:bodyPr/>
                    <a:lstStyle/>
                    <a:p>
                      <a:pPr algn="ctr"/>
                      <a:r>
                        <a:rPr lang="en-GB" sz="1200" dirty="0" smtClean="0">
                          <a:solidFill>
                            <a:srgbClr val="000000"/>
                          </a:solidFill>
                          <a:latin typeface="+mn-lt"/>
                          <a:cs typeface="Arial" panose="020B0604020202020204" pitchFamily="34" charset="0"/>
                        </a:rPr>
                        <a:t>Adjusted HR 0.88 (95%CI 0.65, 1.21); p=0.429</a:t>
                      </a:r>
                      <a:endParaRPr lang="en-GB" sz="1200" dirty="0">
                        <a:solidFill>
                          <a:srgbClr val="000000"/>
                        </a:solidFill>
                        <a:latin typeface="+mn-lt"/>
                        <a:cs typeface="Arial" panose="020B0604020202020204" pitchFamily="34" charset="0"/>
                      </a:endParaRPr>
                    </a:p>
                  </a:txBody>
                  <a:tcPr marT="36000" marB="36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c hMerge="1">
                  <a:txBody>
                    <a:bodyPr/>
                    <a:lstStyle/>
                    <a:p>
                      <a:pPr algn="ctr"/>
                      <a:endParaRPr lang="en-GB" sz="1000" dirty="0">
                        <a:solidFill>
                          <a:srgbClr val="000000"/>
                        </a:solidFill>
                        <a:latin typeface="+mn-lt"/>
                        <a:cs typeface="Arial" panose="020B0604020202020204" pitchFamily="34" charset="0"/>
                      </a:endParaRPr>
                    </a:p>
                  </a:txBody>
                  <a:tcPr marT="36000" marB="36000"/>
                </a:tc>
              </a:tr>
            </a:tbl>
          </a:graphicData>
        </a:graphic>
      </p:graphicFrame>
      <p:grpSp>
        <p:nvGrpSpPr>
          <p:cNvPr id="55" name="Group 54"/>
          <p:cNvGrpSpPr/>
          <p:nvPr/>
        </p:nvGrpSpPr>
        <p:grpSpPr>
          <a:xfrm>
            <a:off x="591031" y="1624946"/>
            <a:ext cx="3187588" cy="1876492"/>
            <a:chOff x="266575" y="1558271"/>
            <a:chExt cx="3187588" cy="1876492"/>
          </a:xfrm>
        </p:grpSpPr>
        <p:grpSp>
          <p:nvGrpSpPr>
            <p:cNvPr id="20" name="Group 19"/>
            <p:cNvGrpSpPr/>
            <p:nvPr/>
          </p:nvGrpSpPr>
          <p:grpSpPr>
            <a:xfrm>
              <a:off x="266575" y="1558271"/>
              <a:ext cx="3187588" cy="1876492"/>
              <a:chOff x="1951220" y="2216466"/>
              <a:chExt cx="4809228" cy="2890327"/>
            </a:xfrm>
          </p:grpSpPr>
          <p:grpSp>
            <p:nvGrpSpPr>
              <p:cNvPr id="21" name="Group 20"/>
              <p:cNvGrpSpPr/>
              <p:nvPr/>
            </p:nvGrpSpPr>
            <p:grpSpPr>
              <a:xfrm>
                <a:off x="2614623" y="2396465"/>
                <a:ext cx="3906738" cy="2171700"/>
                <a:chOff x="836615" y="2448719"/>
                <a:chExt cx="3906738" cy="2171700"/>
              </a:xfrm>
            </p:grpSpPr>
            <p:sp>
              <p:nvSpPr>
                <p:cNvPr id="39" name="Freeform 38"/>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0"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1" name="Line 7"/>
                <p:cNvSpPr>
                  <a:spLocks noChangeShapeType="1"/>
                </p:cNvSpPr>
                <p:nvPr/>
              </p:nvSpPr>
              <p:spPr bwMode="auto">
                <a:xfrm>
                  <a:off x="836615" y="28646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2" name="Line 8"/>
                <p:cNvSpPr>
                  <a:spLocks noChangeShapeType="1"/>
                </p:cNvSpPr>
                <p:nvPr/>
              </p:nvSpPr>
              <p:spPr bwMode="auto">
                <a:xfrm>
                  <a:off x="836615" y="328056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3" name="Line 9"/>
                <p:cNvSpPr>
                  <a:spLocks noChangeShapeType="1"/>
                </p:cNvSpPr>
                <p:nvPr/>
              </p:nvSpPr>
              <p:spPr bwMode="auto">
                <a:xfrm>
                  <a:off x="836615" y="369649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4" name="Line 10"/>
                <p:cNvSpPr>
                  <a:spLocks noChangeShapeType="1"/>
                </p:cNvSpPr>
                <p:nvPr/>
              </p:nvSpPr>
              <p:spPr bwMode="auto">
                <a:xfrm>
                  <a:off x="836615" y="41124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5" name="Line 11"/>
                <p:cNvSpPr>
                  <a:spLocks noChangeShapeType="1"/>
                </p:cNvSpPr>
                <p:nvPr/>
              </p:nvSpPr>
              <p:spPr bwMode="auto">
                <a:xfrm>
                  <a:off x="836615" y="45283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7" name="Line 13"/>
                <p:cNvSpPr>
                  <a:spLocks noChangeShapeType="1"/>
                </p:cNvSpPr>
                <p:nvPr/>
              </p:nvSpPr>
              <p:spPr bwMode="auto">
                <a:xfrm>
                  <a:off x="28384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8" name="Line 14"/>
                <p:cNvSpPr>
                  <a:spLocks noChangeShapeType="1"/>
                </p:cNvSpPr>
                <p:nvPr/>
              </p:nvSpPr>
              <p:spPr bwMode="auto">
                <a:xfrm>
                  <a:off x="41465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9" name="Line 15"/>
                <p:cNvSpPr>
                  <a:spLocks noChangeShapeType="1"/>
                </p:cNvSpPr>
                <p:nvPr/>
              </p:nvSpPr>
              <p:spPr bwMode="auto">
                <a:xfrm>
                  <a:off x="348096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50" name="Line 17"/>
                <p:cNvSpPr>
                  <a:spLocks noChangeShapeType="1"/>
                </p:cNvSpPr>
                <p:nvPr/>
              </p:nvSpPr>
              <p:spPr bwMode="auto">
                <a:xfrm>
                  <a:off x="47433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51" name="Line 18"/>
                <p:cNvSpPr>
                  <a:spLocks noChangeShapeType="1"/>
                </p:cNvSpPr>
                <p:nvPr/>
              </p:nvSpPr>
              <p:spPr bwMode="auto">
                <a:xfrm>
                  <a:off x="218128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53" name="Line 20"/>
                <p:cNvSpPr>
                  <a:spLocks noChangeShapeType="1"/>
                </p:cNvSpPr>
                <p:nvPr/>
              </p:nvSpPr>
              <p:spPr bwMode="auto">
                <a:xfrm>
                  <a:off x="155729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54" name="Line 21"/>
                <p:cNvSpPr>
                  <a:spLocks noChangeShapeType="1"/>
                </p:cNvSpPr>
                <p:nvPr/>
              </p:nvSpPr>
              <p:spPr bwMode="auto">
                <a:xfrm>
                  <a:off x="925515"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grpSp>
          <p:sp>
            <p:nvSpPr>
              <p:cNvPr id="22" name="TextBox 21"/>
              <p:cNvSpPr txBox="1"/>
              <p:nvPr/>
            </p:nvSpPr>
            <p:spPr>
              <a:xfrm rot="16200000">
                <a:off x="1637462" y="3268130"/>
                <a:ext cx="975779" cy="348264"/>
              </a:xfrm>
              <a:prstGeom prst="rect">
                <a:avLst/>
              </a:prstGeom>
              <a:noFill/>
            </p:spPr>
            <p:txBody>
              <a:bodyPr wrap="none" rtlCol="0">
                <a:spAutoFit/>
              </a:bodyPr>
              <a:lstStyle/>
              <a:p>
                <a:pPr algn="ctr"/>
                <a:r>
                  <a:rPr lang="en-GB" sz="900" dirty="0" smtClean="0">
                    <a:solidFill>
                      <a:srgbClr val="363636"/>
                    </a:solidFill>
                  </a:rPr>
                  <a:t> IFFS, %</a:t>
                </a:r>
                <a:endParaRPr lang="en-GB" sz="900" dirty="0">
                  <a:solidFill>
                    <a:srgbClr val="363636"/>
                  </a:solidFill>
                </a:endParaRPr>
              </a:p>
            </p:txBody>
          </p:sp>
          <p:sp>
            <p:nvSpPr>
              <p:cNvPr id="23" name="TextBox 22"/>
              <p:cNvSpPr txBox="1"/>
              <p:nvPr/>
            </p:nvSpPr>
            <p:spPr>
              <a:xfrm>
                <a:off x="4030065" y="4751247"/>
                <a:ext cx="1187971" cy="355546"/>
              </a:xfrm>
              <a:prstGeom prst="rect">
                <a:avLst/>
              </a:prstGeom>
              <a:noFill/>
            </p:spPr>
            <p:txBody>
              <a:bodyPr wrap="none" rtlCol="0">
                <a:spAutoFit/>
              </a:bodyPr>
              <a:lstStyle/>
              <a:p>
                <a:pPr algn="ctr"/>
                <a:r>
                  <a:rPr lang="en-GB" sz="900" dirty="0" smtClean="0">
                    <a:solidFill>
                      <a:srgbClr val="363636"/>
                    </a:solidFill>
                  </a:rPr>
                  <a:t>Time, years</a:t>
                </a:r>
                <a:endParaRPr lang="en-GB" sz="900" dirty="0">
                  <a:solidFill>
                    <a:srgbClr val="363636"/>
                  </a:solidFill>
                </a:endParaRPr>
              </a:p>
            </p:txBody>
          </p:sp>
          <p:sp>
            <p:nvSpPr>
              <p:cNvPr id="24" name="TextBox 23"/>
              <p:cNvSpPr txBox="1"/>
              <p:nvPr/>
            </p:nvSpPr>
            <p:spPr>
              <a:xfrm>
                <a:off x="2114640" y="2216466"/>
                <a:ext cx="568833" cy="355546"/>
              </a:xfrm>
              <a:prstGeom prst="rect">
                <a:avLst/>
              </a:prstGeom>
              <a:noFill/>
            </p:spPr>
            <p:txBody>
              <a:bodyPr wrap="none" rtlCol="0" anchor="ctr" anchorCtr="0">
                <a:spAutoFit/>
              </a:bodyPr>
              <a:lstStyle/>
              <a:p>
                <a:pPr algn="r"/>
                <a:r>
                  <a:rPr lang="en-GB" sz="900" dirty="0" smtClean="0">
                    <a:solidFill>
                      <a:srgbClr val="363636"/>
                    </a:solidFill>
                  </a:rPr>
                  <a:t>100</a:t>
                </a:r>
                <a:endParaRPr lang="en-GB" sz="900" dirty="0">
                  <a:solidFill>
                    <a:srgbClr val="363636"/>
                  </a:solidFill>
                </a:endParaRPr>
              </a:p>
            </p:txBody>
          </p:sp>
          <p:sp>
            <p:nvSpPr>
              <p:cNvPr id="25" name="TextBox 24"/>
              <p:cNvSpPr txBox="1"/>
              <p:nvPr/>
            </p:nvSpPr>
            <p:spPr>
              <a:xfrm>
                <a:off x="2211380" y="2633946"/>
                <a:ext cx="472093" cy="355546"/>
              </a:xfrm>
              <a:prstGeom prst="rect">
                <a:avLst/>
              </a:prstGeom>
              <a:noFill/>
            </p:spPr>
            <p:txBody>
              <a:bodyPr wrap="none" rtlCol="0" anchor="ctr" anchorCtr="0">
                <a:spAutoFit/>
              </a:bodyPr>
              <a:lstStyle/>
              <a:p>
                <a:pPr algn="r"/>
                <a:r>
                  <a:rPr lang="en-GB" sz="900" dirty="0" smtClean="0">
                    <a:solidFill>
                      <a:srgbClr val="363636"/>
                    </a:solidFill>
                  </a:rPr>
                  <a:t>80</a:t>
                </a:r>
                <a:endParaRPr lang="en-GB" sz="900" dirty="0">
                  <a:solidFill>
                    <a:srgbClr val="363636"/>
                  </a:solidFill>
                </a:endParaRPr>
              </a:p>
            </p:txBody>
          </p:sp>
          <p:sp>
            <p:nvSpPr>
              <p:cNvPr id="26" name="TextBox 25"/>
              <p:cNvSpPr txBox="1"/>
              <p:nvPr/>
            </p:nvSpPr>
            <p:spPr>
              <a:xfrm>
                <a:off x="2211380" y="3049685"/>
                <a:ext cx="472093" cy="355546"/>
              </a:xfrm>
              <a:prstGeom prst="rect">
                <a:avLst/>
              </a:prstGeom>
              <a:noFill/>
            </p:spPr>
            <p:txBody>
              <a:bodyPr wrap="none" rtlCol="0" anchor="ctr" anchorCtr="0">
                <a:spAutoFit/>
              </a:bodyPr>
              <a:lstStyle/>
              <a:p>
                <a:pPr algn="r"/>
                <a:r>
                  <a:rPr lang="en-GB" sz="900" dirty="0" smtClean="0">
                    <a:solidFill>
                      <a:srgbClr val="363636"/>
                    </a:solidFill>
                  </a:rPr>
                  <a:t>60</a:t>
                </a:r>
                <a:endParaRPr lang="en-GB" sz="900" dirty="0">
                  <a:solidFill>
                    <a:srgbClr val="363636"/>
                  </a:solidFill>
                </a:endParaRPr>
              </a:p>
            </p:txBody>
          </p:sp>
          <p:sp>
            <p:nvSpPr>
              <p:cNvPr id="27" name="TextBox 26"/>
              <p:cNvSpPr txBox="1"/>
              <p:nvPr/>
            </p:nvSpPr>
            <p:spPr>
              <a:xfrm>
                <a:off x="2211380" y="3465425"/>
                <a:ext cx="472093" cy="355546"/>
              </a:xfrm>
              <a:prstGeom prst="rect">
                <a:avLst/>
              </a:prstGeom>
              <a:noFill/>
            </p:spPr>
            <p:txBody>
              <a:bodyPr wrap="none" rtlCol="0" anchor="ctr" anchorCtr="0">
                <a:spAutoFit/>
              </a:bodyPr>
              <a:lstStyle/>
              <a:p>
                <a:pPr algn="r"/>
                <a:r>
                  <a:rPr lang="en-GB" sz="900" dirty="0" smtClean="0">
                    <a:solidFill>
                      <a:srgbClr val="363636"/>
                    </a:solidFill>
                  </a:rPr>
                  <a:t>40</a:t>
                </a:r>
                <a:endParaRPr lang="en-GB" sz="900" dirty="0">
                  <a:solidFill>
                    <a:srgbClr val="363636"/>
                  </a:solidFill>
                </a:endParaRPr>
              </a:p>
            </p:txBody>
          </p:sp>
          <p:sp>
            <p:nvSpPr>
              <p:cNvPr id="28" name="TextBox 27"/>
              <p:cNvSpPr txBox="1"/>
              <p:nvPr/>
            </p:nvSpPr>
            <p:spPr>
              <a:xfrm>
                <a:off x="2211380" y="3881166"/>
                <a:ext cx="472093" cy="355546"/>
              </a:xfrm>
              <a:prstGeom prst="rect">
                <a:avLst/>
              </a:prstGeom>
              <a:noFill/>
            </p:spPr>
            <p:txBody>
              <a:bodyPr wrap="none" rtlCol="0" anchor="ctr" anchorCtr="0">
                <a:spAutoFit/>
              </a:bodyPr>
              <a:lstStyle/>
              <a:p>
                <a:pPr algn="r"/>
                <a:r>
                  <a:rPr lang="en-GB" sz="900" dirty="0" smtClean="0">
                    <a:solidFill>
                      <a:srgbClr val="363636"/>
                    </a:solidFill>
                  </a:rPr>
                  <a:t>20</a:t>
                </a:r>
                <a:endParaRPr lang="en-GB" sz="900" dirty="0">
                  <a:solidFill>
                    <a:srgbClr val="363636"/>
                  </a:solidFill>
                </a:endParaRPr>
              </a:p>
            </p:txBody>
          </p:sp>
          <p:sp>
            <p:nvSpPr>
              <p:cNvPr id="29" name="TextBox 28"/>
              <p:cNvSpPr txBox="1"/>
              <p:nvPr/>
            </p:nvSpPr>
            <p:spPr>
              <a:xfrm>
                <a:off x="2308120" y="4296905"/>
                <a:ext cx="375352" cy="355546"/>
              </a:xfrm>
              <a:prstGeom prst="rect">
                <a:avLst/>
              </a:prstGeom>
              <a:noFill/>
            </p:spPr>
            <p:txBody>
              <a:bodyPr wrap="none" rtlCol="0" anchor="ctr" anchorCtr="0">
                <a:spAutoFit/>
              </a:bodyPr>
              <a:lstStyle/>
              <a:p>
                <a:pPr algn="r"/>
                <a:r>
                  <a:rPr lang="en-GB" sz="900" dirty="0" smtClean="0">
                    <a:solidFill>
                      <a:srgbClr val="363636"/>
                    </a:solidFill>
                  </a:rPr>
                  <a:t>0</a:t>
                </a:r>
                <a:endParaRPr lang="en-GB" sz="900" dirty="0">
                  <a:solidFill>
                    <a:srgbClr val="363636"/>
                  </a:solidFill>
                </a:endParaRPr>
              </a:p>
            </p:txBody>
          </p:sp>
          <p:sp>
            <p:nvSpPr>
              <p:cNvPr id="30" name="TextBox 29"/>
              <p:cNvSpPr txBox="1"/>
              <p:nvPr/>
            </p:nvSpPr>
            <p:spPr>
              <a:xfrm>
                <a:off x="2520699" y="4522747"/>
                <a:ext cx="375352" cy="355546"/>
              </a:xfrm>
              <a:prstGeom prst="rect">
                <a:avLst/>
              </a:prstGeom>
              <a:noFill/>
            </p:spPr>
            <p:txBody>
              <a:bodyPr wrap="none" rtlCol="0" anchor="t" anchorCtr="0">
                <a:spAutoFit/>
              </a:bodyPr>
              <a:lstStyle/>
              <a:p>
                <a:pPr algn="ctr"/>
                <a:r>
                  <a:rPr lang="en-GB" sz="900" dirty="0" smtClean="0">
                    <a:solidFill>
                      <a:srgbClr val="363636"/>
                    </a:solidFill>
                  </a:rPr>
                  <a:t>0</a:t>
                </a:r>
                <a:endParaRPr lang="en-GB" sz="900" dirty="0">
                  <a:solidFill>
                    <a:srgbClr val="363636"/>
                  </a:solidFill>
                </a:endParaRPr>
              </a:p>
            </p:txBody>
          </p:sp>
          <p:sp>
            <p:nvSpPr>
              <p:cNvPr id="31" name="TextBox 30"/>
              <p:cNvSpPr txBox="1"/>
              <p:nvPr/>
            </p:nvSpPr>
            <p:spPr>
              <a:xfrm>
                <a:off x="3147312" y="4522747"/>
                <a:ext cx="375352" cy="355546"/>
              </a:xfrm>
              <a:prstGeom prst="rect">
                <a:avLst/>
              </a:prstGeom>
              <a:noFill/>
            </p:spPr>
            <p:txBody>
              <a:bodyPr wrap="none" rtlCol="0" anchor="t" anchorCtr="0">
                <a:spAutoFit/>
              </a:bodyPr>
              <a:lstStyle/>
              <a:p>
                <a:pPr algn="ctr"/>
                <a:r>
                  <a:rPr lang="en-GB" sz="900" dirty="0" smtClean="0">
                    <a:solidFill>
                      <a:srgbClr val="363636"/>
                    </a:solidFill>
                  </a:rPr>
                  <a:t>2</a:t>
                </a:r>
                <a:endParaRPr lang="en-GB" sz="900" dirty="0">
                  <a:solidFill>
                    <a:srgbClr val="363636"/>
                  </a:solidFill>
                </a:endParaRPr>
              </a:p>
            </p:txBody>
          </p:sp>
          <p:sp>
            <p:nvSpPr>
              <p:cNvPr id="33" name="TextBox 32"/>
              <p:cNvSpPr txBox="1"/>
              <p:nvPr/>
            </p:nvSpPr>
            <p:spPr>
              <a:xfrm>
                <a:off x="3780366" y="4522747"/>
                <a:ext cx="375352" cy="355546"/>
              </a:xfrm>
              <a:prstGeom prst="rect">
                <a:avLst/>
              </a:prstGeom>
              <a:noFill/>
            </p:spPr>
            <p:txBody>
              <a:bodyPr wrap="none" rtlCol="0" anchor="t" anchorCtr="0">
                <a:spAutoFit/>
              </a:bodyPr>
              <a:lstStyle/>
              <a:p>
                <a:pPr algn="ctr"/>
                <a:r>
                  <a:rPr lang="en-GB" sz="900" dirty="0" smtClean="0">
                    <a:solidFill>
                      <a:srgbClr val="363636"/>
                    </a:solidFill>
                  </a:rPr>
                  <a:t>4</a:t>
                </a:r>
                <a:endParaRPr lang="en-GB" sz="900" dirty="0">
                  <a:solidFill>
                    <a:srgbClr val="363636"/>
                  </a:solidFill>
                </a:endParaRPr>
              </a:p>
            </p:txBody>
          </p:sp>
          <p:sp>
            <p:nvSpPr>
              <p:cNvPr id="34" name="TextBox 33"/>
              <p:cNvSpPr txBox="1"/>
              <p:nvPr/>
            </p:nvSpPr>
            <p:spPr>
              <a:xfrm>
                <a:off x="4425055" y="4522747"/>
                <a:ext cx="375352" cy="355546"/>
              </a:xfrm>
              <a:prstGeom prst="rect">
                <a:avLst/>
              </a:prstGeom>
              <a:noFill/>
            </p:spPr>
            <p:txBody>
              <a:bodyPr wrap="none" rtlCol="0" anchor="t" anchorCtr="0">
                <a:spAutoFit/>
              </a:bodyPr>
              <a:lstStyle/>
              <a:p>
                <a:pPr algn="ctr"/>
                <a:r>
                  <a:rPr lang="en-GB" sz="900" dirty="0" smtClean="0">
                    <a:solidFill>
                      <a:srgbClr val="363636"/>
                    </a:solidFill>
                  </a:rPr>
                  <a:t>6</a:t>
                </a:r>
                <a:endParaRPr lang="en-GB" sz="900" dirty="0">
                  <a:solidFill>
                    <a:srgbClr val="363636"/>
                  </a:solidFill>
                </a:endParaRPr>
              </a:p>
            </p:txBody>
          </p:sp>
          <p:sp>
            <p:nvSpPr>
              <p:cNvPr id="36" name="TextBox 35"/>
              <p:cNvSpPr txBox="1"/>
              <p:nvPr/>
            </p:nvSpPr>
            <p:spPr>
              <a:xfrm>
                <a:off x="5075036" y="4522747"/>
                <a:ext cx="375352" cy="355546"/>
              </a:xfrm>
              <a:prstGeom prst="rect">
                <a:avLst/>
              </a:prstGeom>
              <a:noFill/>
            </p:spPr>
            <p:txBody>
              <a:bodyPr wrap="none" rtlCol="0" anchor="t" anchorCtr="0">
                <a:spAutoFit/>
              </a:bodyPr>
              <a:lstStyle/>
              <a:p>
                <a:pPr algn="ctr"/>
                <a:r>
                  <a:rPr lang="en-GB" sz="900" dirty="0" smtClean="0">
                    <a:solidFill>
                      <a:srgbClr val="363636"/>
                    </a:solidFill>
                  </a:rPr>
                  <a:t>8</a:t>
                </a:r>
                <a:endParaRPr lang="en-GB" sz="900" dirty="0">
                  <a:solidFill>
                    <a:srgbClr val="363636"/>
                  </a:solidFill>
                </a:endParaRPr>
              </a:p>
            </p:txBody>
          </p:sp>
          <p:sp>
            <p:nvSpPr>
              <p:cNvPr id="37" name="TextBox 36"/>
              <p:cNvSpPr txBox="1"/>
              <p:nvPr/>
            </p:nvSpPr>
            <p:spPr>
              <a:xfrm>
                <a:off x="5687134" y="4522747"/>
                <a:ext cx="472094" cy="355546"/>
              </a:xfrm>
              <a:prstGeom prst="rect">
                <a:avLst/>
              </a:prstGeom>
              <a:noFill/>
            </p:spPr>
            <p:txBody>
              <a:bodyPr wrap="none" rtlCol="0" anchor="t" anchorCtr="0">
                <a:spAutoFit/>
              </a:bodyPr>
              <a:lstStyle/>
              <a:p>
                <a:pPr algn="ctr"/>
                <a:r>
                  <a:rPr lang="en-GB" sz="900" dirty="0" smtClean="0">
                    <a:solidFill>
                      <a:srgbClr val="363636"/>
                    </a:solidFill>
                  </a:rPr>
                  <a:t>10</a:t>
                </a:r>
                <a:endParaRPr lang="en-GB" sz="900" dirty="0">
                  <a:solidFill>
                    <a:srgbClr val="363636"/>
                  </a:solidFill>
                </a:endParaRPr>
              </a:p>
            </p:txBody>
          </p:sp>
          <p:sp>
            <p:nvSpPr>
              <p:cNvPr id="38" name="TextBox 37"/>
              <p:cNvSpPr txBox="1"/>
              <p:nvPr/>
            </p:nvSpPr>
            <p:spPr>
              <a:xfrm>
                <a:off x="6288354" y="4522747"/>
                <a:ext cx="472094" cy="355546"/>
              </a:xfrm>
              <a:prstGeom prst="rect">
                <a:avLst/>
              </a:prstGeom>
              <a:noFill/>
            </p:spPr>
            <p:txBody>
              <a:bodyPr wrap="none" rtlCol="0" anchor="t" anchorCtr="0">
                <a:spAutoFit/>
              </a:bodyPr>
              <a:lstStyle/>
              <a:p>
                <a:pPr algn="ctr"/>
                <a:r>
                  <a:rPr lang="en-GB" sz="900" dirty="0" smtClean="0">
                    <a:solidFill>
                      <a:srgbClr val="363636"/>
                    </a:solidFill>
                  </a:rPr>
                  <a:t>12</a:t>
                </a:r>
                <a:endParaRPr lang="en-GB" sz="900" dirty="0">
                  <a:solidFill>
                    <a:srgbClr val="363636"/>
                  </a:solidFill>
                </a:endParaRPr>
              </a:p>
            </p:txBody>
          </p:sp>
        </p:grpSp>
        <p:sp>
          <p:nvSpPr>
            <p:cNvPr id="4" name="Freeform 2"/>
            <p:cNvSpPr>
              <a:spLocks/>
            </p:cNvSpPr>
            <p:nvPr/>
          </p:nvSpPr>
          <p:spPr bwMode="auto">
            <a:xfrm>
              <a:off x="775233" y="1676912"/>
              <a:ext cx="2522478" cy="383232"/>
            </a:xfrm>
            <a:custGeom>
              <a:avLst/>
              <a:gdLst>
                <a:gd name="T0" fmla="*/ 180 w 200"/>
                <a:gd name="T1" fmla="*/ 32 h 32"/>
                <a:gd name="T2" fmla="*/ 172 w 200"/>
                <a:gd name="T3" fmla="*/ 30 h 32"/>
                <a:gd name="T4" fmla="*/ 159 w 200"/>
                <a:gd name="T5" fmla="*/ 28 h 32"/>
                <a:gd name="T6" fmla="*/ 155 w 200"/>
                <a:gd name="T7" fmla="*/ 27 h 32"/>
                <a:gd name="T8" fmla="*/ 144 w 200"/>
                <a:gd name="T9" fmla="*/ 26 h 32"/>
                <a:gd name="T10" fmla="*/ 142 w 200"/>
                <a:gd name="T11" fmla="*/ 25 h 32"/>
                <a:gd name="T12" fmla="*/ 133 w 200"/>
                <a:gd name="T13" fmla="*/ 24 h 32"/>
                <a:gd name="T14" fmla="*/ 126 w 200"/>
                <a:gd name="T15" fmla="*/ 23 h 32"/>
                <a:gd name="T16" fmla="*/ 119 w 200"/>
                <a:gd name="T17" fmla="*/ 23 h 32"/>
                <a:gd name="T18" fmla="*/ 117 w 200"/>
                <a:gd name="T19" fmla="*/ 22 h 32"/>
                <a:gd name="T20" fmla="*/ 109 w 200"/>
                <a:gd name="T21" fmla="*/ 21 h 32"/>
                <a:gd name="T22" fmla="*/ 100 w 200"/>
                <a:gd name="T23" fmla="*/ 20 h 32"/>
                <a:gd name="T24" fmla="*/ 96 w 200"/>
                <a:gd name="T25" fmla="*/ 19 h 32"/>
                <a:gd name="T26" fmla="*/ 91 w 200"/>
                <a:gd name="T27" fmla="*/ 18 h 32"/>
                <a:gd name="T28" fmla="*/ 82 w 200"/>
                <a:gd name="T29" fmla="*/ 17 h 32"/>
                <a:gd name="T30" fmla="*/ 80 w 200"/>
                <a:gd name="T31" fmla="*/ 16 h 32"/>
                <a:gd name="T32" fmla="*/ 78 w 200"/>
                <a:gd name="T33" fmla="*/ 16 h 32"/>
                <a:gd name="T34" fmla="*/ 72 w 200"/>
                <a:gd name="T35" fmla="*/ 16 h 32"/>
                <a:gd name="T36" fmla="*/ 70 w 200"/>
                <a:gd name="T37" fmla="*/ 15 h 32"/>
                <a:gd name="T38" fmla="*/ 65 w 200"/>
                <a:gd name="T39" fmla="*/ 14 h 32"/>
                <a:gd name="T40" fmla="*/ 63 w 200"/>
                <a:gd name="T41" fmla="*/ 13 h 32"/>
                <a:gd name="T42" fmla="*/ 60 w 200"/>
                <a:gd name="T43" fmla="*/ 12 h 32"/>
                <a:gd name="T44" fmla="*/ 55 w 200"/>
                <a:gd name="T45" fmla="*/ 11 h 32"/>
                <a:gd name="T46" fmla="*/ 47 w 200"/>
                <a:gd name="T47" fmla="*/ 10 h 32"/>
                <a:gd name="T48" fmla="*/ 45 w 200"/>
                <a:gd name="T49" fmla="*/ 9 h 32"/>
                <a:gd name="T50" fmla="*/ 44 w 200"/>
                <a:gd name="T51" fmla="*/ 8 h 32"/>
                <a:gd name="T52" fmla="*/ 41 w 200"/>
                <a:gd name="T53" fmla="*/ 7 h 32"/>
                <a:gd name="T54" fmla="*/ 36 w 200"/>
                <a:gd name="T55" fmla="*/ 6 h 32"/>
                <a:gd name="T56" fmla="*/ 31 w 200"/>
                <a:gd name="T57" fmla="*/ 5 h 32"/>
                <a:gd name="T58" fmla="*/ 26 w 200"/>
                <a:gd name="T59" fmla="*/ 4 h 32"/>
                <a:gd name="T60" fmla="*/ 22 w 200"/>
                <a:gd name="T61" fmla="*/ 4 h 32"/>
                <a:gd name="T62" fmla="*/ 17 w 200"/>
                <a:gd name="T63" fmla="*/ 2 h 32"/>
                <a:gd name="T64" fmla="*/ 12 w 200"/>
                <a:gd name="T65" fmla="*/ 2 h 32"/>
                <a:gd name="T66" fmla="*/ 6 w 200"/>
                <a:gd name="T67" fmla="*/ 1 h 32"/>
                <a:gd name="T68" fmla="*/ 0 w 200"/>
                <a:gd name="T6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32">
                  <a:moveTo>
                    <a:pt x="200" y="32"/>
                  </a:moveTo>
                  <a:lnTo>
                    <a:pt x="180" y="32"/>
                  </a:lnTo>
                  <a:lnTo>
                    <a:pt x="180" y="30"/>
                  </a:lnTo>
                  <a:lnTo>
                    <a:pt x="172" y="30"/>
                  </a:lnTo>
                  <a:lnTo>
                    <a:pt x="172" y="28"/>
                  </a:lnTo>
                  <a:lnTo>
                    <a:pt x="159" y="28"/>
                  </a:lnTo>
                  <a:lnTo>
                    <a:pt x="159" y="27"/>
                  </a:lnTo>
                  <a:lnTo>
                    <a:pt x="155" y="27"/>
                  </a:lnTo>
                  <a:lnTo>
                    <a:pt x="155" y="26"/>
                  </a:lnTo>
                  <a:lnTo>
                    <a:pt x="144" y="26"/>
                  </a:lnTo>
                  <a:lnTo>
                    <a:pt x="142" y="26"/>
                  </a:lnTo>
                  <a:lnTo>
                    <a:pt x="142" y="25"/>
                  </a:lnTo>
                  <a:lnTo>
                    <a:pt x="133" y="25"/>
                  </a:lnTo>
                  <a:lnTo>
                    <a:pt x="133" y="24"/>
                  </a:lnTo>
                  <a:lnTo>
                    <a:pt x="126" y="24"/>
                  </a:lnTo>
                  <a:lnTo>
                    <a:pt x="126" y="23"/>
                  </a:lnTo>
                  <a:lnTo>
                    <a:pt x="119" y="23"/>
                  </a:lnTo>
                  <a:lnTo>
                    <a:pt x="119" y="23"/>
                  </a:lnTo>
                  <a:lnTo>
                    <a:pt x="117" y="23"/>
                  </a:lnTo>
                  <a:lnTo>
                    <a:pt x="117" y="22"/>
                  </a:lnTo>
                  <a:lnTo>
                    <a:pt x="109" y="22"/>
                  </a:lnTo>
                  <a:lnTo>
                    <a:pt x="109" y="21"/>
                  </a:lnTo>
                  <a:lnTo>
                    <a:pt x="100" y="21"/>
                  </a:lnTo>
                  <a:lnTo>
                    <a:pt x="100" y="20"/>
                  </a:lnTo>
                  <a:lnTo>
                    <a:pt x="96" y="20"/>
                  </a:lnTo>
                  <a:lnTo>
                    <a:pt x="96" y="19"/>
                  </a:lnTo>
                  <a:lnTo>
                    <a:pt x="91" y="19"/>
                  </a:lnTo>
                  <a:lnTo>
                    <a:pt x="91" y="18"/>
                  </a:lnTo>
                  <a:lnTo>
                    <a:pt x="82" y="18"/>
                  </a:lnTo>
                  <a:lnTo>
                    <a:pt x="82" y="17"/>
                  </a:lnTo>
                  <a:lnTo>
                    <a:pt x="80" y="17"/>
                  </a:lnTo>
                  <a:lnTo>
                    <a:pt x="80" y="16"/>
                  </a:lnTo>
                  <a:lnTo>
                    <a:pt x="78" y="16"/>
                  </a:lnTo>
                  <a:lnTo>
                    <a:pt x="78" y="16"/>
                  </a:lnTo>
                  <a:lnTo>
                    <a:pt x="74" y="16"/>
                  </a:lnTo>
                  <a:lnTo>
                    <a:pt x="72" y="16"/>
                  </a:lnTo>
                  <a:lnTo>
                    <a:pt x="72" y="15"/>
                  </a:lnTo>
                  <a:lnTo>
                    <a:pt x="70" y="15"/>
                  </a:lnTo>
                  <a:lnTo>
                    <a:pt x="70" y="14"/>
                  </a:lnTo>
                  <a:lnTo>
                    <a:pt x="65" y="14"/>
                  </a:lnTo>
                  <a:lnTo>
                    <a:pt x="65" y="13"/>
                  </a:lnTo>
                  <a:lnTo>
                    <a:pt x="63" y="13"/>
                  </a:lnTo>
                  <a:lnTo>
                    <a:pt x="63" y="12"/>
                  </a:lnTo>
                  <a:lnTo>
                    <a:pt x="60" y="12"/>
                  </a:lnTo>
                  <a:lnTo>
                    <a:pt x="60" y="11"/>
                  </a:lnTo>
                  <a:lnTo>
                    <a:pt x="55" y="11"/>
                  </a:lnTo>
                  <a:lnTo>
                    <a:pt x="55" y="10"/>
                  </a:lnTo>
                  <a:lnTo>
                    <a:pt x="47" y="10"/>
                  </a:lnTo>
                  <a:lnTo>
                    <a:pt x="47" y="9"/>
                  </a:lnTo>
                  <a:lnTo>
                    <a:pt x="45" y="9"/>
                  </a:lnTo>
                  <a:lnTo>
                    <a:pt x="45" y="8"/>
                  </a:lnTo>
                  <a:lnTo>
                    <a:pt x="44" y="8"/>
                  </a:lnTo>
                  <a:lnTo>
                    <a:pt x="44" y="7"/>
                  </a:lnTo>
                  <a:lnTo>
                    <a:pt x="41" y="7"/>
                  </a:lnTo>
                  <a:lnTo>
                    <a:pt x="41" y="6"/>
                  </a:lnTo>
                  <a:lnTo>
                    <a:pt x="36" y="6"/>
                  </a:lnTo>
                  <a:lnTo>
                    <a:pt x="36" y="5"/>
                  </a:lnTo>
                  <a:lnTo>
                    <a:pt x="31" y="5"/>
                  </a:lnTo>
                  <a:lnTo>
                    <a:pt x="31" y="4"/>
                  </a:lnTo>
                  <a:lnTo>
                    <a:pt x="26" y="4"/>
                  </a:lnTo>
                  <a:lnTo>
                    <a:pt x="26" y="4"/>
                  </a:lnTo>
                  <a:lnTo>
                    <a:pt x="22" y="4"/>
                  </a:lnTo>
                  <a:lnTo>
                    <a:pt x="22" y="2"/>
                  </a:lnTo>
                  <a:lnTo>
                    <a:pt x="17" y="2"/>
                  </a:lnTo>
                  <a:lnTo>
                    <a:pt x="17" y="2"/>
                  </a:lnTo>
                  <a:lnTo>
                    <a:pt x="12" y="2"/>
                  </a:lnTo>
                  <a:lnTo>
                    <a:pt x="12" y="1"/>
                  </a:lnTo>
                  <a:lnTo>
                    <a:pt x="6" y="1"/>
                  </a:lnTo>
                  <a:lnTo>
                    <a:pt x="6" y="0"/>
                  </a:lnTo>
                  <a:lnTo>
                    <a:pt x="0" y="0"/>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 name="Freeform 3"/>
            <p:cNvSpPr>
              <a:spLocks/>
            </p:cNvSpPr>
            <p:nvPr/>
          </p:nvSpPr>
          <p:spPr bwMode="auto">
            <a:xfrm>
              <a:off x="775233" y="1676912"/>
              <a:ext cx="2522478" cy="333498"/>
            </a:xfrm>
            <a:custGeom>
              <a:avLst/>
              <a:gdLst>
                <a:gd name="T0" fmla="*/ 201 w 201"/>
                <a:gd name="T1" fmla="*/ 28 h 28"/>
                <a:gd name="T2" fmla="*/ 169 w 201"/>
                <a:gd name="T3" fmla="*/ 28 h 28"/>
                <a:gd name="T4" fmla="*/ 169 w 201"/>
                <a:gd name="T5" fmla="*/ 27 h 28"/>
                <a:gd name="T6" fmla="*/ 164 w 201"/>
                <a:gd name="T7" fmla="*/ 27 h 28"/>
                <a:gd name="T8" fmla="*/ 164 w 201"/>
                <a:gd name="T9" fmla="*/ 26 h 28"/>
                <a:gd name="T10" fmla="*/ 161 w 201"/>
                <a:gd name="T11" fmla="*/ 26 h 28"/>
                <a:gd name="T12" fmla="*/ 161 w 201"/>
                <a:gd name="T13" fmla="*/ 25 h 28"/>
                <a:gd name="T14" fmla="*/ 159 w 201"/>
                <a:gd name="T15" fmla="*/ 25 h 28"/>
                <a:gd name="T16" fmla="*/ 159 w 201"/>
                <a:gd name="T17" fmla="*/ 24 h 28"/>
                <a:gd name="T18" fmla="*/ 155 w 201"/>
                <a:gd name="T19" fmla="*/ 24 h 28"/>
                <a:gd name="T20" fmla="*/ 155 w 201"/>
                <a:gd name="T21" fmla="*/ 23 h 28"/>
                <a:gd name="T22" fmla="*/ 150 w 201"/>
                <a:gd name="T23" fmla="*/ 23 h 28"/>
                <a:gd name="T24" fmla="*/ 150 w 201"/>
                <a:gd name="T25" fmla="*/ 22 h 28"/>
                <a:gd name="T26" fmla="*/ 135 w 201"/>
                <a:gd name="T27" fmla="*/ 22 h 28"/>
                <a:gd name="T28" fmla="*/ 135 w 201"/>
                <a:gd name="T29" fmla="*/ 21 h 28"/>
                <a:gd name="T30" fmla="*/ 127 w 201"/>
                <a:gd name="T31" fmla="*/ 21 h 28"/>
                <a:gd name="T32" fmla="*/ 127 w 201"/>
                <a:gd name="T33" fmla="*/ 21 h 28"/>
                <a:gd name="T34" fmla="*/ 116 w 201"/>
                <a:gd name="T35" fmla="*/ 21 h 28"/>
                <a:gd name="T36" fmla="*/ 116 w 201"/>
                <a:gd name="T37" fmla="*/ 19 h 28"/>
                <a:gd name="T38" fmla="*/ 108 w 201"/>
                <a:gd name="T39" fmla="*/ 19 h 28"/>
                <a:gd name="T40" fmla="*/ 108 w 201"/>
                <a:gd name="T41" fmla="*/ 18 h 28"/>
                <a:gd name="T42" fmla="*/ 103 w 201"/>
                <a:gd name="T43" fmla="*/ 18 h 28"/>
                <a:gd name="T44" fmla="*/ 103 w 201"/>
                <a:gd name="T45" fmla="*/ 17 h 28"/>
                <a:gd name="T46" fmla="*/ 100 w 201"/>
                <a:gd name="T47" fmla="*/ 17 h 28"/>
                <a:gd name="T48" fmla="*/ 100 w 201"/>
                <a:gd name="T49" fmla="*/ 16 h 28"/>
                <a:gd name="T50" fmla="*/ 98 w 201"/>
                <a:gd name="T51" fmla="*/ 16 h 28"/>
                <a:gd name="T52" fmla="*/ 98 w 201"/>
                <a:gd name="T53" fmla="*/ 15 h 28"/>
                <a:gd name="T54" fmla="*/ 91 w 201"/>
                <a:gd name="T55" fmla="*/ 15 h 28"/>
                <a:gd name="T56" fmla="*/ 91 w 201"/>
                <a:gd name="T57" fmla="*/ 14 h 28"/>
                <a:gd name="T58" fmla="*/ 82 w 201"/>
                <a:gd name="T59" fmla="*/ 14 h 28"/>
                <a:gd name="T60" fmla="*/ 82 w 201"/>
                <a:gd name="T61" fmla="*/ 13 h 28"/>
                <a:gd name="T62" fmla="*/ 77 w 201"/>
                <a:gd name="T63" fmla="*/ 13 h 28"/>
                <a:gd name="T64" fmla="*/ 77 w 201"/>
                <a:gd name="T65" fmla="*/ 12 h 28"/>
                <a:gd name="T66" fmla="*/ 71 w 201"/>
                <a:gd name="T67" fmla="*/ 12 h 28"/>
                <a:gd name="T68" fmla="*/ 71 w 201"/>
                <a:gd name="T69" fmla="*/ 11 h 28"/>
                <a:gd name="T70" fmla="*/ 66 w 201"/>
                <a:gd name="T71" fmla="*/ 11 h 28"/>
                <a:gd name="T72" fmla="*/ 66 w 201"/>
                <a:gd name="T73" fmla="*/ 10 h 28"/>
                <a:gd name="T74" fmla="*/ 63 w 201"/>
                <a:gd name="T75" fmla="*/ 10 h 28"/>
                <a:gd name="T76" fmla="*/ 63 w 201"/>
                <a:gd name="T77" fmla="*/ 9 h 28"/>
                <a:gd name="T78" fmla="*/ 59 w 201"/>
                <a:gd name="T79" fmla="*/ 9 h 28"/>
                <a:gd name="T80" fmla="*/ 59 w 201"/>
                <a:gd name="T81" fmla="*/ 8 h 28"/>
                <a:gd name="T82" fmla="*/ 54 w 201"/>
                <a:gd name="T83" fmla="*/ 8 h 28"/>
                <a:gd name="T84" fmla="*/ 54 w 201"/>
                <a:gd name="T85" fmla="*/ 7 h 28"/>
                <a:gd name="T86" fmla="*/ 52 w 201"/>
                <a:gd name="T87" fmla="*/ 7 h 28"/>
                <a:gd name="T88" fmla="*/ 52 w 201"/>
                <a:gd name="T89" fmla="*/ 6 h 28"/>
                <a:gd name="T90" fmla="*/ 47 w 201"/>
                <a:gd name="T91" fmla="*/ 6 h 28"/>
                <a:gd name="T92" fmla="*/ 47 w 201"/>
                <a:gd name="T93" fmla="*/ 5 h 28"/>
                <a:gd name="T94" fmla="*/ 40 w 201"/>
                <a:gd name="T95" fmla="*/ 5 h 28"/>
                <a:gd name="T96" fmla="*/ 40 w 201"/>
                <a:gd name="T97" fmla="*/ 4 h 28"/>
                <a:gd name="T98" fmla="*/ 35 w 201"/>
                <a:gd name="T99" fmla="*/ 4 h 28"/>
                <a:gd name="T100" fmla="*/ 35 w 201"/>
                <a:gd name="T101" fmla="*/ 4 h 28"/>
                <a:gd name="T102" fmla="*/ 29 w 201"/>
                <a:gd name="T103" fmla="*/ 4 h 28"/>
                <a:gd name="T104" fmla="*/ 29 w 201"/>
                <a:gd name="T105" fmla="*/ 3 h 28"/>
                <a:gd name="T106" fmla="*/ 21 w 201"/>
                <a:gd name="T107" fmla="*/ 3 h 28"/>
                <a:gd name="T108" fmla="*/ 21 w 201"/>
                <a:gd name="T109" fmla="*/ 2 h 28"/>
                <a:gd name="T110" fmla="*/ 20 w 201"/>
                <a:gd name="T111" fmla="*/ 2 h 28"/>
                <a:gd name="T112" fmla="*/ 20 w 201"/>
                <a:gd name="T113" fmla="*/ 1 h 28"/>
                <a:gd name="T114" fmla="*/ 13 w 201"/>
                <a:gd name="T115" fmla="*/ 1 h 28"/>
                <a:gd name="T116" fmla="*/ 9 w 201"/>
                <a:gd name="T117" fmla="*/ 1 h 28"/>
                <a:gd name="T118" fmla="*/ 9 w 201"/>
                <a:gd name="T119" fmla="*/ 0 h 28"/>
                <a:gd name="T120" fmla="*/ 3 w 201"/>
                <a:gd name="T121" fmla="*/ 0 h 28"/>
                <a:gd name="T122" fmla="*/ 0 w 201"/>
                <a:gd name="T1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1" h="28">
                  <a:moveTo>
                    <a:pt x="201" y="28"/>
                  </a:moveTo>
                  <a:lnTo>
                    <a:pt x="169" y="28"/>
                  </a:lnTo>
                  <a:lnTo>
                    <a:pt x="169" y="27"/>
                  </a:lnTo>
                  <a:lnTo>
                    <a:pt x="164" y="27"/>
                  </a:lnTo>
                  <a:lnTo>
                    <a:pt x="164" y="26"/>
                  </a:lnTo>
                  <a:lnTo>
                    <a:pt x="161" y="26"/>
                  </a:lnTo>
                  <a:lnTo>
                    <a:pt x="161" y="25"/>
                  </a:lnTo>
                  <a:lnTo>
                    <a:pt x="159" y="25"/>
                  </a:lnTo>
                  <a:lnTo>
                    <a:pt x="159" y="24"/>
                  </a:lnTo>
                  <a:lnTo>
                    <a:pt x="155" y="24"/>
                  </a:lnTo>
                  <a:lnTo>
                    <a:pt x="155" y="23"/>
                  </a:lnTo>
                  <a:lnTo>
                    <a:pt x="150" y="23"/>
                  </a:lnTo>
                  <a:lnTo>
                    <a:pt x="150" y="22"/>
                  </a:lnTo>
                  <a:lnTo>
                    <a:pt x="135" y="22"/>
                  </a:lnTo>
                  <a:lnTo>
                    <a:pt x="135" y="21"/>
                  </a:lnTo>
                  <a:lnTo>
                    <a:pt x="127" y="21"/>
                  </a:lnTo>
                  <a:lnTo>
                    <a:pt x="127" y="21"/>
                  </a:lnTo>
                  <a:lnTo>
                    <a:pt x="116" y="21"/>
                  </a:lnTo>
                  <a:lnTo>
                    <a:pt x="116" y="19"/>
                  </a:lnTo>
                  <a:lnTo>
                    <a:pt x="108" y="19"/>
                  </a:lnTo>
                  <a:lnTo>
                    <a:pt x="108" y="18"/>
                  </a:lnTo>
                  <a:lnTo>
                    <a:pt x="103" y="18"/>
                  </a:lnTo>
                  <a:lnTo>
                    <a:pt x="103" y="17"/>
                  </a:lnTo>
                  <a:lnTo>
                    <a:pt x="100" y="17"/>
                  </a:lnTo>
                  <a:lnTo>
                    <a:pt x="100" y="16"/>
                  </a:lnTo>
                  <a:lnTo>
                    <a:pt x="98" y="16"/>
                  </a:lnTo>
                  <a:lnTo>
                    <a:pt x="98" y="15"/>
                  </a:lnTo>
                  <a:lnTo>
                    <a:pt x="91" y="15"/>
                  </a:lnTo>
                  <a:lnTo>
                    <a:pt x="91" y="14"/>
                  </a:lnTo>
                  <a:lnTo>
                    <a:pt x="82" y="14"/>
                  </a:lnTo>
                  <a:lnTo>
                    <a:pt x="82" y="13"/>
                  </a:lnTo>
                  <a:lnTo>
                    <a:pt x="77" y="13"/>
                  </a:lnTo>
                  <a:lnTo>
                    <a:pt x="77" y="12"/>
                  </a:lnTo>
                  <a:lnTo>
                    <a:pt x="71" y="12"/>
                  </a:lnTo>
                  <a:lnTo>
                    <a:pt x="71" y="11"/>
                  </a:lnTo>
                  <a:lnTo>
                    <a:pt x="66" y="11"/>
                  </a:lnTo>
                  <a:lnTo>
                    <a:pt x="66" y="10"/>
                  </a:lnTo>
                  <a:lnTo>
                    <a:pt x="63" y="10"/>
                  </a:lnTo>
                  <a:lnTo>
                    <a:pt x="63" y="9"/>
                  </a:lnTo>
                  <a:lnTo>
                    <a:pt x="59" y="9"/>
                  </a:lnTo>
                  <a:lnTo>
                    <a:pt x="59" y="8"/>
                  </a:lnTo>
                  <a:lnTo>
                    <a:pt x="54" y="8"/>
                  </a:lnTo>
                  <a:lnTo>
                    <a:pt x="54" y="7"/>
                  </a:lnTo>
                  <a:lnTo>
                    <a:pt x="52" y="7"/>
                  </a:lnTo>
                  <a:lnTo>
                    <a:pt x="52" y="6"/>
                  </a:lnTo>
                  <a:lnTo>
                    <a:pt x="47" y="6"/>
                  </a:lnTo>
                  <a:lnTo>
                    <a:pt x="47" y="5"/>
                  </a:lnTo>
                  <a:lnTo>
                    <a:pt x="40" y="5"/>
                  </a:lnTo>
                  <a:lnTo>
                    <a:pt x="40" y="4"/>
                  </a:lnTo>
                  <a:lnTo>
                    <a:pt x="35" y="4"/>
                  </a:lnTo>
                  <a:lnTo>
                    <a:pt x="35" y="4"/>
                  </a:lnTo>
                  <a:lnTo>
                    <a:pt x="29" y="4"/>
                  </a:lnTo>
                  <a:lnTo>
                    <a:pt x="29" y="3"/>
                  </a:lnTo>
                  <a:lnTo>
                    <a:pt x="21" y="3"/>
                  </a:lnTo>
                  <a:lnTo>
                    <a:pt x="21" y="2"/>
                  </a:lnTo>
                  <a:lnTo>
                    <a:pt x="20" y="2"/>
                  </a:lnTo>
                  <a:lnTo>
                    <a:pt x="20" y="1"/>
                  </a:lnTo>
                  <a:lnTo>
                    <a:pt x="13" y="1"/>
                  </a:lnTo>
                  <a:lnTo>
                    <a:pt x="9" y="1"/>
                  </a:lnTo>
                  <a:lnTo>
                    <a:pt x="9" y="0"/>
                  </a:lnTo>
                  <a:lnTo>
                    <a:pt x="3" y="0"/>
                  </a:lnTo>
                  <a:lnTo>
                    <a:pt x="0" y="0"/>
                  </a:lnTo>
                </a:path>
              </a:pathLst>
            </a:cu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
        <p:nvSpPr>
          <p:cNvPr id="8" name="TextBox 7"/>
          <p:cNvSpPr txBox="1"/>
          <p:nvPr/>
        </p:nvSpPr>
        <p:spPr>
          <a:xfrm>
            <a:off x="4033024" y="2529818"/>
            <a:ext cx="1148071" cy="400110"/>
          </a:xfrm>
          <a:prstGeom prst="rect">
            <a:avLst/>
          </a:prstGeom>
          <a:noFill/>
        </p:spPr>
        <p:txBody>
          <a:bodyPr wrap="none" rtlCol="0">
            <a:spAutoFit/>
          </a:bodyPr>
          <a:lstStyle/>
          <a:p>
            <a:r>
              <a:rPr lang="en-GB" sz="1000" dirty="0" smtClean="0">
                <a:solidFill>
                  <a:srgbClr val="000000"/>
                </a:solidFill>
              </a:rPr>
              <a:t>Observation</a:t>
            </a:r>
          </a:p>
          <a:p>
            <a:r>
              <a:rPr lang="en-GB" sz="1000" dirty="0" smtClean="0">
                <a:solidFill>
                  <a:srgbClr val="000000"/>
                </a:solidFill>
              </a:rPr>
              <a:t>Imatinib adjuvant</a:t>
            </a:r>
            <a:endParaRPr lang="en-GB" sz="1000" dirty="0">
              <a:solidFill>
                <a:srgbClr val="000000"/>
              </a:solidFill>
            </a:endParaRPr>
          </a:p>
        </p:txBody>
      </p:sp>
      <p:cxnSp>
        <p:nvCxnSpPr>
          <p:cNvPr id="15" name="Straight Connector 14"/>
          <p:cNvCxnSpPr/>
          <p:nvPr/>
        </p:nvCxnSpPr>
        <p:spPr>
          <a:xfrm>
            <a:off x="3884886" y="2654194"/>
            <a:ext cx="174175" cy="0"/>
          </a:xfrm>
          <a:prstGeom prst="line">
            <a:avLst/>
          </a:pr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cxnSp>
      <p:cxnSp>
        <p:nvCxnSpPr>
          <p:cNvPr id="58" name="Straight Connector 57"/>
          <p:cNvCxnSpPr/>
          <p:nvPr/>
        </p:nvCxnSpPr>
        <p:spPr>
          <a:xfrm>
            <a:off x="3884886" y="2806736"/>
            <a:ext cx="174175" cy="0"/>
          </a:xfrm>
          <a:prstGeom prst="line">
            <a:avLst/>
          </a:pr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cxnSp>
      <p:grpSp>
        <p:nvGrpSpPr>
          <p:cNvPr id="94" name="Group 93"/>
          <p:cNvGrpSpPr/>
          <p:nvPr/>
        </p:nvGrpSpPr>
        <p:grpSpPr>
          <a:xfrm>
            <a:off x="4860358" y="1624946"/>
            <a:ext cx="3597362" cy="1876492"/>
            <a:chOff x="4860358" y="1558271"/>
            <a:chExt cx="3597362" cy="1876492"/>
          </a:xfrm>
        </p:grpSpPr>
        <p:sp>
          <p:nvSpPr>
            <p:cNvPr id="10" name="TextBox 9"/>
            <p:cNvSpPr txBox="1"/>
            <p:nvPr/>
          </p:nvSpPr>
          <p:spPr>
            <a:xfrm>
              <a:off x="4860358" y="1576140"/>
              <a:ext cx="518091" cy="292388"/>
            </a:xfrm>
            <a:prstGeom prst="rect">
              <a:avLst/>
            </a:prstGeom>
            <a:noFill/>
          </p:spPr>
          <p:txBody>
            <a:bodyPr wrap="none" rtlCol="0">
              <a:spAutoFit/>
            </a:bodyPr>
            <a:lstStyle/>
            <a:p>
              <a:r>
                <a:rPr lang="en-GB" sz="1300" b="1" dirty="0">
                  <a:solidFill>
                    <a:srgbClr val="363636"/>
                  </a:solidFill>
                </a:rPr>
                <a:t>RFS</a:t>
              </a:r>
            </a:p>
          </p:txBody>
        </p:sp>
        <p:grpSp>
          <p:nvGrpSpPr>
            <p:cNvPr id="61" name="Group 60"/>
            <p:cNvGrpSpPr/>
            <p:nvPr/>
          </p:nvGrpSpPr>
          <p:grpSpPr>
            <a:xfrm>
              <a:off x="5270134" y="1558271"/>
              <a:ext cx="3187586" cy="1876492"/>
              <a:chOff x="1951223" y="2216466"/>
              <a:chExt cx="4809225" cy="2890327"/>
            </a:xfrm>
          </p:grpSpPr>
          <p:grpSp>
            <p:nvGrpSpPr>
              <p:cNvPr id="64" name="Group 63"/>
              <p:cNvGrpSpPr/>
              <p:nvPr/>
            </p:nvGrpSpPr>
            <p:grpSpPr>
              <a:xfrm>
                <a:off x="2614623" y="2396465"/>
                <a:ext cx="3906738" cy="2171700"/>
                <a:chOff x="836615" y="2448719"/>
                <a:chExt cx="3906738" cy="2171700"/>
              </a:xfrm>
            </p:grpSpPr>
            <p:sp>
              <p:nvSpPr>
                <p:cNvPr id="80" name="Freeform 79"/>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1"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2" name="Line 7"/>
                <p:cNvSpPr>
                  <a:spLocks noChangeShapeType="1"/>
                </p:cNvSpPr>
                <p:nvPr/>
              </p:nvSpPr>
              <p:spPr bwMode="auto">
                <a:xfrm>
                  <a:off x="836615" y="28646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3" name="Line 8"/>
                <p:cNvSpPr>
                  <a:spLocks noChangeShapeType="1"/>
                </p:cNvSpPr>
                <p:nvPr/>
              </p:nvSpPr>
              <p:spPr bwMode="auto">
                <a:xfrm>
                  <a:off x="836615" y="328056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4" name="Line 9"/>
                <p:cNvSpPr>
                  <a:spLocks noChangeShapeType="1"/>
                </p:cNvSpPr>
                <p:nvPr/>
              </p:nvSpPr>
              <p:spPr bwMode="auto">
                <a:xfrm>
                  <a:off x="836615" y="369649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5" name="Line 10"/>
                <p:cNvSpPr>
                  <a:spLocks noChangeShapeType="1"/>
                </p:cNvSpPr>
                <p:nvPr/>
              </p:nvSpPr>
              <p:spPr bwMode="auto">
                <a:xfrm>
                  <a:off x="836615" y="41124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6" name="Line 11"/>
                <p:cNvSpPr>
                  <a:spLocks noChangeShapeType="1"/>
                </p:cNvSpPr>
                <p:nvPr/>
              </p:nvSpPr>
              <p:spPr bwMode="auto">
                <a:xfrm>
                  <a:off x="836615" y="45283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7" name="Line 13"/>
                <p:cNvSpPr>
                  <a:spLocks noChangeShapeType="1"/>
                </p:cNvSpPr>
                <p:nvPr/>
              </p:nvSpPr>
              <p:spPr bwMode="auto">
                <a:xfrm>
                  <a:off x="28384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8" name="Line 14"/>
                <p:cNvSpPr>
                  <a:spLocks noChangeShapeType="1"/>
                </p:cNvSpPr>
                <p:nvPr/>
              </p:nvSpPr>
              <p:spPr bwMode="auto">
                <a:xfrm>
                  <a:off x="41465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9" name="Line 15"/>
                <p:cNvSpPr>
                  <a:spLocks noChangeShapeType="1"/>
                </p:cNvSpPr>
                <p:nvPr/>
              </p:nvSpPr>
              <p:spPr bwMode="auto">
                <a:xfrm>
                  <a:off x="348096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90" name="Line 17"/>
                <p:cNvSpPr>
                  <a:spLocks noChangeShapeType="1"/>
                </p:cNvSpPr>
                <p:nvPr/>
              </p:nvSpPr>
              <p:spPr bwMode="auto">
                <a:xfrm>
                  <a:off x="47433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91" name="Line 18"/>
                <p:cNvSpPr>
                  <a:spLocks noChangeShapeType="1"/>
                </p:cNvSpPr>
                <p:nvPr/>
              </p:nvSpPr>
              <p:spPr bwMode="auto">
                <a:xfrm>
                  <a:off x="218128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92" name="Line 20"/>
                <p:cNvSpPr>
                  <a:spLocks noChangeShapeType="1"/>
                </p:cNvSpPr>
                <p:nvPr/>
              </p:nvSpPr>
              <p:spPr bwMode="auto">
                <a:xfrm>
                  <a:off x="155729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93" name="Line 21"/>
                <p:cNvSpPr>
                  <a:spLocks noChangeShapeType="1"/>
                </p:cNvSpPr>
                <p:nvPr/>
              </p:nvSpPr>
              <p:spPr bwMode="auto">
                <a:xfrm>
                  <a:off x="925515"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grpSp>
          <p:sp>
            <p:nvSpPr>
              <p:cNvPr id="65" name="TextBox 64"/>
              <p:cNvSpPr txBox="1"/>
              <p:nvPr/>
            </p:nvSpPr>
            <p:spPr>
              <a:xfrm rot="16200000">
                <a:off x="1676971" y="3268130"/>
                <a:ext cx="896769" cy="348265"/>
              </a:xfrm>
              <a:prstGeom prst="rect">
                <a:avLst/>
              </a:prstGeom>
              <a:noFill/>
            </p:spPr>
            <p:txBody>
              <a:bodyPr wrap="none" rtlCol="0">
                <a:spAutoFit/>
              </a:bodyPr>
              <a:lstStyle/>
              <a:p>
                <a:pPr algn="ctr"/>
                <a:r>
                  <a:rPr lang="en-GB" sz="900" dirty="0" smtClean="0">
                    <a:solidFill>
                      <a:srgbClr val="363636"/>
                    </a:solidFill>
                  </a:rPr>
                  <a:t>RFS, %</a:t>
                </a:r>
                <a:endParaRPr lang="en-GB" sz="900" dirty="0">
                  <a:solidFill>
                    <a:srgbClr val="363636"/>
                  </a:solidFill>
                </a:endParaRPr>
              </a:p>
            </p:txBody>
          </p:sp>
          <p:sp>
            <p:nvSpPr>
              <p:cNvPr id="66" name="TextBox 65"/>
              <p:cNvSpPr txBox="1"/>
              <p:nvPr/>
            </p:nvSpPr>
            <p:spPr>
              <a:xfrm>
                <a:off x="4030065" y="4751247"/>
                <a:ext cx="1187972" cy="355546"/>
              </a:xfrm>
              <a:prstGeom prst="rect">
                <a:avLst/>
              </a:prstGeom>
              <a:noFill/>
            </p:spPr>
            <p:txBody>
              <a:bodyPr wrap="none" rtlCol="0">
                <a:spAutoFit/>
              </a:bodyPr>
              <a:lstStyle/>
              <a:p>
                <a:pPr algn="ctr"/>
                <a:r>
                  <a:rPr lang="en-GB" sz="900" dirty="0" smtClean="0">
                    <a:solidFill>
                      <a:srgbClr val="363636"/>
                    </a:solidFill>
                  </a:rPr>
                  <a:t>Time, years</a:t>
                </a:r>
                <a:endParaRPr lang="en-GB" sz="900" dirty="0">
                  <a:solidFill>
                    <a:srgbClr val="363636"/>
                  </a:solidFill>
                </a:endParaRPr>
              </a:p>
            </p:txBody>
          </p:sp>
          <p:sp>
            <p:nvSpPr>
              <p:cNvPr id="67" name="TextBox 66"/>
              <p:cNvSpPr txBox="1"/>
              <p:nvPr/>
            </p:nvSpPr>
            <p:spPr>
              <a:xfrm>
                <a:off x="2114640" y="2216466"/>
                <a:ext cx="568833" cy="355546"/>
              </a:xfrm>
              <a:prstGeom prst="rect">
                <a:avLst/>
              </a:prstGeom>
              <a:noFill/>
            </p:spPr>
            <p:txBody>
              <a:bodyPr wrap="none" rtlCol="0" anchor="ctr" anchorCtr="0">
                <a:spAutoFit/>
              </a:bodyPr>
              <a:lstStyle/>
              <a:p>
                <a:pPr algn="r"/>
                <a:r>
                  <a:rPr lang="en-GB" sz="900" dirty="0" smtClean="0">
                    <a:solidFill>
                      <a:srgbClr val="363636"/>
                    </a:solidFill>
                  </a:rPr>
                  <a:t>100</a:t>
                </a:r>
                <a:endParaRPr lang="en-GB" sz="900" dirty="0">
                  <a:solidFill>
                    <a:srgbClr val="363636"/>
                  </a:solidFill>
                </a:endParaRPr>
              </a:p>
            </p:txBody>
          </p:sp>
          <p:sp>
            <p:nvSpPr>
              <p:cNvPr id="68" name="TextBox 67"/>
              <p:cNvSpPr txBox="1"/>
              <p:nvPr/>
            </p:nvSpPr>
            <p:spPr>
              <a:xfrm>
                <a:off x="2211380" y="2633946"/>
                <a:ext cx="472093" cy="355546"/>
              </a:xfrm>
              <a:prstGeom prst="rect">
                <a:avLst/>
              </a:prstGeom>
              <a:noFill/>
            </p:spPr>
            <p:txBody>
              <a:bodyPr wrap="none" rtlCol="0" anchor="ctr" anchorCtr="0">
                <a:spAutoFit/>
              </a:bodyPr>
              <a:lstStyle/>
              <a:p>
                <a:pPr algn="r"/>
                <a:r>
                  <a:rPr lang="en-GB" sz="900" dirty="0" smtClean="0">
                    <a:solidFill>
                      <a:srgbClr val="363636"/>
                    </a:solidFill>
                  </a:rPr>
                  <a:t>80</a:t>
                </a:r>
                <a:endParaRPr lang="en-GB" sz="900" dirty="0">
                  <a:solidFill>
                    <a:srgbClr val="363636"/>
                  </a:solidFill>
                </a:endParaRPr>
              </a:p>
            </p:txBody>
          </p:sp>
          <p:sp>
            <p:nvSpPr>
              <p:cNvPr id="69" name="TextBox 68"/>
              <p:cNvSpPr txBox="1"/>
              <p:nvPr/>
            </p:nvSpPr>
            <p:spPr>
              <a:xfrm>
                <a:off x="2211380" y="3049685"/>
                <a:ext cx="472093" cy="355546"/>
              </a:xfrm>
              <a:prstGeom prst="rect">
                <a:avLst/>
              </a:prstGeom>
              <a:noFill/>
            </p:spPr>
            <p:txBody>
              <a:bodyPr wrap="none" rtlCol="0" anchor="ctr" anchorCtr="0">
                <a:spAutoFit/>
              </a:bodyPr>
              <a:lstStyle/>
              <a:p>
                <a:pPr algn="r"/>
                <a:r>
                  <a:rPr lang="en-GB" sz="900" dirty="0" smtClean="0">
                    <a:solidFill>
                      <a:srgbClr val="363636"/>
                    </a:solidFill>
                  </a:rPr>
                  <a:t>60</a:t>
                </a:r>
                <a:endParaRPr lang="en-GB" sz="900" dirty="0">
                  <a:solidFill>
                    <a:srgbClr val="363636"/>
                  </a:solidFill>
                </a:endParaRPr>
              </a:p>
            </p:txBody>
          </p:sp>
          <p:sp>
            <p:nvSpPr>
              <p:cNvPr id="70" name="TextBox 69"/>
              <p:cNvSpPr txBox="1"/>
              <p:nvPr/>
            </p:nvSpPr>
            <p:spPr>
              <a:xfrm>
                <a:off x="2211380" y="3465425"/>
                <a:ext cx="472093" cy="355546"/>
              </a:xfrm>
              <a:prstGeom prst="rect">
                <a:avLst/>
              </a:prstGeom>
              <a:noFill/>
            </p:spPr>
            <p:txBody>
              <a:bodyPr wrap="none" rtlCol="0" anchor="ctr" anchorCtr="0">
                <a:spAutoFit/>
              </a:bodyPr>
              <a:lstStyle/>
              <a:p>
                <a:pPr algn="r"/>
                <a:r>
                  <a:rPr lang="en-GB" sz="900" dirty="0" smtClean="0">
                    <a:solidFill>
                      <a:srgbClr val="363636"/>
                    </a:solidFill>
                  </a:rPr>
                  <a:t>40</a:t>
                </a:r>
                <a:endParaRPr lang="en-GB" sz="900" dirty="0">
                  <a:solidFill>
                    <a:srgbClr val="363636"/>
                  </a:solidFill>
                </a:endParaRPr>
              </a:p>
            </p:txBody>
          </p:sp>
          <p:sp>
            <p:nvSpPr>
              <p:cNvPr id="71" name="TextBox 70"/>
              <p:cNvSpPr txBox="1"/>
              <p:nvPr/>
            </p:nvSpPr>
            <p:spPr>
              <a:xfrm>
                <a:off x="2211380" y="3881166"/>
                <a:ext cx="472093" cy="355546"/>
              </a:xfrm>
              <a:prstGeom prst="rect">
                <a:avLst/>
              </a:prstGeom>
              <a:noFill/>
            </p:spPr>
            <p:txBody>
              <a:bodyPr wrap="none" rtlCol="0" anchor="ctr" anchorCtr="0">
                <a:spAutoFit/>
              </a:bodyPr>
              <a:lstStyle/>
              <a:p>
                <a:pPr algn="r"/>
                <a:r>
                  <a:rPr lang="en-GB" sz="900" dirty="0" smtClean="0">
                    <a:solidFill>
                      <a:srgbClr val="363636"/>
                    </a:solidFill>
                  </a:rPr>
                  <a:t>20</a:t>
                </a:r>
                <a:endParaRPr lang="en-GB" sz="900" dirty="0">
                  <a:solidFill>
                    <a:srgbClr val="363636"/>
                  </a:solidFill>
                </a:endParaRPr>
              </a:p>
            </p:txBody>
          </p:sp>
          <p:sp>
            <p:nvSpPr>
              <p:cNvPr id="72" name="TextBox 71"/>
              <p:cNvSpPr txBox="1"/>
              <p:nvPr/>
            </p:nvSpPr>
            <p:spPr>
              <a:xfrm>
                <a:off x="2308120" y="4296905"/>
                <a:ext cx="375352" cy="355546"/>
              </a:xfrm>
              <a:prstGeom prst="rect">
                <a:avLst/>
              </a:prstGeom>
              <a:noFill/>
            </p:spPr>
            <p:txBody>
              <a:bodyPr wrap="none" rtlCol="0" anchor="ctr" anchorCtr="0">
                <a:spAutoFit/>
              </a:bodyPr>
              <a:lstStyle/>
              <a:p>
                <a:pPr algn="r"/>
                <a:r>
                  <a:rPr lang="en-GB" sz="900" dirty="0" smtClean="0">
                    <a:solidFill>
                      <a:srgbClr val="363636"/>
                    </a:solidFill>
                  </a:rPr>
                  <a:t>0</a:t>
                </a:r>
                <a:endParaRPr lang="en-GB" sz="900" dirty="0">
                  <a:solidFill>
                    <a:srgbClr val="363636"/>
                  </a:solidFill>
                </a:endParaRPr>
              </a:p>
            </p:txBody>
          </p:sp>
          <p:sp>
            <p:nvSpPr>
              <p:cNvPr id="73" name="TextBox 72"/>
              <p:cNvSpPr txBox="1"/>
              <p:nvPr/>
            </p:nvSpPr>
            <p:spPr>
              <a:xfrm>
                <a:off x="2520699" y="4522747"/>
                <a:ext cx="375352" cy="355546"/>
              </a:xfrm>
              <a:prstGeom prst="rect">
                <a:avLst/>
              </a:prstGeom>
              <a:noFill/>
            </p:spPr>
            <p:txBody>
              <a:bodyPr wrap="none" rtlCol="0" anchor="t" anchorCtr="0">
                <a:spAutoFit/>
              </a:bodyPr>
              <a:lstStyle/>
              <a:p>
                <a:pPr algn="ctr"/>
                <a:r>
                  <a:rPr lang="en-GB" sz="900" dirty="0" smtClean="0">
                    <a:solidFill>
                      <a:srgbClr val="363636"/>
                    </a:solidFill>
                  </a:rPr>
                  <a:t>0</a:t>
                </a:r>
                <a:endParaRPr lang="en-GB" sz="900" dirty="0">
                  <a:solidFill>
                    <a:srgbClr val="363636"/>
                  </a:solidFill>
                </a:endParaRPr>
              </a:p>
            </p:txBody>
          </p:sp>
          <p:sp>
            <p:nvSpPr>
              <p:cNvPr id="74" name="TextBox 73"/>
              <p:cNvSpPr txBox="1"/>
              <p:nvPr/>
            </p:nvSpPr>
            <p:spPr>
              <a:xfrm>
                <a:off x="3147312" y="4522747"/>
                <a:ext cx="375352" cy="355546"/>
              </a:xfrm>
              <a:prstGeom prst="rect">
                <a:avLst/>
              </a:prstGeom>
              <a:noFill/>
            </p:spPr>
            <p:txBody>
              <a:bodyPr wrap="none" rtlCol="0" anchor="t" anchorCtr="0">
                <a:spAutoFit/>
              </a:bodyPr>
              <a:lstStyle/>
              <a:p>
                <a:pPr algn="ctr"/>
                <a:r>
                  <a:rPr lang="en-GB" sz="900" dirty="0" smtClean="0">
                    <a:solidFill>
                      <a:srgbClr val="363636"/>
                    </a:solidFill>
                  </a:rPr>
                  <a:t>2</a:t>
                </a:r>
                <a:endParaRPr lang="en-GB" sz="900" dirty="0">
                  <a:solidFill>
                    <a:srgbClr val="363636"/>
                  </a:solidFill>
                </a:endParaRPr>
              </a:p>
            </p:txBody>
          </p:sp>
          <p:sp>
            <p:nvSpPr>
              <p:cNvPr id="75" name="TextBox 74"/>
              <p:cNvSpPr txBox="1"/>
              <p:nvPr/>
            </p:nvSpPr>
            <p:spPr>
              <a:xfrm>
                <a:off x="3780366" y="4522747"/>
                <a:ext cx="375352" cy="355546"/>
              </a:xfrm>
              <a:prstGeom prst="rect">
                <a:avLst/>
              </a:prstGeom>
              <a:noFill/>
            </p:spPr>
            <p:txBody>
              <a:bodyPr wrap="none" rtlCol="0" anchor="t" anchorCtr="0">
                <a:spAutoFit/>
              </a:bodyPr>
              <a:lstStyle/>
              <a:p>
                <a:pPr algn="ctr"/>
                <a:r>
                  <a:rPr lang="en-GB" sz="900" dirty="0" smtClean="0">
                    <a:solidFill>
                      <a:srgbClr val="363636"/>
                    </a:solidFill>
                  </a:rPr>
                  <a:t>4</a:t>
                </a:r>
                <a:endParaRPr lang="en-GB" sz="900" dirty="0">
                  <a:solidFill>
                    <a:srgbClr val="363636"/>
                  </a:solidFill>
                </a:endParaRPr>
              </a:p>
            </p:txBody>
          </p:sp>
          <p:sp>
            <p:nvSpPr>
              <p:cNvPr id="76" name="TextBox 75"/>
              <p:cNvSpPr txBox="1"/>
              <p:nvPr/>
            </p:nvSpPr>
            <p:spPr>
              <a:xfrm>
                <a:off x="4425055" y="4522747"/>
                <a:ext cx="375352" cy="355546"/>
              </a:xfrm>
              <a:prstGeom prst="rect">
                <a:avLst/>
              </a:prstGeom>
              <a:noFill/>
            </p:spPr>
            <p:txBody>
              <a:bodyPr wrap="none" rtlCol="0" anchor="t" anchorCtr="0">
                <a:spAutoFit/>
              </a:bodyPr>
              <a:lstStyle/>
              <a:p>
                <a:pPr algn="ctr"/>
                <a:r>
                  <a:rPr lang="en-GB" sz="900" dirty="0" smtClean="0">
                    <a:solidFill>
                      <a:srgbClr val="363636"/>
                    </a:solidFill>
                  </a:rPr>
                  <a:t>6</a:t>
                </a:r>
                <a:endParaRPr lang="en-GB" sz="900" dirty="0">
                  <a:solidFill>
                    <a:srgbClr val="363636"/>
                  </a:solidFill>
                </a:endParaRPr>
              </a:p>
            </p:txBody>
          </p:sp>
          <p:sp>
            <p:nvSpPr>
              <p:cNvPr id="77" name="TextBox 76"/>
              <p:cNvSpPr txBox="1"/>
              <p:nvPr/>
            </p:nvSpPr>
            <p:spPr>
              <a:xfrm>
                <a:off x="5075036" y="4522747"/>
                <a:ext cx="375352" cy="355546"/>
              </a:xfrm>
              <a:prstGeom prst="rect">
                <a:avLst/>
              </a:prstGeom>
              <a:noFill/>
            </p:spPr>
            <p:txBody>
              <a:bodyPr wrap="none" rtlCol="0" anchor="t" anchorCtr="0">
                <a:spAutoFit/>
              </a:bodyPr>
              <a:lstStyle/>
              <a:p>
                <a:pPr algn="ctr"/>
                <a:r>
                  <a:rPr lang="en-GB" sz="900" dirty="0" smtClean="0">
                    <a:solidFill>
                      <a:srgbClr val="363636"/>
                    </a:solidFill>
                  </a:rPr>
                  <a:t>8</a:t>
                </a:r>
                <a:endParaRPr lang="en-GB" sz="900" dirty="0">
                  <a:solidFill>
                    <a:srgbClr val="363636"/>
                  </a:solidFill>
                </a:endParaRPr>
              </a:p>
            </p:txBody>
          </p:sp>
          <p:sp>
            <p:nvSpPr>
              <p:cNvPr id="78" name="TextBox 77"/>
              <p:cNvSpPr txBox="1"/>
              <p:nvPr/>
            </p:nvSpPr>
            <p:spPr>
              <a:xfrm>
                <a:off x="5687134" y="4522747"/>
                <a:ext cx="472094" cy="355546"/>
              </a:xfrm>
              <a:prstGeom prst="rect">
                <a:avLst/>
              </a:prstGeom>
              <a:noFill/>
            </p:spPr>
            <p:txBody>
              <a:bodyPr wrap="none" rtlCol="0" anchor="t" anchorCtr="0">
                <a:spAutoFit/>
              </a:bodyPr>
              <a:lstStyle/>
              <a:p>
                <a:pPr algn="ctr"/>
                <a:r>
                  <a:rPr lang="en-GB" sz="900" dirty="0" smtClean="0">
                    <a:solidFill>
                      <a:srgbClr val="363636"/>
                    </a:solidFill>
                  </a:rPr>
                  <a:t>10</a:t>
                </a:r>
                <a:endParaRPr lang="en-GB" sz="900" dirty="0">
                  <a:solidFill>
                    <a:srgbClr val="363636"/>
                  </a:solidFill>
                </a:endParaRPr>
              </a:p>
            </p:txBody>
          </p:sp>
          <p:sp>
            <p:nvSpPr>
              <p:cNvPr id="79" name="TextBox 78"/>
              <p:cNvSpPr txBox="1"/>
              <p:nvPr/>
            </p:nvSpPr>
            <p:spPr>
              <a:xfrm>
                <a:off x="6288354" y="4522747"/>
                <a:ext cx="472094" cy="355546"/>
              </a:xfrm>
              <a:prstGeom prst="rect">
                <a:avLst/>
              </a:prstGeom>
              <a:noFill/>
            </p:spPr>
            <p:txBody>
              <a:bodyPr wrap="none" rtlCol="0" anchor="t" anchorCtr="0">
                <a:spAutoFit/>
              </a:bodyPr>
              <a:lstStyle/>
              <a:p>
                <a:pPr algn="ctr"/>
                <a:r>
                  <a:rPr lang="en-GB" sz="900" dirty="0" smtClean="0">
                    <a:solidFill>
                      <a:srgbClr val="363636"/>
                    </a:solidFill>
                  </a:rPr>
                  <a:t>12</a:t>
                </a:r>
                <a:endParaRPr lang="en-GB" sz="900" dirty="0">
                  <a:solidFill>
                    <a:srgbClr val="363636"/>
                  </a:solidFill>
                </a:endParaRPr>
              </a:p>
            </p:txBody>
          </p:sp>
        </p:grpSp>
        <p:sp>
          <p:nvSpPr>
            <p:cNvPr id="57" name="Freeform 5"/>
            <p:cNvSpPr>
              <a:spLocks/>
            </p:cNvSpPr>
            <p:nvPr/>
          </p:nvSpPr>
          <p:spPr bwMode="auto">
            <a:xfrm>
              <a:off x="5768765" y="1683070"/>
              <a:ext cx="2520000" cy="540000"/>
            </a:xfrm>
            <a:custGeom>
              <a:avLst/>
              <a:gdLst>
                <a:gd name="T0" fmla="*/ 174 w 199"/>
                <a:gd name="T1" fmla="*/ 43 h 43"/>
                <a:gd name="T2" fmla="*/ 124 w 199"/>
                <a:gd name="T3" fmla="*/ 41 h 43"/>
                <a:gd name="T4" fmla="*/ 115 w 199"/>
                <a:gd name="T5" fmla="*/ 41 h 43"/>
                <a:gd name="T6" fmla="*/ 98 w 199"/>
                <a:gd name="T7" fmla="*/ 40 h 43"/>
                <a:gd name="T8" fmla="*/ 85 w 199"/>
                <a:gd name="T9" fmla="*/ 39 h 43"/>
                <a:gd name="T10" fmla="*/ 74 w 199"/>
                <a:gd name="T11" fmla="*/ 39 h 43"/>
                <a:gd name="T12" fmla="*/ 71 w 199"/>
                <a:gd name="T13" fmla="*/ 37 h 43"/>
                <a:gd name="T14" fmla="*/ 60 w 199"/>
                <a:gd name="T15" fmla="*/ 36 h 43"/>
                <a:gd name="T16" fmla="*/ 48 w 199"/>
                <a:gd name="T17" fmla="*/ 36 h 43"/>
                <a:gd name="T18" fmla="*/ 44 w 199"/>
                <a:gd name="T19" fmla="*/ 35 h 43"/>
                <a:gd name="T20" fmla="*/ 43 w 199"/>
                <a:gd name="T21" fmla="*/ 34 h 43"/>
                <a:gd name="T22" fmla="*/ 40 w 199"/>
                <a:gd name="T23" fmla="*/ 33 h 43"/>
                <a:gd name="T24" fmla="*/ 38 w 199"/>
                <a:gd name="T25" fmla="*/ 33 h 43"/>
                <a:gd name="T26" fmla="*/ 34 w 199"/>
                <a:gd name="T27" fmla="*/ 31 h 43"/>
                <a:gd name="T28" fmla="*/ 30 w 199"/>
                <a:gd name="T29" fmla="*/ 30 h 43"/>
                <a:gd name="T30" fmla="*/ 25 w 199"/>
                <a:gd name="T31" fmla="*/ 29 h 43"/>
                <a:gd name="T32" fmla="*/ 23 w 199"/>
                <a:gd name="T33" fmla="*/ 28 h 43"/>
                <a:gd name="T34" fmla="*/ 21 w 199"/>
                <a:gd name="T35" fmla="*/ 26 h 43"/>
                <a:gd name="T36" fmla="*/ 19 w 199"/>
                <a:gd name="T37" fmla="*/ 25 h 43"/>
                <a:gd name="T38" fmla="*/ 18 w 199"/>
                <a:gd name="T39" fmla="*/ 23 h 43"/>
                <a:gd name="T40" fmla="*/ 16 w 199"/>
                <a:gd name="T41" fmla="*/ 22 h 43"/>
                <a:gd name="T42" fmla="*/ 15 w 199"/>
                <a:gd name="T43" fmla="*/ 21 h 43"/>
                <a:gd name="T44" fmla="*/ 13 w 199"/>
                <a:gd name="T45" fmla="*/ 20 h 43"/>
                <a:gd name="T46" fmla="*/ 12 w 199"/>
                <a:gd name="T47" fmla="*/ 16 h 43"/>
                <a:gd name="T48" fmla="*/ 11 w 199"/>
                <a:gd name="T49" fmla="*/ 15 h 43"/>
                <a:gd name="T50" fmla="*/ 9 w 199"/>
                <a:gd name="T51" fmla="*/ 13 h 43"/>
                <a:gd name="T52" fmla="*/ 9 w 199"/>
                <a:gd name="T53" fmla="*/ 11 h 43"/>
                <a:gd name="T54" fmla="*/ 8 w 199"/>
                <a:gd name="T55" fmla="*/ 10 h 43"/>
                <a:gd name="T56" fmla="*/ 6 w 199"/>
                <a:gd name="T57" fmla="*/ 9 h 43"/>
                <a:gd name="T58" fmla="*/ 5 w 199"/>
                <a:gd name="T59" fmla="*/ 7 h 43"/>
                <a:gd name="T60" fmla="*/ 4 w 199"/>
                <a:gd name="T61" fmla="*/ 3 h 43"/>
                <a:gd name="T62" fmla="*/ 3 w 199"/>
                <a:gd name="T63" fmla="*/ 2 h 43"/>
                <a:gd name="T64" fmla="*/ 2 w 199"/>
                <a:gd name="T65"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9" h="43">
                  <a:moveTo>
                    <a:pt x="199" y="43"/>
                  </a:moveTo>
                  <a:lnTo>
                    <a:pt x="174" y="43"/>
                  </a:lnTo>
                  <a:lnTo>
                    <a:pt x="174" y="41"/>
                  </a:lnTo>
                  <a:lnTo>
                    <a:pt x="124" y="41"/>
                  </a:lnTo>
                  <a:lnTo>
                    <a:pt x="124" y="41"/>
                  </a:lnTo>
                  <a:lnTo>
                    <a:pt x="115" y="41"/>
                  </a:lnTo>
                  <a:lnTo>
                    <a:pt x="115" y="40"/>
                  </a:lnTo>
                  <a:lnTo>
                    <a:pt x="98" y="40"/>
                  </a:lnTo>
                  <a:lnTo>
                    <a:pt x="98" y="39"/>
                  </a:lnTo>
                  <a:lnTo>
                    <a:pt x="85" y="39"/>
                  </a:lnTo>
                  <a:lnTo>
                    <a:pt x="85" y="39"/>
                  </a:lnTo>
                  <a:lnTo>
                    <a:pt x="74" y="39"/>
                  </a:lnTo>
                  <a:lnTo>
                    <a:pt x="71" y="39"/>
                  </a:lnTo>
                  <a:lnTo>
                    <a:pt x="71" y="37"/>
                  </a:lnTo>
                  <a:lnTo>
                    <a:pt x="60" y="37"/>
                  </a:lnTo>
                  <a:lnTo>
                    <a:pt x="60" y="36"/>
                  </a:lnTo>
                  <a:lnTo>
                    <a:pt x="50" y="36"/>
                  </a:lnTo>
                  <a:lnTo>
                    <a:pt x="48" y="36"/>
                  </a:lnTo>
                  <a:lnTo>
                    <a:pt x="48" y="35"/>
                  </a:lnTo>
                  <a:lnTo>
                    <a:pt x="44" y="35"/>
                  </a:lnTo>
                  <a:lnTo>
                    <a:pt x="44" y="34"/>
                  </a:lnTo>
                  <a:lnTo>
                    <a:pt x="43" y="34"/>
                  </a:lnTo>
                  <a:lnTo>
                    <a:pt x="43" y="33"/>
                  </a:lnTo>
                  <a:lnTo>
                    <a:pt x="40" y="33"/>
                  </a:lnTo>
                  <a:lnTo>
                    <a:pt x="40" y="33"/>
                  </a:lnTo>
                  <a:lnTo>
                    <a:pt x="38" y="33"/>
                  </a:lnTo>
                  <a:lnTo>
                    <a:pt x="38" y="31"/>
                  </a:lnTo>
                  <a:lnTo>
                    <a:pt x="34" y="31"/>
                  </a:lnTo>
                  <a:lnTo>
                    <a:pt x="34" y="30"/>
                  </a:lnTo>
                  <a:lnTo>
                    <a:pt x="30" y="30"/>
                  </a:lnTo>
                  <a:lnTo>
                    <a:pt x="30" y="29"/>
                  </a:lnTo>
                  <a:lnTo>
                    <a:pt x="25" y="29"/>
                  </a:lnTo>
                  <a:lnTo>
                    <a:pt x="25" y="28"/>
                  </a:lnTo>
                  <a:lnTo>
                    <a:pt x="23" y="28"/>
                  </a:lnTo>
                  <a:lnTo>
                    <a:pt x="23" y="26"/>
                  </a:lnTo>
                  <a:lnTo>
                    <a:pt x="21" y="26"/>
                  </a:lnTo>
                  <a:lnTo>
                    <a:pt x="21" y="25"/>
                  </a:lnTo>
                  <a:lnTo>
                    <a:pt x="19" y="25"/>
                  </a:lnTo>
                  <a:lnTo>
                    <a:pt x="19" y="23"/>
                  </a:lnTo>
                  <a:lnTo>
                    <a:pt x="18" y="23"/>
                  </a:lnTo>
                  <a:lnTo>
                    <a:pt x="16" y="23"/>
                  </a:lnTo>
                  <a:lnTo>
                    <a:pt x="16" y="22"/>
                  </a:lnTo>
                  <a:lnTo>
                    <a:pt x="15" y="22"/>
                  </a:lnTo>
                  <a:lnTo>
                    <a:pt x="15" y="21"/>
                  </a:lnTo>
                  <a:lnTo>
                    <a:pt x="13" y="21"/>
                  </a:lnTo>
                  <a:lnTo>
                    <a:pt x="13" y="20"/>
                  </a:lnTo>
                  <a:lnTo>
                    <a:pt x="12" y="20"/>
                  </a:lnTo>
                  <a:lnTo>
                    <a:pt x="12" y="16"/>
                  </a:lnTo>
                  <a:lnTo>
                    <a:pt x="11" y="16"/>
                  </a:lnTo>
                  <a:lnTo>
                    <a:pt x="11" y="15"/>
                  </a:lnTo>
                  <a:lnTo>
                    <a:pt x="9" y="15"/>
                  </a:lnTo>
                  <a:lnTo>
                    <a:pt x="9" y="13"/>
                  </a:lnTo>
                  <a:lnTo>
                    <a:pt x="9" y="13"/>
                  </a:lnTo>
                  <a:lnTo>
                    <a:pt x="9" y="11"/>
                  </a:lnTo>
                  <a:lnTo>
                    <a:pt x="8" y="11"/>
                  </a:lnTo>
                  <a:lnTo>
                    <a:pt x="8" y="10"/>
                  </a:lnTo>
                  <a:lnTo>
                    <a:pt x="6" y="10"/>
                  </a:lnTo>
                  <a:lnTo>
                    <a:pt x="6" y="9"/>
                  </a:lnTo>
                  <a:lnTo>
                    <a:pt x="5" y="9"/>
                  </a:lnTo>
                  <a:lnTo>
                    <a:pt x="5" y="7"/>
                  </a:lnTo>
                  <a:lnTo>
                    <a:pt x="4" y="7"/>
                  </a:lnTo>
                  <a:lnTo>
                    <a:pt x="4" y="3"/>
                  </a:lnTo>
                  <a:lnTo>
                    <a:pt x="3" y="3"/>
                  </a:lnTo>
                  <a:lnTo>
                    <a:pt x="3" y="2"/>
                  </a:lnTo>
                  <a:lnTo>
                    <a:pt x="2" y="2"/>
                  </a:lnTo>
                  <a:lnTo>
                    <a:pt x="2" y="0"/>
                  </a:lnTo>
                  <a:lnTo>
                    <a:pt x="0" y="0"/>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59" name="Freeform 6"/>
            <p:cNvSpPr>
              <a:spLocks/>
            </p:cNvSpPr>
            <p:nvPr/>
          </p:nvSpPr>
          <p:spPr bwMode="auto">
            <a:xfrm>
              <a:off x="5768765" y="1683069"/>
              <a:ext cx="2520000" cy="501089"/>
            </a:xfrm>
            <a:custGeom>
              <a:avLst/>
              <a:gdLst>
                <a:gd name="T0" fmla="*/ 150 w 199"/>
                <a:gd name="T1" fmla="*/ 40 h 40"/>
                <a:gd name="T2" fmla="*/ 142 w 199"/>
                <a:gd name="T3" fmla="*/ 39 h 40"/>
                <a:gd name="T4" fmla="*/ 135 w 199"/>
                <a:gd name="T5" fmla="*/ 38 h 40"/>
                <a:gd name="T6" fmla="*/ 126 w 199"/>
                <a:gd name="T7" fmla="*/ 38 h 40"/>
                <a:gd name="T8" fmla="*/ 124 w 199"/>
                <a:gd name="T9" fmla="*/ 37 h 40"/>
                <a:gd name="T10" fmla="*/ 119 w 199"/>
                <a:gd name="T11" fmla="*/ 37 h 40"/>
                <a:gd name="T12" fmla="*/ 115 w 199"/>
                <a:gd name="T13" fmla="*/ 36 h 40"/>
                <a:gd name="T14" fmla="*/ 111 w 199"/>
                <a:gd name="T15" fmla="*/ 35 h 40"/>
                <a:gd name="T16" fmla="*/ 109 w 199"/>
                <a:gd name="T17" fmla="*/ 34 h 40"/>
                <a:gd name="T18" fmla="*/ 107 w 199"/>
                <a:gd name="T19" fmla="*/ 34 h 40"/>
                <a:gd name="T20" fmla="*/ 101 w 199"/>
                <a:gd name="T21" fmla="*/ 33 h 40"/>
                <a:gd name="T22" fmla="*/ 98 w 199"/>
                <a:gd name="T23" fmla="*/ 32 h 40"/>
                <a:gd name="T24" fmla="*/ 87 w 199"/>
                <a:gd name="T25" fmla="*/ 32 h 40"/>
                <a:gd name="T26" fmla="*/ 84 w 199"/>
                <a:gd name="T27" fmla="*/ 31 h 40"/>
                <a:gd name="T28" fmla="*/ 81 w 199"/>
                <a:gd name="T29" fmla="*/ 30 h 40"/>
                <a:gd name="T30" fmla="*/ 77 w 199"/>
                <a:gd name="T31" fmla="*/ 30 h 40"/>
                <a:gd name="T32" fmla="*/ 75 w 199"/>
                <a:gd name="T33" fmla="*/ 29 h 40"/>
                <a:gd name="T34" fmla="*/ 74 w 199"/>
                <a:gd name="T35" fmla="*/ 28 h 40"/>
                <a:gd name="T36" fmla="*/ 71 w 199"/>
                <a:gd name="T37" fmla="*/ 28 h 40"/>
                <a:gd name="T38" fmla="*/ 68 w 199"/>
                <a:gd name="T39" fmla="*/ 27 h 40"/>
                <a:gd name="T40" fmla="*/ 67 w 199"/>
                <a:gd name="T41" fmla="*/ 26 h 40"/>
                <a:gd name="T42" fmla="*/ 64 w 199"/>
                <a:gd name="T43" fmla="*/ 25 h 40"/>
                <a:gd name="T44" fmla="*/ 63 w 199"/>
                <a:gd name="T45" fmla="*/ 24 h 40"/>
                <a:gd name="T46" fmla="*/ 60 w 199"/>
                <a:gd name="T47" fmla="*/ 23 h 40"/>
                <a:gd name="T48" fmla="*/ 59 w 199"/>
                <a:gd name="T49" fmla="*/ 22 h 40"/>
                <a:gd name="T50" fmla="*/ 58 w 199"/>
                <a:gd name="T51" fmla="*/ 21 h 40"/>
                <a:gd name="T52" fmla="*/ 57 w 199"/>
                <a:gd name="T53" fmla="*/ 19 h 40"/>
                <a:gd name="T54" fmla="*/ 56 w 199"/>
                <a:gd name="T55" fmla="*/ 19 h 40"/>
                <a:gd name="T56" fmla="*/ 55 w 199"/>
                <a:gd name="T57" fmla="*/ 18 h 40"/>
                <a:gd name="T58" fmla="*/ 51 w 199"/>
                <a:gd name="T59" fmla="*/ 17 h 40"/>
                <a:gd name="T60" fmla="*/ 49 w 199"/>
                <a:gd name="T61" fmla="*/ 15 h 40"/>
                <a:gd name="T62" fmla="*/ 48 w 199"/>
                <a:gd name="T63" fmla="*/ 13 h 40"/>
                <a:gd name="T64" fmla="*/ 46 w 199"/>
                <a:gd name="T65" fmla="*/ 12 h 40"/>
                <a:gd name="T66" fmla="*/ 44 w 199"/>
                <a:gd name="T67" fmla="*/ 11 h 40"/>
                <a:gd name="T68" fmla="*/ 42 w 199"/>
                <a:gd name="T69" fmla="*/ 10 h 40"/>
                <a:gd name="T70" fmla="*/ 39 w 199"/>
                <a:gd name="T71" fmla="*/ 9 h 40"/>
                <a:gd name="T72" fmla="*/ 36 w 199"/>
                <a:gd name="T73" fmla="*/ 8 h 40"/>
                <a:gd name="T74" fmla="*/ 32 w 199"/>
                <a:gd name="T75" fmla="*/ 7 h 40"/>
                <a:gd name="T76" fmla="*/ 29 w 199"/>
                <a:gd name="T77" fmla="*/ 6 h 40"/>
                <a:gd name="T78" fmla="*/ 25 w 199"/>
                <a:gd name="T79" fmla="*/ 5 h 40"/>
                <a:gd name="T80" fmla="*/ 19 w 199"/>
                <a:gd name="T81" fmla="*/ 4 h 40"/>
                <a:gd name="T82" fmla="*/ 18 w 199"/>
                <a:gd name="T83" fmla="*/ 4 h 40"/>
                <a:gd name="T84" fmla="*/ 15 w 199"/>
                <a:gd name="T85" fmla="*/ 3 h 40"/>
                <a:gd name="T86" fmla="*/ 11 w 199"/>
                <a:gd name="T87" fmla="*/ 2 h 40"/>
                <a:gd name="T88" fmla="*/ 7 w 199"/>
                <a:gd name="T89" fmla="*/ 2 h 40"/>
                <a:gd name="T90" fmla="*/ 4 w 199"/>
                <a:gd name="T91" fmla="*/ 1 h 40"/>
                <a:gd name="T92" fmla="*/ 3 w 199"/>
                <a:gd name="T93" fmla="*/ 1 h 40"/>
                <a:gd name="T94" fmla="*/ 2 w 199"/>
                <a:gd name="T9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9" h="40">
                  <a:moveTo>
                    <a:pt x="199" y="40"/>
                  </a:moveTo>
                  <a:lnTo>
                    <a:pt x="150" y="40"/>
                  </a:lnTo>
                  <a:lnTo>
                    <a:pt x="150" y="39"/>
                  </a:lnTo>
                  <a:lnTo>
                    <a:pt x="142" y="39"/>
                  </a:lnTo>
                  <a:lnTo>
                    <a:pt x="142" y="38"/>
                  </a:lnTo>
                  <a:lnTo>
                    <a:pt x="135" y="38"/>
                  </a:lnTo>
                  <a:lnTo>
                    <a:pt x="135" y="38"/>
                  </a:lnTo>
                  <a:lnTo>
                    <a:pt x="126" y="38"/>
                  </a:lnTo>
                  <a:lnTo>
                    <a:pt x="124" y="38"/>
                  </a:lnTo>
                  <a:lnTo>
                    <a:pt x="124" y="37"/>
                  </a:lnTo>
                  <a:lnTo>
                    <a:pt x="119" y="37"/>
                  </a:lnTo>
                  <a:lnTo>
                    <a:pt x="119" y="37"/>
                  </a:lnTo>
                  <a:lnTo>
                    <a:pt x="115" y="37"/>
                  </a:lnTo>
                  <a:lnTo>
                    <a:pt x="115" y="36"/>
                  </a:lnTo>
                  <a:lnTo>
                    <a:pt x="111" y="36"/>
                  </a:lnTo>
                  <a:lnTo>
                    <a:pt x="111" y="35"/>
                  </a:lnTo>
                  <a:lnTo>
                    <a:pt x="109" y="35"/>
                  </a:lnTo>
                  <a:lnTo>
                    <a:pt x="109" y="34"/>
                  </a:lnTo>
                  <a:lnTo>
                    <a:pt x="107" y="34"/>
                  </a:lnTo>
                  <a:lnTo>
                    <a:pt x="107" y="34"/>
                  </a:lnTo>
                  <a:lnTo>
                    <a:pt x="101" y="34"/>
                  </a:lnTo>
                  <a:lnTo>
                    <a:pt x="101" y="33"/>
                  </a:lnTo>
                  <a:lnTo>
                    <a:pt x="98" y="33"/>
                  </a:lnTo>
                  <a:lnTo>
                    <a:pt x="98" y="32"/>
                  </a:lnTo>
                  <a:lnTo>
                    <a:pt x="87" y="32"/>
                  </a:lnTo>
                  <a:lnTo>
                    <a:pt x="87" y="32"/>
                  </a:lnTo>
                  <a:lnTo>
                    <a:pt x="84" y="32"/>
                  </a:lnTo>
                  <a:lnTo>
                    <a:pt x="84" y="31"/>
                  </a:lnTo>
                  <a:lnTo>
                    <a:pt x="81" y="31"/>
                  </a:lnTo>
                  <a:lnTo>
                    <a:pt x="81" y="30"/>
                  </a:lnTo>
                  <a:lnTo>
                    <a:pt x="77" y="30"/>
                  </a:lnTo>
                  <a:lnTo>
                    <a:pt x="77" y="30"/>
                  </a:lnTo>
                  <a:lnTo>
                    <a:pt x="75" y="30"/>
                  </a:lnTo>
                  <a:lnTo>
                    <a:pt x="75" y="29"/>
                  </a:lnTo>
                  <a:lnTo>
                    <a:pt x="74" y="29"/>
                  </a:lnTo>
                  <a:lnTo>
                    <a:pt x="74" y="28"/>
                  </a:lnTo>
                  <a:lnTo>
                    <a:pt x="71" y="28"/>
                  </a:lnTo>
                  <a:lnTo>
                    <a:pt x="71" y="28"/>
                  </a:lnTo>
                  <a:lnTo>
                    <a:pt x="68" y="28"/>
                  </a:lnTo>
                  <a:lnTo>
                    <a:pt x="68" y="27"/>
                  </a:lnTo>
                  <a:lnTo>
                    <a:pt x="67" y="27"/>
                  </a:lnTo>
                  <a:lnTo>
                    <a:pt x="67" y="26"/>
                  </a:lnTo>
                  <a:lnTo>
                    <a:pt x="64" y="26"/>
                  </a:lnTo>
                  <a:lnTo>
                    <a:pt x="64" y="25"/>
                  </a:lnTo>
                  <a:lnTo>
                    <a:pt x="63" y="25"/>
                  </a:lnTo>
                  <a:lnTo>
                    <a:pt x="63" y="24"/>
                  </a:lnTo>
                  <a:lnTo>
                    <a:pt x="60" y="24"/>
                  </a:lnTo>
                  <a:lnTo>
                    <a:pt x="60" y="23"/>
                  </a:lnTo>
                  <a:lnTo>
                    <a:pt x="59" y="23"/>
                  </a:lnTo>
                  <a:lnTo>
                    <a:pt x="59" y="22"/>
                  </a:lnTo>
                  <a:lnTo>
                    <a:pt x="58" y="22"/>
                  </a:lnTo>
                  <a:lnTo>
                    <a:pt x="58" y="21"/>
                  </a:lnTo>
                  <a:lnTo>
                    <a:pt x="57" y="21"/>
                  </a:lnTo>
                  <a:lnTo>
                    <a:pt x="57" y="19"/>
                  </a:lnTo>
                  <a:lnTo>
                    <a:pt x="56" y="19"/>
                  </a:lnTo>
                  <a:lnTo>
                    <a:pt x="56" y="19"/>
                  </a:lnTo>
                  <a:lnTo>
                    <a:pt x="55" y="19"/>
                  </a:lnTo>
                  <a:lnTo>
                    <a:pt x="55" y="18"/>
                  </a:lnTo>
                  <a:lnTo>
                    <a:pt x="51" y="18"/>
                  </a:lnTo>
                  <a:lnTo>
                    <a:pt x="51" y="17"/>
                  </a:lnTo>
                  <a:lnTo>
                    <a:pt x="49" y="17"/>
                  </a:lnTo>
                  <a:lnTo>
                    <a:pt x="49" y="15"/>
                  </a:lnTo>
                  <a:lnTo>
                    <a:pt x="48" y="15"/>
                  </a:lnTo>
                  <a:lnTo>
                    <a:pt x="48" y="13"/>
                  </a:lnTo>
                  <a:lnTo>
                    <a:pt x="46" y="13"/>
                  </a:lnTo>
                  <a:lnTo>
                    <a:pt x="46" y="12"/>
                  </a:lnTo>
                  <a:lnTo>
                    <a:pt x="44" y="12"/>
                  </a:lnTo>
                  <a:lnTo>
                    <a:pt x="44" y="11"/>
                  </a:lnTo>
                  <a:lnTo>
                    <a:pt x="42" y="11"/>
                  </a:lnTo>
                  <a:lnTo>
                    <a:pt x="42" y="10"/>
                  </a:lnTo>
                  <a:lnTo>
                    <a:pt x="39" y="10"/>
                  </a:lnTo>
                  <a:lnTo>
                    <a:pt x="39" y="9"/>
                  </a:lnTo>
                  <a:lnTo>
                    <a:pt x="36" y="9"/>
                  </a:lnTo>
                  <a:lnTo>
                    <a:pt x="36" y="8"/>
                  </a:lnTo>
                  <a:lnTo>
                    <a:pt x="32" y="8"/>
                  </a:lnTo>
                  <a:lnTo>
                    <a:pt x="32" y="7"/>
                  </a:lnTo>
                  <a:lnTo>
                    <a:pt x="29" y="7"/>
                  </a:lnTo>
                  <a:lnTo>
                    <a:pt x="29" y="6"/>
                  </a:lnTo>
                  <a:lnTo>
                    <a:pt x="25" y="6"/>
                  </a:lnTo>
                  <a:lnTo>
                    <a:pt x="25" y="5"/>
                  </a:lnTo>
                  <a:lnTo>
                    <a:pt x="19" y="5"/>
                  </a:lnTo>
                  <a:lnTo>
                    <a:pt x="19" y="4"/>
                  </a:lnTo>
                  <a:lnTo>
                    <a:pt x="18" y="4"/>
                  </a:lnTo>
                  <a:lnTo>
                    <a:pt x="18" y="4"/>
                  </a:lnTo>
                  <a:lnTo>
                    <a:pt x="15" y="4"/>
                  </a:lnTo>
                  <a:lnTo>
                    <a:pt x="15" y="3"/>
                  </a:lnTo>
                  <a:lnTo>
                    <a:pt x="11" y="3"/>
                  </a:lnTo>
                  <a:lnTo>
                    <a:pt x="11" y="2"/>
                  </a:lnTo>
                  <a:lnTo>
                    <a:pt x="9" y="2"/>
                  </a:lnTo>
                  <a:lnTo>
                    <a:pt x="7" y="2"/>
                  </a:lnTo>
                  <a:lnTo>
                    <a:pt x="7" y="1"/>
                  </a:lnTo>
                  <a:lnTo>
                    <a:pt x="4" y="1"/>
                  </a:lnTo>
                  <a:lnTo>
                    <a:pt x="4" y="1"/>
                  </a:lnTo>
                  <a:lnTo>
                    <a:pt x="3" y="1"/>
                  </a:lnTo>
                  <a:lnTo>
                    <a:pt x="3" y="0"/>
                  </a:lnTo>
                  <a:lnTo>
                    <a:pt x="2" y="0"/>
                  </a:lnTo>
                  <a:lnTo>
                    <a:pt x="0" y="0"/>
                  </a:lnTo>
                </a:path>
              </a:pathLst>
            </a:cu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grpSp>
        <p:nvGrpSpPr>
          <p:cNvPr id="6" name="Group 5"/>
          <p:cNvGrpSpPr/>
          <p:nvPr/>
        </p:nvGrpSpPr>
        <p:grpSpPr>
          <a:xfrm>
            <a:off x="1069461" y="4679723"/>
            <a:ext cx="3537594" cy="1876492"/>
            <a:chOff x="-83434" y="4536605"/>
            <a:chExt cx="3537594" cy="1876492"/>
          </a:xfrm>
        </p:grpSpPr>
        <p:sp>
          <p:nvSpPr>
            <p:cNvPr id="17" name="TextBox 16"/>
            <p:cNvSpPr txBox="1"/>
            <p:nvPr/>
          </p:nvSpPr>
          <p:spPr>
            <a:xfrm>
              <a:off x="-83434" y="4569625"/>
              <a:ext cx="425116" cy="292388"/>
            </a:xfrm>
            <a:prstGeom prst="rect">
              <a:avLst/>
            </a:prstGeom>
            <a:noFill/>
          </p:spPr>
          <p:txBody>
            <a:bodyPr wrap="none" rtlCol="0">
              <a:spAutoFit/>
            </a:bodyPr>
            <a:lstStyle/>
            <a:p>
              <a:r>
                <a:rPr lang="en-GB" sz="1300" b="1" dirty="0">
                  <a:solidFill>
                    <a:srgbClr val="363636"/>
                  </a:solidFill>
                </a:rPr>
                <a:t>OS</a:t>
              </a:r>
            </a:p>
          </p:txBody>
        </p:sp>
        <p:grpSp>
          <p:nvGrpSpPr>
            <p:cNvPr id="100" name="Group 99"/>
            <p:cNvGrpSpPr/>
            <p:nvPr/>
          </p:nvGrpSpPr>
          <p:grpSpPr>
            <a:xfrm>
              <a:off x="266573" y="4536605"/>
              <a:ext cx="3187587" cy="1876492"/>
              <a:chOff x="1951217" y="2216466"/>
              <a:chExt cx="4809231" cy="2890327"/>
            </a:xfrm>
          </p:grpSpPr>
          <p:grpSp>
            <p:nvGrpSpPr>
              <p:cNvPr id="103" name="Group 102"/>
              <p:cNvGrpSpPr/>
              <p:nvPr/>
            </p:nvGrpSpPr>
            <p:grpSpPr>
              <a:xfrm>
                <a:off x="2614623" y="2396465"/>
                <a:ext cx="3906738" cy="2171700"/>
                <a:chOff x="836615" y="2448719"/>
                <a:chExt cx="3906738" cy="2171700"/>
              </a:xfrm>
            </p:grpSpPr>
            <p:sp>
              <p:nvSpPr>
                <p:cNvPr id="119" name="Freeform 118"/>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0"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1" name="Line 7"/>
                <p:cNvSpPr>
                  <a:spLocks noChangeShapeType="1"/>
                </p:cNvSpPr>
                <p:nvPr/>
              </p:nvSpPr>
              <p:spPr bwMode="auto">
                <a:xfrm>
                  <a:off x="836615" y="28646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2" name="Line 8"/>
                <p:cNvSpPr>
                  <a:spLocks noChangeShapeType="1"/>
                </p:cNvSpPr>
                <p:nvPr/>
              </p:nvSpPr>
              <p:spPr bwMode="auto">
                <a:xfrm>
                  <a:off x="836615" y="328056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3" name="Line 9"/>
                <p:cNvSpPr>
                  <a:spLocks noChangeShapeType="1"/>
                </p:cNvSpPr>
                <p:nvPr/>
              </p:nvSpPr>
              <p:spPr bwMode="auto">
                <a:xfrm>
                  <a:off x="836615" y="369649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4" name="Line 10"/>
                <p:cNvSpPr>
                  <a:spLocks noChangeShapeType="1"/>
                </p:cNvSpPr>
                <p:nvPr/>
              </p:nvSpPr>
              <p:spPr bwMode="auto">
                <a:xfrm>
                  <a:off x="836615" y="41124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5" name="Line 11"/>
                <p:cNvSpPr>
                  <a:spLocks noChangeShapeType="1"/>
                </p:cNvSpPr>
                <p:nvPr/>
              </p:nvSpPr>
              <p:spPr bwMode="auto">
                <a:xfrm>
                  <a:off x="836615" y="45283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6" name="Line 13"/>
                <p:cNvSpPr>
                  <a:spLocks noChangeShapeType="1"/>
                </p:cNvSpPr>
                <p:nvPr/>
              </p:nvSpPr>
              <p:spPr bwMode="auto">
                <a:xfrm>
                  <a:off x="28384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7" name="Line 14"/>
                <p:cNvSpPr>
                  <a:spLocks noChangeShapeType="1"/>
                </p:cNvSpPr>
                <p:nvPr/>
              </p:nvSpPr>
              <p:spPr bwMode="auto">
                <a:xfrm>
                  <a:off x="41465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8" name="Line 15"/>
                <p:cNvSpPr>
                  <a:spLocks noChangeShapeType="1"/>
                </p:cNvSpPr>
                <p:nvPr/>
              </p:nvSpPr>
              <p:spPr bwMode="auto">
                <a:xfrm>
                  <a:off x="348096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29" name="Line 17"/>
                <p:cNvSpPr>
                  <a:spLocks noChangeShapeType="1"/>
                </p:cNvSpPr>
                <p:nvPr/>
              </p:nvSpPr>
              <p:spPr bwMode="auto">
                <a:xfrm>
                  <a:off x="47433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30" name="Line 18"/>
                <p:cNvSpPr>
                  <a:spLocks noChangeShapeType="1"/>
                </p:cNvSpPr>
                <p:nvPr/>
              </p:nvSpPr>
              <p:spPr bwMode="auto">
                <a:xfrm>
                  <a:off x="218128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31" name="Line 20"/>
                <p:cNvSpPr>
                  <a:spLocks noChangeShapeType="1"/>
                </p:cNvSpPr>
                <p:nvPr/>
              </p:nvSpPr>
              <p:spPr bwMode="auto">
                <a:xfrm>
                  <a:off x="155729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132" name="Line 21"/>
                <p:cNvSpPr>
                  <a:spLocks noChangeShapeType="1"/>
                </p:cNvSpPr>
                <p:nvPr/>
              </p:nvSpPr>
              <p:spPr bwMode="auto">
                <a:xfrm>
                  <a:off x="925515"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grpSp>
          <p:sp>
            <p:nvSpPr>
              <p:cNvPr id="104" name="TextBox 103"/>
              <p:cNvSpPr txBox="1"/>
              <p:nvPr/>
            </p:nvSpPr>
            <p:spPr>
              <a:xfrm rot="16200000">
                <a:off x="1726346" y="3268130"/>
                <a:ext cx="798008" cy="348265"/>
              </a:xfrm>
              <a:prstGeom prst="rect">
                <a:avLst/>
              </a:prstGeom>
              <a:noFill/>
            </p:spPr>
            <p:txBody>
              <a:bodyPr wrap="none" rtlCol="0">
                <a:spAutoFit/>
              </a:bodyPr>
              <a:lstStyle/>
              <a:p>
                <a:pPr algn="ctr"/>
                <a:r>
                  <a:rPr lang="en-GB" sz="900" dirty="0" smtClean="0">
                    <a:solidFill>
                      <a:srgbClr val="363636"/>
                    </a:solidFill>
                  </a:rPr>
                  <a:t>OS, %</a:t>
                </a:r>
                <a:endParaRPr lang="en-GB" sz="900" dirty="0">
                  <a:solidFill>
                    <a:srgbClr val="363636"/>
                  </a:solidFill>
                </a:endParaRPr>
              </a:p>
            </p:txBody>
          </p:sp>
          <p:sp>
            <p:nvSpPr>
              <p:cNvPr id="105" name="TextBox 104"/>
              <p:cNvSpPr txBox="1"/>
              <p:nvPr/>
            </p:nvSpPr>
            <p:spPr>
              <a:xfrm>
                <a:off x="4030065" y="4751247"/>
                <a:ext cx="1187971" cy="355546"/>
              </a:xfrm>
              <a:prstGeom prst="rect">
                <a:avLst/>
              </a:prstGeom>
              <a:noFill/>
            </p:spPr>
            <p:txBody>
              <a:bodyPr wrap="none" rtlCol="0">
                <a:spAutoFit/>
              </a:bodyPr>
              <a:lstStyle/>
              <a:p>
                <a:pPr algn="ctr"/>
                <a:r>
                  <a:rPr lang="en-GB" sz="900" dirty="0" smtClean="0">
                    <a:solidFill>
                      <a:srgbClr val="363636"/>
                    </a:solidFill>
                  </a:rPr>
                  <a:t>Time, years</a:t>
                </a:r>
                <a:endParaRPr lang="en-GB" sz="900" dirty="0">
                  <a:solidFill>
                    <a:srgbClr val="363636"/>
                  </a:solidFill>
                </a:endParaRPr>
              </a:p>
            </p:txBody>
          </p:sp>
          <p:sp>
            <p:nvSpPr>
              <p:cNvPr id="106" name="TextBox 105"/>
              <p:cNvSpPr txBox="1"/>
              <p:nvPr/>
            </p:nvSpPr>
            <p:spPr>
              <a:xfrm>
                <a:off x="2114640" y="2216466"/>
                <a:ext cx="568833" cy="355546"/>
              </a:xfrm>
              <a:prstGeom prst="rect">
                <a:avLst/>
              </a:prstGeom>
              <a:noFill/>
            </p:spPr>
            <p:txBody>
              <a:bodyPr wrap="none" rtlCol="0" anchor="ctr" anchorCtr="0">
                <a:spAutoFit/>
              </a:bodyPr>
              <a:lstStyle/>
              <a:p>
                <a:pPr algn="r"/>
                <a:r>
                  <a:rPr lang="en-GB" sz="900" dirty="0" smtClean="0">
                    <a:solidFill>
                      <a:srgbClr val="363636"/>
                    </a:solidFill>
                  </a:rPr>
                  <a:t>100</a:t>
                </a:r>
                <a:endParaRPr lang="en-GB" sz="900" dirty="0">
                  <a:solidFill>
                    <a:srgbClr val="363636"/>
                  </a:solidFill>
                </a:endParaRPr>
              </a:p>
            </p:txBody>
          </p:sp>
          <p:sp>
            <p:nvSpPr>
              <p:cNvPr id="107" name="TextBox 106"/>
              <p:cNvSpPr txBox="1"/>
              <p:nvPr/>
            </p:nvSpPr>
            <p:spPr>
              <a:xfrm>
                <a:off x="2211380" y="2633946"/>
                <a:ext cx="472093" cy="355546"/>
              </a:xfrm>
              <a:prstGeom prst="rect">
                <a:avLst/>
              </a:prstGeom>
              <a:noFill/>
            </p:spPr>
            <p:txBody>
              <a:bodyPr wrap="none" rtlCol="0" anchor="ctr" anchorCtr="0">
                <a:spAutoFit/>
              </a:bodyPr>
              <a:lstStyle/>
              <a:p>
                <a:pPr algn="r"/>
                <a:r>
                  <a:rPr lang="en-GB" sz="900" dirty="0" smtClean="0">
                    <a:solidFill>
                      <a:srgbClr val="363636"/>
                    </a:solidFill>
                  </a:rPr>
                  <a:t>80</a:t>
                </a:r>
                <a:endParaRPr lang="en-GB" sz="900" dirty="0">
                  <a:solidFill>
                    <a:srgbClr val="363636"/>
                  </a:solidFill>
                </a:endParaRPr>
              </a:p>
            </p:txBody>
          </p:sp>
          <p:sp>
            <p:nvSpPr>
              <p:cNvPr id="108" name="TextBox 107"/>
              <p:cNvSpPr txBox="1"/>
              <p:nvPr/>
            </p:nvSpPr>
            <p:spPr>
              <a:xfrm>
                <a:off x="2211380" y="3049685"/>
                <a:ext cx="472093" cy="355546"/>
              </a:xfrm>
              <a:prstGeom prst="rect">
                <a:avLst/>
              </a:prstGeom>
              <a:noFill/>
            </p:spPr>
            <p:txBody>
              <a:bodyPr wrap="none" rtlCol="0" anchor="ctr" anchorCtr="0">
                <a:spAutoFit/>
              </a:bodyPr>
              <a:lstStyle/>
              <a:p>
                <a:pPr algn="r"/>
                <a:r>
                  <a:rPr lang="en-GB" sz="900" dirty="0" smtClean="0">
                    <a:solidFill>
                      <a:srgbClr val="363636"/>
                    </a:solidFill>
                  </a:rPr>
                  <a:t>60</a:t>
                </a:r>
                <a:endParaRPr lang="en-GB" sz="900" dirty="0">
                  <a:solidFill>
                    <a:srgbClr val="363636"/>
                  </a:solidFill>
                </a:endParaRPr>
              </a:p>
            </p:txBody>
          </p:sp>
          <p:sp>
            <p:nvSpPr>
              <p:cNvPr id="109" name="TextBox 108"/>
              <p:cNvSpPr txBox="1"/>
              <p:nvPr/>
            </p:nvSpPr>
            <p:spPr>
              <a:xfrm>
                <a:off x="2211380" y="3465425"/>
                <a:ext cx="472093" cy="355546"/>
              </a:xfrm>
              <a:prstGeom prst="rect">
                <a:avLst/>
              </a:prstGeom>
              <a:noFill/>
            </p:spPr>
            <p:txBody>
              <a:bodyPr wrap="none" rtlCol="0" anchor="ctr" anchorCtr="0">
                <a:spAutoFit/>
              </a:bodyPr>
              <a:lstStyle/>
              <a:p>
                <a:pPr algn="r"/>
                <a:r>
                  <a:rPr lang="en-GB" sz="900" dirty="0" smtClean="0">
                    <a:solidFill>
                      <a:srgbClr val="363636"/>
                    </a:solidFill>
                  </a:rPr>
                  <a:t>40</a:t>
                </a:r>
                <a:endParaRPr lang="en-GB" sz="900" dirty="0">
                  <a:solidFill>
                    <a:srgbClr val="363636"/>
                  </a:solidFill>
                </a:endParaRPr>
              </a:p>
            </p:txBody>
          </p:sp>
          <p:sp>
            <p:nvSpPr>
              <p:cNvPr id="110" name="TextBox 109"/>
              <p:cNvSpPr txBox="1"/>
              <p:nvPr/>
            </p:nvSpPr>
            <p:spPr>
              <a:xfrm>
                <a:off x="2211380" y="3881166"/>
                <a:ext cx="472093" cy="355546"/>
              </a:xfrm>
              <a:prstGeom prst="rect">
                <a:avLst/>
              </a:prstGeom>
              <a:noFill/>
            </p:spPr>
            <p:txBody>
              <a:bodyPr wrap="none" rtlCol="0" anchor="ctr" anchorCtr="0">
                <a:spAutoFit/>
              </a:bodyPr>
              <a:lstStyle/>
              <a:p>
                <a:pPr algn="r"/>
                <a:r>
                  <a:rPr lang="en-GB" sz="900" dirty="0" smtClean="0">
                    <a:solidFill>
                      <a:srgbClr val="363636"/>
                    </a:solidFill>
                  </a:rPr>
                  <a:t>20</a:t>
                </a:r>
                <a:endParaRPr lang="en-GB" sz="900" dirty="0">
                  <a:solidFill>
                    <a:srgbClr val="363636"/>
                  </a:solidFill>
                </a:endParaRPr>
              </a:p>
            </p:txBody>
          </p:sp>
          <p:sp>
            <p:nvSpPr>
              <p:cNvPr id="111" name="TextBox 110"/>
              <p:cNvSpPr txBox="1"/>
              <p:nvPr/>
            </p:nvSpPr>
            <p:spPr>
              <a:xfrm>
                <a:off x="2308120" y="4296905"/>
                <a:ext cx="375352" cy="355546"/>
              </a:xfrm>
              <a:prstGeom prst="rect">
                <a:avLst/>
              </a:prstGeom>
              <a:noFill/>
            </p:spPr>
            <p:txBody>
              <a:bodyPr wrap="none" rtlCol="0" anchor="ctr" anchorCtr="0">
                <a:spAutoFit/>
              </a:bodyPr>
              <a:lstStyle/>
              <a:p>
                <a:pPr algn="r"/>
                <a:r>
                  <a:rPr lang="en-GB" sz="900" dirty="0" smtClean="0">
                    <a:solidFill>
                      <a:srgbClr val="363636"/>
                    </a:solidFill>
                  </a:rPr>
                  <a:t>0</a:t>
                </a:r>
                <a:endParaRPr lang="en-GB" sz="900" dirty="0">
                  <a:solidFill>
                    <a:srgbClr val="363636"/>
                  </a:solidFill>
                </a:endParaRPr>
              </a:p>
            </p:txBody>
          </p:sp>
          <p:sp>
            <p:nvSpPr>
              <p:cNvPr id="112" name="TextBox 111"/>
              <p:cNvSpPr txBox="1"/>
              <p:nvPr/>
            </p:nvSpPr>
            <p:spPr>
              <a:xfrm>
                <a:off x="2520699" y="4522747"/>
                <a:ext cx="375352" cy="355546"/>
              </a:xfrm>
              <a:prstGeom prst="rect">
                <a:avLst/>
              </a:prstGeom>
              <a:noFill/>
            </p:spPr>
            <p:txBody>
              <a:bodyPr wrap="none" rtlCol="0" anchor="t" anchorCtr="0">
                <a:spAutoFit/>
              </a:bodyPr>
              <a:lstStyle/>
              <a:p>
                <a:pPr algn="ctr"/>
                <a:r>
                  <a:rPr lang="en-GB" sz="900" dirty="0" smtClean="0">
                    <a:solidFill>
                      <a:srgbClr val="363636"/>
                    </a:solidFill>
                  </a:rPr>
                  <a:t>0</a:t>
                </a:r>
                <a:endParaRPr lang="en-GB" sz="900" dirty="0">
                  <a:solidFill>
                    <a:srgbClr val="363636"/>
                  </a:solidFill>
                </a:endParaRPr>
              </a:p>
            </p:txBody>
          </p:sp>
          <p:sp>
            <p:nvSpPr>
              <p:cNvPr id="113" name="TextBox 112"/>
              <p:cNvSpPr txBox="1"/>
              <p:nvPr/>
            </p:nvSpPr>
            <p:spPr>
              <a:xfrm>
                <a:off x="3147312" y="4522747"/>
                <a:ext cx="375352" cy="355546"/>
              </a:xfrm>
              <a:prstGeom prst="rect">
                <a:avLst/>
              </a:prstGeom>
              <a:noFill/>
            </p:spPr>
            <p:txBody>
              <a:bodyPr wrap="none" rtlCol="0" anchor="t" anchorCtr="0">
                <a:spAutoFit/>
              </a:bodyPr>
              <a:lstStyle/>
              <a:p>
                <a:pPr algn="ctr"/>
                <a:r>
                  <a:rPr lang="en-GB" sz="900" dirty="0" smtClean="0">
                    <a:solidFill>
                      <a:srgbClr val="363636"/>
                    </a:solidFill>
                  </a:rPr>
                  <a:t>2</a:t>
                </a:r>
                <a:endParaRPr lang="en-GB" sz="900" dirty="0">
                  <a:solidFill>
                    <a:srgbClr val="363636"/>
                  </a:solidFill>
                </a:endParaRPr>
              </a:p>
            </p:txBody>
          </p:sp>
          <p:sp>
            <p:nvSpPr>
              <p:cNvPr id="114" name="TextBox 113"/>
              <p:cNvSpPr txBox="1"/>
              <p:nvPr/>
            </p:nvSpPr>
            <p:spPr>
              <a:xfrm>
                <a:off x="3780366" y="4522747"/>
                <a:ext cx="375352" cy="355546"/>
              </a:xfrm>
              <a:prstGeom prst="rect">
                <a:avLst/>
              </a:prstGeom>
              <a:noFill/>
            </p:spPr>
            <p:txBody>
              <a:bodyPr wrap="none" rtlCol="0" anchor="t" anchorCtr="0">
                <a:spAutoFit/>
              </a:bodyPr>
              <a:lstStyle/>
              <a:p>
                <a:pPr algn="ctr"/>
                <a:r>
                  <a:rPr lang="en-GB" sz="900" dirty="0" smtClean="0">
                    <a:solidFill>
                      <a:srgbClr val="363636"/>
                    </a:solidFill>
                  </a:rPr>
                  <a:t>4</a:t>
                </a:r>
                <a:endParaRPr lang="en-GB" sz="900" dirty="0">
                  <a:solidFill>
                    <a:srgbClr val="363636"/>
                  </a:solidFill>
                </a:endParaRPr>
              </a:p>
            </p:txBody>
          </p:sp>
          <p:sp>
            <p:nvSpPr>
              <p:cNvPr id="115" name="TextBox 114"/>
              <p:cNvSpPr txBox="1"/>
              <p:nvPr/>
            </p:nvSpPr>
            <p:spPr>
              <a:xfrm>
                <a:off x="4425055" y="4522747"/>
                <a:ext cx="375352" cy="355546"/>
              </a:xfrm>
              <a:prstGeom prst="rect">
                <a:avLst/>
              </a:prstGeom>
              <a:noFill/>
            </p:spPr>
            <p:txBody>
              <a:bodyPr wrap="none" rtlCol="0" anchor="t" anchorCtr="0">
                <a:spAutoFit/>
              </a:bodyPr>
              <a:lstStyle/>
              <a:p>
                <a:pPr algn="ctr"/>
                <a:r>
                  <a:rPr lang="en-GB" sz="900" dirty="0" smtClean="0">
                    <a:solidFill>
                      <a:srgbClr val="363636"/>
                    </a:solidFill>
                  </a:rPr>
                  <a:t>6</a:t>
                </a:r>
                <a:endParaRPr lang="en-GB" sz="900" dirty="0">
                  <a:solidFill>
                    <a:srgbClr val="363636"/>
                  </a:solidFill>
                </a:endParaRPr>
              </a:p>
            </p:txBody>
          </p:sp>
          <p:sp>
            <p:nvSpPr>
              <p:cNvPr id="116" name="TextBox 115"/>
              <p:cNvSpPr txBox="1"/>
              <p:nvPr/>
            </p:nvSpPr>
            <p:spPr>
              <a:xfrm>
                <a:off x="5075036" y="4522747"/>
                <a:ext cx="375352" cy="355546"/>
              </a:xfrm>
              <a:prstGeom prst="rect">
                <a:avLst/>
              </a:prstGeom>
              <a:noFill/>
            </p:spPr>
            <p:txBody>
              <a:bodyPr wrap="none" rtlCol="0" anchor="t" anchorCtr="0">
                <a:spAutoFit/>
              </a:bodyPr>
              <a:lstStyle/>
              <a:p>
                <a:pPr algn="ctr"/>
                <a:r>
                  <a:rPr lang="en-GB" sz="900" dirty="0" smtClean="0">
                    <a:solidFill>
                      <a:srgbClr val="363636"/>
                    </a:solidFill>
                  </a:rPr>
                  <a:t>8</a:t>
                </a:r>
                <a:endParaRPr lang="en-GB" sz="900" dirty="0">
                  <a:solidFill>
                    <a:srgbClr val="363636"/>
                  </a:solidFill>
                </a:endParaRPr>
              </a:p>
            </p:txBody>
          </p:sp>
          <p:sp>
            <p:nvSpPr>
              <p:cNvPr id="117" name="TextBox 116"/>
              <p:cNvSpPr txBox="1"/>
              <p:nvPr/>
            </p:nvSpPr>
            <p:spPr>
              <a:xfrm>
                <a:off x="5687134" y="4522747"/>
                <a:ext cx="472094" cy="355546"/>
              </a:xfrm>
              <a:prstGeom prst="rect">
                <a:avLst/>
              </a:prstGeom>
              <a:noFill/>
            </p:spPr>
            <p:txBody>
              <a:bodyPr wrap="none" rtlCol="0" anchor="t" anchorCtr="0">
                <a:spAutoFit/>
              </a:bodyPr>
              <a:lstStyle/>
              <a:p>
                <a:pPr algn="ctr"/>
                <a:r>
                  <a:rPr lang="en-GB" sz="900" dirty="0" smtClean="0">
                    <a:solidFill>
                      <a:srgbClr val="363636"/>
                    </a:solidFill>
                  </a:rPr>
                  <a:t>10</a:t>
                </a:r>
                <a:endParaRPr lang="en-GB" sz="900" dirty="0">
                  <a:solidFill>
                    <a:srgbClr val="363636"/>
                  </a:solidFill>
                </a:endParaRPr>
              </a:p>
            </p:txBody>
          </p:sp>
          <p:sp>
            <p:nvSpPr>
              <p:cNvPr id="118" name="TextBox 117"/>
              <p:cNvSpPr txBox="1"/>
              <p:nvPr/>
            </p:nvSpPr>
            <p:spPr>
              <a:xfrm>
                <a:off x="6288354" y="4522747"/>
                <a:ext cx="472094" cy="355546"/>
              </a:xfrm>
              <a:prstGeom prst="rect">
                <a:avLst/>
              </a:prstGeom>
              <a:noFill/>
            </p:spPr>
            <p:txBody>
              <a:bodyPr wrap="none" rtlCol="0" anchor="t" anchorCtr="0">
                <a:spAutoFit/>
              </a:bodyPr>
              <a:lstStyle/>
              <a:p>
                <a:pPr algn="ctr"/>
                <a:r>
                  <a:rPr lang="en-GB" sz="900" dirty="0" smtClean="0">
                    <a:solidFill>
                      <a:srgbClr val="363636"/>
                    </a:solidFill>
                  </a:rPr>
                  <a:t>12</a:t>
                </a:r>
                <a:endParaRPr lang="en-GB" sz="900" dirty="0">
                  <a:solidFill>
                    <a:srgbClr val="363636"/>
                  </a:solidFill>
                </a:endParaRPr>
              </a:p>
            </p:txBody>
          </p:sp>
        </p:grpSp>
        <p:sp>
          <p:nvSpPr>
            <p:cNvPr id="95" name="Freeform 7"/>
            <p:cNvSpPr>
              <a:spLocks/>
            </p:cNvSpPr>
            <p:nvPr/>
          </p:nvSpPr>
          <p:spPr bwMode="auto">
            <a:xfrm>
              <a:off x="768425" y="4653466"/>
              <a:ext cx="2529286" cy="314129"/>
            </a:xfrm>
            <a:custGeom>
              <a:avLst/>
              <a:gdLst>
                <a:gd name="T0" fmla="*/ 200 w 200"/>
                <a:gd name="T1" fmla="*/ 26 h 26"/>
                <a:gd name="T2" fmla="*/ 172 w 200"/>
                <a:gd name="T3" fmla="*/ 26 h 26"/>
                <a:gd name="T4" fmla="*/ 172 w 200"/>
                <a:gd name="T5" fmla="*/ 24 h 26"/>
                <a:gd name="T6" fmla="*/ 167 w 200"/>
                <a:gd name="T7" fmla="*/ 24 h 26"/>
                <a:gd name="T8" fmla="*/ 167 w 200"/>
                <a:gd name="T9" fmla="*/ 23 h 26"/>
                <a:gd name="T10" fmla="*/ 158 w 200"/>
                <a:gd name="T11" fmla="*/ 23 h 26"/>
                <a:gd name="T12" fmla="*/ 158 w 200"/>
                <a:gd name="T13" fmla="*/ 22 h 26"/>
                <a:gd name="T14" fmla="*/ 155 w 200"/>
                <a:gd name="T15" fmla="*/ 22 h 26"/>
                <a:gd name="T16" fmla="*/ 155 w 200"/>
                <a:gd name="T17" fmla="*/ 21 h 26"/>
                <a:gd name="T18" fmla="*/ 150 w 200"/>
                <a:gd name="T19" fmla="*/ 21 h 26"/>
                <a:gd name="T20" fmla="*/ 150 w 200"/>
                <a:gd name="T21" fmla="*/ 20 h 26"/>
                <a:gd name="T22" fmla="*/ 145 w 200"/>
                <a:gd name="T23" fmla="*/ 20 h 26"/>
                <a:gd name="T24" fmla="*/ 145 w 200"/>
                <a:gd name="T25" fmla="*/ 20 h 26"/>
                <a:gd name="T26" fmla="*/ 137 w 200"/>
                <a:gd name="T27" fmla="*/ 20 h 26"/>
                <a:gd name="T28" fmla="*/ 137 w 200"/>
                <a:gd name="T29" fmla="*/ 19 h 26"/>
                <a:gd name="T30" fmla="*/ 134 w 200"/>
                <a:gd name="T31" fmla="*/ 19 h 26"/>
                <a:gd name="T32" fmla="*/ 134 w 200"/>
                <a:gd name="T33" fmla="*/ 18 h 26"/>
                <a:gd name="T34" fmla="*/ 125 w 200"/>
                <a:gd name="T35" fmla="*/ 18 h 26"/>
                <a:gd name="T36" fmla="*/ 125 w 200"/>
                <a:gd name="T37" fmla="*/ 16 h 26"/>
                <a:gd name="T38" fmla="*/ 114 w 200"/>
                <a:gd name="T39" fmla="*/ 16 h 26"/>
                <a:gd name="T40" fmla="*/ 114 w 200"/>
                <a:gd name="T41" fmla="*/ 15 h 26"/>
                <a:gd name="T42" fmla="*/ 109 w 200"/>
                <a:gd name="T43" fmla="*/ 15 h 26"/>
                <a:gd name="T44" fmla="*/ 109 w 200"/>
                <a:gd name="T45" fmla="*/ 14 h 26"/>
                <a:gd name="T46" fmla="*/ 105 w 200"/>
                <a:gd name="T47" fmla="*/ 14 h 26"/>
                <a:gd name="T48" fmla="*/ 105 w 200"/>
                <a:gd name="T49" fmla="*/ 12 h 26"/>
                <a:gd name="T50" fmla="*/ 98 w 200"/>
                <a:gd name="T51" fmla="*/ 12 h 26"/>
                <a:gd name="T52" fmla="*/ 98 w 200"/>
                <a:gd name="T53" fmla="*/ 12 h 26"/>
                <a:gd name="T54" fmla="*/ 96 w 200"/>
                <a:gd name="T55" fmla="*/ 12 h 26"/>
                <a:gd name="T56" fmla="*/ 94 w 200"/>
                <a:gd name="T57" fmla="*/ 12 h 26"/>
                <a:gd name="T58" fmla="*/ 94 w 200"/>
                <a:gd name="T59" fmla="*/ 11 h 26"/>
                <a:gd name="T60" fmla="*/ 91 w 200"/>
                <a:gd name="T61" fmla="*/ 11 h 26"/>
                <a:gd name="T62" fmla="*/ 91 w 200"/>
                <a:gd name="T63" fmla="*/ 10 h 26"/>
                <a:gd name="T64" fmla="*/ 88 w 200"/>
                <a:gd name="T65" fmla="*/ 10 h 26"/>
                <a:gd name="T66" fmla="*/ 82 w 200"/>
                <a:gd name="T67" fmla="*/ 10 h 26"/>
                <a:gd name="T68" fmla="*/ 82 w 200"/>
                <a:gd name="T69" fmla="*/ 9 h 26"/>
                <a:gd name="T70" fmla="*/ 80 w 200"/>
                <a:gd name="T71" fmla="*/ 9 h 26"/>
                <a:gd name="T72" fmla="*/ 80 w 200"/>
                <a:gd name="T73" fmla="*/ 8 h 26"/>
                <a:gd name="T74" fmla="*/ 77 w 200"/>
                <a:gd name="T75" fmla="*/ 8 h 26"/>
                <a:gd name="T76" fmla="*/ 73 w 200"/>
                <a:gd name="T77" fmla="*/ 8 h 26"/>
                <a:gd name="T78" fmla="*/ 73 w 200"/>
                <a:gd name="T79" fmla="*/ 6 h 26"/>
                <a:gd name="T80" fmla="*/ 64 w 200"/>
                <a:gd name="T81" fmla="*/ 6 h 26"/>
                <a:gd name="T82" fmla="*/ 64 w 200"/>
                <a:gd name="T83" fmla="*/ 5 h 26"/>
                <a:gd name="T84" fmla="*/ 59 w 200"/>
                <a:gd name="T85" fmla="*/ 5 h 26"/>
                <a:gd name="T86" fmla="*/ 55 w 200"/>
                <a:gd name="T87" fmla="*/ 5 h 26"/>
                <a:gd name="T88" fmla="*/ 55 w 200"/>
                <a:gd name="T89" fmla="*/ 4 h 26"/>
                <a:gd name="T90" fmla="*/ 50 w 200"/>
                <a:gd name="T91" fmla="*/ 4 h 26"/>
                <a:gd name="T92" fmla="*/ 50 w 200"/>
                <a:gd name="T93" fmla="*/ 4 h 26"/>
                <a:gd name="T94" fmla="*/ 45 w 200"/>
                <a:gd name="T95" fmla="*/ 4 h 26"/>
                <a:gd name="T96" fmla="*/ 42 w 200"/>
                <a:gd name="T97" fmla="*/ 4 h 26"/>
                <a:gd name="T98" fmla="*/ 42 w 200"/>
                <a:gd name="T99" fmla="*/ 3 h 26"/>
                <a:gd name="T100" fmla="*/ 28 w 200"/>
                <a:gd name="T101" fmla="*/ 3 h 26"/>
                <a:gd name="T102" fmla="*/ 28 w 200"/>
                <a:gd name="T103" fmla="*/ 2 h 26"/>
                <a:gd name="T104" fmla="*/ 19 w 200"/>
                <a:gd name="T105" fmla="*/ 2 h 26"/>
                <a:gd name="T106" fmla="*/ 17 w 200"/>
                <a:gd name="T107" fmla="*/ 2 h 26"/>
                <a:gd name="T108" fmla="*/ 17 w 200"/>
                <a:gd name="T109" fmla="*/ 1 h 26"/>
                <a:gd name="T110" fmla="*/ 8 w 200"/>
                <a:gd name="T111" fmla="*/ 1 h 26"/>
                <a:gd name="T112" fmla="*/ 8 w 200"/>
                <a:gd name="T113" fmla="*/ 0 h 26"/>
                <a:gd name="T114" fmla="*/ 0 w 200"/>
                <a:gd name="T11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0" h="26">
                  <a:moveTo>
                    <a:pt x="200" y="26"/>
                  </a:moveTo>
                  <a:lnTo>
                    <a:pt x="172" y="26"/>
                  </a:lnTo>
                  <a:lnTo>
                    <a:pt x="172" y="24"/>
                  </a:lnTo>
                  <a:lnTo>
                    <a:pt x="167" y="24"/>
                  </a:lnTo>
                  <a:lnTo>
                    <a:pt x="167" y="23"/>
                  </a:lnTo>
                  <a:lnTo>
                    <a:pt x="158" y="23"/>
                  </a:lnTo>
                  <a:lnTo>
                    <a:pt x="158" y="22"/>
                  </a:lnTo>
                  <a:lnTo>
                    <a:pt x="155" y="22"/>
                  </a:lnTo>
                  <a:lnTo>
                    <a:pt x="155" y="21"/>
                  </a:lnTo>
                  <a:lnTo>
                    <a:pt x="150" y="21"/>
                  </a:lnTo>
                  <a:lnTo>
                    <a:pt x="150" y="20"/>
                  </a:lnTo>
                  <a:lnTo>
                    <a:pt x="145" y="20"/>
                  </a:lnTo>
                  <a:lnTo>
                    <a:pt x="145" y="20"/>
                  </a:lnTo>
                  <a:lnTo>
                    <a:pt x="137" y="20"/>
                  </a:lnTo>
                  <a:lnTo>
                    <a:pt x="137" y="19"/>
                  </a:lnTo>
                  <a:lnTo>
                    <a:pt x="134" y="19"/>
                  </a:lnTo>
                  <a:lnTo>
                    <a:pt x="134" y="18"/>
                  </a:lnTo>
                  <a:lnTo>
                    <a:pt x="125" y="18"/>
                  </a:lnTo>
                  <a:lnTo>
                    <a:pt x="125" y="16"/>
                  </a:lnTo>
                  <a:lnTo>
                    <a:pt x="114" y="16"/>
                  </a:lnTo>
                  <a:lnTo>
                    <a:pt x="114" y="15"/>
                  </a:lnTo>
                  <a:lnTo>
                    <a:pt x="109" y="15"/>
                  </a:lnTo>
                  <a:lnTo>
                    <a:pt x="109" y="14"/>
                  </a:lnTo>
                  <a:lnTo>
                    <a:pt x="105" y="14"/>
                  </a:lnTo>
                  <a:lnTo>
                    <a:pt x="105" y="12"/>
                  </a:lnTo>
                  <a:lnTo>
                    <a:pt x="98" y="12"/>
                  </a:lnTo>
                  <a:lnTo>
                    <a:pt x="98" y="12"/>
                  </a:lnTo>
                  <a:lnTo>
                    <a:pt x="96" y="12"/>
                  </a:lnTo>
                  <a:lnTo>
                    <a:pt x="94" y="12"/>
                  </a:lnTo>
                  <a:lnTo>
                    <a:pt x="94" y="11"/>
                  </a:lnTo>
                  <a:lnTo>
                    <a:pt x="91" y="11"/>
                  </a:lnTo>
                  <a:lnTo>
                    <a:pt x="91" y="10"/>
                  </a:lnTo>
                  <a:lnTo>
                    <a:pt x="88" y="10"/>
                  </a:lnTo>
                  <a:lnTo>
                    <a:pt x="82" y="10"/>
                  </a:lnTo>
                  <a:lnTo>
                    <a:pt x="82" y="9"/>
                  </a:lnTo>
                  <a:lnTo>
                    <a:pt x="80" y="9"/>
                  </a:lnTo>
                  <a:lnTo>
                    <a:pt x="80" y="8"/>
                  </a:lnTo>
                  <a:lnTo>
                    <a:pt x="77" y="8"/>
                  </a:lnTo>
                  <a:lnTo>
                    <a:pt x="73" y="8"/>
                  </a:lnTo>
                  <a:lnTo>
                    <a:pt x="73" y="6"/>
                  </a:lnTo>
                  <a:lnTo>
                    <a:pt x="64" y="6"/>
                  </a:lnTo>
                  <a:lnTo>
                    <a:pt x="64" y="5"/>
                  </a:lnTo>
                  <a:lnTo>
                    <a:pt x="59" y="5"/>
                  </a:lnTo>
                  <a:lnTo>
                    <a:pt x="55" y="5"/>
                  </a:lnTo>
                  <a:lnTo>
                    <a:pt x="55" y="4"/>
                  </a:lnTo>
                  <a:lnTo>
                    <a:pt x="50" y="4"/>
                  </a:lnTo>
                  <a:lnTo>
                    <a:pt x="50" y="4"/>
                  </a:lnTo>
                  <a:lnTo>
                    <a:pt x="45" y="4"/>
                  </a:lnTo>
                  <a:lnTo>
                    <a:pt x="42" y="4"/>
                  </a:lnTo>
                  <a:lnTo>
                    <a:pt x="42" y="3"/>
                  </a:lnTo>
                  <a:lnTo>
                    <a:pt x="28" y="3"/>
                  </a:lnTo>
                  <a:lnTo>
                    <a:pt x="28" y="2"/>
                  </a:lnTo>
                  <a:lnTo>
                    <a:pt x="19" y="2"/>
                  </a:lnTo>
                  <a:lnTo>
                    <a:pt x="17" y="2"/>
                  </a:lnTo>
                  <a:lnTo>
                    <a:pt x="17" y="1"/>
                  </a:lnTo>
                  <a:lnTo>
                    <a:pt x="8" y="1"/>
                  </a:lnTo>
                  <a:lnTo>
                    <a:pt x="8" y="0"/>
                  </a:lnTo>
                  <a:lnTo>
                    <a:pt x="0" y="0"/>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96" name="Freeform 8"/>
            <p:cNvSpPr>
              <a:spLocks/>
            </p:cNvSpPr>
            <p:nvPr/>
          </p:nvSpPr>
          <p:spPr bwMode="auto">
            <a:xfrm>
              <a:off x="768425" y="4653466"/>
              <a:ext cx="2523919" cy="273600"/>
            </a:xfrm>
            <a:custGeom>
              <a:avLst/>
              <a:gdLst>
                <a:gd name="T0" fmla="*/ 199 w 199"/>
                <a:gd name="T1" fmla="*/ 23 h 23"/>
                <a:gd name="T2" fmla="*/ 168 w 199"/>
                <a:gd name="T3" fmla="*/ 23 h 23"/>
                <a:gd name="T4" fmla="*/ 168 w 199"/>
                <a:gd name="T5" fmla="*/ 21 h 23"/>
                <a:gd name="T6" fmla="*/ 166 w 199"/>
                <a:gd name="T7" fmla="*/ 21 h 23"/>
                <a:gd name="T8" fmla="*/ 166 w 199"/>
                <a:gd name="T9" fmla="*/ 20 h 23"/>
                <a:gd name="T10" fmla="*/ 157 w 199"/>
                <a:gd name="T11" fmla="*/ 20 h 23"/>
                <a:gd name="T12" fmla="*/ 157 w 199"/>
                <a:gd name="T13" fmla="*/ 19 h 23"/>
                <a:gd name="T14" fmla="*/ 148 w 199"/>
                <a:gd name="T15" fmla="*/ 19 h 23"/>
                <a:gd name="T16" fmla="*/ 148 w 199"/>
                <a:gd name="T17" fmla="*/ 18 h 23"/>
                <a:gd name="T18" fmla="*/ 137 w 199"/>
                <a:gd name="T19" fmla="*/ 18 h 23"/>
                <a:gd name="T20" fmla="*/ 137 w 199"/>
                <a:gd name="T21" fmla="*/ 17 h 23"/>
                <a:gd name="T22" fmla="*/ 130 w 199"/>
                <a:gd name="T23" fmla="*/ 17 h 23"/>
                <a:gd name="T24" fmla="*/ 130 w 199"/>
                <a:gd name="T25" fmla="*/ 16 h 23"/>
                <a:gd name="T26" fmla="*/ 126 w 199"/>
                <a:gd name="T27" fmla="*/ 16 h 23"/>
                <a:gd name="T28" fmla="*/ 126 w 199"/>
                <a:gd name="T29" fmla="*/ 15 h 23"/>
                <a:gd name="T30" fmla="*/ 121 w 199"/>
                <a:gd name="T31" fmla="*/ 15 h 23"/>
                <a:gd name="T32" fmla="*/ 121 w 199"/>
                <a:gd name="T33" fmla="*/ 14 h 23"/>
                <a:gd name="T34" fmla="*/ 112 w 199"/>
                <a:gd name="T35" fmla="*/ 14 h 23"/>
                <a:gd name="T36" fmla="*/ 109 w 199"/>
                <a:gd name="T37" fmla="*/ 14 h 23"/>
                <a:gd name="T38" fmla="*/ 109 w 199"/>
                <a:gd name="T39" fmla="*/ 13 h 23"/>
                <a:gd name="T40" fmla="*/ 107 w 199"/>
                <a:gd name="T41" fmla="*/ 13 h 23"/>
                <a:gd name="T42" fmla="*/ 107 w 199"/>
                <a:gd name="T43" fmla="*/ 12 h 23"/>
                <a:gd name="T44" fmla="*/ 101 w 199"/>
                <a:gd name="T45" fmla="*/ 12 h 23"/>
                <a:gd name="T46" fmla="*/ 101 w 199"/>
                <a:gd name="T47" fmla="*/ 11 h 23"/>
                <a:gd name="T48" fmla="*/ 94 w 199"/>
                <a:gd name="T49" fmla="*/ 11 h 23"/>
                <a:gd name="T50" fmla="*/ 94 w 199"/>
                <a:gd name="T51" fmla="*/ 10 h 23"/>
                <a:gd name="T52" fmla="*/ 90 w 199"/>
                <a:gd name="T53" fmla="*/ 10 h 23"/>
                <a:gd name="T54" fmla="*/ 90 w 199"/>
                <a:gd name="T55" fmla="*/ 8 h 23"/>
                <a:gd name="T56" fmla="*/ 83 w 199"/>
                <a:gd name="T57" fmla="*/ 8 h 23"/>
                <a:gd name="T58" fmla="*/ 83 w 199"/>
                <a:gd name="T59" fmla="*/ 7 h 23"/>
                <a:gd name="T60" fmla="*/ 75 w 199"/>
                <a:gd name="T61" fmla="*/ 7 h 23"/>
                <a:gd name="T62" fmla="*/ 75 w 199"/>
                <a:gd name="T63" fmla="*/ 6 h 23"/>
                <a:gd name="T64" fmla="*/ 67 w 199"/>
                <a:gd name="T65" fmla="*/ 6 h 23"/>
                <a:gd name="T66" fmla="*/ 67 w 199"/>
                <a:gd name="T67" fmla="*/ 5 h 23"/>
                <a:gd name="T68" fmla="*/ 63 w 199"/>
                <a:gd name="T69" fmla="*/ 5 h 23"/>
                <a:gd name="T70" fmla="*/ 63 w 199"/>
                <a:gd name="T71" fmla="*/ 4 h 23"/>
                <a:gd name="T72" fmla="*/ 52 w 199"/>
                <a:gd name="T73" fmla="*/ 4 h 23"/>
                <a:gd name="T74" fmla="*/ 52 w 199"/>
                <a:gd name="T75" fmla="*/ 3 h 23"/>
                <a:gd name="T76" fmla="*/ 41 w 199"/>
                <a:gd name="T77" fmla="*/ 3 h 23"/>
                <a:gd name="T78" fmla="*/ 41 w 199"/>
                <a:gd name="T79" fmla="*/ 2 h 23"/>
                <a:gd name="T80" fmla="*/ 28 w 199"/>
                <a:gd name="T81" fmla="*/ 2 h 23"/>
                <a:gd name="T82" fmla="*/ 28 w 199"/>
                <a:gd name="T83" fmla="*/ 1 h 23"/>
                <a:gd name="T84" fmla="*/ 25 w 199"/>
                <a:gd name="T85" fmla="*/ 1 h 23"/>
                <a:gd name="T86" fmla="*/ 25 w 199"/>
                <a:gd name="T87" fmla="*/ 0 h 23"/>
                <a:gd name="T88" fmla="*/ 7 w 199"/>
                <a:gd name="T89" fmla="*/ 0 h 23"/>
                <a:gd name="T90" fmla="*/ 0 w 199"/>
                <a:gd name="T9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9" h="23">
                  <a:moveTo>
                    <a:pt x="199" y="23"/>
                  </a:moveTo>
                  <a:lnTo>
                    <a:pt x="168" y="23"/>
                  </a:lnTo>
                  <a:lnTo>
                    <a:pt x="168" y="21"/>
                  </a:lnTo>
                  <a:lnTo>
                    <a:pt x="166" y="21"/>
                  </a:lnTo>
                  <a:lnTo>
                    <a:pt x="166" y="20"/>
                  </a:lnTo>
                  <a:lnTo>
                    <a:pt x="157" y="20"/>
                  </a:lnTo>
                  <a:lnTo>
                    <a:pt x="157" y="19"/>
                  </a:lnTo>
                  <a:lnTo>
                    <a:pt x="148" y="19"/>
                  </a:lnTo>
                  <a:lnTo>
                    <a:pt x="148" y="18"/>
                  </a:lnTo>
                  <a:lnTo>
                    <a:pt x="137" y="18"/>
                  </a:lnTo>
                  <a:lnTo>
                    <a:pt x="137" y="17"/>
                  </a:lnTo>
                  <a:lnTo>
                    <a:pt x="130" y="17"/>
                  </a:lnTo>
                  <a:lnTo>
                    <a:pt x="130" y="16"/>
                  </a:lnTo>
                  <a:lnTo>
                    <a:pt x="126" y="16"/>
                  </a:lnTo>
                  <a:lnTo>
                    <a:pt x="126" y="15"/>
                  </a:lnTo>
                  <a:lnTo>
                    <a:pt x="121" y="15"/>
                  </a:lnTo>
                  <a:lnTo>
                    <a:pt x="121" y="14"/>
                  </a:lnTo>
                  <a:lnTo>
                    <a:pt x="112" y="14"/>
                  </a:lnTo>
                  <a:lnTo>
                    <a:pt x="109" y="14"/>
                  </a:lnTo>
                  <a:lnTo>
                    <a:pt x="109" y="13"/>
                  </a:lnTo>
                  <a:lnTo>
                    <a:pt x="107" y="13"/>
                  </a:lnTo>
                  <a:lnTo>
                    <a:pt x="107" y="12"/>
                  </a:lnTo>
                  <a:lnTo>
                    <a:pt x="101" y="12"/>
                  </a:lnTo>
                  <a:lnTo>
                    <a:pt x="101" y="11"/>
                  </a:lnTo>
                  <a:lnTo>
                    <a:pt x="94" y="11"/>
                  </a:lnTo>
                  <a:lnTo>
                    <a:pt x="94" y="10"/>
                  </a:lnTo>
                  <a:lnTo>
                    <a:pt x="90" y="10"/>
                  </a:lnTo>
                  <a:lnTo>
                    <a:pt x="90" y="8"/>
                  </a:lnTo>
                  <a:lnTo>
                    <a:pt x="83" y="8"/>
                  </a:lnTo>
                  <a:lnTo>
                    <a:pt x="83" y="7"/>
                  </a:lnTo>
                  <a:lnTo>
                    <a:pt x="75" y="7"/>
                  </a:lnTo>
                  <a:lnTo>
                    <a:pt x="75" y="6"/>
                  </a:lnTo>
                  <a:lnTo>
                    <a:pt x="67" y="6"/>
                  </a:lnTo>
                  <a:lnTo>
                    <a:pt x="67" y="5"/>
                  </a:lnTo>
                  <a:lnTo>
                    <a:pt x="63" y="5"/>
                  </a:lnTo>
                  <a:lnTo>
                    <a:pt x="63" y="4"/>
                  </a:lnTo>
                  <a:lnTo>
                    <a:pt x="52" y="4"/>
                  </a:lnTo>
                  <a:lnTo>
                    <a:pt x="52" y="3"/>
                  </a:lnTo>
                  <a:lnTo>
                    <a:pt x="41" y="3"/>
                  </a:lnTo>
                  <a:lnTo>
                    <a:pt x="41" y="2"/>
                  </a:lnTo>
                  <a:lnTo>
                    <a:pt x="28" y="2"/>
                  </a:lnTo>
                  <a:lnTo>
                    <a:pt x="28" y="1"/>
                  </a:lnTo>
                  <a:lnTo>
                    <a:pt x="25" y="1"/>
                  </a:lnTo>
                  <a:lnTo>
                    <a:pt x="25" y="0"/>
                  </a:lnTo>
                  <a:lnTo>
                    <a:pt x="7" y="0"/>
                  </a:lnTo>
                  <a:lnTo>
                    <a:pt x="0" y="0"/>
                  </a:lnTo>
                </a:path>
              </a:pathLst>
            </a:cu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Tree>
    <p:custDataLst>
      <p:tags r:id="rId1"/>
    </p:custDataLst>
    <p:extLst>
      <p:ext uri="{BB962C8B-B14F-4D97-AF65-F5344CB8AC3E}">
        <p14:creationId xmlns:p14="http://schemas.microsoft.com/office/powerpoint/2010/main" val="423980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600" dirty="0">
                <a:solidFill>
                  <a:schemeClr val="bg1"/>
                </a:solidFill>
              </a:rPr>
              <a:t>LBA55: Time to definitive failure to the first tyrosine kinase </a:t>
            </a:r>
            <a:r>
              <a:rPr lang="en-GB" sz="1600" dirty="0" smtClean="0">
                <a:solidFill>
                  <a:schemeClr val="bg1"/>
                </a:solidFill>
              </a:rPr>
              <a:t/>
            </a:r>
            <a:br>
              <a:rPr lang="en-GB" sz="1600" dirty="0" smtClean="0">
                <a:solidFill>
                  <a:schemeClr val="bg1"/>
                </a:solidFill>
              </a:rPr>
            </a:br>
            <a:r>
              <a:rPr lang="en-GB" sz="1600" dirty="0" smtClean="0">
                <a:solidFill>
                  <a:schemeClr val="bg1"/>
                </a:solidFill>
              </a:rPr>
              <a:t>inhibitor in localized gastrointestinal </a:t>
            </a:r>
            <a:r>
              <a:rPr lang="en-GB" sz="1600" dirty="0">
                <a:solidFill>
                  <a:schemeClr val="bg1"/>
                </a:solidFill>
              </a:rPr>
              <a:t>stromal </a:t>
            </a:r>
            <a:r>
              <a:rPr lang="en-GB" sz="1600" dirty="0" err="1">
                <a:solidFill>
                  <a:schemeClr val="bg1"/>
                </a:solidFill>
              </a:rPr>
              <a:t>tumors</a:t>
            </a:r>
            <a:r>
              <a:rPr lang="en-GB" sz="1600" dirty="0">
                <a:solidFill>
                  <a:schemeClr val="bg1"/>
                </a:solidFill>
              </a:rPr>
              <a:t> (GIST) treated with imatinib as an adjuvant: </a:t>
            </a:r>
            <a:r>
              <a:rPr lang="en-GB" sz="1600" dirty="0" smtClean="0">
                <a:solidFill>
                  <a:schemeClr val="bg1"/>
                </a:solidFill>
              </a:rPr>
              <a:t>Final results </a:t>
            </a:r>
            <a:r>
              <a:rPr lang="en-GB" sz="1600" dirty="0">
                <a:solidFill>
                  <a:schemeClr val="bg1"/>
                </a:solidFill>
              </a:rPr>
              <a:t>of the EORTC STBSG, AGITG, UNICANCER, FSG, ISG, and </a:t>
            </a:r>
            <a:r>
              <a:rPr lang="en-GB" sz="1600" dirty="0" smtClean="0">
                <a:solidFill>
                  <a:schemeClr val="bg1"/>
                </a:solidFill>
              </a:rPr>
              <a:t>GEIS randomized </a:t>
            </a:r>
            <a:r>
              <a:rPr lang="en-GB" sz="1600" dirty="0">
                <a:solidFill>
                  <a:schemeClr val="bg1"/>
                </a:solidFill>
              </a:rPr>
              <a:t>trial – </a:t>
            </a:r>
            <a:r>
              <a:rPr lang="en-GB" sz="1600" dirty="0" err="1">
                <a:solidFill>
                  <a:schemeClr val="bg1"/>
                </a:solidFill>
              </a:rPr>
              <a:t>Casali</a:t>
            </a:r>
            <a:r>
              <a:rPr lang="en-GB" sz="1600" dirty="0">
                <a:solidFill>
                  <a:schemeClr val="bg1"/>
                </a:solidFill>
              </a:rPr>
              <a:t> PG, et al</a:t>
            </a:r>
          </a:p>
        </p:txBody>
      </p:sp>
      <p:sp>
        <p:nvSpPr>
          <p:cNvPr id="5123" name="Rectangle 3"/>
          <p:cNvSpPr>
            <a:spLocks noGrp="1" noChangeArrowheads="1"/>
          </p:cNvSpPr>
          <p:nvPr>
            <p:ph type="body" idx="1"/>
          </p:nvPr>
        </p:nvSpPr>
        <p:spPr>
          <a:xfrm>
            <a:off x="228600" y="1320800"/>
            <a:ext cx="8686800" cy="321324"/>
          </a:xfrm>
        </p:spPr>
        <p:txBody>
          <a:bodyPr/>
          <a:lstStyle/>
          <a:p>
            <a:pPr marL="0" indent="0">
              <a:buNone/>
            </a:pPr>
            <a:r>
              <a:rPr lang="en-GB" b="1" dirty="0" smtClean="0">
                <a:solidFill>
                  <a:schemeClr val="bg1"/>
                </a:solidFill>
              </a:rPr>
              <a:t>KEY RESULTS (CONT.)</a:t>
            </a:r>
            <a:endParaRPr lang="en-GB" dirty="0" smtClean="0"/>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a:solidFill>
                <a:schemeClr val="bg1"/>
              </a:solidFill>
            </a:endParaRPr>
          </a:p>
          <a:p>
            <a:pPr marL="0" indent="0">
              <a:buNone/>
            </a:pPr>
            <a:endParaRPr lang="en-GB" b="1" dirty="0" smtClean="0">
              <a:solidFill>
                <a:schemeClr val="bg1"/>
              </a:solidFill>
            </a:endParaRPr>
          </a:p>
          <a:p>
            <a:pPr marL="0" indent="0">
              <a:spcBef>
                <a:spcPts val="600"/>
              </a:spcBef>
              <a:buNone/>
            </a:pPr>
            <a:r>
              <a:rPr lang="en-GB" b="1" dirty="0" smtClean="0">
                <a:solidFill>
                  <a:schemeClr val="bg1"/>
                </a:solidFill>
              </a:rPr>
              <a:t>CONCLUSIONS</a:t>
            </a:r>
            <a:endParaRPr lang="en-GB" b="1" dirty="0">
              <a:solidFill>
                <a:schemeClr val="bg1"/>
              </a:solidFill>
            </a:endParaRPr>
          </a:p>
          <a:p>
            <a:r>
              <a:rPr lang="en-GB" dirty="0" smtClean="0"/>
              <a:t>In patients with high-risk GISTs, trends </a:t>
            </a:r>
            <a:r>
              <a:rPr lang="en-GB" dirty="0"/>
              <a:t>in favour of </a:t>
            </a:r>
            <a:r>
              <a:rPr lang="en-GB" dirty="0" smtClean="0"/>
              <a:t>imatinib at </a:t>
            </a:r>
            <a:r>
              <a:rPr lang="en-GB" dirty="0"/>
              <a:t>10 years (in the 5% range) were seen for </a:t>
            </a:r>
            <a:r>
              <a:rPr lang="en-GB" dirty="0" smtClean="0"/>
              <a:t>IFFS</a:t>
            </a:r>
            <a:r>
              <a:rPr lang="en-GB" dirty="0"/>
              <a:t>, OS and </a:t>
            </a:r>
            <a:r>
              <a:rPr lang="en-GB" dirty="0" smtClean="0"/>
              <a:t>RFS </a:t>
            </a:r>
          </a:p>
          <a:p>
            <a:r>
              <a:rPr lang="en-GB" dirty="0" smtClean="0"/>
              <a:t>For molecularly </a:t>
            </a:r>
            <a:r>
              <a:rPr lang="en-GB" dirty="0"/>
              <a:t>targeted therapy of solid </a:t>
            </a:r>
            <a:r>
              <a:rPr lang="en-GB" dirty="0" smtClean="0"/>
              <a:t>cancers, IFFS may be a </a:t>
            </a:r>
            <a:r>
              <a:rPr lang="en-GB" dirty="0"/>
              <a:t>tentative surrogate </a:t>
            </a:r>
            <a:r>
              <a:rPr lang="en-GB" dirty="0" smtClean="0"/>
              <a:t>endpoint that is worth </a:t>
            </a:r>
            <a:r>
              <a:rPr lang="en-GB" dirty="0"/>
              <a:t>exploring </a:t>
            </a:r>
            <a:endParaRPr lang="en-GB" dirty="0" smtClean="0"/>
          </a:p>
          <a:p>
            <a:r>
              <a:rPr lang="en-GB" dirty="0" smtClean="0"/>
              <a:t>A proportion of patients with tumour ruptures </a:t>
            </a:r>
            <a:r>
              <a:rPr lang="en-GB" dirty="0"/>
              <a:t>despite having a worse overall </a:t>
            </a:r>
            <a:r>
              <a:rPr lang="en-GB" dirty="0" smtClean="0"/>
              <a:t>prognosis were cured of their disease</a:t>
            </a:r>
          </a:p>
          <a:p>
            <a:pPr marL="0" indent="0">
              <a:buNone/>
            </a:pPr>
            <a:endParaRPr lang="en-GB" b="1" dirty="0" smtClean="0">
              <a:solidFill>
                <a:schemeClr val="bg1"/>
              </a:solidFill>
            </a:endParaRPr>
          </a:p>
        </p:txBody>
      </p:sp>
      <p:sp>
        <p:nvSpPr>
          <p:cNvPr id="5124" name="Text Box 4"/>
          <p:cNvSpPr txBox="1">
            <a:spLocks noChangeArrowheads="1"/>
          </p:cNvSpPr>
          <p:nvPr/>
        </p:nvSpPr>
        <p:spPr bwMode="auto">
          <a:xfrm>
            <a:off x="4841387" y="6474897"/>
            <a:ext cx="408195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a:solidFill>
                  <a:srgbClr val="363636"/>
                </a:solidFill>
              </a:rPr>
              <a:t>Casali</a:t>
            </a:r>
            <a:r>
              <a:rPr lang="en-GB" sz="1200" dirty="0">
                <a:solidFill>
                  <a:srgbClr val="363636"/>
                </a:solidFill>
              </a:rPr>
              <a:t> PG, et al. </a:t>
            </a:r>
            <a:r>
              <a:rPr lang="it-IT" sz="1200" dirty="0">
                <a:solidFill>
                  <a:srgbClr val="363636"/>
                </a:solidFill>
              </a:rPr>
              <a:t>Ann Oncol 2017; 28 (suppl 5)</a:t>
            </a:r>
            <a:r>
              <a:rPr lang="en-GB" sz="1200" dirty="0">
                <a:solidFill>
                  <a:srgbClr val="363636"/>
                </a:solidFill>
              </a:rPr>
              <a:t>: </a:t>
            </a:r>
            <a:r>
              <a:rPr lang="en-GB" sz="1200" dirty="0" err="1">
                <a:solidFill>
                  <a:srgbClr val="363636"/>
                </a:solidFill>
              </a:rPr>
              <a:t>Abstr</a:t>
            </a:r>
            <a:r>
              <a:rPr lang="en-GB" sz="1200" dirty="0">
                <a:solidFill>
                  <a:srgbClr val="363636"/>
                </a:solidFill>
              </a:rPr>
              <a:t> LBA55</a:t>
            </a:r>
          </a:p>
        </p:txBody>
      </p:sp>
      <p:sp>
        <p:nvSpPr>
          <p:cNvPr id="7" name="TextBox 6"/>
          <p:cNvSpPr txBox="1"/>
          <p:nvPr/>
        </p:nvSpPr>
        <p:spPr>
          <a:xfrm>
            <a:off x="772309" y="1637992"/>
            <a:ext cx="3130985" cy="292388"/>
          </a:xfrm>
          <a:prstGeom prst="rect">
            <a:avLst/>
          </a:prstGeom>
          <a:noFill/>
        </p:spPr>
        <p:txBody>
          <a:bodyPr wrap="none" rtlCol="0">
            <a:spAutoFit/>
          </a:bodyPr>
          <a:lstStyle/>
          <a:p>
            <a:r>
              <a:rPr lang="en-GB" sz="1300" b="1" dirty="0">
                <a:solidFill>
                  <a:srgbClr val="363636"/>
                </a:solidFill>
              </a:rPr>
              <a:t>RFS in patients with tumour ruptures</a:t>
            </a:r>
          </a:p>
        </p:txBody>
      </p:sp>
      <p:sp>
        <p:nvSpPr>
          <p:cNvPr id="13" name="TextBox 12"/>
          <p:cNvSpPr txBox="1"/>
          <p:nvPr/>
        </p:nvSpPr>
        <p:spPr>
          <a:xfrm>
            <a:off x="4935633" y="1644198"/>
            <a:ext cx="3836307" cy="292388"/>
          </a:xfrm>
          <a:prstGeom prst="rect">
            <a:avLst/>
          </a:prstGeom>
          <a:noFill/>
        </p:spPr>
        <p:txBody>
          <a:bodyPr wrap="none" rtlCol="0">
            <a:spAutoFit/>
          </a:bodyPr>
          <a:lstStyle/>
          <a:p>
            <a:r>
              <a:rPr lang="en-GB" sz="1300" b="1" dirty="0">
                <a:solidFill>
                  <a:srgbClr val="363636"/>
                </a:solidFill>
              </a:rPr>
              <a:t>Survival time in patients with tumour ruptures</a:t>
            </a:r>
          </a:p>
        </p:txBody>
      </p:sp>
      <p:grpSp>
        <p:nvGrpSpPr>
          <p:cNvPr id="6" name="Group 5"/>
          <p:cNvGrpSpPr/>
          <p:nvPr/>
        </p:nvGrpSpPr>
        <p:grpSpPr>
          <a:xfrm>
            <a:off x="3909672" y="1995440"/>
            <a:ext cx="1296209" cy="400110"/>
            <a:chOff x="3865665" y="2068010"/>
            <a:chExt cx="1296209" cy="400110"/>
          </a:xfrm>
        </p:grpSpPr>
        <p:sp>
          <p:nvSpPr>
            <p:cNvPr id="10" name="TextBox 9"/>
            <p:cNvSpPr txBox="1"/>
            <p:nvPr/>
          </p:nvSpPr>
          <p:spPr>
            <a:xfrm>
              <a:off x="4013803" y="2068010"/>
              <a:ext cx="1148071" cy="400110"/>
            </a:xfrm>
            <a:prstGeom prst="rect">
              <a:avLst/>
            </a:prstGeom>
            <a:noFill/>
          </p:spPr>
          <p:txBody>
            <a:bodyPr wrap="none" rtlCol="0">
              <a:spAutoFit/>
            </a:bodyPr>
            <a:lstStyle/>
            <a:p>
              <a:r>
                <a:rPr lang="en-GB" sz="1000" dirty="0" smtClean="0">
                  <a:solidFill>
                    <a:srgbClr val="000000"/>
                  </a:solidFill>
                </a:rPr>
                <a:t>Observation</a:t>
              </a:r>
            </a:p>
            <a:p>
              <a:r>
                <a:rPr lang="en-GB" sz="1000" dirty="0" smtClean="0">
                  <a:solidFill>
                    <a:srgbClr val="000000"/>
                  </a:solidFill>
                </a:rPr>
                <a:t>Imatinib adjuvant</a:t>
              </a:r>
              <a:endParaRPr lang="en-GB" sz="1000" dirty="0">
                <a:solidFill>
                  <a:srgbClr val="000000"/>
                </a:solidFill>
              </a:endParaRPr>
            </a:p>
          </p:txBody>
        </p:sp>
        <p:cxnSp>
          <p:nvCxnSpPr>
            <p:cNvPr id="14" name="Straight Connector 13"/>
            <p:cNvCxnSpPr/>
            <p:nvPr/>
          </p:nvCxnSpPr>
          <p:spPr>
            <a:xfrm>
              <a:off x="3865665" y="2192386"/>
              <a:ext cx="174175" cy="0"/>
            </a:xfrm>
            <a:prstGeom prst="line">
              <a:avLst/>
            </a:pr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cxnSp>
        <p:cxnSp>
          <p:nvCxnSpPr>
            <p:cNvPr id="15" name="Straight Connector 14"/>
            <p:cNvCxnSpPr/>
            <p:nvPr/>
          </p:nvCxnSpPr>
          <p:spPr>
            <a:xfrm>
              <a:off x="3865665" y="2344928"/>
              <a:ext cx="174175" cy="0"/>
            </a:xfrm>
            <a:prstGeom prst="line">
              <a:avLst/>
            </a:pr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cxnSp>
      </p:grpSp>
      <p:grpSp>
        <p:nvGrpSpPr>
          <p:cNvPr id="50" name="Group 49"/>
          <p:cNvGrpSpPr/>
          <p:nvPr/>
        </p:nvGrpSpPr>
        <p:grpSpPr>
          <a:xfrm>
            <a:off x="5258429" y="1835787"/>
            <a:ext cx="3217085" cy="2314556"/>
            <a:chOff x="1906717" y="2216466"/>
            <a:chExt cx="4853731" cy="2815582"/>
          </a:xfrm>
        </p:grpSpPr>
        <p:grpSp>
          <p:nvGrpSpPr>
            <p:cNvPr id="51" name="Group 50"/>
            <p:cNvGrpSpPr/>
            <p:nvPr/>
          </p:nvGrpSpPr>
          <p:grpSpPr>
            <a:xfrm>
              <a:off x="2614623" y="2396465"/>
              <a:ext cx="3906738" cy="2171700"/>
              <a:chOff x="836615" y="2448719"/>
              <a:chExt cx="3906738" cy="2171700"/>
            </a:xfrm>
          </p:grpSpPr>
          <p:sp>
            <p:nvSpPr>
              <p:cNvPr id="67" name="Freeform 66"/>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68"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69" name="Line 7"/>
              <p:cNvSpPr>
                <a:spLocks noChangeShapeType="1"/>
              </p:cNvSpPr>
              <p:nvPr/>
            </p:nvSpPr>
            <p:spPr bwMode="auto">
              <a:xfrm>
                <a:off x="836615" y="28646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0" name="Line 8"/>
              <p:cNvSpPr>
                <a:spLocks noChangeShapeType="1"/>
              </p:cNvSpPr>
              <p:nvPr/>
            </p:nvSpPr>
            <p:spPr bwMode="auto">
              <a:xfrm>
                <a:off x="836615" y="328056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1" name="Line 9"/>
              <p:cNvSpPr>
                <a:spLocks noChangeShapeType="1"/>
              </p:cNvSpPr>
              <p:nvPr/>
            </p:nvSpPr>
            <p:spPr bwMode="auto">
              <a:xfrm>
                <a:off x="836615" y="369649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2" name="Line 10"/>
              <p:cNvSpPr>
                <a:spLocks noChangeShapeType="1"/>
              </p:cNvSpPr>
              <p:nvPr/>
            </p:nvSpPr>
            <p:spPr bwMode="auto">
              <a:xfrm>
                <a:off x="836615" y="41124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3" name="Line 11"/>
              <p:cNvSpPr>
                <a:spLocks noChangeShapeType="1"/>
              </p:cNvSpPr>
              <p:nvPr/>
            </p:nvSpPr>
            <p:spPr bwMode="auto">
              <a:xfrm>
                <a:off x="836615" y="45283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4" name="Line 13"/>
              <p:cNvSpPr>
                <a:spLocks noChangeShapeType="1"/>
              </p:cNvSpPr>
              <p:nvPr/>
            </p:nvSpPr>
            <p:spPr bwMode="auto">
              <a:xfrm>
                <a:off x="28384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5" name="Line 14"/>
              <p:cNvSpPr>
                <a:spLocks noChangeShapeType="1"/>
              </p:cNvSpPr>
              <p:nvPr/>
            </p:nvSpPr>
            <p:spPr bwMode="auto">
              <a:xfrm>
                <a:off x="41465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6" name="Line 15"/>
              <p:cNvSpPr>
                <a:spLocks noChangeShapeType="1"/>
              </p:cNvSpPr>
              <p:nvPr/>
            </p:nvSpPr>
            <p:spPr bwMode="auto">
              <a:xfrm>
                <a:off x="348096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7" name="Line 17"/>
              <p:cNvSpPr>
                <a:spLocks noChangeShapeType="1"/>
              </p:cNvSpPr>
              <p:nvPr/>
            </p:nvSpPr>
            <p:spPr bwMode="auto">
              <a:xfrm>
                <a:off x="47433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8" name="Line 18"/>
              <p:cNvSpPr>
                <a:spLocks noChangeShapeType="1"/>
              </p:cNvSpPr>
              <p:nvPr/>
            </p:nvSpPr>
            <p:spPr bwMode="auto">
              <a:xfrm>
                <a:off x="218128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79" name="Line 20"/>
              <p:cNvSpPr>
                <a:spLocks noChangeShapeType="1"/>
              </p:cNvSpPr>
              <p:nvPr/>
            </p:nvSpPr>
            <p:spPr bwMode="auto">
              <a:xfrm>
                <a:off x="155729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80" name="Line 21"/>
              <p:cNvSpPr>
                <a:spLocks noChangeShapeType="1"/>
              </p:cNvSpPr>
              <p:nvPr/>
            </p:nvSpPr>
            <p:spPr bwMode="auto">
              <a:xfrm>
                <a:off x="925515"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grpSp>
        <p:sp>
          <p:nvSpPr>
            <p:cNvPr id="52" name="TextBox 51"/>
            <p:cNvSpPr txBox="1"/>
            <p:nvPr/>
          </p:nvSpPr>
          <p:spPr>
            <a:xfrm rot="16200000">
              <a:off x="1465429" y="3268130"/>
              <a:ext cx="1230840" cy="348264"/>
            </a:xfrm>
            <a:prstGeom prst="rect">
              <a:avLst/>
            </a:prstGeom>
            <a:noFill/>
          </p:spPr>
          <p:txBody>
            <a:bodyPr wrap="none" rtlCol="0">
              <a:spAutoFit/>
            </a:bodyPr>
            <a:lstStyle/>
            <a:p>
              <a:pPr algn="ctr"/>
              <a:r>
                <a:rPr lang="en-GB" sz="900" dirty="0" smtClean="0">
                  <a:solidFill>
                    <a:srgbClr val="363636"/>
                  </a:solidFill>
                </a:rPr>
                <a:t>Survival time, %</a:t>
              </a:r>
              <a:endParaRPr lang="en-GB" sz="900" dirty="0">
                <a:solidFill>
                  <a:srgbClr val="363636"/>
                </a:solidFill>
              </a:endParaRPr>
            </a:p>
          </p:txBody>
        </p:sp>
        <p:sp>
          <p:nvSpPr>
            <p:cNvPr id="53" name="TextBox 52"/>
            <p:cNvSpPr txBox="1"/>
            <p:nvPr/>
          </p:nvSpPr>
          <p:spPr>
            <a:xfrm>
              <a:off x="4030063" y="4751248"/>
              <a:ext cx="1187972" cy="280800"/>
            </a:xfrm>
            <a:prstGeom prst="rect">
              <a:avLst/>
            </a:prstGeom>
            <a:noFill/>
          </p:spPr>
          <p:txBody>
            <a:bodyPr wrap="none" rtlCol="0">
              <a:spAutoFit/>
            </a:bodyPr>
            <a:lstStyle/>
            <a:p>
              <a:pPr algn="ctr"/>
              <a:r>
                <a:rPr lang="en-GB" sz="900" dirty="0" smtClean="0">
                  <a:solidFill>
                    <a:srgbClr val="363636"/>
                  </a:solidFill>
                </a:rPr>
                <a:t>Time, years</a:t>
              </a:r>
              <a:endParaRPr lang="en-GB" sz="900" dirty="0">
                <a:solidFill>
                  <a:srgbClr val="363636"/>
                </a:solidFill>
              </a:endParaRPr>
            </a:p>
          </p:txBody>
        </p:sp>
        <p:sp>
          <p:nvSpPr>
            <p:cNvPr id="54" name="TextBox 53"/>
            <p:cNvSpPr txBox="1"/>
            <p:nvPr/>
          </p:nvSpPr>
          <p:spPr>
            <a:xfrm>
              <a:off x="2114640" y="2216466"/>
              <a:ext cx="568833" cy="355546"/>
            </a:xfrm>
            <a:prstGeom prst="rect">
              <a:avLst/>
            </a:prstGeom>
            <a:noFill/>
          </p:spPr>
          <p:txBody>
            <a:bodyPr wrap="none" rtlCol="0" anchor="ctr" anchorCtr="0">
              <a:spAutoFit/>
            </a:bodyPr>
            <a:lstStyle/>
            <a:p>
              <a:pPr algn="r"/>
              <a:r>
                <a:rPr lang="en-GB" sz="900" dirty="0" smtClean="0">
                  <a:solidFill>
                    <a:srgbClr val="363636"/>
                  </a:solidFill>
                </a:rPr>
                <a:t>100</a:t>
              </a:r>
              <a:endParaRPr lang="en-GB" sz="900" dirty="0">
                <a:solidFill>
                  <a:srgbClr val="363636"/>
                </a:solidFill>
              </a:endParaRPr>
            </a:p>
          </p:txBody>
        </p:sp>
        <p:sp>
          <p:nvSpPr>
            <p:cNvPr id="55" name="TextBox 54"/>
            <p:cNvSpPr txBox="1"/>
            <p:nvPr/>
          </p:nvSpPr>
          <p:spPr>
            <a:xfrm>
              <a:off x="2211380" y="2633946"/>
              <a:ext cx="472093" cy="355546"/>
            </a:xfrm>
            <a:prstGeom prst="rect">
              <a:avLst/>
            </a:prstGeom>
            <a:noFill/>
          </p:spPr>
          <p:txBody>
            <a:bodyPr wrap="none" rtlCol="0" anchor="ctr" anchorCtr="0">
              <a:spAutoFit/>
            </a:bodyPr>
            <a:lstStyle/>
            <a:p>
              <a:pPr algn="r"/>
              <a:r>
                <a:rPr lang="en-GB" sz="900" dirty="0" smtClean="0">
                  <a:solidFill>
                    <a:srgbClr val="363636"/>
                  </a:solidFill>
                </a:rPr>
                <a:t>80</a:t>
              </a:r>
              <a:endParaRPr lang="en-GB" sz="900" dirty="0">
                <a:solidFill>
                  <a:srgbClr val="363636"/>
                </a:solidFill>
              </a:endParaRPr>
            </a:p>
          </p:txBody>
        </p:sp>
        <p:sp>
          <p:nvSpPr>
            <p:cNvPr id="56" name="TextBox 55"/>
            <p:cNvSpPr txBox="1"/>
            <p:nvPr/>
          </p:nvSpPr>
          <p:spPr>
            <a:xfrm>
              <a:off x="2211380" y="3049685"/>
              <a:ext cx="472093" cy="355546"/>
            </a:xfrm>
            <a:prstGeom prst="rect">
              <a:avLst/>
            </a:prstGeom>
            <a:noFill/>
          </p:spPr>
          <p:txBody>
            <a:bodyPr wrap="none" rtlCol="0" anchor="ctr" anchorCtr="0">
              <a:spAutoFit/>
            </a:bodyPr>
            <a:lstStyle/>
            <a:p>
              <a:pPr algn="r"/>
              <a:r>
                <a:rPr lang="en-GB" sz="900" dirty="0" smtClean="0">
                  <a:solidFill>
                    <a:srgbClr val="363636"/>
                  </a:solidFill>
                </a:rPr>
                <a:t>60</a:t>
              </a:r>
              <a:endParaRPr lang="en-GB" sz="900" dirty="0">
                <a:solidFill>
                  <a:srgbClr val="363636"/>
                </a:solidFill>
              </a:endParaRPr>
            </a:p>
          </p:txBody>
        </p:sp>
        <p:sp>
          <p:nvSpPr>
            <p:cNvPr id="57" name="TextBox 56"/>
            <p:cNvSpPr txBox="1"/>
            <p:nvPr/>
          </p:nvSpPr>
          <p:spPr>
            <a:xfrm>
              <a:off x="2211380" y="3465425"/>
              <a:ext cx="472093" cy="355546"/>
            </a:xfrm>
            <a:prstGeom prst="rect">
              <a:avLst/>
            </a:prstGeom>
            <a:noFill/>
          </p:spPr>
          <p:txBody>
            <a:bodyPr wrap="none" rtlCol="0" anchor="ctr" anchorCtr="0">
              <a:spAutoFit/>
            </a:bodyPr>
            <a:lstStyle/>
            <a:p>
              <a:pPr algn="r"/>
              <a:r>
                <a:rPr lang="en-GB" sz="900" dirty="0" smtClean="0">
                  <a:solidFill>
                    <a:srgbClr val="363636"/>
                  </a:solidFill>
                </a:rPr>
                <a:t>40</a:t>
              </a:r>
              <a:endParaRPr lang="en-GB" sz="900" dirty="0">
                <a:solidFill>
                  <a:srgbClr val="363636"/>
                </a:solidFill>
              </a:endParaRPr>
            </a:p>
          </p:txBody>
        </p:sp>
        <p:sp>
          <p:nvSpPr>
            <p:cNvPr id="58" name="TextBox 57"/>
            <p:cNvSpPr txBox="1"/>
            <p:nvPr/>
          </p:nvSpPr>
          <p:spPr>
            <a:xfrm>
              <a:off x="2211380" y="3881166"/>
              <a:ext cx="472093" cy="355546"/>
            </a:xfrm>
            <a:prstGeom prst="rect">
              <a:avLst/>
            </a:prstGeom>
            <a:noFill/>
          </p:spPr>
          <p:txBody>
            <a:bodyPr wrap="none" rtlCol="0" anchor="ctr" anchorCtr="0">
              <a:spAutoFit/>
            </a:bodyPr>
            <a:lstStyle/>
            <a:p>
              <a:pPr algn="r"/>
              <a:r>
                <a:rPr lang="en-GB" sz="900" dirty="0" smtClean="0">
                  <a:solidFill>
                    <a:srgbClr val="363636"/>
                  </a:solidFill>
                </a:rPr>
                <a:t>20</a:t>
              </a:r>
              <a:endParaRPr lang="en-GB" sz="900" dirty="0">
                <a:solidFill>
                  <a:srgbClr val="363636"/>
                </a:solidFill>
              </a:endParaRPr>
            </a:p>
          </p:txBody>
        </p:sp>
        <p:sp>
          <p:nvSpPr>
            <p:cNvPr id="59" name="TextBox 58"/>
            <p:cNvSpPr txBox="1"/>
            <p:nvPr/>
          </p:nvSpPr>
          <p:spPr>
            <a:xfrm>
              <a:off x="2308120" y="4296905"/>
              <a:ext cx="375352" cy="355546"/>
            </a:xfrm>
            <a:prstGeom prst="rect">
              <a:avLst/>
            </a:prstGeom>
            <a:noFill/>
          </p:spPr>
          <p:txBody>
            <a:bodyPr wrap="none" rtlCol="0" anchor="ctr" anchorCtr="0">
              <a:spAutoFit/>
            </a:bodyPr>
            <a:lstStyle/>
            <a:p>
              <a:pPr algn="r"/>
              <a:r>
                <a:rPr lang="en-GB" sz="900" dirty="0" smtClean="0">
                  <a:solidFill>
                    <a:srgbClr val="363636"/>
                  </a:solidFill>
                </a:rPr>
                <a:t>0</a:t>
              </a:r>
              <a:endParaRPr lang="en-GB" sz="900" dirty="0">
                <a:solidFill>
                  <a:srgbClr val="363636"/>
                </a:solidFill>
              </a:endParaRPr>
            </a:p>
          </p:txBody>
        </p:sp>
        <p:sp>
          <p:nvSpPr>
            <p:cNvPr id="60" name="TextBox 59"/>
            <p:cNvSpPr txBox="1"/>
            <p:nvPr/>
          </p:nvSpPr>
          <p:spPr>
            <a:xfrm>
              <a:off x="2520699" y="4522747"/>
              <a:ext cx="375352" cy="355546"/>
            </a:xfrm>
            <a:prstGeom prst="rect">
              <a:avLst/>
            </a:prstGeom>
            <a:noFill/>
          </p:spPr>
          <p:txBody>
            <a:bodyPr wrap="none" rtlCol="0" anchor="t" anchorCtr="0">
              <a:spAutoFit/>
            </a:bodyPr>
            <a:lstStyle/>
            <a:p>
              <a:pPr algn="ctr"/>
              <a:r>
                <a:rPr lang="en-GB" sz="900" dirty="0" smtClean="0">
                  <a:solidFill>
                    <a:srgbClr val="363636"/>
                  </a:solidFill>
                </a:rPr>
                <a:t>0</a:t>
              </a:r>
              <a:endParaRPr lang="en-GB" sz="900" dirty="0">
                <a:solidFill>
                  <a:srgbClr val="363636"/>
                </a:solidFill>
              </a:endParaRPr>
            </a:p>
          </p:txBody>
        </p:sp>
        <p:sp>
          <p:nvSpPr>
            <p:cNvPr id="61" name="TextBox 60"/>
            <p:cNvSpPr txBox="1"/>
            <p:nvPr/>
          </p:nvSpPr>
          <p:spPr>
            <a:xfrm>
              <a:off x="3147312" y="4522747"/>
              <a:ext cx="375352" cy="355546"/>
            </a:xfrm>
            <a:prstGeom prst="rect">
              <a:avLst/>
            </a:prstGeom>
            <a:noFill/>
          </p:spPr>
          <p:txBody>
            <a:bodyPr wrap="none" rtlCol="0" anchor="t" anchorCtr="0">
              <a:spAutoFit/>
            </a:bodyPr>
            <a:lstStyle/>
            <a:p>
              <a:pPr algn="ctr"/>
              <a:r>
                <a:rPr lang="en-GB" sz="900" dirty="0" smtClean="0">
                  <a:solidFill>
                    <a:srgbClr val="363636"/>
                  </a:solidFill>
                </a:rPr>
                <a:t>2</a:t>
              </a:r>
              <a:endParaRPr lang="en-GB" sz="900" dirty="0">
                <a:solidFill>
                  <a:srgbClr val="363636"/>
                </a:solidFill>
              </a:endParaRPr>
            </a:p>
          </p:txBody>
        </p:sp>
        <p:sp>
          <p:nvSpPr>
            <p:cNvPr id="62" name="TextBox 61"/>
            <p:cNvSpPr txBox="1"/>
            <p:nvPr/>
          </p:nvSpPr>
          <p:spPr>
            <a:xfrm>
              <a:off x="3780366" y="4522747"/>
              <a:ext cx="375352" cy="355546"/>
            </a:xfrm>
            <a:prstGeom prst="rect">
              <a:avLst/>
            </a:prstGeom>
            <a:noFill/>
          </p:spPr>
          <p:txBody>
            <a:bodyPr wrap="none" rtlCol="0" anchor="t" anchorCtr="0">
              <a:spAutoFit/>
            </a:bodyPr>
            <a:lstStyle/>
            <a:p>
              <a:pPr algn="ctr"/>
              <a:r>
                <a:rPr lang="en-GB" sz="900" dirty="0" smtClean="0">
                  <a:solidFill>
                    <a:srgbClr val="363636"/>
                  </a:solidFill>
                </a:rPr>
                <a:t>4</a:t>
              </a:r>
              <a:endParaRPr lang="en-GB" sz="900" dirty="0">
                <a:solidFill>
                  <a:srgbClr val="363636"/>
                </a:solidFill>
              </a:endParaRPr>
            </a:p>
          </p:txBody>
        </p:sp>
        <p:sp>
          <p:nvSpPr>
            <p:cNvPr id="63" name="TextBox 62"/>
            <p:cNvSpPr txBox="1"/>
            <p:nvPr/>
          </p:nvSpPr>
          <p:spPr>
            <a:xfrm>
              <a:off x="4425055" y="4522747"/>
              <a:ext cx="375352" cy="355546"/>
            </a:xfrm>
            <a:prstGeom prst="rect">
              <a:avLst/>
            </a:prstGeom>
            <a:noFill/>
          </p:spPr>
          <p:txBody>
            <a:bodyPr wrap="none" rtlCol="0" anchor="t" anchorCtr="0">
              <a:spAutoFit/>
            </a:bodyPr>
            <a:lstStyle/>
            <a:p>
              <a:pPr algn="ctr"/>
              <a:r>
                <a:rPr lang="en-GB" sz="900" dirty="0" smtClean="0">
                  <a:solidFill>
                    <a:srgbClr val="363636"/>
                  </a:solidFill>
                </a:rPr>
                <a:t>6</a:t>
              </a:r>
              <a:endParaRPr lang="en-GB" sz="900" dirty="0">
                <a:solidFill>
                  <a:srgbClr val="363636"/>
                </a:solidFill>
              </a:endParaRPr>
            </a:p>
          </p:txBody>
        </p:sp>
        <p:sp>
          <p:nvSpPr>
            <p:cNvPr id="64" name="TextBox 63"/>
            <p:cNvSpPr txBox="1"/>
            <p:nvPr/>
          </p:nvSpPr>
          <p:spPr>
            <a:xfrm>
              <a:off x="5075036" y="4522747"/>
              <a:ext cx="375352" cy="355546"/>
            </a:xfrm>
            <a:prstGeom prst="rect">
              <a:avLst/>
            </a:prstGeom>
            <a:noFill/>
          </p:spPr>
          <p:txBody>
            <a:bodyPr wrap="none" rtlCol="0" anchor="t" anchorCtr="0">
              <a:spAutoFit/>
            </a:bodyPr>
            <a:lstStyle/>
            <a:p>
              <a:pPr algn="ctr"/>
              <a:r>
                <a:rPr lang="en-GB" sz="900" dirty="0" smtClean="0">
                  <a:solidFill>
                    <a:srgbClr val="363636"/>
                  </a:solidFill>
                </a:rPr>
                <a:t>8</a:t>
              </a:r>
              <a:endParaRPr lang="en-GB" sz="900" dirty="0">
                <a:solidFill>
                  <a:srgbClr val="363636"/>
                </a:solidFill>
              </a:endParaRPr>
            </a:p>
          </p:txBody>
        </p:sp>
        <p:sp>
          <p:nvSpPr>
            <p:cNvPr id="65" name="TextBox 64"/>
            <p:cNvSpPr txBox="1"/>
            <p:nvPr/>
          </p:nvSpPr>
          <p:spPr>
            <a:xfrm>
              <a:off x="5687134" y="4522747"/>
              <a:ext cx="472094" cy="355546"/>
            </a:xfrm>
            <a:prstGeom prst="rect">
              <a:avLst/>
            </a:prstGeom>
            <a:noFill/>
          </p:spPr>
          <p:txBody>
            <a:bodyPr wrap="none" rtlCol="0" anchor="t" anchorCtr="0">
              <a:spAutoFit/>
            </a:bodyPr>
            <a:lstStyle/>
            <a:p>
              <a:pPr algn="ctr"/>
              <a:r>
                <a:rPr lang="en-GB" sz="900" dirty="0" smtClean="0">
                  <a:solidFill>
                    <a:srgbClr val="363636"/>
                  </a:solidFill>
                </a:rPr>
                <a:t>10</a:t>
              </a:r>
              <a:endParaRPr lang="en-GB" sz="900" dirty="0">
                <a:solidFill>
                  <a:srgbClr val="363636"/>
                </a:solidFill>
              </a:endParaRPr>
            </a:p>
          </p:txBody>
        </p:sp>
        <p:sp>
          <p:nvSpPr>
            <p:cNvPr id="66" name="TextBox 65"/>
            <p:cNvSpPr txBox="1"/>
            <p:nvPr/>
          </p:nvSpPr>
          <p:spPr>
            <a:xfrm>
              <a:off x="6288354" y="4522747"/>
              <a:ext cx="472094" cy="355546"/>
            </a:xfrm>
            <a:prstGeom prst="rect">
              <a:avLst/>
            </a:prstGeom>
            <a:noFill/>
          </p:spPr>
          <p:txBody>
            <a:bodyPr wrap="none" rtlCol="0" anchor="t" anchorCtr="0">
              <a:spAutoFit/>
            </a:bodyPr>
            <a:lstStyle/>
            <a:p>
              <a:pPr algn="ctr"/>
              <a:r>
                <a:rPr lang="en-GB" sz="900" dirty="0" smtClean="0">
                  <a:solidFill>
                    <a:srgbClr val="363636"/>
                  </a:solidFill>
                </a:rPr>
                <a:t>12</a:t>
              </a:r>
              <a:endParaRPr lang="en-GB" sz="900" dirty="0">
                <a:solidFill>
                  <a:srgbClr val="363636"/>
                </a:solidFill>
              </a:endParaRPr>
            </a:p>
          </p:txBody>
        </p:sp>
      </p:grpSp>
      <p:grpSp>
        <p:nvGrpSpPr>
          <p:cNvPr id="8" name="Group 7"/>
          <p:cNvGrpSpPr/>
          <p:nvPr/>
        </p:nvGrpSpPr>
        <p:grpSpPr>
          <a:xfrm>
            <a:off x="673865" y="1835787"/>
            <a:ext cx="3217085" cy="2314556"/>
            <a:chOff x="1020443" y="1908357"/>
            <a:chExt cx="3217085" cy="2314556"/>
          </a:xfrm>
        </p:grpSpPr>
        <p:grpSp>
          <p:nvGrpSpPr>
            <p:cNvPr id="17" name="Group 16"/>
            <p:cNvGrpSpPr/>
            <p:nvPr/>
          </p:nvGrpSpPr>
          <p:grpSpPr>
            <a:xfrm>
              <a:off x="1020443" y="1908357"/>
              <a:ext cx="3217085" cy="2314556"/>
              <a:chOff x="1906710" y="2216466"/>
              <a:chExt cx="4853738" cy="2815582"/>
            </a:xfrm>
          </p:grpSpPr>
          <p:grpSp>
            <p:nvGrpSpPr>
              <p:cNvPr id="18" name="Group 17"/>
              <p:cNvGrpSpPr/>
              <p:nvPr/>
            </p:nvGrpSpPr>
            <p:grpSpPr>
              <a:xfrm>
                <a:off x="2614623" y="2396465"/>
                <a:ext cx="3906738" cy="2171700"/>
                <a:chOff x="836615" y="2448719"/>
                <a:chExt cx="3906738" cy="2171700"/>
              </a:xfrm>
            </p:grpSpPr>
            <p:sp>
              <p:nvSpPr>
                <p:cNvPr id="34" name="Freeform 33"/>
                <p:cNvSpPr>
                  <a:spLocks/>
                </p:cNvSpPr>
                <p:nvPr/>
              </p:nvSpPr>
              <p:spPr bwMode="auto">
                <a:xfrm>
                  <a:off x="925516" y="2448720"/>
                  <a:ext cx="3812779" cy="2079281"/>
                </a:xfrm>
                <a:custGeom>
                  <a:avLst/>
                  <a:gdLst>
                    <a:gd name="T0" fmla="*/ 0 w 2091"/>
                    <a:gd name="T1" fmla="*/ 0 h 1310"/>
                    <a:gd name="T2" fmla="*/ 0 w 2091"/>
                    <a:gd name="T3" fmla="*/ 1310 h 1310"/>
                    <a:gd name="T4" fmla="*/ 2091 w 2091"/>
                    <a:gd name="T5" fmla="*/ 1310 h 1310"/>
                  </a:gdLst>
                  <a:ahLst/>
                  <a:cxnLst>
                    <a:cxn ang="0">
                      <a:pos x="T0" y="T1"/>
                    </a:cxn>
                    <a:cxn ang="0">
                      <a:pos x="T2" y="T3"/>
                    </a:cxn>
                    <a:cxn ang="0">
                      <a:pos x="T4" y="T5"/>
                    </a:cxn>
                  </a:cxnLst>
                  <a:rect l="0" t="0" r="r" b="b"/>
                  <a:pathLst>
                    <a:path w="2091" h="1310">
                      <a:moveTo>
                        <a:pt x="0" y="0"/>
                      </a:moveTo>
                      <a:lnTo>
                        <a:pt x="0" y="1310"/>
                      </a:lnTo>
                      <a:lnTo>
                        <a:pt x="2091" y="1310"/>
                      </a:ln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35" name="Line 6"/>
                <p:cNvSpPr>
                  <a:spLocks noChangeShapeType="1"/>
                </p:cNvSpPr>
                <p:nvPr/>
              </p:nvSpPr>
              <p:spPr bwMode="auto">
                <a:xfrm>
                  <a:off x="836615" y="24487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36" name="Line 7"/>
                <p:cNvSpPr>
                  <a:spLocks noChangeShapeType="1"/>
                </p:cNvSpPr>
                <p:nvPr/>
              </p:nvSpPr>
              <p:spPr bwMode="auto">
                <a:xfrm>
                  <a:off x="836615" y="28646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37" name="Line 8"/>
                <p:cNvSpPr>
                  <a:spLocks noChangeShapeType="1"/>
                </p:cNvSpPr>
                <p:nvPr/>
              </p:nvSpPr>
              <p:spPr bwMode="auto">
                <a:xfrm>
                  <a:off x="836615" y="328056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38" name="Line 9"/>
                <p:cNvSpPr>
                  <a:spLocks noChangeShapeType="1"/>
                </p:cNvSpPr>
                <p:nvPr/>
              </p:nvSpPr>
              <p:spPr bwMode="auto">
                <a:xfrm>
                  <a:off x="836615" y="369649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39" name="Line 10"/>
                <p:cNvSpPr>
                  <a:spLocks noChangeShapeType="1"/>
                </p:cNvSpPr>
                <p:nvPr/>
              </p:nvSpPr>
              <p:spPr bwMode="auto">
                <a:xfrm>
                  <a:off x="836615" y="4112419"/>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0" name="Line 11"/>
                <p:cNvSpPr>
                  <a:spLocks noChangeShapeType="1"/>
                </p:cNvSpPr>
                <p:nvPr/>
              </p:nvSpPr>
              <p:spPr bwMode="auto">
                <a:xfrm>
                  <a:off x="836615" y="4528344"/>
                  <a:ext cx="88900" cy="0"/>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1" name="Line 13"/>
                <p:cNvSpPr>
                  <a:spLocks noChangeShapeType="1"/>
                </p:cNvSpPr>
                <p:nvPr/>
              </p:nvSpPr>
              <p:spPr bwMode="auto">
                <a:xfrm>
                  <a:off x="28384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2" name="Line 14"/>
                <p:cNvSpPr>
                  <a:spLocks noChangeShapeType="1"/>
                </p:cNvSpPr>
                <p:nvPr/>
              </p:nvSpPr>
              <p:spPr bwMode="auto">
                <a:xfrm>
                  <a:off x="414659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3" name="Line 15"/>
                <p:cNvSpPr>
                  <a:spLocks noChangeShapeType="1"/>
                </p:cNvSpPr>
                <p:nvPr/>
              </p:nvSpPr>
              <p:spPr bwMode="auto">
                <a:xfrm>
                  <a:off x="3480960"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4" name="Line 17"/>
                <p:cNvSpPr>
                  <a:spLocks noChangeShapeType="1"/>
                </p:cNvSpPr>
                <p:nvPr/>
              </p:nvSpPr>
              <p:spPr bwMode="auto">
                <a:xfrm>
                  <a:off x="4743353"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5" name="Line 18"/>
                <p:cNvSpPr>
                  <a:spLocks noChangeShapeType="1"/>
                </p:cNvSpPr>
                <p:nvPr/>
              </p:nvSpPr>
              <p:spPr bwMode="auto">
                <a:xfrm>
                  <a:off x="2181284"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6" name="Line 20"/>
                <p:cNvSpPr>
                  <a:spLocks noChangeShapeType="1"/>
                </p:cNvSpPr>
                <p:nvPr/>
              </p:nvSpPr>
              <p:spPr bwMode="auto">
                <a:xfrm>
                  <a:off x="1557291"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sp>
              <p:nvSpPr>
                <p:cNvPr id="47" name="Line 21"/>
                <p:cNvSpPr>
                  <a:spLocks noChangeShapeType="1"/>
                </p:cNvSpPr>
                <p:nvPr/>
              </p:nvSpPr>
              <p:spPr bwMode="auto">
                <a:xfrm>
                  <a:off x="925515" y="4528344"/>
                  <a:ext cx="0" cy="9207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900">
                    <a:solidFill>
                      <a:srgbClr val="363636"/>
                    </a:solidFill>
                  </a:endParaRPr>
                </a:p>
              </p:txBody>
            </p:sp>
          </p:grpSp>
          <p:sp>
            <p:nvSpPr>
              <p:cNvPr id="19" name="TextBox 18"/>
              <p:cNvSpPr txBox="1"/>
              <p:nvPr/>
            </p:nvSpPr>
            <p:spPr>
              <a:xfrm rot="16200000">
                <a:off x="1707222" y="3268130"/>
                <a:ext cx="747241" cy="348265"/>
              </a:xfrm>
              <a:prstGeom prst="rect">
                <a:avLst/>
              </a:prstGeom>
              <a:noFill/>
            </p:spPr>
            <p:txBody>
              <a:bodyPr wrap="none" rtlCol="0">
                <a:spAutoFit/>
              </a:bodyPr>
              <a:lstStyle/>
              <a:p>
                <a:pPr algn="ctr"/>
                <a:r>
                  <a:rPr lang="en-GB" sz="900" dirty="0" smtClean="0">
                    <a:solidFill>
                      <a:srgbClr val="363636"/>
                    </a:solidFill>
                  </a:rPr>
                  <a:t> RFS, %</a:t>
                </a:r>
                <a:endParaRPr lang="en-GB" sz="900" dirty="0">
                  <a:solidFill>
                    <a:srgbClr val="363636"/>
                  </a:solidFill>
                </a:endParaRPr>
              </a:p>
            </p:txBody>
          </p:sp>
          <p:sp>
            <p:nvSpPr>
              <p:cNvPr id="20" name="TextBox 19"/>
              <p:cNvSpPr txBox="1"/>
              <p:nvPr/>
            </p:nvSpPr>
            <p:spPr>
              <a:xfrm>
                <a:off x="4030065" y="4751248"/>
                <a:ext cx="1187971" cy="280800"/>
              </a:xfrm>
              <a:prstGeom prst="rect">
                <a:avLst/>
              </a:prstGeom>
              <a:noFill/>
            </p:spPr>
            <p:txBody>
              <a:bodyPr wrap="none" rtlCol="0">
                <a:spAutoFit/>
              </a:bodyPr>
              <a:lstStyle/>
              <a:p>
                <a:pPr algn="ctr"/>
                <a:r>
                  <a:rPr lang="en-GB" sz="900" dirty="0" smtClean="0">
                    <a:solidFill>
                      <a:srgbClr val="363636"/>
                    </a:solidFill>
                  </a:rPr>
                  <a:t>Time, years</a:t>
                </a:r>
                <a:endParaRPr lang="en-GB" sz="900" dirty="0">
                  <a:solidFill>
                    <a:srgbClr val="363636"/>
                  </a:solidFill>
                </a:endParaRPr>
              </a:p>
            </p:txBody>
          </p:sp>
          <p:sp>
            <p:nvSpPr>
              <p:cNvPr id="21" name="TextBox 20"/>
              <p:cNvSpPr txBox="1"/>
              <p:nvPr/>
            </p:nvSpPr>
            <p:spPr>
              <a:xfrm>
                <a:off x="2114640" y="2216466"/>
                <a:ext cx="568833" cy="355546"/>
              </a:xfrm>
              <a:prstGeom prst="rect">
                <a:avLst/>
              </a:prstGeom>
              <a:noFill/>
            </p:spPr>
            <p:txBody>
              <a:bodyPr wrap="none" rtlCol="0" anchor="ctr" anchorCtr="0">
                <a:spAutoFit/>
              </a:bodyPr>
              <a:lstStyle/>
              <a:p>
                <a:pPr algn="r"/>
                <a:r>
                  <a:rPr lang="en-GB" sz="900" dirty="0" smtClean="0">
                    <a:solidFill>
                      <a:srgbClr val="363636"/>
                    </a:solidFill>
                  </a:rPr>
                  <a:t>100</a:t>
                </a:r>
                <a:endParaRPr lang="en-GB" sz="900" dirty="0">
                  <a:solidFill>
                    <a:srgbClr val="363636"/>
                  </a:solidFill>
                </a:endParaRPr>
              </a:p>
            </p:txBody>
          </p:sp>
          <p:sp>
            <p:nvSpPr>
              <p:cNvPr id="22" name="TextBox 21"/>
              <p:cNvSpPr txBox="1"/>
              <p:nvPr/>
            </p:nvSpPr>
            <p:spPr>
              <a:xfrm>
                <a:off x="2211380" y="2633946"/>
                <a:ext cx="472093" cy="355546"/>
              </a:xfrm>
              <a:prstGeom prst="rect">
                <a:avLst/>
              </a:prstGeom>
              <a:noFill/>
            </p:spPr>
            <p:txBody>
              <a:bodyPr wrap="none" rtlCol="0" anchor="ctr" anchorCtr="0">
                <a:spAutoFit/>
              </a:bodyPr>
              <a:lstStyle/>
              <a:p>
                <a:pPr algn="r"/>
                <a:r>
                  <a:rPr lang="en-GB" sz="900" dirty="0" smtClean="0">
                    <a:solidFill>
                      <a:srgbClr val="363636"/>
                    </a:solidFill>
                  </a:rPr>
                  <a:t>80</a:t>
                </a:r>
                <a:endParaRPr lang="en-GB" sz="900" dirty="0">
                  <a:solidFill>
                    <a:srgbClr val="363636"/>
                  </a:solidFill>
                </a:endParaRPr>
              </a:p>
            </p:txBody>
          </p:sp>
          <p:sp>
            <p:nvSpPr>
              <p:cNvPr id="23" name="TextBox 22"/>
              <p:cNvSpPr txBox="1"/>
              <p:nvPr/>
            </p:nvSpPr>
            <p:spPr>
              <a:xfrm>
                <a:off x="2211380" y="3049685"/>
                <a:ext cx="472093" cy="355546"/>
              </a:xfrm>
              <a:prstGeom prst="rect">
                <a:avLst/>
              </a:prstGeom>
              <a:noFill/>
            </p:spPr>
            <p:txBody>
              <a:bodyPr wrap="none" rtlCol="0" anchor="ctr" anchorCtr="0">
                <a:spAutoFit/>
              </a:bodyPr>
              <a:lstStyle/>
              <a:p>
                <a:pPr algn="r"/>
                <a:r>
                  <a:rPr lang="en-GB" sz="900" dirty="0" smtClean="0">
                    <a:solidFill>
                      <a:srgbClr val="363636"/>
                    </a:solidFill>
                  </a:rPr>
                  <a:t>60</a:t>
                </a:r>
                <a:endParaRPr lang="en-GB" sz="900" dirty="0">
                  <a:solidFill>
                    <a:srgbClr val="363636"/>
                  </a:solidFill>
                </a:endParaRPr>
              </a:p>
            </p:txBody>
          </p:sp>
          <p:sp>
            <p:nvSpPr>
              <p:cNvPr id="24" name="TextBox 23"/>
              <p:cNvSpPr txBox="1"/>
              <p:nvPr/>
            </p:nvSpPr>
            <p:spPr>
              <a:xfrm>
                <a:off x="2211380" y="3465425"/>
                <a:ext cx="472093" cy="355546"/>
              </a:xfrm>
              <a:prstGeom prst="rect">
                <a:avLst/>
              </a:prstGeom>
              <a:noFill/>
            </p:spPr>
            <p:txBody>
              <a:bodyPr wrap="none" rtlCol="0" anchor="ctr" anchorCtr="0">
                <a:spAutoFit/>
              </a:bodyPr>
              <a:lstStyle/>
              <a:p>
                <a:pPr algn="r"/>
                <a:r>
                  <a:rPr lang="en-GB" sz="900" dirty="0" smtClean="0">
                    <a:solidFill>
                      <a:srgbClr val="363636"/>
                    </a:solidFill>
                  </a:rPr>
                  <a:t>40</a:t>
                </a:r>
                <a:endParaRPr lang="en-GB" sz="900" dirty="0">
                  <a:solidFill>
                    <a:srgbClr val="363636"/>
                  </a:solidFill>
                </a:endParaRPr>
              </a:p>
            </p:txBody>
          </p:sp>
          <p:sp>
            <p:nvSpPr>
              <p:cNvPr id="25" name="TextBox 24"/>
              <p:cNvSpPr txBox="1"/>
              <p:nvPr/>
            </p:nvSpPr>
            <p:spPr>
              <a:xfrm>
                <a:off x="2211380" y="3881166"/>
                <a:ext cx="472093" cy="355546"/>
              </a:xfrm>
              <a:prstGeom prst="rect">
                <a:avLst/>
              </a:prstGeom>
              <a:noFill/>
            </p:spPr>
            <p:txBody>
              <a:bodyPr wrap="none" rtlCol="0" anchor="ctr" anchorCtr="0">
                <a:spAutoFit/>
              </a:bodyPr>
              <a:lstStyle/>
              <a:p>
                <a:pPr algn="r"/>
                <a:r>
                  <a:rPr lang="en-GB" sz="900" dirty="0" smtClean="0">
                    <a:solidFill>
                      <a:srgbClr val="363636"/>
                    </a:solidFill>
                  </a:rPr>
                  <a:t>20</a:t>
                </a:r>
                <a:endParaRPr lang="en-GB" sz="900" dirty="0">
                  <a:solidFill>
                    <a:srgbClr val="363636"/>
                  </a:solidFill>
                </a:endParaRPr>
              </a:p>
            </p:txBody>
          </p:sp>
          <p:sp>
            <p:nvSpPr>
              <p:cNvPr id="26" name="TextBox 25"/>
              <p:cNvSpPr txBox="1"/>
              <p:nvPr/>
            </p:nvSpPr>
            <p:spPr>
              <a:xfrm>
                <a:off x="2308120" y="4296905"/>
                <a:ext cx="375352" cy="355546"/>
              </a:xfrm>
              <a:prstGeom prst="rect">
                <a:avLst/>
              </a:prstGeom>
              <a:noFill/>
            </p:spPr>
            <p:txBody>
              <a:bodyPr wrap="none" rtlCol="0" anchor="ctr" anchorCtr="0">
                <a:spAutoFit/>
              </a:bodyPr>
              <a:lstStyle/>
              <a:p>
                <a:pPr algn="r"/>
                <a:r>
                  <a:rPr lang="en-GB" sz="900" dirty="0" smtClean="0">
                    <a:solidFill>
                      <a:srgbClr val="363636"/>
                    </a:solidFill>
                  </a:rPr>
                  <a:t>0</a:t>
                </a:r>
                <a:endParaRPr lang="en-GB" sz="900" dirty="0">
                  <a:solidFill>
                    <a:srgbClr val="363636"/>
                  </a:solidFill>
                </a:endParaRPr>
              </a:p>
            </p:txBody>
          </p:sp>
          <p:sp>
            <p:nvSpPr>
              <p:cNvPr id="27" name="TextBox 26"/>
              <p:cNvSpPr txBox="1"/>
              <p:nvPr/>
            </p:nvSpPr>
            <p:spPr>
              <a:xfrm>
                <a:off x="2520699" y="4522747"/>
                <a:ext cx="375352" cy="355546"/>
              </a:xfrm>
              <a:prstGeom prst="rect">
                <a:avLst/>
              </a:prstGeom>
              <a:noFill/>
            </p:spPr>
            <p:txBody>
              <a:bodyPr wrap="none" rtlCol="0" anchor="t" anchorCtr="0">
                <a:spAutoFit/>
              </a:bodyPr>
              <a:lstStyle/>
              <a:p>
                <a:pPr algn="ctr"/>
                <a:r>
                  <a:rPr lang="en-GB" sz="900" dirty="0" smtClean="0">
                    <a:solidFill>
                      <a:srgbClr val="363636"/>
                    </a:solidFill>
                  </a:rPr>
                  <a:t>0</a:t>
                </a:r>
                <a:endParaRPr lang="en-GB" sz="900" dirty="0">
                  <a:solidFill>
                    <a:srgbClr val="363636"/>
                  </a:solidFill>
                </a:endParaRPr>
              </a:p>
            </p:txBody>
          </p:sp>
          <p:sp>
            <p:nvSpPr>
              <p:cNvPr id="28" name="TextBox 27"/>
              <p:cNvSpPr txBox="1"/>
              <p:nvPr/>
            </p:nvSpPr>
            <p:spPr>
              <a:xfrm>
                <a:off x="3147312" y="4522747"/>
                <a:ext cx="375352" cy="355546"/>
              </a:xfrm>
              <a:prstGeom prst="rect">
                <a:avLst/>
              </a:prstGeom>
              <a:noFill/>
            </p:spPr>
            <p:txBody>
              <a:bodyPr wrap="none" rtlCol="0" anchor="t" anchorCtr="0">
                <a:spAutoFit/>
              </a:bodyPr>
              <a:lstStyle/>
              <a:p>
                <a:pPr algn="ctr"/>
                <a:r>
                  <a:rPr lang="en-GB" sz="900" dirty="0" smtClean="0">
                    <a:solidFill>
                      <a:srgbClr val="363636"/>
                    </a:solidFill>
                  </a:rPr>
                  <a:t>2</a:t>
                </a:r>
                <a:endParaRPr lang="en-GB" sz="900" dirty="0">
                  <a:solidFill>
                    <a:srgbClr val="363636"/>
                  </a:solidFill>
                </a:endParaRPr>
              </a:p>
            </p:txBody>
          </p:sp>
          <p:sp>
            <p:nvSpPr>
              <p:cNvPr id="29" name="TextBox 28"/>
              <p:cNvSpPr txBox="1"/>
              <p:nvPr/>
            </p:nvSpPr>
            <p:spPr>
              <a:xfrm>
                <a:off x="3780366" y="4522747"/>
                <a:ext cx="375352" cy="355546"/>
              </a:xfrm>
              <a:prstGeom prst="rect">
                <a:avLst/>
              </a:prstGeom>
              <a:noFill/>
            </p:spPr>
            <p:txBody>
              <a:bodyPr wrap="none" rtlCol="0" anchor="t" anchorCtr="0">
                <a:spAutoFit/>
              </a:bodyPr>
              <a:lstStyle/>
              <a:p>
                <a:pPr algn="ctr"/>
                <a:r>
                  <a:rPr lang="en-GB" sz="900" dirty="0" smtClean="0">
                    <a:solidFill>
                      <a:srgbClr val="363636"/>
                    </a:solidFill>
                  </a:rPr>
                  <a:t>4</a:t>
                </a:r>
                <a:endParaRPr lang="en-GB" sz="900" dirty="0">
                  <a:solidFill>
                    <a:srgbClr val="363636"/>
                  </a:solidFill>
                </a:endParaRPr>
              </a:p>
            </p:txBody>
          </p:sp>
          <p:sp>
            <p:nvSpPr>
              <p:cNvPr id="30" name="TextBox 29"/>
              <p:cNvSpPr txBox="1"/>
              <p:nvPr/>
            </p:nvSpPr>
            <p:spPr>
              <a:xfrm>
                <a:off x="4425055" y="4522747"/>
                <a:ext cx="375352" cy="355546"/>
              </a:xfrm>
              <a:prstGeom prst="rect">
                <a:avLst/>
              </a:prstGeom>
              <a:noFill/>
            </p:spPr>
            <p:txBody>
              <a:bodyPr wrap="none" rtlCol="0" anchor="t" anchorCtr="0">
                <a:spAutoFit/>
              </a:bodyPr>
              <a:lstStyle/>
              <a:p>
                <a:pPr algn="ctr"/>
                <a:r>
                  <a:rPr lang="en-GB" sz="900" dirty="0" smtClean="0">
                    <a:solidFill>
                      <a:srgbClr val="363636"/>
                    </a:solidFill>
                  </a:rPr>
                  <a:t>6</a:t>
                </a:r>
                <a:endParaRPr lang="en-GB" sz="900" dirty="0">
                  <a:solidFill>
                    <a:srgbClr val="363636"/>
                  </a:solidFill>
                </a:endParaRPr>
              </a:p>
            </p:txBody>
          </p:sp>
          <p:sp>
            <p:nvSpPr>
              <p:cNvPr id="31" name="TextBox 30"/>
              <p:cNvSpPr txBox="1"/>
              <p:nvPr/>
            </p:nvSpPr>
            <p:spPr>
              <a:xfrm>
                <a:off x="5075036" y="4522747"/>
                <a:ext cx="375352" cy="355546"/>
              </a:xfrm>
              <a:prstGeom prst="rect">
                <a:avLst/>
              </a:prstGeom>
              <a:noFill/>
            </p:spPr>
            <p:txBody>
              <a:bodyPr wrap="none" rtlCol="0" anchor="t" anchorCtr="0">
                <a:spAutoFit/>
              </a:bodyPr>
              <a:lstStyle/>
              <a:p>
                <a:pPr algn="ctr"/>
                <a:r>
                  <a:rPr lang="en-GB" sz="900" dirty="0" smtClean="0">
                    <a:solidFill>
                      <a:srgbClr val="363636"/>
                    </a:solidFill>
                  </a:rPr>
                  <a:t>8</a:t>
                </a:r>
                <a:endParaRPr lang="en-GB" sz="900" dirty="0">
                  <a:solidFill>
                    <a:srgbClr val="363636"/>
                  </a:solidFill>
                </a:endParaRPr>
              </a:p>
            </p:txBody>
          </p:sp>
          <p:sp>
            <p:nvSpPr>
              <p:cNvPr id="32" name="TextBox 31"/>
              <p:cNvSpPr txBox="1"/>
              <p:nvPr/>
            </p:nvSpPr>
            <p:spPr>
              <a:xfrm>
                <a:off x="5687134" y="4522747"/>
                <a:ext cx="472094" cy="355546"/>
              </a:xfrm>
              <a:prstGeom prst="rect">
                <a:avLst/>
              </a:prstGeom>
              <a:noFill/>
            </p:spPr>
            <p:txBody>
              <a:bodyPr wrap="none" rtlCol="0" anchor="t" anchorCtr="0">
                <a:spAutoFit/>
              </a:bodyPr>
              <a:lstStyle/>
              <a:p>
                <a:pPr algn="ctr"/>
                <a:r>
                  <a:rPr lang="en-GB" sz="900" dirty="0" smtClean="0">
                    <a:solidFill>
                      <a:srgbClr val="363636"/>
                    </a:solidFill>
                  </a:rPr>
                  <a:t>10</a:t>
                </a:r>
                <a:endParaRPr lang="en-GB" sz="900" dirty="0">
                  <a:solidFill>
                    <a:srgbClr val="363636"/>
                  </a:solidFill>
                </a:endParaRPr>
              </a:p>
            </p:txBody>
          </p:sp>
          <p:sp>
            <p:nvSpPr>
              <p:cNvPr id="33" name="TextBox 32"/>
              <p:cNvSpPr txBox="1"/>
              <p:nvPr/>
            </p:nvSpPr>
            <p:spPr>
              <a:xfrm>
                <a:off x="6288354" y="4522747"/>
                <a:ext cx="472094" cy="355546"/>
              </a:xfrm>
              <a:prstGeom prst="rect">
                <a:avLst/>
              </a:prstGeom>
              <a:noFill/>
            </p:spPr>
            <p:txBody>
              <a:bodyPr wrap="none" rtlCol="0" anchor="t" anchorCtr="0">
                <a:spAutoFit/>
              </a:bodyPr>
              <a:lstStyle/>
              <a:p>
                <a:pPr algn="ctr"/>
                <a:r>
                  <a:rPr lang="en-GB" sz="900" dirty="0" smtClean="0">
                    <a:solidFill>
                      <a:srgbClr val="363636"/>
                    </a:solidFill>
                  </a:rPr>
                  <a:t>12</a:t>
                </a:r>
                <a:endParaRPr lang="en-GB" sz="900" dirty="0">
                  <a:solidFill>
                    <a:srgbClr val="363636"/>
                  </a:solidFill>
                </a:endParaRPr>
              </a:p>
            </p:txBody>
          </p:sp>
        </p:grpSp>
        <p:sp>
          <p:nvSpPr>
            <p:cNvPr id="3" name="Freeform 2"/>
            <p:cNvSpPr>
              <a:spLocks/>
            </p:cNvSpPr>
            <p:nvPr/>
          </p:nvSpPr>
          <p:spPr bwMode="auto">
            <a:xfrm>
              <a:off x="1552323" y="2053378"/>
              <a:ext cx="2286721" cy="1375622"/>
            </a:xfrm>
            <a:custGeom>
              <a:avLst/>
              <a:gdLst>
                <a:gd name="T0" fmla="*/ 180 w 180"/>
                <a:gd name="T1" fmla="*/ 108 h 108"/>
                <a:gd name="T2" fmla="*/ 115 w 180"/>
                <a:gd name="T3" fmla="*/ 108 h 108"/>
                <a:gd name="T4" fmla="*/ 115 w 180"/>
                <a:gd name="T5" fmla="*/ 104 h 108"/>
                <a:gd name="T6" fmla="*/ 83 w 180"/>
                <a:gd name="T7" fmla="*/ 104 h 108"/>
                <a:gd name="T8" fmla="*/ 83 w 180"/>
                <a:gd name="T9" fmla="*/ 101 h 108"/>
                <a:gd name="T10" fmla="*/ 75 w 180"/>
                <a:gd name="T11" fmla="*/ 101 h 108"/>
                <a:gd name="T12" fmla="*/ 75 w 180"/>
                <a:gd name="T13" fmla="*/ 98 h 108"/>
                <a:gd name="T14" fmla="*/ 65 w 180"/>
                <a:gd name="T15" fmla="*/ 98 h 108"/>
                <a:gd name="T16" fmla="*/ 65 w 180"/>
                <a:gd name="T17" fmla="*/ 95 h 108"/>
                <a:gd name="T18" fmla="*/ 43 w 180"/>
                <a:gd name="T19" fmla="*/ 95 h 108"/>
                <a:gd name="T20" fmla="*/ 43 w 180"/>
                <a:gd name="T21" fmla="*/ 92 h 108"/>
                <a:gd name="T22" fmla="*/ 34 w 180"/>
                <a:gd name="T23" fmla="*/ 92 h 108"/>
                <a:gd name="T24" fmla="*/ 34 w 180"/>
                <a:gd name="T25" fmla="*/ 90 h 108"/>
                <a:gd name="T26" fmla="*/ 33 w 180"/>
                <a:gd name="T27" fmla="*/ 90 h 108"/>
                <a:gd name="T28" fmla="*/ 33 w 180"/>
                <a:gd name="T29" fmla="*/ 87 h 108"/>
                <a:gd name="T30" fmla="*/ 32 w 180"/>
                <a:gd name="T31" fmla="*/ 87 h 108"/>
                <a:gd name="T32" fmla="*/ 32 w 180"/>
                <a:gd name="T33" fmla="*/ 83 h 108"/>
                <a:gd name="T34" fmla="*/ 27 w 180"/>
                <a:gd name="T35" fmla="*/ 83 h 108"/>
                <a:gd name="T36" fmla="*/ 27 w 180"/>
                <a:gd name="T37" fmla="*/ 80 h 108"/>
                <a:gd name="T38" fmla="*/ 25 w 180"/>
                <a:gd name="T39" fmla="*/ 80 h 108"/>
                <a:gd name="T40" fmla="*/ 25 w 180"/>
                <a:gd name="T41" fmla="*/ 78 h 108"/>
                <a:gd name="T42" fmla="*/ 20 w 180"/>
                <a:gd name="T43" fmla="*/ 78 h 108"/>
                <a:gd name="T44" fmla="*/ 20 w 180"/>
                <a:gd name="T45" fmla="*/ 75 h 108"/>
                <a:gd name="T46" fmla="*/ 19 w 180"/>
                <a:gd name="T47" fmla="*/ 75 h 108"/>
                <a:gd name="T48" fmla="*/ 19 w 180"/>
                <a:gd name="T49" fmla="*/ 72 h 108"/>
                <a:gd name="T50" fmla="*/ 18 w 180"/>
                <a:gd name="T51" fmla="*/ 72 h 108"/>
                <a:gd name="T52" fmla="*/ 18 w 180"/>
                <a:gd name="T53" fmla="*/ 69 h 108"/>
                <a:gd name="T54" fmla="*/ 16 w 180"/>
                <a:gd name="T55" fmla="*/ 69 h 108"/>
                <a:gd name="T56" fmla="*/ 16 w 180"/>
                <a:gd name="T57" fmla="*/ 66 h 108"/>
                <a:gd name="T58" fmla="*/ 14 w 180"/>
                <a:gd name="T59" fmla="*/ 66 h 108"/>
                <a:gd name="T60" fmla="*/ 14 w 180"/>
                <a:gd name="T61" fmla="*/ 64 h 108"/>
                <a:gd name="T62" fmla="*/ 12 w 180"/>
                <a:gd name="T63" fmla="*/ 64 h 108"/>
                <a:gd name="T64" fmla="*/ 12 w 180"/>
                <a:gd name="T65" fmla="*/ 60 h 108"/>
                <a:gd name="T66" fmla="*/ 10 w 180"/>
                <a:gd name="T67" fmla="*/ 60 h 108"/>
                <a:gd name="T68" fmla="*/ 10 w 180"/>
                <a:gd name="T69" fmla="*/ 55 h 108"/>
                <a:gd name="T70" fmla="*/ 9 w 180"/>
                <a:gd name="T71" fmla="*/ 55 h 108"/>
                <a:gd name="T72" fmla="*/ 9 w 180"/>
                <a:gd name="T73" fmla="*/ 48 h 108"/>
                <a:gd name="T74" fmla="*/ 8 w 180"/>
                <a:gd name="T75" fmla="*/ 48 h 108"/>
                <a:gd name="T76" fmla="*/ 8 w 180"/>
                <a:gd name="T77" fmla="*/ 40 h 108"/>
                <a:gd name="T78" fmla="*/ 6 w 180"/>
                <a:gd name="T79" fmla="*/ 40 h 108"/>
                <a:gd name="T80" fmla="*/ 6 w 180"/>
                <a:gd name="T81" fmla="*/ 37 h 108"/>
                <a:gd name="T82" fmla="*/ 5 w 180"/>
                <a:gd name="T83" fmla="*/ 37 h 108"/>
                <a:gd name="T84" fmla="*/ 5 w 180"/>
                <a:gd name="T85" fmla="*/ 35 h 108"/>
                <a:gd name="T86" fmla="*/ 4 w 180"/>
                <a:gd name="T87" fmla="*/ 35 h 108"/>
                <a:gd name="T88" fmla="*/ 4 w 180"/>
                <a:gd name="T89" fmla="*/ 20 h 108"/>
                <a:gd name="T90" fmla="*/ 4 w 180"/>
                <a:gd name="T91" fmla="*/ 20 h 108"/>
                <a:gd name="T92" fmla="*/ 4 w 180"/>
                <a:gd name="T93" fmla="*/ 9 h 108"/>
                <a:gd name="T94" fmla="*/ 2 w 180"/>
                <a:gd name="T95" fmla="*/ 9 h 108"/>
                <a:gd name="T96" fmla="*/ 2 w 180"/>
                <a:gd name="T97" fmla="*/ 3 h 108"/>
                <a:gd name="T98" fmla="*/ 1 w 180"/>
                <a:gd name="T99" fmla="*/ 3 h 108"/>
                <a:gd name="T100" fmla="*/ 1 w 180"/>
                <a:gd name="T101" fmla="*/ 0 h 108"/>
                <a:gd name="T102" fmla="*/ 0 w 180"/>
                <a:gd name="T103"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08">
                  <a:moveTo>
                    <a:pt x="180" y="108"/>
                  </a:moveTo>
                  <a:lnTo>
                    <a:pt x="115" y="108"/>
                  </a:lnTo>
                  <a:lnTo>
                    <a:pt x="115" y="104"/>
                  </a:lnTo>
                  <a:lnTo>
                    <a:pt x="83" y="104"/>
                  </a:lnTo>
                  <a:lnTo>
                    <a:pt x="83" y="101"/>
                  </a:lnTo>
                  <a:lnTo>
                    <a:pt x="75" y="101"/>
                  </a:lnTo>
                  <a:lnTo>
                    <a:pt x="75" y="98"/>
                  </a:lnTo>
                  <a:lnTo>
                    <a:pt x="65" y="98"/>
                  </a:lnTo>
                  <a:lnTo>
                    <a:pt x="65" y="95"/>
                  </a:lnTo>
                  <a:lnTo>
                    <a:pt x="43" y="95"/>
                  </a:lnTo>
                  <a:lnTo>
                    <a:pt x="43" y="92"/>
                  </a:lnTo>
                  <a:lnTo>
                    <a:pt x="34" y="92"/>
                  </a:lnTo>
                  <a:lnTo>
                    <a:pt x="34" y="90"/>
                  </a:lnTo>
                  <a:lnTo>
                    <a:pt x="33" y="90"/>
                  </a:lnTo>
                  <a:lnTo>
                    <a:pt x="33" y="87"/>
                  </a:lnTo>
                  <a:lnTo>
                    <a:pt x="32" y="87"/>
                  </a:lnTo>
                  <a:lnTo>
                    <a:pt x="32" y="83"/>
                  </a:lnTo>
                  <a:lnTo>
                    <a:pt x="27" y="83"/>
                  </a:lnTo>
                  <a:lnTo>
                    <a:pt x="27" y="80"/>
                  </a:lnTo>
                  <a:lnTo>
                    <a:pt x="25" y="80"/>
                  </a:lnTo>
                  <a:lnTo>
                    <a:pt x="25" y="78"/>
                  </a:lnTo>
                  <a:lnTo>
                    <a:pt x="20" y="78"/>
                  </a:lnTo>
                  <a:lnTo>
                    <a:pt x="20" y="75"/>
                  </a:lnTo>
                  <a:lnTo>
                    <a:pt x="19" y="75"/>
                  </a:lnTo>
                  <a:lnTo>
                    <a:pt x="19" y="72"/>
                  </a:lnTo>
                  <a:lnTo>
                    <a:pt x="18" y="72"/>
                  </a:lnTo>
                  <a:lnTo>
                    <a:pt x="18" y="69"/>
                  </a:lnTo>
                  <a:lnTo>
                    <a:pt x="16" y="69"/>
                  </a:lnTo>
                  <a:lnTo>
                    <a:pt x="16" y="66"/>
                  </a:lnTo>
                  <a:lnTo>
                    <a:pt x="14" y="66"/>
                  </a:lnTo>
                  <a:lnTo>
                    <a:pt x="14" y="64"/>
                  </a:lnTo>
                  <a:lnTo>
                    <a:pt x="12" y="64"/>
                  </a:lnTo>
                  <a:lnTo>
                    <a:pt x="12" y="60"/>
                  </a:lnTo>
                  <a:lnTo>
                    <a:pt x="10" y="60"/>
                  </a:lnTo>
                  <a:lnTo>
                    <a:pt x="10" y="55"/>
                  </a:lnTo>
                  <a:lnTo>
                    <a:pt x="9" y="55"/>
                  </a:lnTo>
                  <a:lnTo>
                    <a:pt x="9" y="48"/>
                  </a:lnTo>
                  <a:lnTo>
                    <a:pt x="8" y="48"/>
                  </a:lnTo>
                  <a:lnTo>
                    <a:pt x="8" y="40"/>
                  </a:lnTo>
                  <a:lnTo>
                    <a:pt x="6" y="40"/>
                  </a:lnTo>
                  <a:lnTo>
                    <a:pt x="6" y="37"/>
                  </a:lnTo>
                  <a:lnTo>
                    <a:pt x="5" y="37"/>
                  </a:lnTo>
                  <a:lnTo>
                    <a:pt x="5" y="35"/>
                  </a:lnTo>
                  <a:lnTo>
                    <a:pt x="4" y="35"/>
                  </a:lnTo>
                  <a:lnTo>
                    <a:pt x="4" y="20"/>
                  </a:lnTo>
                  <a:lnTo>
                    <a:pt x="4" y="20"/>
                  </a:lnTo>
                  <a:lnTo>
                    <a:pt x="4" y="9"/>
                  </a:lnTo>
                  <a:lnTo>
                    <a:pt x="2" y="9"/>
                  </a:lnTo>
                  <a:lnTo>
                    <a:pt x="2" y="3"/>
                  </a:lnTo>
                  <a:lnTo>
                    <a:pt x="1" y="3"/>
                  </a:lnTo>
                  <a:lnTo>
                    <a:pt x="1" y="0"/>
                  </a:lnTo>
                  <a:lnTo>
                    <a:pt x="0" y="0"/>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4" name="Freeform 3"/>
            <p:cNvSpPr>
              <a:spLocks/>
            </p:cNvSpPr>
            <p:nvPr/>
          </p:nvSpPr>
          <p:spPr bwMode="auto">
            <a:xfrm>
              <a:off x="1552323" y="2053377"/>
              <a:ext cx="2400429" cy="1369587"/>
            </a:xfrm>
            <a:custGeom>
              <a:avLst/>
              <a:gdLst>
                <a:gd name="T0" fmla="*/ 187 w 187"/>
                <a:gd name="T1" fmla="*/ 108 h 108"/>
                <a:gd name="T2" fmla="*/ 108 w 187"/>
                <a:gd name="T3" fmla="*/ 108 h 108"/>
                <a:gd name="T4" fmla="*/ 108 w 187"/>
                <a:gd name="T5" fmla="*/ 104 h 108"/>
                <a:gd name="T6" fmla="*/ 99 w 187"/>
                <a:gd name="T7" fmla="*/ 104 h 108"/>
                <a:gd name="T8" fmla="*/ 99 w 187"/>
                <a:gd name="T9" fmla="*/ 100 h 108"/>
                <a:gd name="T10" fmla="*/ 97 w 187"/>
                <a:gd name="T11" fmla="*/ 100 h 108"/>
                <a:gd name="T12" fmla="*/ 97 w 187"/>
                <a:gd name="T13" fmla="*/ 97 h 108"/>
                <a:gd name="T14" fmla="*/ 77 w 187"/>
                <a:gd name="T15" fmla="*/ 97 h 108"/>
                <a:gd name="T16" fmla="*/ 77 w 187"/>
                <a:gd name="T17" fmla="*/ 93 h 108"/>
                <a:gd name="T18" fmla="*/ 76 w 187"/>
                <a:gd name="T19" fmla="*/ 93 h 108"/>
                <a:gd name="T20" fmla="*/ 76 w 187"/>
                <a:gd name="T21" fmla="*/ 90 h 108"/>
                <a:gd name="T22" fmla="*/ 75 w 187"/>
                <a:gd name="T23" fmla="*/ 90 h 108"/>
                <a:gd name="T24" fmla="*/ 75 w 187"/>
                <a:gd name="T25" fmla="*/ 86 h 108"/>
                <a:gd name="T26" fmla="*/ 72 w 187"/>
                <a:gd name="T27" fmla="*/ 86 h 108"/>
                <a:gd name="T28" fmla="*/ 72 w 187"/>
                <a:gd name="T29" fmla="*/ 84 h 108"/>
                <a:gd name="T30" fmla="*/ 69 w 187"/>
                <a:gd name="T31" fmla="*/ 84 h 108"/>
                <a:gd name="T32" fmla="*/ 69 w 187"/>
                <a:gd name="T33" fmla="*/ 80 h 108"/>
                <a:gd name="T34" fmla="*/ 67 w 187"/>
                <a:gd name="T35" fmla="*/ 80 h 108"/>
                <a:gd name="T36" fmla="*/ 67 w 187"/>
                <a:gd name="T37" fmla="*/ 78 h 108"/>
                <a:gd name="T38" fmla="*/ 64 w 187"/>
                <a:gd name="T39" fmla="*/ 78 h 108"/>
                <a:gd name="T40" fmla="*/ 64 w 187"/>
                <a:gd name="T41" fmla="*/ 75 h 108"/>
                <a:gd name="T42" fmla="*/ 63 w 187"/>
                <a:gd name="T43" fmla="*/ 75 h 108"/>
                <a:gd name="T44" fmla="*/ 63 w 187"/>
                <a:gd name="T45" fmla="*/ 71 h 108"/>
                <a:gd name="T46" fmla="*/ 61 w 187"/>
                <a:gd name="T47" fmla="*/ 71 h 108"/>
                <a:gd name="T48" fmla="*/ 61 w 187"/>
                <a:gd name="T49" fmla="*/ 65 h 108"/>
                <a:gd name="T50" fmla="*/ 59 w 187"/>
                <a:gd name="T51" fmla="*/ 65 h 108"/>
                <a:gd name="T52" fmla="*/ 59 w 187"/>
                <a:gd name="T53" fmla="*/ 59 h 108"/>
                <a:gd name="T54" fmla="*/ 56 w 187"/>
                <a:gd name="T55" fmla="*/ 59 h 108"/>
                <a:gd name="T56" fmla="*/ 56 w 187"/>
                <a:gd name="T57" fmla="*/ 56 h 108"/>
                <a:gd name="T58" fmla="*/ 51 w 187"/>
                <a:gd name="T59" fmla="*/ 56 h 108"/>
                <a:gd name="T60" fmla="*/ 51 w 187"/>
                <a:gd name="T61" fmla="*/ 53 h 108"/>
                <a:gd name="T62" fmla="*/ 49 w 187"/>
                <a:gd name="T63" fmla="*/ 53 h 108"/>
                <a:gd name="T64" fmla="*/ 49 w 187"/>
                <a:gd name="T65" fmla="*/ 49 h 108"/>
                <a:gd name="T66" fmla="*/ 47 w 187"/>
                <a:gd name="T67" fmla="*/ 49 h 108"/>
                <a:gd name="T68" fmla="*/ 47 w 187"/>
                <a:gd name="T69" fmla="*/ 43 h 108"/>
                <a:gd name="T70" fmla="*/ 47 w 187"/>
                <a:gd name="T71" fmla="*/ 43 h 108"/>
                <a:gd name="T72" fmla="*/ 47 w 187"/>
                <a:gd name="T73" fmla="*/ 40 h 108"/>
                <a:gd name="T74" fmla="*/ 45 w 187"/>
                <a:gd name="T75" fmla="*/ 40 h 108"/>
                <a:gd name="T76" fmla="*/ 45 w 187"/>
                <a:gd name="T77" fmla="*/ 37 h 108"/>
                <a:gd name="T78" fmla="*/ 44 w 187"/>
                <a:gd name="T79" fmla="*/ 37 h 108"/>
                <a:gd name="T80" fmla="*/ 44 w 187"/>
                <a:gd name="T81" fmla="*/ 34 h 108"/>
                <a:gd name="T82" fmla="*/ 42 w 187"/>
                <a:gd name="T83" fmla="*/ 34 h 108"/>
                <a:gd name="T84" fmla="*/ 42 w 187"/>
                <a:gd name="T85" fmla="*/ 31 h 108"/>
                <a:gd name="T86" fmla="*/ 40 w 187"/>
                <a:gd name="T87" fmla="*/ 31 h 108"/>
                <a:gd name="T88" fmla="*/ 40 w 187"/>
                <a:gd name="T89" fmla="*/ 28 h 108"/>
                <a:gd name="T90" fmla="*/ 40 w 187"/>
                <a:gd name="T91" fmla="*/ 25 h 108"/>
                <a:gd name="T92" fmla="*/ 35 w 187"/>
                <a:gd name="T93" fmla="*/ 25 h 108"/>
                <a:gd name="T94" fmla="*/ 35 w 187"/>
                <a:gd name="T95" fmla="*/ 22 h 108"/>
                <a:gd name="T96" fmla="*/ 29 w 187"/>
                <a:gd name="T97" fmla="*/ 22 h 108"/>
                <a:gd name="T98" fmla="*/ 29 w 187"/>
                <a:gd name="T99" fmla="*/ 20 h 108"/>
                <a:gd name="T100" fmla="*/ 26 w 187"/>
                <a:gd name="T101" fmla="*/ 20 h 108"/>
                <a:gd name="T102" fmla="*/ 26 w 187"/>
                <a:gd name="T103" fmla="*/ 16 h 108"/>
                <a:gd name="T104" fmla="*/ 20 w 187"/>
                <a:gd name="T105" fmla="*/ 16 h 108"/>
                <a:gd name="T106" fmla="*/ 20 w 187"/>
                <a:gd name="T107" fmla="*/ 14 h 108"/>
                <a:gd name="T108" fmla="*/ 17 w 187"/>
                <a:gd name="T109" fmla="*/ 14 h 108"/>
                <a:gd name="T110" fmla="*/ 17 w 187"/>
                <a:gd name="T111" fmla="*/ 11 h 108"/>
                <a:gd name="T112" fmla="*/ 14 w 187"/>
                <a:gd name="T113" fmla="*/ 11 h 108"/>
                <a:gd name="T114" fmla="*/ 14 w 187"/>
                <a:gd name="T115" fmla="*/ 8 h 108"/>
                <a:gd name="T116" fmla="*/ 12 w 187"/>
                <a:gd name="T117" fmla="*/ 8 h 108"/>
                <a:gd name="T118" fmla="*/ 12 w 187"/>
                <a:gd name="T119" fmla="*/ 3 h 108"/>
                <a:gd name="T120" fmla="*/ 8 w 187"/>
                <a:gd name="T121" fmla="*/ 3 h 108"/>
                <a:gd name="T122" fmla="*/ 8 w 187"/>
                <a:gd name="T123" fmla="*/ 0 h 108"/>
                <a:gd name="T124" fmla="*/ 0 w 187"/>
                <a:gd name="T125"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7" h="108">
                  <a:moveTo>
                    <a:pt x="187" y="108"/>
                  </a:moveTo>
                  <a:lnTo>
                    <a:pt x="108" y="108"/>
                  </a:lnTo>
                  <a:lnTo>
                    <a:pt x="108" y="104"/>
                  </a:lnTo>
                  <a:lnTo>
                    <a:pt x="99" y="104"/>
                  </a:lnTo>
                  <a:lnTo>
                    <a:pt x="99" y="100"/>
                  </a:lnTo>
                  <a:lnTo>
                    <a:pt x="97" y="100"/>
                  </a:lnTo>
                  <a:lnTo>
                    <a:pt x="97" y="97"/>
                  </a:lnTo>
                  <a:lnTo>
                    <a:pt x="77" y="97"/>
                  </a:lnTo>
                  <a:lnTo>
                    <a:pt x="77" y="93"/>
                  </a:lnTo>
                  <a:lnTo>
                    <a:pt x="76" y="93"/>
                  </a:lnTo>
                  <a:lnTo>
                    <a:pt x="76" y="90"/>
                  </a:lnTo>
                  <a:lnTo>
                    <a:pt x="75" y="90"/>
                  </a:lnTo>
                  <a:lnTo>
                    <a:pt x="75" y="86"/>
                  </a:lnTo>
                  <a:lnTo>
                    <a:pt x="72" y="86"/>
                  </a:lnTo>
                  <a:lnTo>
                    <a:pt x="72" y="84"/>
                  </a:lnTo>
                  <a:lnTo>
                    <a:pt x="69" y="84"/>
                  </a:lnTo>
                  <a:lnTo>
                    <a:pt x="69" y="80"/>
                  </a:lnTo>
                  <a:lnTo>
                    <a:pt x="67" y="80"/>
                  </a:lnTo>
                  <a:lnTo>
                    <a:pt x="67" y="78"/>
                  </a:lnTo>
                  <a:lnTo>
                    <a:pt x="64" y="78"/>
                  </a:lnTo>
                  <a:lnTo>
                    <a:pt x="64" y="75"/>
                  </a:lnTo>
                  <a:lnTo>
                    <a:pt x="63" y="75"/>
                  </a:lnTo>
                  <a:lnTo>
                    <a:pt x="63" y="71"/>
                  </a:lnTo>
                  <a:lnTo>
                    <a:pt x="61" y="71"/>
                  </a:lnTo>
                  <a:lnTo>
                    <a:pt x="61" y="65"/>
                  </a:lnTo>
                  <a:lnTo>
                    <a:pt x="59" y="65"/>
                  </a:lnTo>
                  <a:lnTo>
                    <a:pt x="59" y="59"/>
                  </a:lnTo>
                  <a:lnTo>
                    <a:pt x="56" y="59"/>
                  </a:lnTo>
                  <a:lnTo>
                    <a:pt x="56" y="56"/>
                  </a:lnTo>
                  <a:lnTo>
                    <a:pt x="51" y="56"/>
                  </a:lnTo>
                  <a:lnTo>
                    <a:pt x="51" y="53"/>
                  </a:lnTo>
                  <a:lnTo>
                    <a:pt x="49" y="53"/>
                  </a:lnTo>
                  <a:lnTo>
                    <a:pt x="49" y="49"/>
                  </a:lnTo>
                  <a:lnTo>
                    <a:pt x="47" y="49"/>
                  </a:lnTo>
                  <a:lnTo>
                    <a:pt x="47" y="43"/>
                  </a:lnTo>
                  <a:lnTo>
                    <a:pt x="47" y="43"/>
                  </a:lnTo>
                  <a:lnTo>
                    <a:pt x="47" y="40"/>
                  </a:lnTo>
                  <a:lnTo>
                    <a:pt x="45" y="40"/>
                  </a:lnTo>
                  <a:lnTo>
                    <a:pt x="45" y="37"/>
                  </a:lnTo>
                  <a:lnTo>
                    <a:pt x="44" y="37"/>
                  </a:lnTo>
                  <a:lnTo>
                    <a:pt x="44" y="34"/>
                  </a:lnTo>
                  <a:lnTo>
                    <a:pt x="42" y="34"/>
                  </a:lnTo>
                  <a:lnTo>
                    <a:pt x="42" y="31"/>
                  </a:lnTo>
                  <a:lnTo>
                    <a:pt x="40" y="31"/>
                  </a:lnTo>
                  <a:lnTo>
                    <a:pt x="40" y="28"/>
                  </a:lnTo>
                  <a:lnTo>
                    <a:pt x="40" y="25"/>
                  </a:lnTo>
                  <a:lnTo>
                    <a:pt x="35" y="25"/>
                  </a:lnTo>
                  <a:lnTo>
                    <a:pt x="35" y="22"/>
                  </a:lnTo>
                  <a:lnTo>
                    <a:pt x="29" y="22"/>
                  </a:lnTo>
                  <a:lnTo>
                    <a:pt x="29" y="20"/>
                  </a:lnTo>
                  <a:lnTo>
                    <a:pt x="26" y="20"/>
                  </a:lnTo>
                  <a:lnTo>
                    <a:pt x="26" y="16"/>
                  </a:lnTo>
                  <a:lnTo>
                    <a:pt x="20" y="16"/>
                  </a:lnTo>
                  <a:lnTo>
                    <a:pt x="20" y="14"/>
                  </a:lnTo>
                  <a:lnTo>
                    <a:pt x="17" y="14"/>
                  </a:lnTo>
                  <a:lnTo>
                    <a:pt x="17" y="11"/>
                  </a:lnTo>
                  <a:lnTo>
                    <a:pt x="14" y="11"/>
                  </a:lnTo>
                  <a:lnTo>
                    <a:pt x="14" y="8"/>
                  </a:lnTo>
                  <a:lnTo>
                    <a:pt x="12" y="8"/>
                  </a:lnTo>
                  <a:lnTo>
                    <a:pt x="12" y="3"/>
                  </a:lnTo>
                  <a:lnTo>
                    <a:pt x="8" y="3"/>
                  </a:lnTo>
                  <a:lnTo>
                    <a:pt x="8" y="0"/>
                  </a:lnTo>
                  <a:lnTo>
                    <a:pt x="0" y="0"/>
                  </a:lnTo>
                </a:path>
              </a:pathLst>
            </a:cu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grpSp>
      <p:sp>
        <p:nvSpPr>
          <p:cNvPr id="81" name="Freeform 4"/>
          <p:cNvSpPr>
            <a:spLocks/>
          </p:cNvSpPr>
          <p:nvPr/>
        </p:nvSpPr>
        <p:spPr bwMode="auto">
          <a:xfrm>
            <a:off x="5792053" y="1980805"/>
            <a:ext cx="2340000" cy="846000"/>
          </a:xfrm>
          <a:custGeom>
            <a:avLst/>
            <a:gdLst>
              <a:gd name="T0" fmla="*/ 184 w 184"/>
              <a:gd name="T1" fmla="*/ 66 h 66"/>
              <a:gd name="T2" fmla="*/ 160 w 184"/>
              <a:gd name="T3" fmla="*/ 66 h 66"/>
              <a:gd name="T4" fmla="*/ 160 w 184"/>
              <a:gd name="T5" fmla="*/ 52 h 66"/>
              <a:gd name="T6" fmla="*/ 141 w 184"/>
              <a:gd name="T7" fmla="*/ 52 h 66"/>
              <a:gd name="T8" fmla="*/ 141 w 184"/>
              <a:gd name="T9" fmla="*/ 48 h 66"/>
              <a:gd name="T10" fmla="*/ 130 w 184"/>
              <a:gd name="T11" fmla="*/ 48 h 66"/>
              <a:gd name="T12" fmla="*/ 130 w 184"/>
              <a:gd name="T13" fmla="*/ 44 h 66"/>
              <a:gd name="T14" fmla="*/ 101 w 184"/>
              <a:gd name="T15" fmla="*/ 44 h 66"/>
              <a:gd name="T16" fmla="*/ 101 w 184"/>
              <a:gd name="T17" fmla="*/ 41 h 66"/>
              <a:gd name="T18" fmla="*/ 92 w 184"/>
              <a:gd name="T19" fmla="*/ 41 h 66"/>
              <a:gd name="T20" fmla="*/ 92 w 184"/>
              <a:gd name="T21" fmla="*/ 37 h 66"/>
              <a:gd name="T22" fmla="*/ 85 w 184"/>
              <a:gd name="T23" fmla="*/ 37 h 66"/>
              <a:gd name="T24" fmla="*/ 85 w 184"/>
              <a:gd name="T25" fmla="*/ 35 h 66"/>
              <a:gd name="T26" fmla="*/ 83 w 184"/>
              <a:gd name="T27" fmla="*/ 35 h 66"/>
              <a:gd name="T28" fmla="*/ 83 w 184"/>
              <a:gd name="T29" fmla="*/ 31 h 66"/>
              <a:gd name="T30" fmla="*/ 74 w 184"/>
              <a:gd name="T31" fmla="*/ 31 h 66"/>
              <a:gd name="T32" fmla="*/ 74 w 184"/>
              <a:gd name="T33" fmla="*/ 29 h 66"/>
              <a:gd name="T34" fmla="*/ 72 w 184"/>
              <a:gd name="T35" fmla="*/ 29 h 66"/>
              <a:gd name="T36" fmla="*/ 72 w 184"/>
              <a:gd name="T37" fmla="*/ 25 h 66"/>
              <a:gd name="T38" fmla="*/ 70 w 184"/>
              <a:gd name="T39" fmla="*/ 25 h 66"/>
              <a:gd name="T40" fmla="*/ 70 w 184"/>
              <a:gd name="T41" fmla="*/ 23 h 66"/>
              <a:gd name="T42" fmla="*/ 63 w 184"/>
              <a:gd name="T43" fmla="*/ 23 h 66"/>
              <a:gd name="T44" fmla="*/ 63 w 184"/>
              <a:gd name="T45" fmla="*/ 19 h 66"/>
              <a:gd name="T46" fmla="*/ 61 w 184"/>
              <a:gd name="T47" fmla="*/ 19 h 66"/>
              <a:gd name="T48" fmla="*/ 61 w 184"/>
              <a:gd name="T49" fmla="*/ 16 h 66"/>
              <a:gd name="T50" fmla="*/ 39 w 184"/>
              <a:gd name="T51" fmla="*/ 16 h 66"/>
              <a:gd name="T52" fmla="*/ 39 w 184"/>
              <a:gd name="T53" fmla="*/ 14 h 66"/>
              <a:gd name="T54" fmla="*/ 38 w 184"/>
              <a:gd name="T55" fmla="*/ 14 h 66"/>
              <a:gd name="T56" fmla="*/ 38 w 184"/>
              <a:gd name="T57" fmla="*/ 8 h 66"/>
              <a:gd name="T58" fmla="*/ 25 w 184"/>
              <a:gd name="T59" fmla="*/ 8 h 66"/>
              <a:gd name="T60" fmla="*/ 25 w 184"/>
              <a:gd name="T61" fmla="*/ 5 h 66"/>
              <a:gd name="T62" fmla="*/ 24 w 184"/>
              <a:gd name="T63" fmla="*/ 5 h 66"/>
              <a:gd name="T64" fmla="*/ 24 w 184"/>
              <a:gd name="T65" fmla="*/ 2 h 66"/>
              <a:gd name="T66" fmla="*/ 20 w 184"/>
              <a:gd name="T67" fmla="*/ 2 h 66"/>
              <a:gd name="T68" fmla="*/ 20 w 184"/>
              <a:gd name="T69" fmla="*/ 0 h 66"/>
              <a:gd name="T70" fmla="*/ 0 w 184"/>
              <a:gd name="T7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4" h="66">
                <a:moveTo>
                  <a:pt x="184" y="66"/>
                </a:moveTo>
                <a:lnTo>
                  <a:pt x="160" y="66"/>
                </a:lnTo>
                <a:lnTo>
                  <a:pt x="160" y="52"/>
                </a:lnTo>
                <a:lnTo>
                  <a:pt x="141" y="52"/>
                </a:lnTo>
                <a:lnTo>
                  <a:pt x="141" y="48"/>
                </a:lnTo>
                <a:lnTo>
                  <a:pt x="130" y="48"/>
                </a:lnTo>
                <a:lnTo>
                  <a:pt x="130" y="44"/>
                </a:lnTo>
                <a:lnTo>
                  <a:pt x="101" y="44"/>
                </a:lnTo>
                <a:lnTo>
                  <a:pt x="101" y="41"/>
                </a:lnTo>
                <a:lnTo>
                  <a:pt x="92" y="41"/>
                </a:lnTo>
                <a:lnTo>
                  <a:pt x="92" y="37"/>
                </a:lnTo>
                <a:lnTo>
                  <a:pt x="85" y="37"/>
                </a:lnTo>
                <a:lnTo>
                  <a:pt x="85" y="35"/>
                </a:lnTo>
                <a:lnTo>
                  <a:pt x="83" y="35"/>
                </a:lnTo>
                <a:lnTo>
                  <a:pt x="83" y="31"/>
                </a:lnTo>
                <a:lnTo>
                  <a:pt x="74" y="31"/>
                </a:lnTo>
                <a:lnTo>
                  <a:pt x="74" y="29"/>
                </a:lnTo>
                <a:lnTo>
                  <a:pt x="72" y="29"/>
                </a:lnTo>
                <a:lnTo>
                  <a:pt x="72" y="25"/>
                </a:lnTo>
                <a:lnTo>
                  <a:pt x="70" y="25"/>
                </a:lnTo>
                <a:lnTo>
                  <a:pt x="70" y="23"/>
                </a:lnTo>
                <a:lnTo>
                  <a:pt x="63" y="23"/>
                </a:lnTo>
                <a:lnTo>
                  <a:pt x="63" y="19"/>
                </a:lnTo>
                <a:lnTo>
                  <a:pt x="61" y="19"/>
                </a:lnTo>
                <a:lnTo>
                  <a:pt x="61" y="16"/>
                </a:lnTo>
                <a:lnTo>
                  <a:pt x="39" y="16"/>
                </a:lnTo>
                <a:lnTo>
                  <a:pt x="39" y="14"/>
                </a:lnTo>
                <a:lnTo>
                  <a:pt x="38" y="14"/>
                </a:lnTo>
                <a:lnTo>
                  <a:pt x="38" y="8"/>
                </a:lnTo>
                <a:lnTo>
                  <a:pt x="25" y="8"/>
                </a:lnTo>
                <a:lnTo>
                  <a:pt x="25" y="5"/>
                </a:lnTo>
                <a:lnTo>
                  <a:pt x="24" y="5"/>
                </a:lnTo>
                <a:lnTo>
                  <a:pt x="24" y="2"/>
                </a:lnTo>
                <a:lnTo>
                  <a:pt x="20" y="2"/>
                </a:lnTo>
                <a:lnTo>
                  <a:pt x="20" y="0"/>
                </a:lnTo>
                <a:lnTo>
                  <a:pt x="0" y="0"/>
                </a:lnTo>
              </a:path>
            </a:pathLst>
          </a:custGeom>
          <a:noFill/>
          <a:ln w="19050">
            <a:solidFill>
              <a:schemeClr val="accent2">
                <a:alpha val="72941"/>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
        <p:nvSpPr>
          <p:cNvPr id="82" name="Freeform 5"/>
          <p:cNvSpPr>
            <a:spLocks/>
          </p:cNvSpPr>
          <p:nvPr/>
        </p:nvSpPr>
        <p:spPr bwMode="auto">
          <a:xfrm>
            <a:off x="5792053" y="1978424"/>
            <a:ext cx="2358000" cy="900000"/>
          </a:xfrm>
          <a:custGeom>
            <a:avLst/>
            <a:gdLst>
              <a:gd name="T0" fmla="*/ 184 w 184"/>
              <a:gd name="T1" fmla="*/ 70 h 70"/>
              <a:gd name="T2" fmla="*/ 142 w 184"/>
              <a:gd name="T3" fmla="*/ 70 h 70"/>
              <a:gd name="T4" fmla="*/ 142 w 184"/>
              <a:gd name="T5" fmla="*/ 65 h 70"/>
              <a:gd name="T6" fmla="*/ 130 w 184"/>
              <a:gd name="T7" fmla="*/ 65 h 70"/>
              <a:gd name="T8" fmla="*/ 130 w 184"/>
              <a:gd name="T9" fmla="*/ 61 h 70"/>
              <a:gd name="T10" fmla="*/ 114 w 184"/>
              <a:gd name="T11" fmla="*/ 61 h 70"/>
              <a:gd name="T12" fmla="*/ 114 w 184"/>
              <a:gd name="T13" fmla="*/ 57 h 70"/>
              <a:gd name="T14" fmla="*/ 111 w 184"/>
              <a:gd name="T15" fmla="*/ 57 h 70"/>
              <a:gd name="T16" fmla="*/ 111 w 184"/>
              <a:gd name="T17" fmla="*/ 54 h 70"/>
              <a:gd name="T18" fmla="*/ 109 w 184"/>
              <a:gd name="T19" fmla="*/ 54 h 70"/>
              <a:gd name="T20" fmla="*/ 109 w 184"/>
              <a:gd name="T21" fmla="*/ 51 h 70"/>
              <a:gd name="T22" fmla="*/ 107 w 184"/>
              <a:gd name="T23" fmla="*/ 51 h 70"/>
              <a:gd name="T24" fmla="*/ 107 w 184"/>
              <a:gd name="T25" fmla="*/ 47 h 70"/>
              <a:gd name="T26" fmla="*/ 103 w 184"/>
              <a:gd name="T27" fmla="*/ 47 h 70"/>
              <a:gd name="T28" fmla="*/ 103 w 184"/>
              <a:gd name="T29" fmla="*/ 40 h 70"/>
              <a:gd name="T30" fmla="*/ 99 w 184"/>
              <a:gd name="T31" fmla="*/ 40 h 70"/>
              <a:gd name="T32" fmla="*/ 99 w 184"/>
              <a:gd name="T33" fmla="*/ 37 h 70"/>
              <a:gd name="T34" fmla="*/ 86 w 184"/>
              <a:gd name="T35" fmla="*/ 37 h 70"/>
              <a:gd name="T36" fmla="*/ 86 w 184"/>
              <a:gd name="T37" fmla="*/ 34 h 70"/>
              <a:gd name="T38" fmla="*/ 83 w 184"/>
              <a:gd name="T39" fmla="*/ 34 h 70"/>
              <a:gd name="T40" fmla="*/ 83 w 184"/>
              <a:gd name="T41" fmla="*/ 30 h 70"/>
              <a:gd name="T42" fmla="*/ 76 w 184"/>
              <a:gd name="T43" fmla="*/ 30 h 70"/>
              <a:gd name="T44" fmla="*/ 76 w 184"/>
              <a:gd name="T45" fmla="*/ 27 h 70"/>
              <a:gd name="T46" fmla="*/ 74 w 184"/>
              <a:gd name="T47" fmla="*/ 27 h 70"/>
              <a:gd name="T48" fmla="*/ 74 w 184"/>
              <a:gd name="T49" fmla="*/ 24 h 70"/>
              <a:gd name="T50" fmla="*/ 73 w 184"/>
              <a:gd name="T51" fmla="*/ 24 h 70"/>
              <a:gd name="T52" fmla="*/ 73 w 184"/>
              <a:gd name="T53" fmla="*/ 21 h 70"/>
              <a:gd name="T54" fmla="*/ 61 w 184"/>
              <a:gd name="T55" fmla="*/ 21 h 70"/>
              <a:gd name="T56" fmla="*/ 61 w 184"/>
              <a:gd name="T57" fmla="*/ 18 h 70"/>
              <a:gd name="T58" fmla="*/ 39 w 184"/>
              <a:gd name="T59" fmla="*/ 18 h 70"/>
              <a:gd name="T60" fmla="*/ 39 w 184"/>
              <a:gd name="T61" fmla="*/ 15 h 70"/>
              <a:gd name="T62" fmla="*/ 37 w 184"/>
              <a:gd name="T63" fmla="*/ 15 h 70"/>
              <a:gd name="T64" fmla="*/ 37 w 184"/>
              <a:gd name="T65" fmla="*/ 12 h 70"/>
              <a:gd name="T66" fmla="*/ 23 w 184"/>
              <a:gd name="T67" fmla="*/ 12 h 70"/>
              <a:gd name="T68" fmla="*/ 23 w 184"/>
              <a:gd name="T69" fmla="*/ 8 h 70"/>
              <a:gd name="T70" fmla="*/ 18 w 184"/>
              <a:gd name="T71" fmla="*/ 8 h 70"/>
              <a:gd name="T72" fmla="*/ 18 w 184"/>
              <a:gd name="T73" fmla="*/ 6 h 70"/>
              <a:gd name="T74" fmla="*/ 16 w 184"/>
              <a:gd name="T75" fmla="*/ 6 h 70"/>
              <a:gd name="T76" fmla="*/ 16 w 184"/>
              <a:gd name="T77" fmla="*/ 3 h 70"/>
              <a:gd name="T78" fmla="*/ 2 w 184"/>
              <a:gd name="T79" fmla="*/ 3 h 70"/>
              <a:gd name="T80" fmla="*/ 2 w 184"/>
              <a:gd name="T81" fmla="*/ 0 h 70"/>
              <a:gd name="T82" fmla="*/ 0 w 184"/>
              <a:gd name="T8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4" h="70">
                <a:moveTo>
                  <a:pt x="184" y="70"/>
                </a:moveTo>
                <a:lnTo>
                  <a:pt x="142" y="70"/>
                </a:lnTo>
                <a:lnTo>
                  <a:pt x="142" y="65"/>
                </a:lnTo>
                <a:lnTo>
                  <a:pt x="130" y="65"/>
                </a:lnTo>
                <a:lnTo>
                  <a:pt x="130" y="61"/>
                </a:lnTo>
                <a:lnTo>
                  <a:pt x="114" y="61"/>
                </a:lnTo>
                <a:lnTo>
                  <a:pt x="114" y="57"/>
                </a:lnTo>
                <a:lnTo>
                  <a:pt x="111" y="57"/>
                </a:lnTo>
                <a:lnTo>
                  <a:pt x="111" y="54"/>
                </a:lnTo>
                <a:lnTo>
                  <a:pt x="109" y="54"/>
                </a:lnTo>
                <a:lnTo>
                  <a:pt x="109" y="51"/>
                </a:lnTo>
                <a:lnTo>
                  <a:pt x="107" y="51"/>
                </a:lnTo>
                <a:lnTo>
                  <a:pt x="107" y="47"/>
                </a:lnTo>
                <a:lnTo>
                  <a:pt x="103" y="47"/>
                </a:lnTo>
                <a:lnTo>
                  <a:pt x="103" y="40"/>
                </a:lnTo>
                <a:lnTo>
                  <a:pt x="99" y="40"/>
                </a:lnTo>
                <a:lnTo>
                  <a:pt x="99" y="37"/>
                </a:lnTo>
                <a:lnTo>
                  <a:pt x="86" y="37"/>
                </a:lnTo>
                <a:lnTo>
                  <a:pt x="86" y="34"/>
                </a:lnTo>
                <a:lnTo>
                  <a:pt x="83" y="34"/>
                </a:lnTo>
                <a:lnTo>
                  <a:pt x="83" y="30"/>
                </a:lnTo>
                <a:lnTo>
                  <a:pt x="76" y="30"/>
                </a:lnTo>
                <a:lnTo>
                  <a:pt x="76" y="27"/>
                </a:lnTo>
                <a:lnTo>
                  <a:pt x="74" y="27"/>
                </a:lnTo>
                <a:lnTo>
                  <a:pt x="74" y="24"/>
                </a:lnTo>
                <a:lnTo>
                  <a:pt x="73" y="24"/>
                </a:lnTo>
                <a:lnTo>
                  <a:pt x="73" y="21"/>
                </a:lnTo>
                <a:lnTo>
                  <a:pt x="61" y="21"/>
                </a:lnTo>
                <a:lnTo>
                  <a:pt x="61" y="18"/>
                </a:lnTo>
                <a:lnTo>
                  <a:pt x="39" y="18"/>
                </a:lnTo>
                <a:lnTo>
                  <a:pt x="39" y="15"/>
                </a:lnTo>
                <a:lnTo>
                  <a:pt x="37" y="15"/>
                </a:lnTo>
                <a:lnTo>
                  <a:pt x="37" y="12"/>
                </a:lnTo>
                <a:lnTo>
                  <a:pt x="23" y="12"/>
                </a:lnTo>
                <a:lnTo>
                  <a:pt x="23" y="8"/>
                </a:lnTo>
                <a:lnTo>
                  <a:pt x="18" y="8"/>
                </a:lnTo>
                <a:lnTo>
                  <a:pt x="18" y="6"/>
                </a:lnTo>
                <a:lnTo>
                  <a:pt x="16" y="6"/>
                </a:lnTo>
                <a:lnTo>
                  <a:pt x="16" y="3"/>
                </a:lnTo>
                <a:lnTo>
                  <a:pt x="2" y="3"/>
                </a:lnTo>
                <a:lnTo>
                  <a:pt x="2" y="0"/>
                </a:lnTo>
                <a:lnTo>
                  <a:pt x="0" y="0"/>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363636"/>
              </a:solidFill>
            </a:endParaRPr>
          </a:p>
        </p:txBody>
      </p:sp>
    </p:spTree>
    <p:custDataLst>
      <p:tags r:id="rId1"/>
    </p:custDataLst>
    <p:extLst>
      <p:ext uri="{BB962C8B-B14F-4D97-AF65-F5344CB8AC3E}">
        <p14:creationId xmlns:p14="http://schemas.microsoft.com/office/powerpoint/2010/main" val="1937185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1800" dirty="0" smtClean="0">
                <a:solidFill>
                  <a:schemeClr val="bg1"/>
                </a:solidFill>
              </a:rPr>
              <a:t>1473O: Encouraging </a:t>
            </a:r>
            <a:r>
              <a:rPr lang="en-GB" sz="1800" dirty="0">
                <a:solidFill>
                  <a:schemeClr val="bg1"/>
                </a:solidFill>
              </a:rPr>
              <a:t>activity of novel pan-KIT and PDGFRα inhibitor DCC-2618 </a:t>
            </a:r>
            <a:r>
              <a:rPr lang="en-GB" sz="1800" dirty="0" smtClean="0">
                <a:solidFill>
                  <a:schemeClr val="bg1"/>
                </a:solidFill>
              </a:rPr>
              <a:t>in patients </a:t>
            </a:r>
            <a:r>
              <a:rPr lang="en-GB" sz="1800" dirty="0">
                <a:solidFill>
                  <a:schemeClr val="bg1"/>
                </a:solidFill>
              </a:rPr>
              <a:t>(pts) with </a:t>
            </a:r>
            <a:r>
              <a:rPr lang="en-GB" sz="1800" dirty="0" smtClean="0">
                <a:solidFill>
                  <a:schemeClr val="bg1"/>
                </a:solidFill>
              </a:rPr>
              <a:t>gastrointestinal stromal </a:t>
            </a:r>
            <a:r>
              <a:rPr lang="en-GB" sz="1800" dirty="0" err="1">
                <a:solidFill>
                  <a:schemeClr val="bg1"/>
                </a:solidFill>
              </a:rPr>
              <a:t>t</a:t>
            </a:r>
            <a:r>
              <a:rPr lang="en-GB" sz="1800" dirty="0" err="1" smtClean="0">
                <a:solidFill>
                  <a:schemeClr val="bg1"/>
                </a:solidFill>
              </a:rPr>
              <a:t>umor</a:t>
            </a:r>
            <a:r>
              <a:rPr lang="en-GB" sz="1800" dirty="0" smtClean="0">
                <a:solidFill>
                  <a:schemeClr val="bg1"/>
                </a:solidFill>
              </a:rPr>
              <a:t> </a:t>
            </a:r>
            <a:r>
              <a:rPr lang="en-GB" sz="1800" dirty="0">
                <a:solidFill>
                  <a:schemeClr val="bg1"/>
                </a:solidFill>
              </a:rPr>
              <a:t>(</a:t>
            </a:r>
            <a:r>
              <a:rPr lang="en-GB" sz="1800" dirty="0" smtClean="0">
                <a:solidFill>
                  <a:schemeClr val="bg1"/>
                </a:solidFill>
              </a:rPr>
              <a:t>GIST</a:t>
            </a:r>
            <a:r>
              <a:rPr lang="en-GB" sz="1800" dirty="0">
                <a:solidFill>
                  <a:schemeClr val="bg1"/>
                </a:solidFill>
              </a:rPr>
              <a:t>) – </a:t>
            </a:r>
            <a:r>
              <a:rPr lang="en-GB" sz="1800" dirty="0" err="1">
                <a:solidFill>
                  <a:schemeClr val="bg1"/>
                </a:solidFill>
              </a:rPr>
              <a:t>Janku</a:t>
            </a:r>
            <a:r>
              <a:rPr lang="en-GB" sz="1800" dirty="0">
                <a:solidFill>
                  <a:schemeClr val="bg1"/>
                </a:solidFill>
              </a:rPr>
              <a:t> F, et al </a:t>
            </a:r>
          </a:p>
        </p:txBody>
      </p:sp>
      <p:sp>
        <p:nvSpPr>
          <p:cNvPr id="5123" name="Rectangle 3"/>
          <p:cNvSpPr>
            <a:spLocks noGrp="1" noChangeArrowheads="1"/>
          </p:cNvSpPr>
          <p:nvPr>
            <p:ph type="body" idx="1"/>
          </p:nvPr>
        </p:nvSpPr>
        <p:spPr/>
        <p:txBody>
          <a:bodyPr/>
          <a:lstStyle/>
          <a:p>
            <a:pPr marL="0" indent="0">
              <a:buNone/>
            </a:pPr>
            <a:r>
              <a:rPr lang="en-GB" b="1" dirty="0">
                <a:solidFill>
                  <a:schemeClr val="bg1"/>
                </a:solidFill>
              </a:rPr>
              <a:t>STUDY OBJECTIVE </a:t>
            </a:r>
          </a:p>
          <a:p>
            <a:r>
              <a:rPr lang="en-GB" dirty="0"/>
              <a:t>To </a:t>
            </a:r>
            <a:r>
              <a:rPr lang="en-GB" dirty="0" smtClean="0"/>
              <a:t>asses the safety and efficacy of the pan-KT and </a:t>
            </a:r>
            <a:r>
              <a:rPr lang="en-GB" dirty="0" err="1" smtClean="0"/>
              <a:t>PDGFRɑ</a:t>
            </a:r>
            <a:r>
              <a:rPr lang="en-GB" dirty="0" smtClean="0"/>
              <a:t> inhibitor, DCC-2618, in patients with pre-treated and resistant GIST</a:t>
            </a: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pPr marL="0" indent="0">
              <a:buNone/>
            </a:pPr>
            <a:endParaRPr lang="en-GB" b="1" dirty="0" smtClean="0">
              <a:solidFill>
                <a:schemeClr val="bg1"/>
              </a:solidFill>
            </a:endParaRPr>
          </a:p>
          <a:p>
            <a:endParaRPr lang="en-GB" dirty="0" smtClean="0"/>
          </a:p>
          <a:p>
            <a:endParaRPr lang="en-GB" dirty="0" smtClean="0"/>
          </a:p>
          <a:p>
            <a:endParaRPr lang="en-GB" dirty="0" smtClean="0"/>
          </a:p>
          <a:p>
            <a:r>
              <a:rPr lang="en-GB" dirty="0" smtClean="0"/>
              <a:t>Concordance of mutational </a:t>
            </a:r>
            <a:r>
              <a:rPr lang="en-GB" dirty="0"/>
              <a:t>status between plasma </a:t>
            </a:r>
            <a:r>
              <a:rPr lang="en-GB" dirty="0" smtClean="0"/>
              <a:t>cell-free (</a:t>
            </a:r>
            <a:r>
              <a:rPr lang="en-GB" dirty="0" err="1" smtClean="0"/>
              <a:t>cf</a:t>
            </a:r>
            <a:r>
              <a:rPr lang="en-GB" dirty="0" smtClean="0"/>
              <a:t>)DNA </a:t>
            </a:r>
            <a:r>
              <a:rPr lang="en-GB" dirty="0"/>
              <a:t>and </a:t>
            </a:r>
            <a:r>
              <a:rPr lang="en-GB" dirty="0" smtClean="0"/>
              <a:t>tumour tissue was also assessed</a:t>
            </a:r>
            <a:endParaRPr lang="en-GB" dirty="0"/>
          </a:p>
        </p:txBody>
      </p:sp>
      <p:sp>
        <p:nvSpPr>
          <p:cNvPr id="5124" name="Text Box 4"/>
          <p:cNvSpPr txBox="1">
            <a:spLocks noChangeArrowheads="1"/>
          </p:cNvSpPr>
          <p:nvPr/>
        </p:nvSpPr>
        <p:spPr bwMode="auto">
          <a:xfrm>
            <a:off x="4994698" y="6474897"/>
            <a:ext cx="39286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algn="r"/>
            <a:r>
              <a:rPr lang="en-GB" sz="1200" dirty="0" err="1" smtClean="0">
                <a:solidFill>
                  <a:srgbClr val="363636"/>
                </a:solidFill>
              </a:rPr>
              <a:t>Janku</a:t>
            </a:r>
            <a:r>
              <a:rPr lang="en-GB" sz="1200" dirty="0" smtClean="0">
                <a:solidFill>
                  <a:srgbClr val="363636"/>
                </a:solidFill>
              </a:rPr>
              <a:t> F, et </a:t>
            </a:r>
            <a:r>
              <a:rPr lang="en-GB" sz="1200" dirty="0">
                <a:solidFill>
                  <a:srgbClr val="363636"/>
                </a:solidFill>
              </a:rPr>
              <a:t>al. </a:t>
            </a:r>
            <a:r>
              <a:rPr lang="it-IT" sz="1200" dirty="0">
                <a:solidFill>
                  <a:srgbClr val="363636"/>
                </a:solidFill>
              </a:rPr>
              <a:t>Ann Oncol 2017; 28 (suppl </a:t>
            </a:r>
            <a:r>
              <a:rPr lang="it-IT" sz="1200" dirty="0" smtClean="0">
                <a:solidFill>
                  <a:srgbClr val="363636"/>
                </a:solidFill>
              </a:rPr>
              <a:t>5)</a:t>
            </a:r>
            <a:r>
              <a:rPr lang="en-GB" sz="1200" dirty="0" smtClean="0">
                <a:solidFill>
                  <a:srgbClr val="363636"/>
                </a:solidFill>
              </a:rPr>
              <a:t>: </a:t>
            </a:r>
            <a:r>
              <a:rPr lang="en-GB" sz="1200" dirty="0" err="1">
                <a:solidFill>
                  <a:srgbClr val="363636"/>
                </a:solidFill>
              </a:rPr>
              <a:t>Abstr</a:t>
            </a:r>
            <a:r>
              <a:rPr lang="en-GB" sz="1200" dirty="0">
                <a:solidFill>
                  <a:srgbClr val="363636"/>
                </a:solidFill>
              </a:rPr>
              <a:t> </a:t>
            </a:r>
            <a:r>
              <a:rPr lang="en-GB" sz="1200" dirty="0" smtClean="0">
                <a:solidFill>
                  <a:srgbClr val="363636"/>
                </a:solidFill>
              </a:rPr>
              <a:t>1473O</a:t>
            </a:r>
            <a:endParaRPr lang="en-GB" sz="1200" dirty="0">
              <a:solidFill>
                <a:srgbClr val="363636"/>
              </a:solidFill>
            </a:endParaRPr>
          </a:p>
        </p:txBody>
      </p:sp>
      <p:sp>
        <p:nvSpPr>
          <p:cNvPr id="5" name="AutoShape 12"/>
          <p:cNvSpPr>
            <a:spLocks noChangeArrowheads="1"/>
          </p:cNvSpPr>
          <p:nvPr/>
        </p:nvSpPr>
        <p:spPr bwMode="auto">
          <a:xfrm>
            <a:off x="3805374" y="3190488"/>
            <a:ext cx="2423539" cy="1327720"/>
          </a:xfrm>
          <a:prstGeom prst="roundRect">
            <a:avLst>
              <a:gd name="adj" fmla="val 16667"/>
            </a:avLst>
          </a:prstGeom>
          <a:solidFill>
            <a:schemeClr val="accent2"/>
          </a:solidFill>
          <a:ln w="9525" algn="ctr">
            <a:noFill/>
            <a:round/>
            <a:headEnd/>
            <a:tailEnd/>
          </a:ln>
        </p:spPr>
        <p:txBody>
          <a:bodyPr lIns="90488" tIns="0" rIns="90488" bIns="0" anchor="ctr"/>
          <a:lstStyle/>
          <a:p>
            <a:pPr algn="ctr" defTabSz="892175" eaLnBrk="0" hangingPunct="0"/>
            <a:r>
              <a:rPr lang="en-GB" altLang="zh-CN" sz="1400" b="1" dirty="0">
                <a:solidFill>
                  <a:srgbClr val="FFFFFF"/>
                </a:solidFill>
                <a:ea typeface="SimSun" pitchFamily="2" charset="-122"/>
              </a:rPr>
              <a:t>Dose-escalation </a:t>
            </a:r>
            <a:endParaRPr lang="en-GB" altLang="zh-CN" sz="1400" b="1" dirty="0" smtClean="0">
              <a:solidFill>
                <a:srgbClr val="FFFFFF"/>
              </a:solidFill>
              <a:ea typeface="SimSun" pitchFamily="2" charset="-122"/>
            </a:endParaRPr>
          </a:p>
          <a:p>
            <a:pPr algn="ctr" defTabSz="892175" eaLnBrk="0" hangingPunct="0"/>
            <a:r>
              <a:rPr lang="en-GB" altLang="zh-CN" sz="1400" dirty="0">
                <a:solidFill>
                  <a:srgbClr val="FFFFFF"/>
                </a:solidFill>
                <a:ea typeface="SimSun" pitchFamily="2" charset="-122"/>
              </a:rPr>
              <a:t>O</a:t>
            </a:r>
            <a:r>
              <a:rPr lang="en-GB" altLang="zh-CN" sz="1400" dirty="0" smtClean="0">
                <a:solidFill>
                  <a:srgbClr val="FFFFFF"/>
                </a:solidFill>
                <a:ea typeface="SimSun" pitchFamily="2" charset="-122"/>
              </a:rPr>
              <a:t>ral DCC-2618</a:t>
            </a:r>
            <a:br>
              <a:rPr lang="en-GB" altLang="zh-CN" sz="1400" dirty="0" smtClean="0">
                <a:solidFill>
                  <a:srgbClr val="FFFFFF"/>
                </a:solidFill>
                <a:ea typeface="SimSun" pitchFamily="2" charset="-122"/>
              </a:rPr>
            </a:br>
            <a:r>
              <a:rPr lang="en-GB" altLang="zh-CN" sz="1400" dirty="0" smtClean="0">
                <a:solidFill>
                  <a:srgbClr val="FFFFFF"/>
                </a:solidFill>
                <a:ea typeface="SimSun" pitchFamily="2" charset="-122"/>
              </a:rPr>
              <a:t> daily doses up to 400 mg </a:t>
            </a:r>
            <a:r>
              <a:rPr lang="en-GB" altLang="zh-CN" sz="1400" dirty="0">
                <a:solidFill>
                  <a:srgbClr val="FFFFFF"/>
                </a:solidFill>
                <a:ea typeface="SimSun" pitchFamily="2" charset="-122"/>
              </a:rPr>
              <a:t>(QD or </a:t>
            </a:r>
            <a:r>
              <a:rPr lang="en-GB" altLang="zh-CN" sz="1400" dirty="0" smtClean="0">
                <a:solidFill>
                  <a:srgbClr val="FFFFFF"/>
                </a:solidFill>
                <a:ea typeface="SimSun" pitchFamily="2" charset="-122"/>
              </a:rPr>
              <a:t>BID) </a:t>
            </a:r>
            <a:r>
              <a:rPr lang="en-GB" altLang="zh-CN" sz="1400" dirty="0">
                <a:solidFill>
                  <a:srgbClr val="FFFFFF"/>
                </a:solidFill>
                <a:ea typeface="SimSun" pitchFamily="2" charset="-122"/>
              </a:rPr>
              <a:t>q4w</a:t>
            </a:r>
          </a:p>
        </p:txBody>
      </p:sp>
      <p:cxnSp>
        <p:nvCxnSpPr>
          <p:cNvPr id="6" name="AutoShape 19"/>
          <p:cNvCxnSpPr>
            <a:cxnSpLocks noChangeShapeType="1"/>
            <a:stCxn id="9" idx="3"/>
            <a:endCxn id="5" idx="1"/>
          </p:cNvCxnSpPr>
          <p:nvPr/>
        </p:nvCxnSpPr>
        <p:spPr bwMode="auto">
          <a:xfrm>
            <a:off x="3541815" y="3854348"/>
            <a:ext cx="263559" cy="0"/>
          </a:xfrm>
          <a:prstGeom prst="straightConnector1">
            <a:avLst/>
          </a:prstGeom>
          <a:noFill/>
          <a:ln w="38100">
            <a:solidFill>
              <a:schemeClr val="bg2"/>
            </a:solidFill>
            <a:round/>
            <a:headEnd/>
            <a:tailEnd type="triangle" w="med" len="med"/>
          </a:ln>
        </p:spPr>
      </p:cxnSp>
      <p:cxnSp>
        <p:nvCxnSpPr>
          <p:cNvPr id="7" name="AutoShape 21"/>
          <p:cNvCxnSpPr>
            <a:cxnSpLocks noChangeShapeType="1"/>
            <a:stCxn id="5" idx="3"/>
            <a:endCxn id="32" idx="1"/>
          </p:cNvCxnSpPr>
          <p:nvPr/>
        </p:nvCxnSpPr>
        <p:spPr bwMode="auto">
          <a:xfrm>
            <a:off x="6228913" y="3854348"/>
            <a:ext cx="230369" cy="1"/>
          </a:xfrm>
          <a:prstGeom prst="straightConnector1">
            <a:avLst/>
          </a:prstGeom>
          <a:noFill/>
          <a:ln w="38100">
            <a:solidFill>
              <a:schemeClr val="bg2"/>
            </a:solidFill>
            <a:round/>
            <a:headEnd/>
            <a:tailEnd type="triangle" w="med" len="med"/>
          </a:ln>
        </p:spPr>
      </p:cxnSp>
      <p:sp>
        <p:nvSpPr>
          <p:cNvPr id="9" name="AutoShape 9"/>
          <p:cNvSpPr>
            <a:spLocks noChangeArrowheads="1"/>
          </p:cNvSpPr>
          <p:nvPr/>
        </p:nvSpPr>
        <p:spPr bwMode="auto">
          <a:xfrm>
            <a:off x="545837" y="2734451"/>
            <a:ext cx="2995978" cy="2239794"/>
          </a:xfrm>
          <a:prstGeom prst="roundRect">
            <a:avLst>
              <a:gd name="adj" fmla="val 8208"/>
            </a:avLst>
          </a:prstGeom>
          <a:solidFill>
            <a:schemeClr val="bg1"/>
          </a:solidFill>
          <a:ln w="9525" algn="ctr">
            <a:noFill/>
            <a:round/>
            <a:headEnd/>
            <a:tailEnd/>
          </a:ln>
        </p:spPr>
        <p:txBody>
          <a:bodyPr wrap="square" lIns="90488" tIns="44450" rIns="90488" bIns="44450">
            <a:spAutoFit/>
          </a:bodyPr>
          <a:lstStyle/>
          <a:p>
            <a:pPr defTabSz="892175" eaLnBrk="0" hangingPunct="0">
              <a:spcAft>
                <a:spcPct val="30000"/>
              </a:spcAft>
            </a:pPr>
            <a:r>
              <a:rPr lang="en-US" altLang="zh-CN" sz="1400" dirty="0">
                <a:solidFill>
                  <a:srgbClr val="FFFFFF"/>
                </a:solidFill>
                <a:ea typeface="SimSun" pitchFamily="2" charset="-122"/>
              </a:rPr>
              <a:t>Key patient inclusion criteria</a:t>
            </a:r>
            <a:endParaRPr lang="en-GB" altLang="zh-CN" sz="14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Advanced refractory GIST </a:t>
            </a: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Progressed on or intolerant to imatinib and/or other TKIs</a:t>
            </a: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Prior </a:t>
            </a:r>
            <a:r>
              <a:rPr lang="en-GB" altLang="zh-CN" sz="1400" dirty="0">
                <a:solidFill>
                  <a:srgbClr val="FFFFFF"/>
                </a:solidFill>
                <a:ea typeface="SimSun" pitchFamily="2" charset="-122"/>
              </a:rPr>
              <a:t>exposure to KIT or PDGFR</a:t>
            </a:r>
            <a:r>
              <a:rPr lang="el-GR" altLang="zh-CN" sz="1400" dirty="0">
                <a:solidFill>
                  <a:srgbClr val="FFFFFF"/>
                </a:solidFill>
                <a:ea typeface="SimSun" pitchFamily="2" charset="-122"/>
              </a:rPr>
              <a:t>α</a:t>
            </a:r>
            <a:r>
              <a:rPr lang="en-GB" altLang="zh-CN" sz="1400" dirty="0">
                <a:solidFill>
                  <a:srgbClr val="FFFFFF"/>
                </a:solidFill>
                <a:ea typeface="SimSun" pitchFamily="2" charset="-122"/>
              </a:rPr>
              <a:t> </a:t>
            </a:r>
            <a:r>
              <a:rPr lang="en-GB" altLang="zh-CN" sz="1400" dirty="0" smtClean="0">
                <a:solidFill>
                  <a:srgbClr val="FFFFFF"/>
                </a:solidFill>
                <a:ea typeface="SimSun" pitchFamily="2" charset="-122"/>
              </a:rPr>
              <a:t>inhibitors allowed</a:t>
            </a:r>
            <a:endParaRPr lang="en-GB" altLang="zh-CN" sz="1400" dirty="0">
              <a:solidFill>
                <a:srgbClr val="FFFFFF"/>
              </a:solidFill>
              <a:ea typeface="SimSun" pitchFamily="2" charset="-122"/>
            </a:endParaRPr>
          </a:p>
          <a:p>
            <a:pPr marL="228600" indent="-228600" defTabSz="892175" eaLnBrk="0" hangingPunct="0">
              <a:spcAft>
                <a:spcPct val="30000"/>
              </a:spcAft>
              <a:buFont typeface="Arial" pitchFamily="34" charset="0"/>
              <a:buChar char="•"/>
            </a:pPr>
            <a:r>
              <a:rPr lang="en-GB" altLang="zh-CN" sz="1400" dirty="0" smtClean="0">
                <a:solidFill>
                  <a:srgbClr val="FFFFFF"/>
                </a:solidFill>
                <a:ea typeface="SimSun" pitchFamily="2" charset="-122"/>
              </a:rPr>
              <a:t>ECOG PS 0–1 </a:t>
            </a:r>
          </a:p>
          <a:p>
            <a:pPr marL="292100" indent="-292100" defTabSz="892175" eaLnBrk="0" hangingPunct="0">
              <a:spcAft>
                <a:spcPct val="30000"/>
              </a:spcAft>
              <a:buFont typeface="Wingdings" pitchFamily="2" charset="2"/>
              <a:buNone/>
            </a:pPr>
            <a:r>
              <a:rPr lang="en-GB" altLang="zh-CN" sz="1400" dirty="0" smtClean="0">
                <a:solidFill>
                  <a:srgbClr val="FFFFFF"/>
                </a:solidFill>
                <a:ea typeface="SimSun" pitchFamily="2" charset="-122"/>
              </a:rPr>
              <a:t>(n=42)</a:t>
            </a:r>
            <a:endParaRPr lang="en-GB" altLang="zh-CN" sz="1400" dirty="0">
              <a:solidFill>
                <a:srgbClr val="FFFFFF"/>
              </a:solidFill>
              <a:ea typeface="SimSun" pitchFamily="2" charset="-122"/>
            </a:endParaRPr>
          </a:p>
        </p:txBody>
      </p:sp>
      <p:sp>
        <p:nvSpPr>
          <p:cNvPr id="32" name="AutoShape 12"/>
          <p:cNvSpPr>
            <a:spLocks noChangeArrowheads="1"/>
          </p:cNvSpPr>
          <p:nvPr/>
        </p:nvSpPr>
        <p:spPr bwMode="auto">
          <a:xfrm>
            <a:off x="6459282" y="3313054"/>
            <a:ext cx="1919455" cy="1082589"/>
          </a:xfrm>
          <a:prstGeom prst="roundRect">
            <a:avLst>
              <a:gd name="adj" fmla="val 16667"/>
            </a:avLst>
          </a:prstGeom>
          <a:solidFill>
            <a:srgbClr val="62C4EE"/>
          </a:solidFill>
          <a:ln w="9525" algn="ctr">
            <a:noFill/>
            <a:round/>
            <a:headEnd/>
            <a:tailEnd/>
          </a:ln>
        </p:spPr>
        <p:txBody>
          <a:bodyPr lIns="90488" tIns="0" rIns="90488" bIns="0" anchor="ctr"/>
          <a:lstStyle/>
          <a:p>
            <a:pPr algn="ctr" defTabSz="892175" eaLnBrk="0" hangingPunct="0"/>
            <a:r>
              <a:rPr lang="en-GB" altLang="zh-CN" sz="1600" b="1" dirty="0" smtClean="0">
                <a:solidFill>
                  <a:srgbClr val="FFFFFF"/>
                </a:solidFill>
                <a:ea typeface="SimSun" pitchFamily="2" charset="-122"/>
              </a:rPr>
              <a:t>Expansion </a:t>
            </a:r>
          </a:p>
          <a:p>
            <a:pPr algn="ctr" defTabSz="892175" eaLnBrk="0" hangingPunct="0"/>
            <a:r>
              <a:rPr lang="en-GB" altLang="zh-CN" sz="1600" dirty="0" smtClean="0">
                <a:solidFill>
                  <a:srgbClr val="FFFFFF"/>
                </a:solidFill>
                <a:ea typeface="SimSun" pitchFamily="2" charset="-122"/>
              </a:rPr>
              <a:t>DCC-2618 </a:t>
            </a:r>
            <a:br>
              <a:rPr lang="en-GB" altLang="zh-CN" sz="1600" dirty="0" smtClean="0">
                <a:solidFill>
                  <a:srgbClr val="FFFFFF"/>
                </a:solidFill>
                <a:ea typeface="SimSun" pitchFamily="2" charset="-122"/>
              </a:rPr>
            </a:br>
            <a:r>
              <a:rPr lang="en-GB" altLang="zh-CN" sz="1600" dirty="0" smtClean="0">
                <a:solidFill>
                  <a:srgbClr val="FFFFFF"/>
                </a:solidFill>
                <a:ea typeface="SimSun" pitchFamily="2" charset="-122"/>
              </a:rPr>
              <a:t>150 mg/day</a:t>
            </a:r>
            <a:endParaRPr lang="en-GB" altLang="zh-CN" sz="1600" dirty="0">
              <a:solidFill>
                <a:srgbClr val="FFFFFF"/>
              </a:solidFill>
              <a:ea typeface="SimSun" pitchFamily="2" charset="-122"/>
            </a:endParaRPr>
          </a:p>
        </p:txBody>
      </p:sp>
      <p:sp>
        <p:nvSpPr>
          <p:cNvPr id="51" name="Right Brace 50"/>
          <p:cNvSpPr/>
          <p:nvPr/>
        </p:nvSpPr>
        <p:spPr>
          <a:xfrm rot="5400000">
            <a:off x="4998282" y="3392599"/>
            <a:ext cx="152021" cy="242353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363636"/>
              </a:solidFill>
            </a:endParaRPr>
          </a:p>
        </p:txBody>
      </p:sp>
      <p:sp>
        <p:nvSpPr>
          <p:cNvPr id="52" name="TextBox 51"/>
          <p:cNvSpPr txBox="1"/>
          <p:nvPr/>
        </p:nvSpPr>
        <p:spPr>
          <a:xfrm>
            <a:off x="3722790" y="4642278"/>
            <a:ext cx="2673695" cy="600164"/>
          </a:xfrm>
          <a:prstGeom prst="rect">
            <a:avLst/>
          </a:prstGeom>
          <a:noFill/>
        </p:spPr>
        <p:txBody>
          <a:bodyPr wrap="square" rtlCol="0">
            <a:spAutoFit/>
          </a:bodyPr>
          <a:lstStyle/>
          <a:p>
            <a:pPr algn="ctr"/>
            <a:r>
              <a:rPr lang="en-GB" sz="1100" dirty="0">
                <a:solidFill>
                  <a:srgbClr val="363636"/>
                </a:solidFill>
              </a:rPr>
              <a:t>FDG-PET scans </a:t>
            </a:r>
            <a:r>
              <a:rPr lang="en-GB" sz="1100" dirty="0" smtClean="0">
                <a:solidFill>
                  <a:srgbClr val="363636"/>
                </a:solidFill>
              </a:rPr>
              <a:t>performed </a:t>
            </a:r>
            <a:r>
              <a:rPr lang="en-GB" sz="1100" dirty="0">
                <a:solidFill>
                  <a:srgbClr val="363636"/>
                </a:solidFill>
              </a:rPr>
              <a:t>at baseline and </a:t>
            </a:r>
            <a:r>
              <a:rPr lang="en-GB" sz="1100" dirty="0" smtClean="0">
                <a:solidFill>
                  <a:srgbClr val="363636"/>
                </a:solidFill>
              </a:rPr>
              <a:t>Week </a:t>
            </a:r>
            <a:r>
              <a:rPr lang="en-GB" sz="1100" dirty="0">
                <a:solidFill>
                  <a:srgbClr val="363636"/>
                </a:solidFill>
              </a:rPr>
              <a:t>3 </a:t>
            </a:r>
            <a:r>
              <a:rPr lang="en-GB" sz="1100" dirty="0" smtClean="0">
                <a:solidFill>
                  <a:srgbClr val="363636"/>
                </a:solidFill>
              </a:rPr>
              <a:t>post-therapy; CT scans performed after </a:t>
            </a:r>
            <a:r>
              <a:rPr lang="en-GB" sz="1100" dirty="0">
                <a:solidFill>
                  <a:srgbClr val="363636"/>
                </a:solidFill>
              </a:rPr>
              <a:t>every 2 cycles </a:t>
            </a:r>
          </a:p>
        </p:txBody>
      </p:sp>
      <p:sp>
        <p:nvSpPr>
          <p:cNvPr id="56" name="Right Brace 55"/>
          <p:cNvSpPr/>
          <p:nvPr/>
        </p:nvSpPr>
        <p:spPr>
          <a:xfrm rot="16200000">
            <a:off x="5969887" y="833793"/>
            <a:ext cx="234811" cy="456383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363636"/>
              </a:solidFill>
            </a:endParaRPr>
          </a:p>
        </p:txBody>
      </p:sp>
      <p:sp>
        <p:nvSpPr>
          <p:cNvPr id="57" name="TextBox 56"/>
          <p:cNvSpPr txBox="1"/>
          <p:nvPr/>
        </p:nvSpPr>
        <p:spPr>
          <a:xfrm>
            <a:off x="3767274" y="2684452"/>
            <a:ext cx="4563838" cy="430887"/>
          </a:xfrm>
          <a:prstGeom prst="rect">
            <a:avLst/>
          </a:prstGeom>
          <a:noFill/>
        </p:spPr>
        <p:txBody>
          <a:bodyPr wrap="square" rtlCol="0">
            <a:spAutoFit/>
          </a:bodyPr>
          <a:lstStyle/>
          <a:p>
            <a:pPr algn="ctr"/>
            <a:r>
              <a:rPr lang="en-GB" sz="1100" dirty="0" smtClean="0">
                <a:solidFill>
                  <a:srgbClr val="363636"/>
                </a:solidFill>
              </a:rPr>
              <a:t>NGS of plasma </a:t>
            </a:r>
            <a:r>
              <a:rPr lang="en-GB" sz="1100" dirty="0" err="1" smtClean="0">
                <a:solidFill>
                  <a:srgbClr val="363636"/>
                </a:solidFill>
              </a:rPr>
              <a:t>cfDNA</a:t>
            </a:r>
            <a:r>
              <a:rPr lang="en-GB" sz="1100" dirty="0" smtClean="0">
                <a:solidFill>
                  <a:srgbClr val="363636"/>
                </a:solidFill>
              </a:rPr>
              <a:t> </a:t>
            </a:r>
            <a:r>
              <a:rPr lang="en-GB" sz="1100" dirty="0">
                <a:solidFill>
                  <a:srgbClr val="363636"/>
                </a:solidFill>
              </a:rPr>
              <a:t>was performed </a:t>
            </a:r>
            <a:r>
              <a:rPr lang="en-GB" sz="1100" dirty="0" smtClean="0">
                <a:solidFill>
                  <a:srgbClr val="363636"/>
                </a:solidFill>
              </a:rPr>
              <a:t>to quantify </a:t>
            </a:r>
            <a:r>
              <a:rPr lang="en-GB" sz="1100" dirty="0">
                <a:solidFill>
                  <a:srgbClr val="363636"/>
                </a:solidFill>
              </a:rPr>
              <a:t>KIT, </a:t>
            </a:r>
            <a:r>
              <a:rPr lang="en-GB" sz="1100" dirty="0" err="1">
                <a:solidFill>
                  <a:srgbClr val="363636"/>
                </a:solidFill>
              </a:rPr>
              <a:t>PDGFRa</a:t>
            </a:r>
            <a:r>
              <a:rPr lang="en-GB" sz="1100" dirty="0">
                <a:solidFill>
                  <a:srgbClr val="363636"/>
                </a:solidFill>
              </a:rPr>
              <a:t> </a:t>
            </a:r>
            <a:r>
              <a:rPr lang="en-GB" sz="1100" dirty="0" smtClean="0">
                <a:solidFill>
                  <a:srgbClr val="363636"/>
                </a:solidFill>
              </a:rPr>
              <a:t/>
            </a:r>
            <a:br>
              <a:rPr lang="en-GB" sz="1100" dirty="0" smtClean="0">
                <a:solidFill>
                  <a:srgbClr val="363636"/>
                </a:solidFill>
              </a:rPr>
            </a:br>
            <a:r>
              <a:rPr lang="en-GB" sz="1100" dirty="0" smtClean="0">
                <a:solidFill>
                  <a:srgbClr val="363636"/>
                </a:solidFill>
              </a:rPr>
              <a:t>and </a:t>
            </a:r>
            <a:r>
              <a:rPr lang="en-GB" sz="1100" dirty="0">
                <a:solidFill>
                  <a:srgbClr val="363636"/>
                </a:solidFill>
              </a:rPr>
              <a:t>other molecular </a:t>
            </a:r>
            <a:r>
              <a:rPr lang="en-GB" sz="1100" dirty="0" smtClean="0">
                <a:solidFill>
                  <a:srgbClr val="363636"/>
                </a:solidFill>
              </a:rPr>
              <a:t>alterations</a:t>
            </a:r>
            <a:endParaRPr lang="en-GB" sz="1100" dirty="0">
              <a:solidFill>
                <a:srgbClr val="363636"/>
              </a:solidFill>
            </a:endParaRPr>
          </a:p>
        </p:txBody>
      </p:sp>
    </p:spTree>
    <p:custDataLst>
      <p:tags r:id="rId1"/>
    </p:custDataLst>
    <p:extLst>
      <p:ext uri="{BB962C8B-B14F-4D97-AF65-F5344CB8AC3E}">
        <p14:creationId xmlns:p14="http://schemas.microsoft.com/office/powerpoint/2010/main" val="2688368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1.0"/>
  <p:tag name="DELIMITERS" val="3.1"/>
  <p:tag name="SHOWBARVISIBLE" val="False"/>
  <p:tag name="EXPANDSHOWBAR" val="True"/>
  <p:tag name="USESECONDARYMONITOR" val="False"/>
  <p:tag name="SAVECSVWITHSESSION" val="True"/>
  <p:tag name="CSVFORMAT" val="0"/>
  <p:tag name="BULLETTYPE" val="3"/>
  <p:tag name="ANSWERNOWSTYLE" val="-1"/>
  <p:tag name="ANSWERNOWTEXT" val="Answer Now"/>
  <p:tag name="COUNTDOWNSTYLE" val="10"/>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PARTLISTDEFAULT" val="1"/>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POWERPOINTVERSION" val="14.0"/>
  <p:tag name="INCLUDESESSION" val="True"/>
  <p:tag name="TASKPANEKEY" val="72a4a499-9738-4d3d-996f-12b59a7202c3"/>
  <p:tag name="TPFULLVERSION" val="4.3.2.1178"/>
  <p:tag name="PRESGUID" val="169e5364-a013-4521-bad0-d4382882845b"/>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Default Design">
  <a:themeElements>
    <a:clrScheme name="WSN Template">
      <a:dk1>
        <a:srgbClr val="969696"/>
      </a:dk1>
      <a:lt1>
        <a:srgbClr val="363636"/>
      </a:lt1>
      <a:dk2>
        <a:srgbClr val="23246D"/>
      </a:dk2>
      <a:lt2>
        <a:srgbClr val="FFFFFF"/>
      </a:lt2>
      <a:accent1>
        <a:srgbClr val="62C4EE"/>
      </a:accent1>
      <a:accent2>
        <a:srgbClr val="006DB0"/>
      </a:accent2>
      <a:accent3>
        <a:srgbClr val="FF6600"/>
      </a:accent3>
      <a:accent4>
        <a:srgbClr val="FFC000"/>
      </a:accent4>
      <a:accent5>
        <a:srgbClr val="C0C0C0"/>
      </a:accent5>
      <a:accent6>
        <a:srgbClr val="AACAFF"/>
      </a:accent6>
      <a:hlink>
        <a:srgbClr val="62C4EE"/>
      </a:hlink>
      <a:folHlink>
        <a:srgbClr val="006DB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003399"/>
        </a:lt1>
        <a:dk2>
          <a:srgbClr val="000000"/>
        </a:dk2>
        <a:lt2>
          <a:srgbClr val="808080"/>
        </a:lt2>
        <a:accent1>
          <a:srgbClr val="BBE0E3"/>
        </a:accent1>
        <a:accent2>
          <a:srgbClr val="333399"/>
        </a:accent2>
        <a:accent3>
          <a:srgbClr val="AAAD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000099"/>
        </a:lt1>
        <a:dk2>
          <a:srgbClr val="000000"/>
        </a:dk2>
        <a:lt2>
          <a:srgbClr val="808080"/>
        </a:lt2>
        <a:accent1>
          <a:srgbClr val="BBE0E3"/>
        </a:accent1>
        <a:accent2>
          <a:srgbClr val="333399"/>
        </a:accent2>
        <a:accent3>
          <a:srgbClr val="AAAA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003366"/>
        </a:lt1>
        <a:dk2>
          <a:srgbClr val="000000"/>
        </a:dk2>
        <a:lt2>
          <a:srgbClr val="808080"/>
        </a:lt2>
        <a:accent1>
          <a:srgbClr val="BBE0E3"/>
        </a:accent1>
        <a:accent2>
          <a:srgbClr val="333399"/>
        </a:accent2>
        <a:accent3>
          <a:srgbClr val="AAADB8"/>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808080"/>
        </a:dk1>
        <a:lt1>
          <a:srgbClr val="FFFFFF"/>
        </a:lt1>
        <a:dk2>
          <a:srgbClr val="003366"/>
        </a:dk2>
        <a:lt2>
          <a:srgbClr val="FFFF66"/>
        </a:lt2>
        <a:accent1>
          <a:srgbClr val="BBE0E3"/>
        </a:accent1>
        <a:accent2>
          <a:srgbClr val="333399"/>
        </a:accent2>
        <a:accent3>
          <a:srgbClr val="AAADB8"/>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8759</TotalTime>
  <Words>6748</Words>
  <Application>Microsoft Macintosh PowerPoint</Application>
  <PresentationFormat>Présentation à l'écran (4:3)</PresentationFormat>
  <Paragraphs>1811</Paragraphs>
  <Slides>43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43</vt:i4>
      </vt:variant>
    </vt:vector>
  </HeadingPairs>
  <TitlesOfParts>
    <vt:vector size="49" baseType="lpstr">
      <vt:lpstr>Arial</vt:lpstr>
      <vt:lpstr>Calibri</vt:lpstr>
      <vt:lpstr>High Tower Text</vt:lpstr>
      <vt:lpstr>SimSun</vt:lpstr>
      <vt:lpstr>Wingdings</vt:lpstr>
      <vt:lpstr>Default Design</vt:lpstr>
      <vt:lpstr>Présentation PowerPoint</vt:lpstr>
      <vt:lpstr>Letter from Prof Jean Yves-Blay</vt:lpstr>
      <vt:lpstr>WSN Medical Oncology Slide Deck Editors 2017</vt:lpstr>
      <vt:lpstr>Contents</vt:lpstr>
      <vt:lpstr>Gastrointestinal stromal tumours</vt:lpstr>
      <vt:lpstr>LBA55: Time to definitive failure to the first tyrosine kinase  inhibitor in localized gastrointestinal stromal tumors (GIST) treated with imatinib as an adjuvant: Final results of the EORTC STBSG, AGITG, UNICANCER, FSG, ISG, and GEIS randomized trial – Casali PG, et al</vt:lpstr>
      <vt:lpstr>LBA55: Time to definitive failure to the first tyrosine kinase  inhibitor in localized gastrointestinal stromal tumors (GIST) treated with imatinib as an adjuvant: Final results of the EORTC STBSG, AGITG, UNICANCER, FSG, ISG, and GEIS randomized trial – Casali PG, et al</vt:lpstr>
      <vt:lpstr>LBA55: Time to definitive failure to the first tyrosine kinase  inhibitor in localized gastrointestinal stromal tumors (GIST) treated with imatinib as an adjuvant: Final results of the EORTC STBSG, AGITG, UNICANCER, FSG, ISG, and GEIS randomized trial – Casali PG, et al</vt:lpstr>
      <vt:lpstr>1473O: Encouraging activity of novel pan-KIT and PDGFRα inhibitor DCC-2618 in patients (pts) with gastrointestinal stromal tumor (GIST) – Janku F, et al </vt:lpstr>
      <vt:lpstr>1473O: Encouraging activity of novel pan-KIT and PDGFRα inhibitor DCC-2618 in patients (pts) with gastrointestinal stromal tumor (GIST) – Janku F, et al </vt:lpstr>
      <vt:lpstr>1473O: Encouraging activity of novel pan-KIT and PDGFRα inhibitor DCC-2618 in patients (pts) with gastrointestinal stromal tumor (GIST) – Janku F, et al </vt:lpstr>
      <vt:lpstr>1473O: Encouraging activity of novel pan-KIT and PDGFRα inhibitor DCC-2618 in patients (pts) with gastrointestinal stromal tumor (GIST) – Janku F, et al </vt:lpstr>
      <vt:lpstr>1473O: Encouraging activity of novel pan-KIT and PDGFRα inhibitor DCC-2618 in patients (pts) with gastrointestinal stromal tumor (GIST) – Janku F, et al </vt:lpstr>
      <vt:lpstr>1479PD: Phase II study of TAS-116, an oral  inhibitor of heat shock protein 90 (HSP90), in metastatic or unresectable gastrointestinal stromal tumor refractory to imatinib, sunitinib and regorafenib – Kurokawa Y, et al </vt:lpstr>
      <vt:lpstr>1479PD: Phase II study of TAS-116, an oral  inhibitor of heat shock protein 90 (HSP90), in metastatic or unresectable gastrointestinal stromal tumor refractory to imatinib, sunitinib and regorafenib – Kurokawa Y, et al </vt:lpstr>
      <vt:lpstr>1479PD: Phase II study of TAS-116, an oral  inhibitor of heat shock protein 90 (HSP90), in metastatic or unresectable gastrointestinal stromal tumor refractory to imatinib, sunitinib and regorafenib – Kurokawa Y, et al </vt:lpstr>
      <vt:lpstr>Locally advanced sarcoma</vt:lpstr>
      <vt:lpstr>1474O: Improved overall and progression free survival after surgery in expert sites for sarcoma patients: a nationwide study of FSG-GETO/NETSARC – Blay J, et al</vt:lpstr>
      <vt:lpstr>1474O: Improved overall and progression free survival after surgery in expert sites for sarcoma patients: a nationwide study of FSG-GETO/NETSARC – Blay J, et al</vt:lpstr>
      <vt:lpstr>1474O: Improved overall and progression free survival after surgery in expert sites for sarcoma patients: a nationwide study of FSG-GETO/NETSARC – Blay J, et al</vt:lpstr>
      <vt:lpstr>1474O: Improved overall and progression free survival after surgery in expert sites for sarcoma patients: a nationwide study of FSG-GETO/NETSARC – Blay J, et al</vt:lpstr>
      <vt:lpstr>1474O: Improved overall and progression free survival after surgery in expert sites for sarcoma patients: a nationwide study of FSG-GETO/NETSARC – Blay J, et al</vt:lpstr>
      <vt:lpstr>LBA56: Long-term efficacy of denosumab in giant cell tumor of bone: Results of an open-label phase 2 study – Palmerini E, et al</vt:lpstr>
      <vt:lpstr>LBA56: Long-term efficacy of denosumab in giant cell tumor of bone: Results of an open-label phase 2 study – Palmerini E, et al</vt:lpstr>
      <vt:lpstr>LBA56: Long-term efficacy of denosumab in giant cell tumor of bone: Results of an open-label phase 2 study – Palmerini E, et al</vt:lpstr>
      <vt:lpstr>LBA56: Long-term efficacy of denosumab in giant cell tumor of bone: Results of an open-label phase 2 study – Palmerini E, et al</vt:lpstr>
      <vt:lpstr>LBA56: Long-term efficacy of denosumab in giant cell tumor of bone: Results of an open-label phase 2 study – Palmerini E, et al</vt:lpstr>
      <vt:lpstr>1477PD: Prognosis of desmoid tumours initially managed with surveillance only at all anatomical locations – Van Houdt WJ, et al </vt:lpstr>
      <vt:lpstr>1477PD: Prognosis of desmoid tumours initially managed with surveillance only at all anatomical locations – Van Houdt WJ, et al </vt:lpstr>
      <vt:lpstr>1477PD: Prognosis of desmoid tumours initially managed with surveillance only at all anatomical locations – Van Houdt WJ, et al </vt:lpstr>
      <vt:lpstr>1478PD: Adult Translocation-related soft tissue sarcomas (TRS): Presentation, management and outcome of 2,143 cases confirmed by expert pathologists – Penal N, et al </vt:lpstr>
      <vt:lpstr>1478PD: Adult Translocation-related soft tissue sarcomas (TRS): Presentation, management and outcome of 2,143 cases confirmed by expert pathologists – Penal N, et al</vt:lpstr>
      <vt:lpstr>1478PD: Adult Translocation-related soft tissue sarcomas (TRS): Presentation, management and outcome of 2,143 cases confirmed by expert pathologists – Penal N, et al</vt:lpstr>
      <vt:lpstr>Advanced/metastatic sarcoma: chemotherapy, targeted therapy and immunotherapy</vt:lpstr>
      <vt:lpstr>1480PD: A phase 2 study of CMB305 and atezolizumab in NY-ESO-11 soft tissue sarcoma: Interim analysis of immunogenicity, tumor control and survival – Chawla S, et al</vt:lpstr>
      <vt:lpstr>1480PD: A phase 2 study of CMB305 and atezolizumab in NY-ESO-11 soft tissue sarcoma: Interim analysis of immunogenicity, tumor control and survival – Chawla S, et al</vt:lpstr>
      <vt:lpstr>1480PD: A phase 2 study of CMB305 and atezolizumab in NY-ESO-11 soft tissue sarcoma: Interim analysis of immunogenicity, tumor control and survival – Chawla S, et al </vt:lpstr>
      <vt:lpstr>1483PD: Imatinib in combination with everolimus in patients with progressive advanced chordoma: results form an Italian phase 2 clinical trial – Stacchiotti S, et al </vt:lpstr>
      <vt:lpstr>1483PD: Imatinib in combination with everolimus in patients with progressive advanced chordoma: results form an Italian phase 2 clinical trial – Stacchiotti S, et al </vt:lpstr>
      <vt:lpstr>1483PD: Imatinib in combination with everolimus in patients with progressive advanced chordoma: results form an Italian phase 2 clinical trial – Stacchiotti S, et al </vt:lpstr>
      <vt:lpstr>1484PD: A matching-adjusted indirect comparison of trabectedin and pazopanib for the treatment of advanced, metastatic, leiomyosarcomas – Jones RL, et al </vt:lpstr>
      <vt:lpstr>1484PD: A matching-adjusted indirect comparison of trabectedin and pazopanib for the treatment of advanced, metastatic, leiomyosarcomas – Jones RL, et al </vt:lpstr>
      <vt:lpstr>1484PD: A matching-adjusted indirect comparison of trabectedin and pazopanib for the treatment of advanced, metastatic, leiomyosarcomas – Jones RL, et al </vt:lpstr>
    </vt:vector>
  </TitlesOfParts>
  <Company>AP</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text (Arial 28pt bold font)</dc:title>
  <dc:creator>Anthony Paisley</dc:creator>
  <cp:lastModifiedBy>Simon Baconnier</cp:lastModifiedBy>
  <cp:revision>764</cp:revision>
  <dcterms:created xsi:type="dcterms:W3CDTF">2011-02-23T10:20:57Z</dcterms:created>
  <dcterms:modified xsi:type="dcterms:W3CDTF">2017-10-01T16:14:59Z</dcterms:modified>
</cp:coreProperties>
</file>